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92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73" r:id="rId13"/>
    <p:sldId id="266" r:id="rId14"/>
    <p:sldId id="267" r:id="rId15"/>
    <p:sldId id="268" r:id="rId16"/>
    <p:sldId id="270" r:id="rId17"/>
    <p:sldId id="271" r:id="rId18"/>
    <p:sldId id="269" r:id="rId19"/>
    <p:sldId id="272" r:id="rId20"/>
    <p:sldId id="274" r:id="rId21"/>
    <p:sldId id="275" r:id="rId22"/>
    <p:sldId id="277" r:id="rId23"/>
    <p:sldId id="276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965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3B3127-19A9-4056-AB97-B7F218354DDE}" type="datetimeFigureOut">
              <a:rPr lang="es-MX" smtClean="0"/>
              <a:t>24/08/2020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F37C54-15E4-4529-819E-EFF2D9FEB17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31463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F37C54-15E4-4529-819E-EFF2D9FEB173}" type="slidenum">
              <a:rPr lang="es-MX" smtClean="0"/>
              <a:t>6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28551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540B1-1D4E-42BA-98E2-A2DB202E741D}" type="datetimeFigureOut">
              <a:rPr lang="es-MX" smtClean="0"/>
              <a:t>24/08/2020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5F6BC-836D-4829-B92E-B8C1C4D7DD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76038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540B1-1D4E-42BA-98E2-A2DB202E741D}" type="datetimeFigureOut">
              <a:rPr lang="es-MX" smtClean="0"/>
              <a:t>24/08/2020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5F6BC-836D-4829-B92E-B8C1C4D7DD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28225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540B1-1D4E-42BA-98E2-A2DB202E741D}" type="datetimeFigureOut">
              <a:rPr lang="es-MX" smtClean="0"/>
              <a:t>24/08/2020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5F6BC-836D-4829-B92E-B8C1C4D7DD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1598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540B1-1D4E-42BA-98E2-A2DB202E741D}" type="datetimeFigureOut">
              <a:rPr lang="es-MX" smtClean="0"/>
              <a:t>24/08/2020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5F6BC-836D-4829-B92E-B8C1C4D7DD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26423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540B1-1D4E-42BA-98E2-A2DB202E741D}" type="datetimeFigureOut">
              <a:rPr lang="es-MX" smtClean="0"/>
              <a:t>24/08/2020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5F6BC-836D-4829-B92E-B8C1C4D7DD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18877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540B1-1D4E-42BA-98E2-A2DB202E741D}" type="datetimeFigureOut">
              <a:rPr lang="es-MX" smtClean="0"/>
              <a:t>24/08/2020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5F6BC-836D-4829-B92E-B8C1C4D7DD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19918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540B1-1D4E-42BA-98E2-A2DB202E741D}" type="datetimeFigureOut">
              <a:rPr lang="es-MX" smtClean="0"/>
              <a:t>24/08/2020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5F6BC-836D-4829-B92E-B8C1C4D7DD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51573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540B1-1D4E-42BA-98E2-A2DB202E741D}" type="datetimeFigureOut">
              <a:rPr lang="es-MX" smtClean="0"/>
              <a:t>24/08/2020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5F6BC-836D-4829-B92E-B8C1C4D7DD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47528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540B1-1D4E-42BA-98E2-A2DB202E741D}" type="datetimeFigureOut">
              <a:rPr lang="es-MX" smtClean="0"/>
              <a:t>24/08/2020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5F6BC-836D-4829-B92E-B8C1C4D7DD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18743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540B1-1D4E-42BA-98E2-A2DB202E741D}" type="datetimeFigureOut">
              <a:rPr lang="es-MX" smtClean="0"/>
              <a:t>24/08/2020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5F6BC-836D-4829-B92E-B8C1C4D7DD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42109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540B1-1D4E-42BA-98E2-A2DB202E741D}" type="datetimeFigureOut">
              <a:rPr lang="es-MX" smtClean="0"/>
              <a:t>24/08/2020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5F6BC-836D-4829-B92E-B8C1C4D7DD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13566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6540B1-1D4E-42BA-98E2-A2DB202E741D}" type="datetimeFigureOut">
              <a:rPr lang="es-MX" smtClean="0"/>
              <a:t>24/08/2020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A5F6BC-836D-4829-B92E-B8C1C4D7DD7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79303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>
            <a:normAutofit/>
          </a:bodyPr>
          <a:lstStyle/>
          <a:p>
            <a:r>
              <a:rPr lang="es-ES" sz="3600" dirty="0" smtClean="0"/>
              <a:t>OBJETIVO </a:t>
            </a:r>
            <a:endParaRPr lang="es-MX" sz="36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3538736" cy="4525963"/>
          </a:xfrm>
        </p:spPr>
        <p:txBody>
          <a:bodyPr>
            <a:normAutofit/>
          </a:bodyPr>
          <a:lstStyle/>
          <a:p>
            <a:endParaRPr lang="es-MX" sz="2400" dirty="0" smtClean="0"/>
          </a:p>
          <a:p>
            <a:endParaRPr lang="es-ES" sz="2400" dirty="0" smtClean="0"/>
          </a:p>
          <a:p>
            <a:endParaRPr lang="es-MX" sz="2400" dirty="0"/>
          </a:p>
          <a:p>
            <a:r>
              <a:rPr lang="es-MX" sz="2400" dirty="0" smtClean="0"/>
              <a:t>El </a:t>
            </a:r>
            <a:r>
              <a:rPr lang="es-MX" sz="2400" dirty="0"/>
              <a:t>usuario identificara los parámetros que relaciona la “Ley de Ohm”, así como los dispositivos básicos, su función y simbología.</a:t>
            </a:r>
            <a:endParaRPr lang="es-MX" sz="24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29217BDE-99B1-41EB-B2B8-6AE4EDD6BA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425" r="11253" b="1"/>
          <a:stretch/>
        </p:blipFill>
        <p:spPr>
          <a:xfrm>
            <a:off x="4067944" y="1916832"/>
            <a:ext cx="4824536" cy="4293371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5076056" y="260648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TALLER DE ELECTRÓNICA</a:t>
            </a:r>
            <a:endParaRPr lang="es-MX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0" y="836712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b="1" dirty="0">
                <a:solidFill>
                  <a:schemeClr val="tx2">
                    <a:lumMod val="50000"/>
                  </a:schemeClr>
                </a:solidFill>
              </a:rPr>
              <a:t>MÓDULO 1 Conceptos básicos de electrónica.</a:t>
            </a:r>
            <a:endParaRPr lang="es-MX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832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0" y="1052736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dirty="0" smtClean="0">
                <a:solidFill>
                  <a:srgbClr val="FF0000"/>
                </a:solidFill>
              </a:rPr>
              <a:t>CORRIENTE</a:t>
            </a:r>
            <a:endParaRPr lang="es-MX" sz="3200" b="1" dirty="0" smtClean="0"/>
          </a:p>
        </p:txBody>
      </p:sp>
      <p:sp>
        <p:nvSpPr>
          <p:cNvPr id="6" name="5 CuadroTexto"/>
          <p:cNvSpPr txBox="1"/>
          <p:nvPr/>
        </p:nvSpPr>
        <p:spPr>
          <a:xfrm>
            <a:off x="4989178" y="292586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TALLER DE ELECTRÓNICA</a:t>
            </a:r>
            <a:endParaRPr lang="es-MX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C:\Users\axidh\Desktop\sesion3\700px-Voltage_source_with_metallic_conductor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68366"/>
            <a:ext cx="7488832" cy="5669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axidh\Desktop\sesion3\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2964" y="1988840"/>
            <a:ext cx="244780" cy="372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4028742" y="3059668"/>
            <a:ext cx="1086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AMPERES</a:t>
            </a:r>
            <a:endParaRPr lang="es-MX" dirty="0"/>
          </a:p>
        </p:txBody>
      </p:sp>
      <p:sp>
        <p:nvSpPr>
          <p:cNvPr id="5" name="4 Rectángulo"/>
          <p:cNvSpPr/>
          <p:nvPr/>
        </p:nvSpPr>
        <p:spPr>
          <a:xfrm>
            <a:off x="3383868" y="5373216"/>
            <a:ext cx="237626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solidFill>
                  <a:schemeClr val="bg1"/>
                </a:solidFill>
              </a:rPr>
              <a:t>Flujo convencional </a:t>
            </a:r>
            <a:endParaRPr lang="es-MX" sz="2000" b="1" dirty="0" smtClean="0">
              <a:solidFill>
                <a:schemeClr val="bg1"/>
              </a:solidFill>
            </a:endParaRPr>
          </a:p>
          <a:p>
            <a:pPr algn="ctr"/>
            <a:r>
              <a:rPr lang="es-MX" sz="2000" b="1" dirty="0" smtClean="0">
                <a:solidFill>
                  <a:schemeClr val="bg1"/>
                </a:solidFill>
              </a:rPr>
              <a:t>Y</a:t>
            </a:r>
          </a:p>
          <a:p>
            <a:pPr algn="ctr"/>
            <a:r>
              <a:rPr lang="es-MX" sz="2000" b="1" dirty="0" smtClean="0">
                <a:solidFill>
                  <a:schemeClr val="bg1"/>
                </a:solidFill>
              </a:rPr>
              <a:t> </a:t>
            </a:r>
            <a:r>
              <a:rPr lang="es-MX" sz="2000" b="1" dirty="0">
                <a:solidFill>
                  <a:schemeClr val="bg1"/>
                </a:solidFill>
              </a:rPr>
              <a:t>flujo de electrones</a:t>
            </a:r>
          </a:p>
        </p:txBody>
      </p:sp>
    </p:spTree>
    <p:extLst>
      <p:ext uri="{BB962C8B-B14F-4D97-AF65-F5344CB8AC3E}">
        <p14:creationId xmlns:p14="http://schemas.microsoft.com/office/powerpoint/2010/main" val="608619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4.81481E-6 L 0.07604 0.07778 L 0.125 0.01945 L 0.17291 0.05695 L 0.21562 -0.01111 L 0.2875 0.08334 L 0.31875 0.00417 L 0.36562 0.04028 L 0.44375 0.07778 L 0.4802 -0.00416 L 0.55833 0.0375 " pathEditMode="relative" ptsTypes="AAAAAAAAAAA">
                                      <p:cBhvr>
                                        <p:cTn id="6" dur="7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0" y="1052736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/>
              <a:t>TENSIÓN O VOLTAJE</a:t>
            </a:r>
            <a:endParaRPr lang="es-MX" sz="3200" b="1" dirty="0" smtClean="0"/>
          </a:p>
        </p:txBody>
      </p:sp>
      <p:sp>
        <p:nvSpPr>
          <p:cNvPr id="6" name="5 CuadroTexto"/>
          <p:cNvSpPr txBox="1"/>
          <p:nvPr/>
        </p:nvSpPr>
        <p:spPr>
          <a:xfrm>
            <a:off x="4989178" y="292586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TALLER DE ELECTRÓNICA</a:t>
            </a:r>
            <a:endParaRPr lang="es-MX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C:\Users\axidh\Desktop\sesion3\bateria-corriente-resistenci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227" y="1844824"/>
            <a:ext cx="5131545" cy="4057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4503114" y="3068959"/>
            <a:ext cx="170912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rgbClr val="FF0000"/>
                </a:solidFill>
              </a:rPr>
              <a:t>DIFERENCIA</a:t>
            </a:r>
          </a:p>
          <a:p>
            <a:pPr algn="ctr"/>
            <a:r>
              <a:rPr lang="es-ES" sz="2400" b="1" dirty="0" smtClean="0">
                <a:solidFill>
                  <a:srgbClr val="FF0000"/>
                </a:solidFill>
              </a:rPr>
              <a:t>DE </a:t>
            </a:r>
          </a:p>
          <a:p>
            <a:pPr algn="ctr"/>
            <a:r>
              <a:rPr lang="es-ES" sz="2400" b="1" dirty="0" smtClean="0">
                <a:solidFill>
                  <a:srgbClr val="FF0000"/>
                </a:solidFill>
              </a:rPr>
              <a:t>POTENCIAL</a:t>
            </a:r>
            <a:endParaRPr lang="es-MX" sz="2400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203848" y="5671492"/>
            <a:ext cx="43076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chemeClr val="accent3">
                    <a:lumMod val="50000"/>
                  </a:schemeClr>
                </a:solidFill>
              </a:rPr>
              <a:t>FLUJO DE CORRIENTE ELÉCTRICA</a:t>
            </a:r>
            <a:endParaRPr lang="es-MX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684190" y="1687116"/>
            <a:ext cx="8293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rgbClr val="FF0000"/>
                </a:solidFill>
              </a:rPr>
              <a:t>VOLT</a:t>
            </a:r>
            <a:endParaRPr lang="es-MX" sz="2400" b="1" dirty="0">
              <a:solidFill>
                <a:srgbClr val="FF0000"/>
              </a:solidFill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179512" y="2964299"/>
            <a:ext cx="20053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dirty="0" smtClean="0"/>
              <a:t>Fuerza </a:t>
            </a:r>
            <a:r>
              <a:rPr lang="es-MX" dirty="0"/>
              <a:t>que es aplicada a un conductor </a:t>
            </a:r>
            <a:r>
              <a:rPr lang="es-MX" dirty="0" smtClean="0"/>
              <a:t> para </a:t>
            </a:r>
            <a:r>
              <a:rPr lang="es-MX" dirty="0"/>
              <a:t>liberar electrones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60861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0" y="1052736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/>
              <a:t>CORRIENTE DIRECTA Y CORRIENTE ALTERNA</a:t>
            </a:r>
            <a:endParaRPr lang="es-MX" sz="3200" b="1" dirty="0" smtClean="0"/>
          </a:p>
        </p:txBody>
      </p:sp>
      <p:sp>
        <p:nvSpPr>
          <p:cNvPr id="6" name="5 CuadroTexto"/>
          <p:cNvSpPr txBox="1"/>
          <p:nvPr/>
        </p:nvSpPr>
        <p:spPr>
          <a:xfrm>
            <a:off x="4989178" y="292586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TALLER DE ELECTRÓNICA</a:t>
            </a:r>
            <a:endParaRPr lang="es-MX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9" name="Picture 5" descr="C:\Users\axidh\Desktop\sesion3\pngocean.com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19" y="2055153"/>
            <a:ext cx="3724276" cy="2560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axidh\Desktop\sesion3\H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547" y="4338409"/>
            <a:ext cx="238125" cy="20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axidh\Desktop\sesion3\H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200" y="4338409"/>
            <a:ext cx="238125" cy="20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xidh\Desktop\sesion3\H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199600" y="3891600"/>
            <a:ext cx="238125" cy="20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Users\axidh\Desktop\sesion3\H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699200" y="3366000"/>
            <a:ext cx="238125" cy="20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axidh\Desktop\sesion3\H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695600" y="2651199"/>
            <a:ext cx="238125" cy="20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C:\Users\axidh\Desktop\sesion3\H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234800" y="2242800"/>
            <a:ext cx="238125" cy="20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C:\Users\axidh\Desktop\sesion3\k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2096" y="1786437"/>
            <a:ext cx="4733926" cy="336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1" name="Picture 7" descr="C:\Users\axidh\Desktop\sesion3\kl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2097" y="1716509"/>
            <a:ext cx="4733925" cy="336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C:\Users\axidh\Desktop\sesion3\kl3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2096" y="1716508"/>
            <a:ext cx="4733925" cy="336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3" name="Picture 9" descr="C:\Users\axidh\Desktop\sesion3\C1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68" y="5305333"/>
            <a:ext cx="3326520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C:\Users\axidh\Desktop\sesion3\alt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5305333"/>
            <a:ext cx="2764159" cy="1436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2677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0" y="1052736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/>
              <a:t>RESISTENCIA</a:t>
            </a:r>
            <a:endParaRPr lang="es-MX" sz="3200" b="1" dirty="0" smtClean="0"/>
          </a:p>
        </p:txBody>
      </p:sp>
      <p:sp>
        <p:nvSpPr>
          <p:cNvPr id="6" name="5 CuadroTexto"/>
          <p:cNvSpPr txBox="1"/>
          <p:nvPr/>
        </p:nvSpPr>
        <p:spPr>
          <a:xfrm>
            <a:off x="4989178" y="292586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TALLER DE ELECTRÓNICA</a:t>
            </a:r>
            <a:endParaRPr lang="es-MX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 descr="C:\Users\axidh\Desktop\sesion3\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378" y="1340768"/>
            <a:ext cx="5957954" cy="2569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0" y="3687415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400" b="1" dirty="0"/>
              <a:t>R</a:t>
            </a:r>
            <a:r>
              <a:rPr lang="es-MX" sz="2400" b="1" dirty="0" smtClean="0"/>
              <a:t>estricción </a:t>
            </a:r>
            <a:r>
              <a:rPr lang="es-MX" sz="2400" b="1" dirty="0"/>
              <a:t>al flujo de electrones </a:t>
            </a:r>
            <a:endParaRPr lang="es-MX" sz="2400" b="1" dirty="0"/>
          </a:p>
        </p:txBody>
      </p:sp>
      <p:pic>
        <p:nvPicPr>
          <p:cNvPr id="12291" name="Picture 3" descr="C:\Users\axidh\Desktop\sesion3\cable-electrico-caracteristica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08635"/>
            <a:ext cx="2112095" cy="1485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axidh\Desktop\sesion3\12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797152"/>
            <a:ext cx="2314319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C:\Users\axidh\Desktop\sesion3\350px-Cable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365104"/>
            <a:ext cx="3292441" cy="2356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C:\Users\axidh\Desktop\sesion3\temperaturacables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6589" y="2928881"/>
            <a:ext cx="2021061" cy="2440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611560" y="4643844"/>
            <a:ext cx="1215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MATERIAL </a:t>
            </a:r>
            <a:endParaRPr lang="es-MX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2470982" y="4628088"/>
            <a:ext cx="1310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LONGITUD  </a:t>
            </a:r>
            <a:endParaRPr lang="es-MX" b="1" dirty="0"/>
          </a:p>
        </p:txBody>
      </p:sp>
      <p:sp>
        <p:nvSpPr>
          <p:cNvPr id="12" name="11 CuadroTexto"/>
          <p:cNvSpPr txBox="1"/>
          <p:nvPr/>
        </p:nvSpPr>
        <p:spPr>
          <a:xfrm>
            <a:off x="5193577" y="4432592"/>
            <a:ext cx="8086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ÁREA  </a:t>
            </a:r>
            <a:endParaRPr lang="es-MX" b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7308304" y="5558782"/>
            <a:ext cx="1686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TEMPERATURA </a:t>
            </a:r>
            <a:endParaRPr lang="es-MX" b="1" dirty="0"/>
          </a:p>
        </p:txBody>
      </p:sp>
      <p:sp>
        <p:nvSpPr>
          <p:cNvPr id="5" name="4 CuadroTexto"/>
          <p:cNvSpPr txBox="1"/>
          <p:nvPr/>
        </p:nvSpPr>
        <p:spPr>
          <a:xfrm>
            <a:off x="189459" y="2559549"/>
            <a:ext cx="11322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FACTORES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93267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0" y="1052736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 smtClean="0"/>
              <a:t>EJEMPLO</a:t>
            </a:r>
            <a:endParaRPr lang="es-MX" sz="3200" b="1" dirty="0" smtClean="0"/>
          </a:p>
        </p:txBody>
      </p:sp>
      <p:sp>
        <p:nvSpPr>
          <p:cNvPr id="6" name="5 CuadroTexto"/>
          <p:cNvSpPr txBox="1"/>
          <p:nvPr/>
        </p:nvSpPr>
        <p:spPr>
          <a:xfrm>
            <a:off x="4989178" y="292586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TALLER DE ELECTRÓNICA</a:t>
            </a:r>
            <a:endParaRPr lang="es-MX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5" name="Picture 3" descr="C:\Users\axidh\Desktop\sesion3\Agua Oh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904" y="1052736"/>
            <a:ext cx="5867400" cy="542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267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0" y="1052736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 smtClean="0"/>
              <a:t>LEY DE OHM</a:t>
            </a:r>
            <a:endParaRPr lang="es-MX" sz="3200" b="1" dirty="0" smtClean="0"/>
          </a:p>
        </p:txBody>
      </p:sp>
      <p:sp>
        <p:nvSpPr>
          <p:cNvPr id="6" name="5 CuadroTexto"/>
          <p:cNvSpPr txBox="1"/>
          <p:nvPr/>
        </p:nvSpPr>
        <p:spPr>
          <a:xfrm>
            <a:off x="4989178" y="292586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TALLER DE ELECTRÓNICA</a:t>
            </a:r>
            <a:endParaRPr lang="es-MX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 descr="C:\Users\axidh\Desktop\sesion3\Ley_de_ohm_-_Organigram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0" y="1658843"/>
            <a:ext cx="4064000" cy="40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395536" y="3463409"/>
            <a:ext cx="19047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/>
              <a:t>Georg </a:t>
            </a:r>
            <a:r>
              <a:rPr lang="es-MX" dirty="0" smtClean="0"/>
              <a:t>Simón </a:t>
            </a:r>
            <a:r>
              <a:rPr lang="es-MX" dirty="0"/>
              <a:t>Ohm</a:t>
            </a:r>
          </a:p>
        </p:txBody>
      </p:sp>
      <p:pic>
        <p:nvPicPr>
          <p:cNvPr id="7" name="Picture 3" descr="C:\Users\axidh\Desktop\sesion3\CI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608" y="2636912"/>
            <a:ext cx="2771912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267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0" y="1052736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 smtClean="0"/>
              <a:t>MAGNITUDES ELÉCTRICAS</a:t>
            </a:r>
            <a:endParaRPr lang="es-MX" sz="3200" b="1" dirty="0" smtClean="0"/>
          </a:p>
        </p:txBody>
      </p:sp>
      <p:sp>
        <p:nvSpPr>
          <p:cNvPr id="6" name="5 CuadroTexto"/>
          <p:cNvSpPr txBox="1"/>
          <p:nvPr/>
        </p:nvSpPr>
        <p:spPr>
          <a:xfrm>
            <a:off x="4989178" y="292586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TALLER DE ELECTRÓNICA</a:t>
            </a:r>
            <a:endParaRPr lang="es-MX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20941"/>
              </p:ext>
            </p:extLst>
          </p:nvPr>
        </p:nvGraphicFramePr>
        <p:xfrm>
          <a:off x="395535" y="1772816"/>
          <a:ext cx="8352929" cy="38404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6321"/>
                <a:gridCol w="2131453"/>
                <a:gridCol w="1638433"/>
                <a:gridCol w="2706722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2400" dirty="0">
                          <a:effectLst/>
                        </a:rPr>
                        <a:t>Magnitud eléctrica</a:t>
                      </a:r>
                      <a:endParaRPr lang="es-MX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2400" dirty="0">
                          <a:effectLst/>
                        </a:rPr>
                        <a:t>Símbolo de la magnitud</a:t>
                      </a:r>
                      <a:endParaRPr lang="es-MX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2400">
                          <a:effectLst/>
                        </a:rPr>
                        <a:t>Unidad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2400">
                          <a:effectLst/>
                        </a:rPr>
                        <a:t>de medida (SI)</a:t>
                      </a:r>
                      <a:endParaRPr lang="es-MX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2400">
                          <a:effectLst/>
                        </a:rPr>
                        <a:t>Símbolo de la unidad</a:t>
                      </a:r>
                      <a:endParaRPr lang="es-MX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2400">
                          <a:effectLst/>
                        </a:rPr>
                        <a:t>VOLTAJE</a:t>
                      </a:r>
                      <a:endParaRPr lang="es-MX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2400">
                          <a:effectLst/>
                        </a:rPr>
                        <a:t>V</a:t>
                      </a:r>
                      <a:endParaRPr lang="es-MX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2400">
                          <a:effectLst/>
                        </a:rPr>
                        <a:t>Volt</a:t>
                      </a:r>
                      <a:endParaRPr lang="es-MX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2400">
                          <a:effectLst/>
                        </a:rPr>
                        <a:t>V</a:t>
                      </a:r>
                      <a:endParaRPr lang="es-MX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2400">
                          <a:effectLst/>
                        </a:rPr>
                        <a:t>CORRIENTE</a:t>
                      </a:r>
                      <a:endParaRPr lang="es-MX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2400">
                          <a:effectLst/>
                        </a:rPr>
                        <a:t>I</a:t>
                      </a:r>
                      <a:endParaRPr lang="es-MX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2400">
                          <a:effectLst/>
                        </a:rPr>
                        <a:t>Ampere</a:t>
                      </a:r>
                      <a:endParaRPr lang="es-MX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2400">
                          <a:effectLst/>
                        </a:rPr>
                        <a:t>A</a:t>
                      </a:r>
                      <a:endParaRPr lang="es-MX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2400">
                          <a:effectLst/>
                        </a:rPr>
                        <a:t>POTENCIA</a:t>
                      </a:r>
                      <a:endParaRPr lang="es-MX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2400">
                          <a:effectLst/>
                        </a:rPr>
                        <a:t>P</a:t>
                      </a:r>
                      <a:endParaRPr lang="es-MX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2400">
                          <a:effectLst/>
                        </a:rPr>
                        <a:t>watt</a:t>
                      </a:r>
                      <a:endParaRPr lang="es-MX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2400">
                          <a:effectLst/>
                        </a:rPr>
                        <a:t>W</a:t>
                      </a:r>
                      <a:endParaRPr lang="es-MX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2400">
                          <a:effectLst/>
                        </a:rPr>
                        <a:t>RESISTENCIA</a:t>
                      </a:r>
                      <a:endParaRPr lang="es-MX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2400">
                          <a:effectLst/>
                        </a:rPr>
                        <a:t>R</a:t>
                      </a:r>
                      <a:endParaRPr lang="es-MX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2400">
                          <a:effectLst/>
                        </a:rPr>
                        <a:t>Ohm</a:t>
                      </a:r>
                      <a:endParaRPr lang="es-MX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2400" dirty="0">
                          <a:effectLst/>
                        </a:rPr>
                        <a:t>Ω</a:t>
                      </a:r>
                      <a:endParaRPr lang="es-MX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267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0" y="1052736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/>
              <a:t>MÚLTIPLOS Y SUBMÚLTIPLOS </a:t>
            </a:r>
            <a:endParaRPr lang="es-MX" sz="3200" b="1" dirty="0" smtClean="0"/>
          </a:p>
        </p:txBody>
      </p:sp>
      <p:sp>
        <p:nvSpPr>
          <p:cNvPr id="6" name="5 CuadroTexto"/>
          <p:cNvSpPr txBox="1"/>
          <p:nvPr/>
        </p:nvSpPr>
        <p:spPr>
          <a:xfrm>
            <a:off x="4989178" y="292586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TALLER DE ELECTRÓNICA</a:t>
            </a:r>
            <a:endParaRPr lang="es-MX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9675624"/>
              </p:ext>
            </p:extLst>
          </p:nvPr>
        </p:nvGraphicFramePr>
        <p:xfrm>
          <a:off x="539552" y="1772816"/>
          <a:ext cx="8064896" cy="45262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0160"/>
                <a:gridCol w="1078896"/>
                <a:gridCol w="1830612"/>
                <a:gridCol w="1930488"/>
                <a:gridCol w="892370"/>
                <a:gridCol w="892370"/>
              </a:tblGrid>
              <a:tr h="101600">
                <a:tc rowSpan="5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effectLst/>
                        </a:rPr>
                        <a:t> </a:t>
                      </a:r>
                      <a:endParaRPr lang="es-MX" sz="16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effectLst/>
                        </a:rPr>
                        <a:t> </a:t>
                      </a:r>
                      <a:endParaRPr lang="es-MX" sz="16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effectLst/>
                        </a:rPr>
                        <a:t> </a:t>
                      </a:r>
                      <a:endParaRPr lang="es-MX" sz="16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effectLst/>
                        </a:rPr>
                        <a:t>Múltiplos </a:t>
                      </a:r>
                      <a:endParaRPr lang="es-MX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effectLst/>
                        </a:rPr>
                        <a:t>Factor</a:t>
                      </a:r>
                      <a:endParaRPr lang="es-MX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effectLst/>
                        </a:rPr>
                        <a:t>Equivalencia</a:t>
                      </a:r>
                      <a:endParaRPr lang="es-MX" sz="16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effectLst/>
                        </a:rPr>
                        <a:t>Decimal</a:t>
                      </a:r>
                      <a:endParaRPr lang="es-MX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effectLst/>
                        </a:rPr>
                        <a:t>Escala</a:t>
                      </a:r>
                      <a:endParaRPr lang="es-MX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effectLst/>
                        </a:rPr>
                        <a:t>Prefijo</a:t>
                      </a:r>
                      <a:endParaRPr lang="es-MX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effectLst/>
                        </a:rPr>
                        <a:t>Símbolo</a:t>
                      </a:r>
                      <a:endParaRPr lang="es-MX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6510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effectLst/>
                        </a:rPr>
                        <a:t>10</a:t>
                      </a:r>
                      <a:r>
                        <a:rPr lang="es-MX" sz="1800" baseline="30000">
                          <a:effectLst/>
                        </a:rPr>
                        <a:t>12</a:t>
                      </a:r>
                      <a:endParaRPr lang="es-MX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effectLst/>
                        </a:rPr>
                        <a:t>1000000000000</a:t>
                      </a:r>
                      <a:endParaRPr lang="es-MX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effectLst/>
                        </a:rPr>
                        <a:t>TRILLON</a:t>
                      </a:r>
                      <a:endParaRPr lang="es-MX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effectLst/>
                        </a:rPr>
                        <a:t>tera</a:t>
                      </a:r>
                      <a:endParaRPr lang="es-MX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effectLst/>
                        </a:rPr>
                        <a:t>T</a:t>
                      </a:r>
                      <a:endParaRPr lang="es-MX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effectLst/>
                        </a:rPr>
                        <a:t>10</a:t>
                      </a:r>
                      <a:r>
                        <a:rPr lang="es-MX" sz="1800" baseline="30000">
                          <a:effectLst/>
                        </a:rPr>
                        <a:t>9</a:t>
                      </a:r>
                      <a:endParaRPr lang="es-MX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effectLst/>
                        </a:rPr>
                        <a:t>1000000000</a:t>
                      </a:r>
                      <a:endParaRPr lang="es-MX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effectLst/>
                        </a:rPr>
                        <a:t>BILLON </a:t>
                      </a:r>
                      <a:endParaRPr lang="es-MX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effectLst/>
                        </a:rPr>
                        <a:t>giga</a:t>
                      </a:r>
                      <a:endParaRPr lang="es-MX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effectLst/>
                        </a:rPr>
                        <a:t>G</a:t>
                      </a:r>
                      <a:endParaRPr lang="es-MX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670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effectLst/>
                        </a:rPr>
                        <a:t>10</a:t>
                      </a:r>
                      <a:r>
                        <a:rPr lang="es-MX" sz="1800" baseline="30000">
                          <a:effectLst/>
                        </a:rPr>
                        <a:t>6</a:t>
                      </a:r>
                      <a:endParaRPr lang="es-MX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effectLst/>
                        </a:rPr>
                        <a:t>1000000</a:t>
                      </a:r>
                      <a:endParaRPr lang="es-MX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effectLst/>
                        </a:rPr>
                        <a:t>MILLON </a:t>
                      </a:r>
                      <a:endParaRPr lang="es-MX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effectLst/>
                        </a:rPr>
                        <a:t>mega</a:t>
                      </a:r>
                      <a:endParaRPr lang="es-MX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effectLst/>
                        </a:rPr>
                        <a:t>M</a:t>
                      </a:r>
                      <a:endParaRPr lang="es-MX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effectLst/>
                        </a:rPr>
                        <a:t>10</a:t>
                      </a:r>
                      <a:r>
                        <a:rPr lang="es-MX" sz="1800" baseline="30000" dirty="0">
                          <a:effectLst/>
                        </a:rPr>
                        <a:t>3</a:t>
                      </a:r>
                      <a:endParaRPr lang="es-MX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effectLst/>
                        </a:rPr>
                        <a:t>1000</a:t>
                      </a:r>
                      <a:endParaRPr lang="es-MX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effectLst/>
                        </a:rPr>
                        <a:t>MIL</a:t>
                      </a:r>
                      <a:endParaRPr lang="es-MX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effectLst/>
                        </a:rPr>
                        <a:t>kilo</a:t>
                      </a:r>
                      <a:endParaRPr lang="es-MX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effectLst/>
                        </a:rPr>
                        <a:t>K</a:t>
                      </a:r>
                      <a:endParaRPr lang="es-MX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effectLst/>
                        </a:rPr>
                        <a:t>unidad</a:t>
                      </a:r>
                      <a:endParaRPr lang="es-MX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effectLst/>
                        </a:rPr>
                        <a:t>10</a:t>
                      </a:r>
                      <a:r>
                        <a:rPr lang="es-MX" sz="1800" baseline="30000" dirty="0">
                          <a:effectLst/>
                        </a:rPr>
                        <a:t>0</a:t>
                      </a:r>
                      <a:endParaRPr lang="es-MX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effectLst/>
                        </a:rPr>
                        <a:t> </a:t>
                      </a:r>
                      <a:endParaRPr lang="es-MX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0">
                <a:tc rowSpan="4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effectLst/>
                        </a:rPr>
                        <a:t> </a:t>
                      </a:r>
                      <a:endParaRPr lang="es-MX" sz="160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effectLst/>
                        </a:rPr>
                        <a:t> </a:t>
                      </a:r>
                      <a:endParaRPr lang="es-MX" sz="160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effectLst/>
                        </a:rPr>
                        <a:t>Submúltiplos </a:t>
                      </a:r>
                      <a:endParaRPr lang="es-MX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effectLst/>
                        </a:rPr>
                        <a:t>10</a:t>
                      </a:r>
                      <a:r>
                        <a:rPr lang="es-MX" sz="1800" baseline="30000" dirty="0">
                          <a:effectLst/>
                        </a:rPr>
                        <a:t>-3</a:t>
                      </a:r>
                      <a:endParaRPr lang="es-MX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effectLst/>
                        </a:rPr>
                        <a:t>0.001</a:t>
                      </a:r>
                      <a:endParaRPr lang="es-MX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effectLst/>
                        </a:rPr>
                        <a:t>MILESIMO </a:t>
                      </a:r>
                      <a:endParaRPr lang="es-MX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effectLst/>
                        </a:rPr>
                        <a:t>mili</a:t>
                      </a:r>
                      <a:endParaRPr lang="es-MX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effectLst/>
                        </a:rPr>
                        <a:t>m</a:t>
                      </a:r>
                      <a:endParaRPr lang="es-MX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effectLst/>
                        </a:rPr>
                        <a:t>10</a:t>
                      </a:r>
                      <a:r>
                        <a:rPr lang="es-MX" sz="1800" baseline="30000" dirty="0">
                          <a:effectLst/>
                        </a:rPr>
                        <a:t>-6</a:t>
                      </a:r>
                      <a:endParaRPr lang="es-MX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effectLst/>
                        </a:rPr>
                        <a:t>0.000001</a:t>
                      </a:r>
                      <a:endParaRPr lang="es-MX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effectLst/>
                        </a:rPr>
                        <a:t>MILLONESIMO</a:t>
                      </a:r>
                      <a:endParaRPr lang="es-MX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effectLst/>
                        </a:rPr>
                        <a:t>micro</a:t>
                      </a:r>
                      <a:endParaRPr lang="es-MX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effectLst/>
                        </a:rPr>
                        <a:t>μ</a:t>
                      </a:r>
                      <a:endParaRPr lang="es-MX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5240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effectLst/>
                        </a:rPr>
                        <a:t>10</a:t>
                      </a:r>
                      <a:r>
                        <a:rPr lang="es-MX" sz="1800" baseline="30000" dirty="0">
                          <a:effectLst/>
                        </a:rPr>
                        <a:t>-9</a:t>
                      </a:r>
                      <a:endParaRPr lang="es-MX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effectLst/>
                        </a:rPr>
                        <a:t>0.000000001</a:t>
                      </a:r>
                      <a:endParaRPr lang="es-MX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effectLst/>
                        </a:rPr>
                        <a:t>BILLONESIMO</a:t>
                      </a:r>
                      <a:endParaRPr lang="es-MX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effectLst/>
                        </a:rPr>
                        <a:t>nano</a:t>
                      </a:r>
                      <a:endParaRPr lang="es-MX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effectLst/>
                        </a:rPr>
                        <a:t>n</a:t>
                      </a:r>
                      <a:endParaRPr lang="es-MX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430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effectLst/>
                        </a:rPr>
                        <a:t>10</a:t>
                      </a:r>
                      <a:r>
                        <a:rPr lang="es-MX" sz="1800" baseline="30000">
                          <a:effectLst/>
                        </a:rPr>
                        <a:t>-12</a:t>
                      </a:r>
                      <a:endParaRPr lang="es-MX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effectLst/>
                        </a:rPr>
                        <a:t>0.000000000001</a:t>
                      </a:r>
                      <a:endParaRPr lang="es-MX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effectLst/>
                        </a:rPr>
                        <a:t>TRILLONESIMO</a:t>
                      </a:r>
                      <a:endParaRPr lang="es-MX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>
                          <a:effectLst/>
                        </a:rPr>
                        <a:t>pico</a:t>
                      </a:r>
                      <a:endParaRPr lang="es-MX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effectLst/>
                        </a:rPr>
                        <a:t>p</a:t>
                      </a:r>
                      <a:endParaRPr lang="es-MX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267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0" y="1035784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/>
              <a:t> </a:t>
            </a:r>
            <a:r>
              <a:rPr lang="es-MX" sz="3200" b="1" dirty="0" smtClean="0"/>
              <a:t>COMPONENTES ELECTRÓNICOS</a:t>
            </a:r>
            <a:endParaRPr lang="es-MX" sz="3200" b="1" dirty="0" smtClean="0"/>
          </a:p>
        </p:txBody>
      </p:sp>
      <p:sp>
        <p:nvSpPr>
          <p:cNvPr id="6" name="5 CuadroTexto"/>
          <p:cNvSpPr txBox="1"/>
          <p:nvPr/>
        </p:nvSpPr>
        <p:spPr>
          <a:xfrm>
            <a:off x="4989178" y="292586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TALLER DE ELECTRÓNICA</a:t>
            </a:r>
            <a:endParaRPr lang="es-MX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6613037"/>
              </p:ext>
            </p:extLst>
          </p:nvPr>
        </p:nvGraphicFramePr>
        <p:xfrm>
          <a:off x="395536" y="1916832"/>
          <a:ext cx="8352928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6464"/>
                <a:gridCol w="4176464"/>
              </a:tblGrid>
              <a:tr h="370840">
                <a:tc>
                  <a:txBody>
                    <a:bodyPr/>
                    <a:lstStyle/>
                    <a:p>
                      <a:r>
                        <a:rPr lang="es-MX" dirty="0" smtClean="0"/>
                        <a:t>COMPONENTES PASIVOS 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dirty="0" smtClean="0"/>
                        <a:t>COMPONENTES ACTIVOS</a:t>
                      </a:r>
                    </a:p>
                    <a:p>
                      <a:endParaRPr lang="es-MX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8433" name="Picture 1" descr="C:\Users\axidh\Desktop\sesion3\re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27"/>
            <a:ext cx="15028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4" name="Picture 2" descr="C:\Users\axidh\Desktop\sesion3\pngwav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51720" y="2270538"/>
            <a:ext cx="2382362" cy="2111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 descr="C:\Users\axidh\Desktop\sesion3\pngwave1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5383" y="4725144"/>
            <a:ext cx="1762125" cy="177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C:\Users\axidh\Desktop\sesion3\1634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706959"/>
            <a:ext cx="1775792" cy="153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7" name="Picture 5" descr="C:\Users\axidh\Desktop\sesion3\di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808" y="2798899"/>
            <a:ext cx="2925762" cy="1646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9" name="Picture 7" descr="C:\Users\axidh\Desktop\sesion3\1 (1)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797" y="4462804"/>
            <a:ext cx="2567410" cy="2567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0" name="Picture 8" descr="C:\Users\axidh\Desktop\sesion3\battery-3137394_960_720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142" y="4445136"/>
            <a:ext cx="2547540" cy="2547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6 Rectángulo"/>
          <p:cNvSpPr/>
          <p:nvPr/>
        </p:nvSpPr>
        <p:spPr>
          <a:xfrm>
            <a:off x="467544" y="4121970"/>
            <a:ext cx="34953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dirty="0" smtClean="0"/>
              <a:t>Disipan</a:t>
            </a:r>
            <a:r>
              <a:rPr lang="es-MX" dirty="0"/>
              <a:t>, transforman o almacenan energía eléctrica.</a:t>
            </a:r>
            <a:endParaRPr lang="es-MX" dirty="0"/>
          </a:p>
        </p:txBody>
      </p:sp>
      <p:sp>
        <p:nvSpPr>
          <p:cNvPr id="8" name="7 Rectángulo"/>
          <p:cNvSpPr/>
          <p:nvPr/>
        </p:nvSpPr>
        <p:spPr>
          <a:xfrm>
            <a:off x="4292797" y="422108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MX" dirty="0" smtClean="0"/>
              <a:t>Proporcionan </a:t>
            </a:r>
            <a:r>
              <a:rPr lang="es-MX" dirty="0"/>
              <a:t>energía al resto de los elementos del circuito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93267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0" y="1052736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/>
              <a:t>RESISTORES</a:t>
            </a:r>
            <a:endParaRPr lang="es-MX" sz="3200" b="1" dirty="0" smtClean="0"/>
          </a:p>
        </p:txBody>
      </p:sp>
      <p:sp>
        <p:nvSpPr>
          <p:cNvPr id="6" name="5 CuadroTexto"/>
          <p:cNvSpPr txBox="1"/>
          <p:nvPr/>
        </p:nvSpPr>
        <p:spPr>
          <a:xfrm>
            <a:off x="4989178" y="292586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TALLER DE ELECTRÓNICA</a:t>
            </a:r>
            <a:endParaRPr lang="es-MX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C:\Users\axidh\Desktop\sesion3\re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772816"/>
            <a:ext cx="3600400" cy="3450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611560" y="2492896"/>
            <a:ext cx="549112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 smtClean="0">
                <a:latin typeface="Arial Black" panose="020B0A04020102020204" pitchFamily="34" charset="0"/>
              </a:rPr>
              <a:t>Hay tres tipos comunes de resistores:</a:t>
            </a:r>
          </a:p>
          <a:p>
            <a:endParaRPr lang="es-MX" b="1" dirty="0" smtClean="0">
              <a:latin typeface="Arial Black" panose="020B0A040201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b="1" dirty="0" smtClean="0">
                <a:latin typeface="Arial Black" panose="020B0A04020102020204" pitchFamily="34" charset="0"/>
              </a:rPr>
              <a:t>Resistencias </a:t>
            </a:r>
            <a:r>
              <a:rPr lang="es-MX" b="1" dirty="0">
                <a:latin typeface="Arial Black" panose="020B0A04020102020204" pitchFamily="34" charset="0"/>
              </a:rPr>
              <a:t>de carbono</a:t>
            </a:r>
            <a:r>
              <a:rPr lang="es-MX" b="1" dirty="0" smtClean="0">
                <a:latin typeface="Arial Black" panose="020B0A040201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b="1" dirty="0">
              <a:latin typeface="Arial Black" panose="020B0A040201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b="1" dirty="0">
                <a:latin typeface="Arial Black" panose="020B0A04020102020204" pitchFamily="34" charset="0"/>
              </a:rPr>
              <a:t>Resistencia de </a:t>
            </a:r>
            <a:r>
              <a:rPr lang="es-MX" b="1" dirty="0" smtClean="0">
                <a:latin typeface="Arial Black" panose="020B0A04020102020204" pitchFamily="34" charset="0"/>
              </a:rPr>
              <a:t>alambre.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b="1" dirty="0">
              <a:latin typeface="Arial Black" panose="020B0A040201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b="1" dirty="0">
                <a:latin typeface="Arial Black" panose="020B0A04020102020204" pitchFamily="34" charset="0"/>
              </a:rPr>
              <a:t>Resistencia de película </a:t>
            </a:r>
            <a:r>
              <a:rPr lang="es-MX" b="1" dirty="0" smtClean="0">
                <a:latin typeface="Arial Black" panose="020B0A04020102020204" pitchFamily="34" charset="0"/>
              </a:rPr>
              <a:t>metálica.</a:t>
            </a:r>
            <a:endParaRPr lang="es-MX" b="1" dirty="0">
              <a:latin typeface="Arial Black" panose="020B0A04020102020204" pitchFamily="34" charset="0"/>
            </a:endParaRPr>
          </a:p>
        </p:txBody>
      </p:sp>
      <p:pic>
        <p:nvPicPr>
          <p:cNvPr id="8" name="Picture 1" descr="C:\Users\axidh\Desktop\sesion3\jTxoqLnB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60" y="1450157"/>
            <a:ext cx="2994877" cy="1123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7596336" y="1680200"/>
            <a:ext cx="8130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7200" b="1" dirty="0" smtClean="0"/>
              <a:t>Ω</a:t>
            </a:r>
            <a:endParaRPr lang="es-MX" sz="7200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1139616" y="1450157"/>
            <a:ext cx="1120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SÍMBOLO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93267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076056" y="260648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TALLER DE ELECTRÓNICA</a:t>
            </a:r>
            <a:endParaRPr lang="es-MX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0" y="1556792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/>
              <a:t>¿</a:t>
            </a:r>
            <a:r>
              <a:rPr lang="es-MX" sz="3200" b="1" dirty="0" smtClean="0"/>
              <a:t>QUE ES LA ELECTRÓNICA?</a:t>
            </a:r>
          </a:p>
        </p:txBody>
      </p:sp>
      <p:pic>
        <p:nvPicPr>
          <p:cNvPr id="8" name="Picture 3" descr="C:\Users\axidh\Desktop\a48f9f7cc6e7cbf3d64309f5136a3abe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550046"/>
            <a:ext cx="3764767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axidh\Desktop\sesion3\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5231" y="2463134"/>
            <a:ext cx="5235940" cy="3449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9 Rectángulo"/>
          <p:cNvSpPr/>
          <p:nvPr/>
        </p:nvSpPr>
        <p:spPr>
          <a:xfrm>
            <a:off x="1331640" y="5589240"/>
            <a:ext cx="59858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dirty="0"/>
              <a:t>Estudia el movimiento de los electrones a través de los circuitos </a:t>
            </a:r>
            <a:r>
              <a:rPr lang="es-MX" dirty="0" smtClean="0"/>
              <a:t>electrónicos.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3219082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axidh\Desktop\sesion3\njk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72816"/>
            <a:ext cx="4137445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-25978" y="679401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/>
              <a:t>RESISTORES</a:t>
            </a:r>
            <a:endParaRPr lang="es-MX" sz="3200" b="1" dirty="0" smtClean="0"/>
          </a:p>
        </p:txBody>
      </p:sp>
      <p:sp>
        <p:nvSpPr>
          <p:cNvPr id="4" name="3 Rectángulo"/>
          <p:cNvSpPr/>
          <p:nvPr/>
        </p:nvSpPr>
        <p:spPr>
          <a:xfrm>
            <a:off x="419913" y="1403484"/>
            <a:ext cx="36566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b="1" dirty="0">
                <a:latin typeface="Arial Black" panose="020B0A04020102020204" pitchFamily="34" charset="0"/>
              </a:rPr>
              <a:t>Resistencias de carbono.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4989178" y="292586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TALLER DE ELECTRÓNICA</a:t>
            </a:r>
            <a:endParaRPr lang="es-MX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4989178" y="1403484"/>
            <a:ext cx="35232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b="1" dirty="0">
                <a:latin typeface="Arial Black" panose="020B0A04020102020204" pitchFamily="34" charset="0"/>
              </a:rPr>
              <a:t>Resistencia de alambre.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b="1" dirty="0">
              <a:latin typeface="Arial Black" panose="020B0A04020102020204" pitchFamily="34" charset="0"/>
            </a:endParaRPr>
          </a:p>
        </p:txBody>
      </p:sp>
      <p:pic>
        <p:nvPicPr>
          <p:cNvPr id="19460" name="Picture 4" descr="C:\Users\axidh\Desktop\sesion3\types-of-resistor_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9049" y="2204864"/>
            <a:ext cx="3323401" cy="3323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6516216" y="2239273"/>
            <a:ext cx="1860509" cy="30777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s-MX" sz="1400" dirty="0" smtClean="0"/>
              <a:t>Alambre </a:t>
            </a:r>
            <a:r>
              <a:rPr lang="es-MX" sz="1400" dirty="0"/>
              <a:t>de manganina</a:t>
            </a:r>
            <a:endParaRPr lang="es-MX" sz="1400" dirty="0"/>
          </a:p>
        </p:txBody>
      </p:sp>
      <p:cxnSp>
        <p:nvCxnSpPr>
          <p:cNvPr id="11" name="10 Conector recto"/>
          <p:cNvCxnSpPr/>
          <p:nvPr/>
        </p:nvCxnSpPr>
        <p:spPr>
          <a:xfrm flipH="1">
            <a:off x="6516216" y="2547050"/>
            <a:ext cx="792088" cy="881950"/>
          </a:xfrm>
          <a:prstGeom prst="line">
            <a:avLst/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2" name="11 Rectángulo"/>
          <p:cNvSpPr/>
          <p:nvPr/>
        </p:nvSpPr>
        <p:spPr>
          <a:xfrm>
            <a:off x="4300504" y="4980215"/>
            <a:ext cx="2730043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dirty="0" smtClean="0"/>
              <a:t>cubierta </a:t>
            </a:r>
            <a:r>
              <a:rPr lang="es-ES" dirty="0"/>
              <a:t>de material aislante resistente al calor</a:t>
            </a:r>
            <a:endParaRPr lang="es-MX" dirty="0"/>
          </a:p>
        </p:txBody>
      </p:sp>
      <p:cxnSp>
        <p:nvCxnSpPr>
          <p:cNvPr id="14" name="13 Conector recto"/>
          <p:cNvCxnSpPr/>
          <p:nvPr/>
        </p:nvCxnSpPr>
        <p:spPr>
          <a:xfrm flipV="1">
            <a:off x="5868144" y="4005064"/>
            <a:ext cx="1162403" cy="975151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8856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-25978" y="679401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/>
              <a:t>RESISTORES </a:t>
            </a:r>
            <a:endParaRPr lang="es-MX" sz="3200" b="1" dirty="0" smtClean="0"/>
          </a:p>
        </p:txBody>
      </p:sp>
      <p:pic>
        <p:nvPicPr>
          <p:cNvPr id="20482" name="Picture 2" descr="C:\Users\axidh\Desktop\sesion3\lk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3315" y="2758554"/>
            <a:ext cx="4209338" cy="2338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2091126" y="1540550"/>
            <a:ext cx="46737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b="1" dirty="0">
                <a:latin typeface="Arial Black" panose="020B0A04020102020204" pitchFamily="34" charset="0"/>
              </a:rPr>
              <a:t>Resistencia de película </a:t>
            </a:r>
            <a:r>
              <a:rPr lang="es-MX" b="1" dirty="0" smtClean="0">
                <a:latin typeface="Arial Black" panose="020B0A04020102020204" pitchFamily="34" charset="0"/>
              </a:rPr>
              <a:t>metálica.</a:t>
            </a:r>
            <a:endParaRPr lang="es-MX" b="1" dirty="0">
              <a:latin typeface="Arial Black" panose="020B0A04020102020204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155457" y="5116100"/>
            <a:ext cx="2800638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s-ES" dirty="0" smtClean="0"/>
              <a:t>Película delgada de metal  o</a:t>
            </a:r>
          </a:p>
          <a:p>
            <a:pPr algn="ctr"/>
            <a:r>
              <a:rPr lang="es-ES" dirty="0" smtClean="0"/>
              <a:t>Carbón puro</a:t>
            </a:r>
            <a:endParaRPr lang="es-MX" dirty="0"/>
          </a:p>
        </p:txBody>
      </p:sp>
      <p:cxnSp>
        <p:nvCxnSpPr>
          <p:cNvPr id="7" name="6 Conector recto"/>
          <p:cNvCxnSpPr/>
          <p:nvPr/>
        </p:nvCxnSpPr>
        <p:spPr>
          <a:xfrm flipH="1">
            <a:off x="2555776" y="3692049"/>
            <a:ext cx="1152128" cy="1405026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>
            <a:off x="4574200" y="2389222"/>
            <a:ext cx="1622752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s-ES" dirty="0" smtClean="0"/>
              <a:t>Núcleo aislante</a:t>
            </a:r>
            <a:endParaRPr lang="es-MX" dirty="0"/>
          </a:p>
        </p:txBody>
      </p:sp>
      <p:cxnSp>
        <p:nvCxnSpPr>
          <p:cNvPr id="10" name="9 Conector recto"/>
          <p:cNvCxnSpPr/>
          <p:nvPr/>
        </p:nvCxnSpPr>
        <p:spPr>
          <a:xfrm flipH="1">
            <a:off x="4611638" y="2770758"/>
            <a:ext cx="720080" cy="804669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10 CuadroTexto"/>
          <p:cNvSpPr txBox="1"/>
          <p:nvPr/>
        </p:nvSpPr>
        <p:spPr>
          <a:xfrm>
            <a:off x="5508104" y="5097075"/>
            <a:ext cx="1523238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s-ES" dirty="0" smtClean="0"/>
              <a:t>Tapa metálica </a:t>
            </a:r>
            <a:endParaRPr lang="es-MX" dirty="0"/>
          </a:p>
        </p:txBody>
      </p:sp>
      <p:cxnSp>
        <p:nvCxnSpPr>
          <p:cNvPr id="13" name="12 Conector recto"/>
          <p:cNvCxnSpPr>
            <a:stCxn id="11" idx="0"/>
          </p:cNvCxnSpPr>
          <p:nvPr/>
        </p:nvCxnSpPr>
        <p:spPr>
          <a:xfrm flipH="1" flipV="1">
            <a:off x="4860032" y="4005064"/>
            <a:ext cx="1409691" cy="1092011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14 Conector recto"/>
          <p:cNvCxnSpPr>
            <a:stCxn id="11" idx="0"/>
          </p:cNvCxnSpPr>
          <p:nvPr/>
        </p:nvCxnSpPr>
        <p:spPr>
          <a:xfrm flipH="1" flipV="1">
            <a:off x="3563888" y="3501008"/>
            <a:ext cx="2705835" cy="1596067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7" name="16 CuadroTexto"/>
          <p:cNvSpPr txBox="1"/>
          <p:nvPr/>
        </p:nvSpPr>
        <p:spPr>
          <a:xfrm>
            <a:off x="823644" y="2401426"/>
            <a:ext cx="2308196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s-ES" dirty="0" smtClean="0"/>
              <a:t>Conductores soldados</a:t>
            </a:r>
            <a:endParaRPr lang="es-MX" dirty="0"/>
          </a:p>
        </p:txBody>
      </p:sp>
      <p:cxnSp>
        <p:nvCxnSpPr>
          <p:cNvPr id="18" name="17 Conector recto"/>
          <p:cNvCxnSpPr>
            <a:stCxn id="17" idx="2"/>
          </p:cNvCxnSpPr>
          <p:nvPr/>
        </p:nvCxnSpPr>
        <p:spPr>
          <a:xfrm>
            <a:off x="1977742" y="2770758"/>
            <a:ext cx="1082090" cy="658242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0" name="19 Rectángulo"/>
          <p:cNvSpPr/>
          <p:nvPr/>
        </p:nvSpPr>
        <p:spPr>
          <a:xfrm>
            <a:off x="504602" y="6069368"/>
            <a:ext cx="78467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 smtClean="0"/>
              <a:t>Existen valores hasta 10,000 </a:t>
            </a:r>
            <a:r>
              <a:rPr lang="es-MX" dirty="0"/>
              <a:t>M</a:t>
            </a:r>
            <a:r>
              <a:rPr lang="el-GR" dirty="0" smtClean="0"/>
              <a:t>Ω</a:t>
            </a:r>
            <a:r>
              <a:rPr lang="es-ES" dirty="0" smtClean="0"/>
              <a:t> y su tamaño es mas pequeño que las de alambre.</a:t>
            </a:r>
            <a:endParaRPr lang="es-MX" dirty="0"/>
          </a:p>
        </p:txBody>
      </p:sp>
      <p:sp>
        <p:nvSpPr>
          <p:cNvPr id="22" name="21 Rectángulo"/>
          <p:cNvSpPr/>
          <p:nvPr/>
        </p:nvSpPr>
        <p:spPr>
          <a:xfrm>
            <a:off x="7044306" y="3116287"/>
            <a:ext cx="128272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4400" dirty="0"/>
              <a:t>± 1%</a:t>
            </a:r>
            <a:endParaRPr lang="es-MX" sz="4400" dirty="0"/>
          </a:p>
        </p:txBody>
      </p:sp>
      <p:sp>
        <p:nvSpPr>
          <p:cNvPr id="24" name="23 CuadroTexto"/>
          <p:cNvSpPr txBox="1"/>
          <p:nvPr/>
        </p:nvSpPr>
        <p:spPr>
          <a:xfrm>
            <a:off x="4989178" y="292586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TALLER DE ELECTRÓNICA</a:t>
            </a:r>
            <a:endParaRPr lang="es-MX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14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-25978" y="679401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/>
              <a:t>CODIGO DE COLORES DE LOS RESISTORES</a:t>
            </a:r>
            <a:endParaRPr lang="es-MX" sz="3200" b="1" dirty="0" smtClean="0"/>
          </a:p>
        </p:txBody>
      </p:sp>
      <p:sp>
        <p:nvSpPr>
          <p:cNvPr id="3" name="2 CuadroTexto"/>
          <p:cNvSpPr txBox="1"/>
          <p:nvPr/>
        </p:nvSpPr>
        <p:spPr>
          <a:xfrm>
            <a:off x="4989178" y="292586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TALLER DE ELECTRÓNICA</a:t>
            </a:r>
            <a:endParaRPr lang="es-MX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507" name="Picture 3" descr="C:\Users\axidh\Desktop\sesion3\esistencia-de-4-banda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24744"/>
            <a:ext cx="4209510" cy="310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C:\Users\axidh\Desktop\sesion3\codigo_colores_resistencias_5_banda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506115"/>
            <a:ext cx="4817706" cy="4163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214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51520" y="908720"/>
            <a:ext cx="6761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b="1" dirty="0">
                <a:latin typeface="Arial Black" panose="020B0A04020102020204" pitchFamily="34" charset="0"/>
              </a:rPr>
              <a:t>Resistencias SMD (montaje superficial</a:t>
            </a:r>
            <a:r>
              <a:rPr lang="es-MX" b="1" dirty="0" smtClean="0">
                <a:latin typeface="Arial Black" panose="020B0A04020102020204" pitchFamily="34" charset="0"/>
              </a:rPr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b="1" dirty="0" smtClean="0">
              <a:latin typeface="Arial Black" panose="020B0A040201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b="1" dirty="0">
              <a:latin typeface="Arial Black" panose="020B0A04020102020204" pitchFamily="34" charset="0"/>
            </a:endParaRPr>
          </a:p>
          <a:p>
            <a:endParaRPr lang="es-MX" b="1" dirty="0">
              <a:latin typeface="Arial Black" panose="020B0A04020102020204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4989178" y="292586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TALLER DE ELECTRÓNICA</a:t>
            </a:r>
            <a:endParaRPr lang="es-MX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532" name="Picture 4" descr="C:\Users\axidh\Desktop\sesion3\Resistors_-_CR_HVCR_PWCR_and_SWC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4493" y="764704"/>
            <a:ext cx="1625688" cy="838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6 Rectángulo"/>
          <p:cNvSpPr/>
          <p:nvPr/>
        </p:nvSpPr>
        <p:spPr>
          <a:xfrm>
            <a:off x="251520" y="198971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b="1" dirty="0">
                <a:latin typeface="Arial Black" panose="020B0A04020102020204" pitchFamily="34" charset="0"/>
              </a:rPr>
              <a:t>Resistencias de valor variable.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b="1" dirty="0">
              <a:latin typeface="Arial Black" panose="020B0A04020102020204" pitchFamily="34" charset="0"/>
            </a:endParaRPr>
          </a:p>
        </p:txBody>
      </p:sp>
      <p:pic>
        <p:nvPicPr>
          <p:cNvPr id="22534" name="Picture 6" descr="C:\Users\axidh\Desktop\sesion3\kisspng-potentiometer-electronics-electronic-component-tri-5b001ee8d78620.076339461526734568882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996" y="1647519"/>
            <a:ext cx="1258700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5" name="Picture 7" descr="C:\Users\axidh\Desktop\sesion3\LK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2859" y="1846258"/>
            <a:ext cx="2928889" cy="97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10 Rectángulo"/>
          <p:cNvSpPr/>
          <p:nvPr/>
        </p:nvSpPr>
        <p:spPr>
          <a:xfrm>
            <a:off x="251520" y="3356992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b="1" dirty="0">
                <a:latin typeface="Arial Black" panose="020B0A04020102020204" pitchFamily="34" charset="0"/>
              </a:rPr>
              <a:t>Resistencias dependientes del </a:t>
            </a:r>
            <a:r>
              <a:rPr lang="es-MX" b="1" dirty="0" smtClean="0">
                <a:latin typeface="Arial Black" panose="020B0A04020102020204" pitchFamily="34" charset="0"/>
              </a:rPr>
              <a:t>voltaje </a:t>
            </a:r>
            <a:r>
              <a:rPr lang="es-MX" b="1" dirty="0" err="1" smtClean="0">
                <a:latin typeface="Arial Black" panose="020B0A04020102020204" pitchFamily="34" charset="0"/>
              </a:rPr>
              <a:t>Varistores</a:t>
            </a:r>
            <a:r>
              <a:rPr lang="es-MX" b="1" dirty="0" smtClean="0">
                <a:latin typeface="Arial Black" panose="020B0A04020102020204" pitchFamily="34" charset="0"/>
              </a:rPr>
              <a:t> o VDR.</a:t>
            </a:r>
            <a:endParaRPr lang="es-MX" b="1" dirty="0">
              <a:latin typeface="Arial Black" panose="020B0A04020102020204" pitchFamily="34" charset="0"/>
            </a:endParaRPr>
          </a:p>
        </p:txBody>
      </p:sp>
      <p:pic>
        <p:nvPicPr>
          <p:cNvPr id="22536" name="Picture 8" descr="C:\Users\axidh\Desktop\sesion3\simbologia-electrica-industrial-del-varistor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677" y="3850986"/>
            <a:ext cx="1315094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7" name="Picture 9" descr="C:\Users\axidh\Desktop\sesion3\Untitled-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5840" y="3726325"/>
            <a:ext cx="576064" cy="1185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433918" y="3933056"/>
            <a:ext cx="37060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Protegen de cambios bruscos </a:t>
            </a:r>
          </a:p>
          <a:p>
            <a:r>
              <a:rPr lang="es-ES" dirty="0" smtClean="0"/>
              <a:t>De Voltajes, evitando la aparición</a:t>
            </a:r>
            <a:endParaRPr lang="es-ES" dirty="0"/>
          </a:p>
          <a:p>
            <a:r>
              <a:rPr lang="es-ES" dirty="0" smtClean="0"/>
              <a:t>Chispas.</a:t>
            </a:r>
            <a:endParaRPr lang="es-MX" dirty="0"/>
          </a:p>
        </p:txBody>
      </p:sp>
      <p:sp>
        <p:nvSpPr>
          <p:cNvPr id="5" name="4 Rectángulo"/>
          <p:cNvSpPr/>
          <p:nvPr/>
        </p:nvSpPr>
        <p:spPr>
          <a:xfrm>
            <a:off x="287542" y="5054034"/>
            <a:ext cx="81008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b="1" dirty="0">
                <a:latin typeface="Arial Black" panose="020B0A04020102020204" pitchFamily="34" charset="0"/>
              </a:rPr>
              <a:t>Resistencias dependientes de la </a:t>
            </a:r>
            <a:r>
              <a:rPr lang="es-MX" b="1" dirty="0" smtClean="0">
                <a:latin typeface="Arial Black" panose="020B0A04020102020204" pitchFamily="34" charset="0"/>
              </a:rPr>
              <a:t>luz, </a:t>
            </a:r>
            <a:r>
              <a:rPr lang="es-MX" b="1" dirty="0" err="1" smtClean="0">
                <a:latin typeface="Arial Black" panose="020B0A04020102020204" pitchFamily="34" charset="0"/>
              </a:rPr>
              <a:t>fotoresistencias</a:t>
            </a:r>
            <a:r>
              <a:rPr lang="es-MX" b="1" dirty="0" smtClean="0">
                <a:latin typeface="Arial Black" panose="020B0A04020102020204" pitchFamily="34" charset="0"/>
              </a:rPr>
              <a:t> o LDR.</a:t>
            </a:r>
            <a:endParaRPr lang="es-MX" b="1" dirty="0">
              <a:latin typeface="Arial Black" panose="020B0A04020102020204" pitchFamily="34" charset="0"/>
            </a:endParaRPr>
          </a:p>
        </p:txBody>
      </p:sp>
      <p:pic>
        <p:nvPicPr>
          <p:cNvPr id="22538" name="Picture 10" descr="C:\Users\axidh\Desktop\sesion3\12517960201119041589Light-dependant-resistor-ldr.svg.med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5517232"/>
            <a:ext cx="896233" cy="1120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9" name="Picture 11" descr="C:\Users\axidh\Desktop\sesion3\LDR-simbolo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3680" y="5648633"/>
            <a:ext cx="2471896" cy="743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611560" y="5558597"/>
            <a:ext cx="30934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Resistencia de valor variable</a:t>
            </a:r>
          </a:p>
          <a:p>
            <a:r>
              <a:rPr lang="es-ES" dirty="0" smtClean="0"/>
              <a:t> dependiente de  la luz, en la</a:t>
            </a:r>
          </a:p>
          <a:p>
            <a:r>
              <a:rPr lang="es-ES" dirty="0" smtClean="0"/>
              <a:t>Obscuridad puede llegar a M</a:t>
            </a:r>
            <a:r>
              <a:rPr lang="el-GR" dirty="0" smtClean="0"/>
              <a:t>Ω</a:t>
            </a:r>
            <a:r>
              <a:rPr lang="es-ES" dirty="0" smtClean="0"/>
              <a:t> </a:t>
            </a:r>
            <a:endParaRPr lang="es-MX" dirty="0"/>
          </a:p>
        </p:txBody>
      </p:sp>
      <p:sp>
        <p:nvSpPr>
          <p:cNvPr id="19" name="18 CuadroTexto"/>
          <p:cNvSpPr txBox="1"/>
          <p:nvPr/>
        </p:nvSpPr>
        <p:spPr>
          <a:xfrm>
            <a:off x="6921190" y="2492896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Símbolo </a:t>
            </a:r>
            <a:endParaRPr lang="es-MX" dirty="0"/>
          </a:p>
        </p:txBody>
      </p:sp>
      <p:sp>
        <p:nvSpPr>
          <p:cNvPr id="20" name="19 CuadroTexto"/>
          <p:cNvSpPr txBox="1"/>
          <p:nvPr/>
        </p:nvSpPr>
        <p:spPr>
          <a:xfrm>
            <a:off x="6421694" y="4434424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Símbolo </a:t>
            </a:r>
            <a:endParaRPr lang="es-MX" dirty="0"/>
          </a:p>
        </p:txBody>
      </p:sp>
      <p:sp>
        <p:nvSpPr>
          <p:cNvPr id="21" name="20 CuadroTexto"/>
          <p:cNvSpPr txBox="1"/>
          <p:nvPr/>
        </p:nvSpPr>
        <p:spPr>
          <a:xfrm>
            <a:off x="6128854" y="6267952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Símbolo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09214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4989178" y="292586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TALLER DE ELECTRÓNICA</a:t>
            </a:r>
            <a:endParaRPr lang="es-MX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-25978" y="679401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/>
              <a:t>CAPACITORES</a:t>
            </a:r>
            <a:endParaRPr lang="es-MX" sz="3200" b="1" dirty="0" smtClean="0"/>
          </a:p>
        </p:txBody>
      </p:sp>
      <p:sp>
        <p:nvSpPr>
          <p:cNvPr id="6" name="5 Rectángulo"/>
          <p:cNvSpPr/>
          <p:nvPr/>
        </p:nvSpPr>
        <p:spPr>
          <a:xfrm>
            <a:off x="683568" y="1551484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dirty="0"/>
              <a:t>La función de los capacitores es el de almacenar y posteriormente entregar pequeñas cantidades de energía </a:t>
            </a:r>
            <a:r>
              <a:rPr lang="es-MX" dirty="0" smtClean="0"/>
              <a:t>eléctrica </a:t>
            </a:r>
            <a:r>
              <a:rPr lang="es-MX" dirty="0"/>
              <a:t>en forma de campo </a:t>
            </a:r>
            <a:r>
              <a:rPr lang="es-MX" dirty="0" smtClean="0"/>
              <a:t>eléctrico. </a:t>
            </a:r>
            <a:endParaRPr lang="es-MX" dirty="0"/>
          </a:p>
        </p:txBody>
      </p:sp>
      <p:sp>
        <p:nvSpPr>
          <p:cNvPr id="7" name="6 CuadroTexto"/>
          <p:cNvSpPr txBox="1"/>
          <p:nvPr/>
        </p:nvSpPr>
        <p:spPr>
          <a:xfrm>
            <a:off x="755574" y="2199353"/>
            <a:ext cx="18517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 smtClean="0"/>
              <a:t>Faradio  [F]</a:t>
            </a:r>
            <a:endParaRPr lang="es-MX" sz="2800" b="1" dirty="0"/>
          </a:p>
        </p:txBody>
      </p:sp>
      <p:pic>
        <p:nvPicPr>
          <p:cNvPr id="23558" name="Picture 6" descr="C:\Users\axidh\Desktop\sesion3\kisspng-capacitor-electronic-symbol-electronic-circuit-cir-capacitor-5b48d940d0fc53.37229207153150086485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903" y="404664"/>
            <a:ext cx="2247070" cy="104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9" name="Picture 7" descr="C:\Users\axidh\Desktop\sesion3\aftgerh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477" y="2564904"/>
            <a:ext cx="7043377" cy="2788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14 CuadroTexto"/>
          <p:cNvSpPr txBox="1"/>
          <p:nvPr/>
        </p:nvSpPr>
        <p:spPr>
          <a:xfrm>
            <a:off x="1181942" y="1196752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Símbolo </a:t>
            </a:r>
            <a:endParaRPr lang="es-MX" dirty="0"/>
          </a:p>
        </p:txBody>
      </p:sp>
      <p:sp>
        <p:nvSpPr>
          <p:cNvPr id="9" name="8 CuadroTexto"/>
          <p:cNvSpPr txBox="1"/>
          <p:nvPr/>
        </p:nvSpPr>
        <p:spPr>
          <a:xfrm>
            <a:off x="577722" y="5751367"/>
            <a:ext cx="52300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Aplicación  se utiliza generalmente para filtrar la señal</a:t>
            </a:r>
          </a:p>
          <a:p>
            <a:r>
              <a:rPr lang="es-ES" dirty="0" smtClean="0"/>
              <a:t>Por su carga y descarga </a:t>
            </a:r>
            <a:r>
              <a:rPr lang="es-ES" dirty="0" err="1" smtClean="0"/>
              <a:t>rapida</a:t>
            </a:r>
            <a:r>
              <a:rPr lang="es-ES" dirty="0" smtClean="0"/>
              <a:t>.</a:t>
            </a:r>
            <a:endParaRPr lang="es-MX" dirty="0"/>
          </a:p>
        </p:txBody>
      </p:sp>
      <p:pic>
        <p:nvPicPr>
          <p:cNvPr id="23560" name="Picture 8" descr="C:\Users\axidh\Desktop\sesion3\ku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0031" y="5199639"/>
            <a:ext cx="2786766" cy="1103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9 CuadroTexto"/>
          <p:cNvSpPr txBox="1"/>
          <p:nvPr/>
        </p:nvSpPr>
        <p:spPr>
          <a:xfrm>
            <a:off x="6817229" y="5219458"/>
            <a:ext cx="1859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Señal mas estable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09214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4989178" y="292586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TALLER DE ELECTRÓNICA</a:t>
            </a:r>
            <a:endParaRPr lang="es-MX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1763688" y="112474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s-MX" b="1" dirty="0">
              <a:latin typeface="Arial Black" panose="020B0A040201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b="1" dirty="0">
              <a:latin typeface="Arial Black" panose="020B0A04020102020204" pitchFamily="34" charset="0"/>
            </a:endParaRPr>
          </a:p>
        </p:txBody>
      </p:sp>
      <p:pic>
        <p:nvPicPr>
          <p:cNvPr id="4" name="Picture 4" descr="C:\Users\axidh\Desktop\sesion3\Untitled-2jgygv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999" y="1628800"/>
            <a:ext cx="5396001" cy="4441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-25978" y="679401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/>
              <a:t>CAPACITORES ELECTROLÍTICOS </a:t>
            </a:r>
            <a:endParaRPr lang="es-MX" sz="3200" b="1" dirty="0" smtClean="0"/>
          </a:p>
        </p:txBody>
      </p:sp>
      <p:sp>
        <p:nvSpPr>
          <p:cNvPr id="5" name="4 CuadroTexto"/>
          <p:cNvSpPr txBox="1"/>
          <p:nvPr/>
        </p:nvSpPr>
        <p:spPr>
          <a:xfrm>
            <a:off x="481392" y="2204864"/>
            <a:ext cx="328416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Tiene una banda para diferenciar</a:t>
            </a:r>
          </a:p>
          <a:p>
            <a:r>
              <a:rPr lang="es-ES" dirty="0" smtClean="0"/>
              <a:t>La terminal negativa.</a:t>
            </a:r>
          </a:p>
          <a:p>
            <a:endParaRPr lang="es-ES" dirty="0" smtClean="0"/>
          </a:p>
          <a:p>
            <a:r>
              <a:rPr lang="es-ES" dirty="0" smtClean="0"/>
              <a:t>Tiene polaridad.</a:t>
            </a:r>
          </a:p>
          <a:p>
            <a:endParaRPr lang="es-ES" dirty="0"/>
          </a:p>
          <a:p>
            <a:r>
              <a:rPr lang="es-ES" dirty="0" smtClean="0"/>
              <a:t>Los dos valores importantes del</a:t>
            </a:r>
          </a:p>
          <a:p>
            <a:r>
              <a:rPr lang="es-ES" dirty="0" smtClean="0"/>
              <a:t>Capacitor son  su capacidad en</a:t>
            </a:r>
          </a:p>
          <a:p>
            <a:r>
              <a:rPr lang="es-ES" dirty="0" err="1" smtClean="0"/>
              <a:t>uF</a:t>
            </a:r>
            <a:r>
              <a:rPr lang="es-ES" dirty="0" smtClean="0"/>
              <a:t> y el voltaje.</a:t>
            </a:r>
            <a:endParaRPr lang="es-MX" dirty="0"/>
          </a:p>
        </p:txBody>
      </p:sp>
      <p:pic>
        <p:nvPicPr>
          <p:cNvPr id="24579" name="Picture 3" descr="C:\Users\axidh\Desktop\sesion3\pngfg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185" y="4797152"/>
            <a:ext cx="1186581" cy="1389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1628793" y="6283106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Símbolo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09214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026739" y="1337896"/>
            <a:ext cx="22774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/>
              <a:t>Capacitores cerámicos</a:t>
            </a:r>
            <a:endParaRPr lang="es-MX" dirty="0"/>
          </a:p>
        </p:txBody>
      </p:sp>
      <p:pic>
        <p:nvPicPr>
          <p:cNvPr id="25602" name="Picture 2" descr="C:\Users\axidh\Desktop\sesion3\Capacitor-cerámico-22pF-2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795" y="1844824"/>
            <a:ext cx="1831533" cy="183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3" name="Picture 3" descr="C:\Users\axidh\Desktop\sesion3\ce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7728" y="1829222"/>
            <a:ext cx="1509899" cy="1484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5142627" y="1337896"/>
            <a:ext cx="24457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/>
              <a:t>Capacitores de poliéster</a:t>
            </a:r>
          </a:p>
        </p:txBody>
      </p:sp>
      <p:sp>
        <p:nvSpPr>
          <p:cNvPr id="6" name="5 Rectángulo"/>
          <p:cNvSpPr/>
          <p:nvPr/>
        </p:nvSpPr>
        <p:spPr>
          <a:xfrm>
            <a:off x="827584" y="3987155"/>
            <a:ext cx="2879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/>
              <a:t>Capacitores de polipropileno</a:t>
            </a:r>
          </a:p>
        </p:txBody>
      </p:sp>
      <p:pic>
        <p:nvPicPr>
          <p:cNvPr id="25604" name="Picture 4" descr="C:\Users\axidh\Desktop\sesion3\descargar (3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811711"/>
            <a:ext cx="2614612" cy="112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5" name="Picture 5" descr="C:\Users\axidh\Desktop\sesion3\loi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228" y="4653136"/>
            <a:ext cx="1488095" cy="1706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6 Rectángulo"/>
          <p:cNvSpPr/>
          <p:nvPr/>
        </p:nvSpPr>
        <p:spPr>
          <a:xfrm>
            <a:off x="5475924" y="3987155"/>
            <a:ext cx="17792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/>
              <a:t>Capacitores SMD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4989178" y="292586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TALLER DE ELECTRÓNICA</a:t>
            </a:r>
            <a:endParaRPr lang="es-MX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745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4989178" y="292586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TALLER DE ELECTRÓNICA</a:t>
            </a:r>
            <a:endParaRPr lang="es-MX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4" descr="C:\Users\axidh\Desktop\sesion3\1634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28392">
            <a:off x="-34387" y="2132892"/>
            <a:ext cx="3408170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-25978" y="679401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/>
              <a:t>TRANSISTOR</a:t>
            </a:r>
            <a:endParaRPr lang="es-MX" sz="3200" b="1" dirty="0" smtClean="0"/>
          </a:p>
        </p:txBody>
      </p:sp>
      <p:sp>
        <p:nvSpPr>
          <p:cNvPr id="8" name="7 Rectángulo"/>
          <p:cNvSpPr/>
          <p:nvPr/>
        </p:nvSpPr>
        <p:spPr>
          <a:xfrm>
            <a:off x="2987824" y="1628800"/>
            <a:ext cx="59766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dirty="0" smtClean="0"/>
              <a:t>Generar </a:t>
            </a:r>
            <a:r>
              <a:rPr lang="es-MX" dirty="0"/>
              <a:t>una determinada señal de salida en respuesta de otra señal de entrada </a:t>
            </a:r>
            <a:endParaRPr lang="es-MX" dirty="0"/>
          </a:p>
        </p:txBody>
      </p:sp>
      <p:sp>
        <p:nvSpPr>
          <p:cNvPr id="9" name="8 Rectángulo"/>
          <p:cNvSpPr/>
          <p:nvPr/>
        </p:nvSpPr>
        <p:spPr>
          <a:xfrm>
            <a:off x="3203848" y="256490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b="1" dirty="0"/>
              <a:t>Amplificación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b="1" dirty="0"/>
              <a:t>Oscilación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b="1" dirty="0"/>
              <a:t>Conmutador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b="1" dirty="0"/>
              <a:t>Rectificador</a:t>
            </a:r>
          </a:p>
        </p:txBody>
      </p:sp>
      <p:pic>
        <p:nvPicPr>
          <p:cNvPr id="26626" name="Picture 2" descr="C:\Users\axidh\Desktop\sesion3\LKOH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078757"/>
            <a:ext cx="2197100" cy="204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9 Rectángulo"/>
          <p:cNvSpPr/>
          <p:nvPr/>
        </p:nvSpPr>
        <p:spPr>
          <a:xfrm>
            <a:off x="3059832" y="4293096"/>
            <a:ext cx="41312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 smtClean="0"/>
              <a:t>Su </a:t>
            </a:r>
            <a:r>
              <a:rPr lang="es-MX" dirty="0"/>
              <a:t>polaridad puede ser de tipo NPN o PNP</a:t>
            </a:r>
          </a:p>
        </p:txBody>
      </p:sp>
      <p:pic>
        <p:nvPicPr>
          <p:cNvPr id="26627" name="Picture 3" descr="C:\Users\axidh\Desktop\sesion3\JU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4797152"/>
            <a:ext cx="4102100" cy="161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12 CuadroTexto"/>
          <p:cNvSpPr txBox="1"/>
          <p:nvPr/>
        </p:nvSpPr>
        <p:spPr>
          <a:xfrm>
            <a:off x="7276352" y="2980402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Símbolo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2880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4989178" y="292586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TALLER DE ELECTRÓNICA</a:t>
            </a:r>
            <a:endParaRPr lang="es-MX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-80026" y="836712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/>
              <a:t>CIRCUITOS INTEGRADOS </a:t>
            </a:r>
            <a:endParaRPr lang="es-MX" sz="3200" b="1" dirty="0" smtClean="0"/>
          </a:p>
        </p:txBody>
      </p:sp>
      <p:pic>
        <p:nvPicPr>
          <p:cNvPr id="27650" name="Picture 2" descr="C:\Users\axidh\Desktop\sesion3\FGHH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579" y="2276872"/>
            <a:ext cx="3410892" cy="296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4272136" y="1844824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MX" dirty="0" smtClean="0"/>
              <a:t>Chips </a:t>
            </a:r>
            <a:r>
              <a:rPr lang="es-MX" dirty="0"/>
              <a:t>o microchips </a:t>
            </a:r>
            <a:r>
              <a:rPr lang="es-MX" dirty="0" smtClean="0"/>
              <a:t>formados </a:t>
            </a:r>
            <a:r>
              <a:rPr lang="es-MX" dirty="0"/>
              <a:t>por materiales </a:t>
            </a:r>
            <a:r>
              <a:rPr lang="es-MX" dirty="0" smtClean="0"/>
              <a:t>semiconductores.</a:t>
            </a:r>
          </a:p>
          <a:p>
            <a:r>
              <a:rPr lang="es-MX" dirty="0" smtClean="0"/>
              <a:t> </a:t>
            </a:r>
          </a:p>
          <a:p>
            <a:r>
              <a:rPr lang="es-MX" dirty="0" smtClean="0"/>
              <a:t>Insertan </a:t>
            </a:r>
            <a:r>
              <a:rPr lang="es-MX" dirty="0"/>
              <a:t>pequeños circuitos </a:t>
            </a:r>
            <a:r>
              <a:rPr lang="es-MX" dirty="0" smtClean="0"/>
              <a:t>electrónicos </a:t>
            </a:r>
          </a:p>
          <a:p>
            <a:endParaRPr lang="es-MX" dirty="0" smtClean="0"/>
          </a:p>
          <a:p>
            <a:r>
              <a:rPr lang="es-MX" dirty="0" smtClean="0"/>
              <a:t>Conectores </a:t>
            </a:r>
            <a:r>
              <a:rPr lang="es-MX" dirty="0"/>
              <a:t>metálicos llamados terminales o patillas.</a:t>
            </a:r>
          </a:p>
        </p:txBody>
      </p:sp>
      <p:sp>
        <p:nvSpPr>
          <p:cNvPr id="6" name="5 Rectángulo"/>
          <p:cNvSpPr/>
          <p:nvPr/>
        </p:nvSpPr>
        <p:spPr>
          <a:xfrm>
            <a:off x="507579" y="2092206"/>
            <a:ext cx="2100960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s-MX" dirty="0" smtClean="0"/>
              <a:t>Cubierta </a:t>
            </a:r>
            <a:r>
              <a:rPr lang="es-MX" dirty="0"/>
              <a:t>de plástico </a:t>
            </a:r>
          </a:p>
        </p:txBody>
      </p:sp>
      <p:cxnSp>
        <p:nvCxnSpPr>
          <p:cNvPr id="8" name="7 Conector recto"/>
          <p:cNvCxnSpPr/>
          <p:nvPr/>
        </p:nvCxnSpPr>
        <p:spPr>
          <a:xfrm>
            <a:off x="1545235" y="2461538"/>
            <a:ext cx="434477" cy="535414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27652" name="Picture 4" descr="C:\Users\axidh\Desktop\sesion3\11e002d9ad89818cf1e95146f107abcf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66" y="281489"/>
            <a:ext cx="1986917" cy="1986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11 CuadroTexto"/>
          <p:cNvSpPr txBox="1"/>
          <p:nvPr/>
        </p:nvSpPr>
        <p:spPr>
          <a:xfrm>
            <a:off x="620128" y="467380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Símbolo </a:t>
            </a:r>
            <a:endParaRPr lang="es-MX" dirty="0"/>
          </a:p>
        </p:txBody>
      </p:sp>
      <p:sp>
        <p:nvSpPr>
          <p:cNvPr id="9" name="8 Rectángulo"/>
          <p:cNvSpPr/>
          <p:nvPr/>
        </p:nvSpPr>
        <p:spPr>
          <a:xfrm>
            <a:off x="977387" y="5238572"/>
            <a:ext cx="11356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s-MX" b="1" dirty="0" err="1"/>
              <a:t>datasheet</a:t>
            </a:r>
            <a:endParaRPr lang="es-MX" b="1" dirty="0"/>
          </a:p>
        </p:txBody>
      </p:sp>
      <p:pic>
        <p:nvPicPr>
          <p:cNvPr id="27653" name="Picture 5" descr="C:\Users\axidh\Desktop\sesion3\55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229286"/>
            <a:ext cx="4351412" cy="2018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8309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4989178" y="292586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TALLER DE ELECTRÓNICA</a:t>
            </a:r>
            <a:endParaRPr lang="es-MX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746417" y="1684476"/>
            <a:ext cx="38639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/>
              <a:t>P</a:t>
            </a:r>
            <a:r>
              <a:rPr lang="es-MX" dirty="0" smtClean="0"/>
              <a:t>ermite </a:t>
            </a:r>
            <a:r>
              <a:rPr lang="es-MX" dirty="0"/>
              <a:t>mostrar </a:t>
            </a:r>
            <a:r>
              <a:rPr lang="es-MX" dirty="0" smtClean="0"/>
              <a:t> diversa información  </a:t>
            </a:r>
            <a:endParaRPr lang="es-MX" dirty="0"/>
          </a:p>
        </p:txBody>
      </p:sp>
      <p:sp>
        <p:nvSpPr>
          <p:cNvPr id="5" name="4 CuadroTexto"/>
          <p:cNvSpPr txBox="1"/>
          <p:nvPr/>
        </p:nvSpPr>
        <p:spPr>
          <a:xfrm>
            <a:off x="-80026" y="836712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/>
              <a:t>DISPLAYS </a:t>
            </a:r>
            <a:endParaRPr lang="es-MX" sz="3200" b="1" dirty="0" smtClean="0"/>
          </a:p>
        </p:txBody>
      </p:sp>
      <p:pic>
        <p:nvPicPr>
          <p:cNvPr id="28675" name="Picture 3" descr="C:\Users\axidh\Desktop\sesion3\800px-14-segment_display_field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3382" y="3523854"/>
            <a:ext cx="1699868" cy="2337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7" name="Picture 5" descr="C:\Users\axidh\Desktop\sesion3\lkohyuf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159110"/>
            <a:ext cx="5328592" cy="3953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8" name="Picture 6" descr="C:\Users\axidh\Desktop\sesion3\85c24f6d420e213b738e3ac8874729ac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3237"/>
            <a:ext cx="1238250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5860469" y="1835944"/>
            <a:ext cx="261020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b="1" dirty="0" smtClean="0">
                <a:solidFill>
                  <a:schemeClr val="accent3">
                    <a:lumMod val="50000"/>
                  </a:schemeClr>
                </a:solidFill>
              </a:rPr>
              <a:t>Calculadoras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chemeClr val="accent3">
                    <a:lumMod val="50000"/>
                  </a:schemeClr>
                </a:solidFill>
              </a:rPr>
              <a:t>Cajas registradoras</a:t>
            </a:r>
            <a:endParaRPr lang="es-MX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chemeClr val="accent3">
                    <a:lumMod val="50000"/>
                  </a:schemeClr>
                </a:solidFill>
              </a:rPr>
              <a:t>Reloj despertador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chemeClr val="accent3">
                    <a:lumMod val="50000"/>
                  </a:schemeClr>
                </a:solidFill>
              </a:rPr>
              <a:t>Aparatos de medición </a:t>
            </a:r>
            <a:endParaRPr lang="es-MX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8309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4989178" y="292586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TALLER DE ELECTRÓNICA</a:t>
            </a:r>
            <a:endParaRPr lang="es-MX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0" y="972017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/>
              <a:t>¿</a:t>
            </a:r>
            <a:r>
              <a:rPr lang="es-MX" sz="3200" b="1" dirty="0" smtClean="0"/>
              <a:t>QUE ES LA </a:t>
            </a:r>
            <a:r>
              <a:rPr lang="es-MX" sz="3200" b="1" dirty="0" smtClean="0"/>
              <a:t>ELECTRICIDAD?</a:t>
            </a:r>
            <a:endParaRPr lang="es-MX" sz="3200" b="1" dirty="0" smtClean="0"/>
          </a:p>
        </p:txBody>
      </p:sp>
      <p:pic>
        <p:nvPicPr>
          <p:cNvPr id="2051" name="Picture 3" descr="C:\Users\axidh\Desktop\sesion3\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16"/>
          <a:stretch/>
        </p:blipFill>
        <p:spPr bwMode="auto">
          <a:xfrm>
            <a:off x="488620" y="2492896"/>
            <a:ext cx="3569393" cy="2652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axidh\Desktop\sesion3\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8738" y="2492896"/>
            <a:ext cx="3552394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0" y="572454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3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Es un </a:t>
            </a:r>
            <a:r>
              <a:rPr lang="es-MX" sz="3200" b="1" dirty="0">
                <a:solidFill>
                  <a:srgbClr val="FF0000"/>
                </a:solidFill>
                <a:latin typeface="Arial Black" panose="020B0A04020102020204" pitchFamily="34" charset="0"/>
              </a:rPr>
              <a:t>fenómeno físico</a:t>
            </a:r>
            <a:endParaRPr lang="es-MX" sz="32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2313434" y="16288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MX" dirty="0" smtClean="0"/>
              <a:t>Forma </a:t>
            </a:r>
            <a:r>
              <a:rPr lang="es-MX" dirty="0"/>
              <a:t>de energía que se manifiesta con el movimiento de los </a:t>
            </a:r>
            <a:r>
              <a:rPr lang="es-MX" dirty="0" smtClean="0"/>
              <a:t>electrones.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47137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4989178" y="292586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TALLER DE ELECTRÓNICA</a:t>
            </a:r>
            <a:endParaRPr lang="es-MX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4" descr="C:\Users\axidh\Desktop\sesion3\432032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08" y="1844824"/>
            <a:ext cx="2500313" cy="1314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1115616" y="1196752"/>
            <a:ext cx="26286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 err="1"/>
              <a:t>Lcd</a:t>
            </a:r>
            <a:r>
              <a:rPr lang="es-MX" dirty="0"/>
              <a:t> de </a:t>
            </a:r>
            <a:r>
              <a:rPr lang="es-MX" dirty="0" smtClean="0"/>
              <a:t>16x2 Cristal liquido</a:t>
            </a:r>
            <a:endParaRPr lang="es-MX" dirty="0"/>
          </a:p>
        </p:txBody>
      </p:sp>
      <p:pic>
        <p:nvPicPr>
          <p:cNvPr id="29698" name="Picture 2" descr="C:\Users\axidh\Desktop\sesion3\CFAH1604ANYG_larg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4206" y="1851228"/>
            <a:ext cx="2880320" cy="1301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4860032" y="1203487"/>
            <a:ext cx="26286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 err="1"/>
              <a:t>Lcd</a:t>
            </a:r>
            <a:r>
              <a:rPr lang="es-MX" dirty="0"/>
              <a:t> de </a:t>
            </a:r>
            <a:r>
              <a:rPr lang="es-MX" dirty="0" smtClean="0"/>
              <a:t>16x2 Cristal liquido</a:t>
            </a:r>
            <a:endParaRPr lang="es-MX" dirty="0"/>
          </a:p>
        </p:txBody>
      </p:sp>
      <p:pic>
        <p:nvPicPr>
          <p:cNvPr id="29700" name="Picture 4" descr="C:\Users\axidh\Desktop\sesion3\HTB1gIY.ainrK1RjSszi760ptpXaU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608" y="4437112"/>
            <a:ext cx="1903711" cy="1906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1454863" y="3789040"/>
            <a:ext cx="18112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 smtClean="0"/>
              <a:t>Matriz led de 7x5</a:t>
            </a:r>
            <a:endParaRPr lang="es-MX" dirty="0"/>
          </a:p>
        </p:txBody>
      </p:sp>
      <p:pic>
        <p:nvPicPr>
          <p:cNvPr id="29701" name="Picture 5" descr="C:\Users\axidh\Desktop\sesion3\ki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849683"/>
            <a:ext cx="4035301" cy="299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10 Rectángulo"/>
          <p:cNvSpPr/>
          <p:nvPr/>
        </p:nvSpPr>
        <p:spPr>
          <a:xfrm>
            <a:off x="5302213" y="3789040"/>
            <a:ext cx="18112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 smtClean="0"/>
              <a:t>Matriz led de 8x8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058309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2C2124E5-7379-4C23-933B-FB541E85E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97" y="371865"/>
            <a:ext cx="9001000" cy="1400530"/>
          </a:xfrm>
        </p:spPr>
        <p:txBody>
          <a:bodyPr/>
          <a:lstStyle/>
          <a:p>
            <a:r>
              <a:rPr lang="es-MX" dirty="0"/>
              <a:t>Ejercicios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xmlns="" id="{85E87138-001A-433B-BEE8-85FF00EA1D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34400" y="4293096"/>
            <a:ext cx="4313864" cy="2123441"/>
          </a:xfrm>
        </p:spPr>
        <p:txBody>
          <a:bodyPr>
            <a:normAutofit fontScale="62500" lnSpcReduction="20000"/>
          </a:bodyPr>
          <a:lstStyle/>
          <a:p>
            <a:r>
              <a:rPr lang="es-MX" dirty="0"/>
              <a:t>Realizar calculo de resistencia, voltaje y corriente, aplicando, la Ley de Ohm</a:t>
            </a:r>
          </a:p>
          <a:p>
            <a:r>
              <a:rPr lang="es-MX" dirty="0"/>
              <a:t>Medir el voltaje y la corriente en circuitos simples de una resistencia</a:t>
            </a:r>
          </a:p>
          <a:p>
            <a:r>
              <a:rPr lang="es-MX" dirty="0"/>
              <a:t>Llenar la tabla siguiente, indicando los colores el instructor</a:t>
            </a:r>
          </a:p>
          <a:p>
            <a:pPr marL="0" indent="0">
              <a:buNone/>
            </a:pPr>
            <a:endParaRPr lang="es-MX" dirty="0"/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xmlns="" id="{49092255-6E1E-4A88-8EC2-48AC8D1FFE2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490336"/>
              </p:ext>
            </p:extLst>
          </p:nvPr>
        </p:nvGraphicFramePr>
        <p:xfrm>
          <a:off x="323528" y="2132856"/>
          <a:ext cx="8679765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5953">
                  <a:extLst>
                    <a:ext uri="{9D8B030D-6E8A-4147-A177-3AD203B41FA5}">
                      <a16:colId xmlns:a16="http://schemas.microsoft.com/office/drawing/2014/main" xmlns="" val="166814602"/>
                    </a:ext>
                  </a:extLst>
                </a:gridCol>
                <a:gridCol w="1735953">
                  <a:extLst>
                    <a:ext uri="{9D8B030D-6E8A-4147-A177-3AD203B41FA5}">
                      <a16:colId xmlns:a16="http://schemas.microsoft.com/office/drawing/2014/main" xmlns="" val="2175460307"/>
                    </a:ext>
                  </a:extLst>
                </a:gridCol>
                <a:gridCol w="1735953">
                  <a:extLst>
                    <a:ext uri="{9D8B030D-6E8A-4147-A177-3AD203B41FA5}">
                      <a16:colId xmlns:a16="http://schemas.microsoft.com/office/drawing/2014/main" xmlns="" val="4190194567"/>
                    </a:ext>
                  </a:extLst>
                </a:gridCol>
                <a:gridCol w="1735953">
                  <a:extLst>
                    <a:ext uri="{9D8B030D-6E8A-4147-A177-3AD203B41FA5}">
                      <a16:colId xmlns:a16="http://schemas.microsoft.com/office/drawing/2014/main" xmlns="" val="2984101273"/>
                    </a:ext>
                  </a:extLst>
                </a:gridCol>
                <a:gridCol w="1735953">
                  <a:extLst>
                    <a:ext uri="{9D8B030D-6E8A-4147-A177-3AD203B41FA5}">
                      <a16:colId xmlns:a16="http://schemas.microsoft.com/office/drawing/2014/main" xmlns="" val="29095166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Resistencia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Colores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Valor leído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Tolerancia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Valor medido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68798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R1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763685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R2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236981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R3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29549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R4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94325485"/>
                  </a:ext>
                </a:extLst>
              </a:tr>
            </a:tbl>
          </a:graphicData>
        </a:graphic>
      </p:graphicFrame>
      <p:sp>
        <p:nvSpPr>
          <p:cNvPr id="7" name="6 CuadroTexto"/>
          <p:cNvSpPr txBox="1"/>
          <p:nvPr/>
        </p:nvSpPr>
        <p:spPr>
          <a:xfrm>
            <a:off x="4989178" y="292586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TALLER DE ELECTRÓNICA</a:t>
            </a:r>
            <a:endParaRPr lang="es-MX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20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4989178" y="292586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TALLER DE ELECTRÓNICA</a:t>
            </a:r>
            <a:endParaRPr lang="es-MX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xmlns="" id="{E736004E-882D-46C9-90C4-6353C50AF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404664"/>
            <a:ext cx="9144000" cy="1400530"/>
          </a:xfrm>
        </p:spPr>
        <p:txBody>
          <a:bodyPr/>
          <a:lstStyle/>
          <a:p>
            <a:r>
              <a:rPr lang="es-MX" dirty="0"/>
              <a:t>Ejercicios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xmlns="" id="{BDDDD10B-657A-46E0-BB08-A5315055B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547" y="1628800"/>
            <a:ext cx="8915400" cy="3777622"/>
          </a:xfrm>
        </p:spPr>
        <p:txBody>
          <a:bodyPr>
            <a:normAutofit/>
          </a:bodyPr>
          <a:lstStyle/>
          <a:p>
            <a:r>
              <a:rPr lang="es-MX" dirty="0"/>
              <a:t>Calcular la corriente y el voltaje para cada uno de los resistores medidos en la tabla anterior, llenar la tabla siguiente:</a:t>
            </a:r>
          </a:p>
          <a:p>
            <a:endParaRPr lang="es-MX" dirty="0"/>
          </a:p>
          <a:p>
            <a:endParaRPr lang="es-MX" dirty="0"/>
          </a:p>
          <a:p>
            <a:endParaRPr lang="es-MX" dirty="0"/>
          </a:p>
          <a:p>
            <a:endParaRPr lang="es-MX" dirty="0"/>
          </a:p>
          <a:p>
            <a:endParaRPr lang="es-MX" dirty="0"/>
          </a:p>
          <a:p>
            <a:endParaRPr lang="es-MX" dirty="0"/>
          </a:p>
          <a:p>
            <a:endParaRPr lang="es-MX" dirty="0"/>
          </a:p>
          <a:p>
            <a:endParaRPr lang="es-MX" dirty="0"/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endParaRPr lang="es-MX" dirty="0"/>
          </a:p>
        </p:txBody>
      </p:sp>
      <p:graphicFrame>
        <p:nvGraphicFramePr>
          <p:cNvPr id="7" name="Tabla 4">
            <a:extLst>
              <a:ext uri="{FF2B5EF4-FFF2-40B4-BE49-F238E27FC236}">
                <a16:creationId xmlns:a16="http://schemas.microsoft.com/office/drawing/2014/main" xmlns="" id="{080C283C-D389-447D-BBB5-2ADBF98EBC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2749695"/>
              </p:ext>
            </p:extLst>
          </p:nvPr>
        </p:nvGraphicFramePr>
        <p:xfrm>
          <a:off x="539552" y="3717032"/>
          <a:ext cx="8128000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xmlns="" val="2174532871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xmlns="" val="4212570086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xmlns="" val="381647271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xmlns="" val="1105698485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xmlns="" val="34825759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Resistencia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Voltaje Calculado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Corriente Calculada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Voltaje Medido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Corriente Medida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97378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R1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819771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R2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91426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R3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213736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R4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971149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9207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4989178" y="292586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TALLER DE ELECTRÓNICA</a:t>
            </a:r>
            <a:endParaRPr lang="es-MX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63AD19A8-00C0-46E7-97CB-7BF4B4BFD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1471" y="500953"/>
            <a:ext cx="9165471" cy="1400530"/>
          </a:xfrm>
        </p:spPr>
        <p:txBody>
          <a:bodyPr/>
          <a:lstStyle/>
          <a:p>
            <a:r>
              <a:rPr lang="es-MX" dirty="0"/>
              <a:t>Ejercicios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xmlns="" id="{849D739E-639B-4552-8BAD-FE474A4B66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3528" y="2132856"/>
            <a:ext cx="4284498" cy="4195763"/>
          </a:xfrm>
        </p:spPr>
        <p:txBody>
          <a:bodyPr>
            <a:normAutofit fontScale="70000" lnSpcReduction="20000"/>
          </a:bodyPr>
          <a:lstStyle/>
          <a:p>
            <a:r>
              <a:rPr lang="es-MX" dirty="0"/>
              <a:t>Realizar un circuito con una resistencia variable, recordar como se conecta y en que sentido aumenta y disminuye.</a:t>
            </a:r>
          </a:p>
          <a:p>
            <a:r>
              <a:rPr lang="es-MX" dirty="0"/>
              <a:t>Aplicar un voltaje, conectar un multímetro para medir voltaje y corriente en el resistor variable.</a:t>
            </a:r>
          </a:p>
          <a:p>
            <a:r>
              <a:rPr lang="es-MX" dirty="0"/>
              <a:t>Observar los indicadores del medidor en voltaje y corriente.</a:t>
            </a:r>
          </a:p>
          <a:p>
            <a:r>
              <a:rPr lang="es-MX" dirty="0"/>
              <a:t>Que el alumno determine y explique lo observado.</a:t>
            </a:r>
          </a:p>
        </p:txBody>
      </p:sp>
      <p:pic>
        <p:nvPicPr>
          <p:cNvPr id="6" name="Marcador de contenido 7">
            <a:extLst>
              <a:ext uri="{FF2B5EF4-FFF2-40B4-BE49-F238E27FC236}">
                <a16:creationId xmlns:a16="http://schemas.microsoft.com/office/drawing/2014/main" xmlns="" id="{3446F308-82E4-4702-89DF-BF43A80FB1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7984" y="2636912"/>
            <a:ext cx="4252129" cy="220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650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4989178" y="292586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TALLER DE ELECTRÓNICA</a:t>
            </a:r>
            <a:endParaRPr lang="es-MX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FE197EBC-434F-4474-9DFC-C420130BC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3138" y="479148"/>
            <a:ext cx="9144000" cy="1400530"/>
          </a:xfrm>
        </p:spPr>
        <p:txBody>
          <a:bodyPr/>
          <a:lstStyle/>
          <a:p>
            <a:r>
              <a:rPr lang="es-MX" dirty="0"/>
              <a:t>Seguridad e Higiene 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xmlns="" id="{37E29838-E210-463A-87C1-AF7E7FA7DD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1520" y="2087004"/>
            <a:ext cx="4274461" cy="4195763"/>
          </a:xfrm>
        </p:spPr>
        <p:txBody>
          <a:bodyPr>
            <a:normAutofit fontScale="62500" lnSpcReduction="20000"/>
          </a:bodyPr>
          <a:lstStyle/>
          <a:p>
            <a:r>
              <a:rPr lang="es-MX" dirty="0"/>
              <a:t>La relación de tecnología y los procesos, necesariamente provoca la seguridad e higiene , tanto física como en equipos. La cual podemos dividir en 3 partes:</a:t>
            </a:r>
          </a:p>
          <a:p>
            <a:pPr lvl="1"/>
            <a:r>
              <a:rPr lang="es-MX" dirty="0"/>
              <a:t>Prevención</a:t>
            </a:r>
          </a:p>
          <a:p>
            <a:pPr lvl="1"/>
            <a:r>
              <a:rPr lang="es-MX" dirty="0"/>
              <a:t>Atención</a:t>
            </a:r>
          </a:p>
          <a:p>
            <a:pPr lvl="1"/>
            <a:r>
              <a:rPr lang="es-MX" dirty="0"/>
              <a:t>Mejora</a:t>
            </a:r>
          </a:p>
          <a:p>
            <a:r>
              <a:rPr lang="es-MX" dirty="0"/>
              <a:t>La seguridad e higiene en electrónica ha reflejado grandes avances, pero es necesario continuar a la vanguardia, por lo que se sigue trabajando en este aspecto para mejorar</a:t>
            </a:r>
          </a:p>
        </p:txBody>
      </p:sp>
      <p:sp>
        <p:nvSpPr>
          <p:cNvPr id="6" name="Marcador de contenido 3">
            <a:extLst>
              <a:ext uri="{FF2B5EF4-FFF2-40B4-BE49-F238E27FC236}">
                <a16:creationId xmlns:a16="http://schemas.microsoft.com/office/drawing/2014/main" xmlns="" id="{DDEE653D-D828-468D-938D-4F3D0351942C}"/>
              </a:ext>
            </a:extLst>
          </p:cNvPr>
          <p:cNvSpPr txBox="1">
            <a:spLocks/>
          </p:cNvSpPr>
          <p:nvPr/>
        </p:nvSpPr>
        <p:spPr>
          <a:xfrm>
            <a:off x="4572000" y="2082522"/>
            <a:ext cx="4274463" cy="4200245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 smtClean="0"/>
              <a:t>Para realizar una adecuada actividad segura, es necesario identificar las diferentes normas de seguridad.</a:t>
            </a:r>
          </a:p>
          <a:p>
            <a:r>
              <a:rPr lang="es-MX" dirty="0" smtClean="0"/>
              <a:t>Protección en los equipos y contactos electrónicos y eléctricos</a:t>
            </a:r>
          </a:p>
          <a:p>
            <a:r>
              <a:rPr lang="es-MX" dirty="0" smtClean="0"/>
              <a:t>Los espacios de trabajo deben estar limpios y descongestionados</a:t>
            </a:r>
          </a:p>
          <a:p>
            <a:r>
              <a:rPr lang="es-MX" dirty="0" smtClean="0"/>
              <a:t>Utilizar el equipo adecuado cuando se maneja directamente la corriente eléctrica 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464650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4989178" y="292586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TALLER DE ELECTRÓNICA</a:t>
            </a:r>
            <a:endParaRPr lang="es-MX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4A8C95D6-9B37-459B-8235-3374CD157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8633"/>
            <a:ext cx="9404723" cy="1400530"/>
          </a:xfrm>
        </p:spPr>
        <p:txBody>
          <a:bodyPr/>
          <a:lstStyle/>
          <a:p>
            <a:r>
              <a:rPr lang="es-MX" dirty="0"/>
              <a:t>Medidas Preventivas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xmlns="" id="{2FA55858-F53F-4CE2-AC9A-87FFA3B703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9512" y="2086490"/>
            <a:ext cx="4396339" cy="4195763"/>
          </a:xfrm>
        </p:spPr>
        <p:txBody>
          <a:bodyPr>
            <a:normAutofit fontScale="70000" lnSpcReduction="20000"/>
          </a:bodyPr>
          <a:lstStyle/>
          <a:p>
            <a:r>
              <a:rPr lang="es-MX" dirty="0"/>
              <a:t>Mantener cerrados o a una altura segura el centro de </a:t>
            </a:r>
            <a:r>
              <a:rPr lang="es-MX" dirty="0" smtClean="0"/>
              <a:t>alimentación. </a:t>
            </a:r>
            <a:endParaRPr lang="es-MX" dirty="0"/>
          </a:p>
          <a:p>
            <a:r>
              <a:rPr lang="es-MX" dirty="0"/>
              <a:t>Las líneas de alimentación deben estar sujetas y aisladas, a una altura razonable para evitar que se rompan.</a:t>
            </a:r>
          </a:p>
          <a:p>
            <a:r>
              <a:rPr lang="es-MX" dirty="0"/>
              <a:t>Garantizar el aislamiento de clavijas, cables, conexiones, etc.</a:t>
            </a:r>
          </a:p>
          <a:p>
            <a:r>
              <a:rPr lang="es-MX" dirty="0"/>
              <a:t>Los empalmes deben estar perfectamente </a:t>
            </a:r>
            <a:r>
              <a:rPr lang="es-MX" dirty="0" smtClean="0"/>
              <a:t>aislados.</a:t>
            </a:r>
            <a:endParaRPr lang="es-MX" dirty="0"/>
          </a:p>
        </p:txBody>
      </p:sp>
      <p:sp>
        <p:nvSpPr>
          <p:cNvPr id="6" name="Marcador de contenido 3">
            <a:extLst>
              <a:ext uri="{FF2B5EF4-FFF2-40B4-BE49-F238E27FC236}">
                <a16:creationId xmlns:a16="http://schemas.microsoft.com/office/drawing/2014/main" xmlns="" id="{76C5D48E-790B-43C9-BCD8-5410AA5B0A6D}"/>
              </a:ext>
            </a:extLst>
          </p:cNvPr>
          <p:cNvSpPr txBox="1">
            <a:spLocks/>
          </p:cNvSpPr>
          <p:nvPr/>
        </p:nvSpPr>
        <p:spPr>
          <a:xfrm>
            <a:off x="4644008" y="1988841"/>
            <a:ext cx="4396341" cy="352839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2200" dirty="0" smtClean="0"/>
              <a:t>Identificar la medida máxima del equipo de conexión.</a:t>
            </a:r>
          </a:p>
          <a:p>
            <a:r>
              <a:rPr lang="es-MX" sz="2200" dirty="0" smtClean="0"/>
              <a:t>Identificar el parámetro que va a medir, para realizar los ajustes y conexiones correctas. </a:t>
            </a:r>
          </a:p>
          <a:p>
            <a:r>
              <a:rPr lang="es-MX" sz="2200" dirty="0" smtClean="0"/>
              <a:t>Evitar golpear a los equipos</a:t>
            </a:r>
          </a:p>
          <a:p>
            <a:r>
              <a:rPr lang="es-MX" sz="2200" dirty="0" smtClean="0"/>
              <a:t>Evitar introducir materiales extraños a los bornes de los equipos. </a:t>
            </a:r>
          </a:p>
          <a:p>
            <a:r>
              <a:rPr lang="es-MX" sz="2200" dirty="0" smtClean="0"/>
              <a:t>Los equipos deben estar en un espacio fijo, evitar moverlos.</a:t>
            </a:r>
            <a:endParaRPr lang="es-MX" sz="2200" dirty="0"/>
          </a:p>
        </p:txBody>
      </p:sp>
    </p:spTree>
    <p:extLst>
      <p:ext uri="{BB962C8B-B14F-4D97-AF65-F5344CB8AC3E}">
        <p14:creationId xmlns:p14="http://schemas.microsoft.com/office/powerpoint/2010/main" val="2460254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4989178" y="292586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TALLER DE ELECTRÓNICA</a:t>
            </a:r>
            <a:endParaRPr lang="es-MX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63099F17-190B-4B1D-84F4-A9A1EDC69B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0"/>
            <a:ext cx="9036495" cy="6858000"/>
          </a:xfrm>
        </p:spPr>
        <p:txBody>
          <a:bodyPr>
            <a:normAutofit/>
          </a:bodyPr>
          <a:lstStyle/>
          <a:p>
            <a:endParaRPr lang="es-MX" sz="4400" dirty="0" smtClean="0"/>
          </a:p>
          <a:p>
            <a:endParaRPr lang="es-MX" sz="4400" dirty="0"/>
          </a:p>
          <a:p>
            <a:endParaRPr lang="es-MX" sz="4400" dirty="0" smtClean="0"/>
          </a:p>
          <a:p>
            <a:pPr marL="0" indent="0" algn="ctr">
              <a:buNone/>
            </a:pPr>
            <a:r>
              <a:rPr lang="es-MX" sz="8800" dirty="0" smtClean="0"/>
              <a:t>Gracias</a:t>
            </a:r>
            <a:endParaRPr lang="es-MX" sz="8800" dirty="0"/>
          </a:p>
        </p:txBody>
      </p:sp>
    </p:spTree>
    <p:extLst>
      <p:ext uri="{BB962C8B-B14F-4D97-AF65-F5344CB8AC3E}">
        <p14:creationId xmlns:p14="http://schemas.microsoft.com/office/powerpoint/2010/main" val="2460254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4989178" y="292586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TALLER DE ELECTRÓNICA</a:t>
            </a:r>
            <a:endParaRPr lang="es-MX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254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0" y="1052736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 smtClean="0"/>
              <a:t>¿COMO SE PRODUCE LA ELECTRICIDAD?</a:t>
            </a:r>
            <a:endParaRPr lang="es-MX" sz="3200" b="1" dirty="0" smtClean="0"/>
          </a:p>
        </p:txBody>
      </p:sp>
      <p:sp>
        <p:nvSpPr>
          <p:cNvPr id="6" name="5 CuadroTexto"/>
          <p:cNvSpPr txBox="1"/>
          <p:nvPr/>
        </p:nvSpPr>
        <p:spPr>
          <a:xfrm>
            <a:off x="4989178" y="292586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TALLER DE ELECTRÓNICA</a:t>
            </a:r>
            <a:endParaRPr lang="es-MX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5" descr="C:\Users\axidh\Desktop\sesion3\question-mark-1829459_19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539" y="1764089"/>
            <a:ext cx="5637758" cy="4266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xidh\Desktop\sesion3\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46" y="1637511"/>
            <a:ext cx="7628496" cy="3814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8 CuadroTexto"/>
          <p:cNvSpPr txBox="1"/>
          <p:nvPr/>
        </p:nvSpPr>
        <p:spPr>
          <a:xfrm>
            <a:off x="0" y="5799747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 smtClean="0">
                <a:solidFill>
                  <a:srgbClr val="FF0000"/>
                </a:solidFill>
              </a:rPr>
              <a:t>MATERIA</a:t>
            </a:r>
            <a:r>
              <a:rPr lang="es-ES" dirty="0" smtClean="0"/>
              <a:t> </a:t>
            </a:r>
            <a:endParaRPr lang="es-MX" dirty="0"/>
          </a:p>
        </p:txBody>
      </p:sp>
      <p:pic>
        <p:nvPicPr>
          <p:cNvPr id="3077" name="Picture 5" descr="C:\Users\axidh\Desktop\sesion3\DIV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34226"/>
            <a:ext cx="7372025" cy="5123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1315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0" y="1052736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 smtClean="0"/>
              <a:t>¿COMO SE PRODUCE LA ELECTRIDAD?</a:t>
            </a:r>
            <a:endParaRPr lang="es-MX" sz="3200" b="1" dirty="0" smtClean="0"/>
          </a:p>
        </p:txBody>
      </p:sp>
      <p:sp>
        <p:nvSpPr>
          <p:cNvPr id="6" name="5 CuadroTexto"/>
          <p:cNvSpPr txBox="1"/>
          <p:nvPr/>
        </p:nvSpPr>
        <p:spPr>
          <a:xfrm>
            <a:off x="4989178" y="292586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TALLER DE ELECTRÓNICA</a:t>
            </a:r>
            <a:endParaRPr lang="es-MX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C:\Users\axidh\Desktop\proton-electron-neutr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88840"/>
            <a:ext cx="5688632" cy="3731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0" y="5720311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/>
              <a:t>ÁTOMO</a:t>
            </a:r>
            <a:endParaRPr lang="es-MX" sz="3200" b="1" dirty="0"/>
          </a:p>
        </p:txBody>
      </p:sp>
      <p:pic>
        <p:nvPicPr>
          <p:cNvPr id="7" name="Picture 5" descr="C:\Users\axidh\Desktop\0-1atomo-imagen-animada-electricidad-01-1-gif-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050996"/>
            <a:ext cx="3377744" cy="2962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861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0" y="1052736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 smtClean="0"/>
              <a:t>¿COMO SE PRODUCE LA ELECTRIDAD?</a:t>
            </a:r>
            <a:endParaRPr lang="es-MX" sz="3200" b="1" dirty="0" smtClean="0"/>
          </a:p>
        </p:txBody>
      </p:sp>
      <p:sp>
        <p:nvSpPr>
          <p:cNvPr id="6" name="5 CuadroTexto"/>
          <p:cNvSpPr txBox="1"/>
          <p:nvPr/>
        </p:nvSpPr>
        <p:spPr>
          <a:xfrm>
            <a:off x="4989178" y="292586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TALLER DE ELECTRÓNICA</a:t>
            </a:r>
            <a:endParaRPr lang="es-MX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C:\Users\axidh\Desktop\sesion3\A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564904"/>
            <a:ext cx="4918442" cy="3224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2 Conector recto de flecha"/>
          <p:cNvCxnSpPr/>
          <p:nvPr/>
        </p:nvCxnSpPr>
        <p:spPr>
          <a:xfrm>
            <a:off x="5580112" y="4437112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5123" name="Picture 3" descr="C:\Users\axidh\Desktop\sesion3\pngwing.com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00476"/>
            <a:ext cx="2442546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axidh\Desktop\sesion3\fire-308788_128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814" y="1592796"/>
            <a:ext cx="1204502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axidh\Desktop\sesion3\kisspng-friction-clip-art-image-sliding-force-images-of-friction-for-science-clipart-5bfe7571791216.1644192615434028654959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221088"/>
            <a:ext cx="2455851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9 CuadroTexto"/>
          <p:cNvSpPr txBox="1"/>
          <p:nvPr/>
        </p:nvSpPr>
        <p:spPr>
          <a:xfrm>
            <a:off x="251520" y="3875360"/>
            <a:ext cx="2141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CAMPO MAGNÉTICO</a:t>
            </a:r>
            <a:endParaRPr lang="es-MX" dirty="0"/>
          </a:p>
        </p:txBody>
      </p:sp>
      <p:sp>
        <p:nvSpPr>
          <p:cNvPr id="15" name="14 CuadroTexto"/>
          <p:cNvSpPr txBox="1"/>
          <p:nvPr/>
        </p:nvSpPr>
        <p:spPr>
          <a:xfrm>
            <a:off x="5750584" y="2461538"/>
            <a:ext cx="8111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CALOR</a:t>
            </a:r>
            <a:endParaRPr lang="es-MX" dirty="0"/>
          </a:p>
        </p:txBody>
      </p:sp>
      <p:sp>
        <p:nvSpPr>
          <p:cNvPr id="16" name="15 CuadroTexto"/>
          <p:cNvSpPr txBox="1"/>
          <p:nvPr/>
        </p:nvSpPr>
        <p:spPr>
          <a:xfrm>
            <a:off x="5225186" y="5963828"/>
            <a:ext cx="1079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FRICCIÓN</a:t>
            </a:r>
            <a:endParaRPr lang="es-MX" dirty="0"/>
          </a:p>
        </p:txBody>
      </p:sp>
      <p:sp>
        <p:nvSpPr>
          <p:cNvPr id="17" name="16 CuadroTexto"/>
          <p:cNvSpPr txBox="1"/>
          <p:nvPr/>
        </p:nvSpPr>
        <p:spPr>
          <a:xfrm>
            <a:off x="1698794" y="5948404"/>
            <a:ext cx="21345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REACCIÓN QUÍMICA </a:t>
            </a:r>
            <a:endParaRPr lang="es-MX" dirty="0"/>
          </a:p>
        </p:txBody>
      </p:sp>
      <p:pic>
        <p:nvPicPr>
          <p:cNvPr id="5126" name="Picture 6" descr="C:\Users\axidh\Desktop\sesion3\61p1xY1wJML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88" y="4797152"/>
            <a:ext cx="180020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8619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0" y="1052736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 smtClean="0"/>
              <a:t>¿COMO SE PRODUCE LA ELECTRIDAD?</a:t>
            </a:r>
            <a:endParaRPr lang="es-MX" sz="3200" b="1" dirty="0" smtClean="0"/>
          </a:p>
        </p:txBody>
      </p:sp>
      <p:sp>
        <p:nvSpPr>
          <p:cNvPr id="6" name="5 CuadroTexto"/>
          <p:cNvSpPr txBox="1"/>
          <p:nvPr/>
        </p:nvSpPr>
        <p:spPr>
          <a:xfrm>
            <a:off x="4989178" y="292586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TALLER DE ELECTRÓNICA</a:t>
            </a:r>
            <a:endParaRPr lang="es-MX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C:\Users\axidh\Desktop\sesion3\ATO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92897"/>
            <a:ext cx="4612691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xidh\Desktop\sesion3\ATO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0282" y="2492896"/>
            <a:ext cx="4612691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xidh\Desktop\sesion3\ATO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492896"/>
            <a:ext cx="4612691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axidh\Desktop\sesion3\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482240"/>
            <a:ext cx="728516" cy="514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xidh\Desktop\sesion3\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478636"/>
            <a:ext cx="728516" cy="514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axidh\Desktop\sesion3\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2467412"/>
            <a:ext cx="728516" cy="514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2210274" y="5541343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MX" dirty="0"/>
              <a:t>Un electrón libre deja un hueco que tiene que ser llenado por un electrón </a:t>
            </a:r>
            <a:r>
              <a:rPr lang="es-MX" dirty="0" smtClean="0"/>
              <a:t> se </a:t>
            </a:r>
            <a:r>
              <a:rPr lang="es-MX" dirty="0"/>
              <a:t>produce un flujo de </a:t>
            </a:r>
            <a:r>
              <a:rPr lang="es-MX" dirty="0" smtClean="0"/>
              <a:t>electrones.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608619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0.00394 L 0.31493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29" y="-2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59259E-6 L 0.31458 -0.0039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29" y="-20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0" y="1052736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 smtClean="0"/>
              <a:t>¿COMO SE PRODUCE LA ELECTRIDAD?</a:t>
            </a:r>
            <a:endParaRPr lang="es-MX" sz="3200" b="1" dirty="0" smtClean="0"/>
          </a:p>
        </p:txBody>
      </p:sp>
      <p:sp>
        <p:nvSpPr>
          <p:cNvPr id="6" name="5 CuadroTexto"/>
          <p:cNvSpPr txBox="1"/>
          <p:nvPr/>
        </p:nvSpPr>
        <p:spPr>
          <a:xfrm>
            <a:off x="4989178" y="292586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TALLER DE ELECTRÓNICA</a:t>
            </a:r>
            <a:endParaRPr lang="es-MX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C:\Users\axidh\Desktop\sesion3\Cargas_electricas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671022"/>
            <a:ext cx="5746238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0" y="5877272"/>
            <a:ext cx="91439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400" b="1" dirty="0" smtClean="0">
                <a:solidFill>
                  <a:srgbClr val="FF0000"/>
                </a:solidFill>
              </a:rPr>
              <a:t>Las cargas </a:t>
            </a:r>
            <a:r>
              <a:rPr lang="es-MX" sz="2400" b="1" dirty="0">
                <a:solidFill>
                  <a:srgbClr val="FF0000"/>
                </a:solidFill>
              </a:rPr>
              <a:t>eléctricas tiene un campo </a:t>
            </a:r>
            <a:r>
              <a:rPr lang="es-MX" sz="2400" b="1" dirty="0" smtClean="0">
                <a:solidFill>
                  <a:srgbClr val="FF0000"/>
                </a:solidFill>
              </a:rPr>
              <a:t>eléctrico invisible.</a:t>
            </a:r>
            <a:endParaRPr lang="es-MX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61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0" y="1052736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 smtClean="0"/>
              <a:t>¿CARACTERÍSTICAS DEL FLUJO DE ELECTRICIDAD?</a:t>
            </a:r>
            <a:endParaRPr lang="es-MX" sz="3200" b="1" dirty="0" smtClean="0"/>
          </a:p>
        </p:txBody>
      </p:sp>
      <p:sp>
        <p:nvSpPr>
          <p:cNvPr id="6" name="5 CuadroTexto"/>
          <p:cNvSpPr txBox="1"/>
          <p:nvPr/>
        </p:nvSpPr>
        <p:spPr>
          <a:xfrm>
            <a:off x="4989178" y="292586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TALLER DE ELECTRÓNICA</a:t>
            </a:r>
            <a:endParaRPr lang="es-MX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0" y="2276872"/>
            <a:ext cx="91440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4000" dirty="0" smtClean="0">
                <a:solidFill>
                  <a:srgbClr val="FF0000"/>
                </a:solidFill>
              </a:rPr>
              <a:t>LA INTENSIDAD O CORRIENTE</a:t>
            </a:r>
          </a:p>
          <a:p>
            <a:pPr algn="ctr"/>
            <a:endParaRPr lang="es-MX" sz="4000" dirty="0" smtClean="0">
              <a:solidFill>
                <a:srgbClr val="FF0000"/>
              </a:solidFill>
            </a:endParaRPr>
          </a:p>
          <a:p>
            <a:pPr algn="ctr"/>
            <a:r>
              <a:rPr lang="es-MX" sz="4000" dirty="0" smtClean="0">
                <a:solidFill>
                  <a:srgbClr val="FF0000"/>
                </a:solidFill>
              </a:rPr>
              <a:t>TENSIÓN O VOLTAJE</a:t>
            </a:r>
          </a:p>
          <a:p>
            <a:pPr algn="ctr"/>
            <a:endParaRPr lang="es-MX" sz="4000" dirty="0" smtClean="0">
              <a:solidFill>
                <a:srgbClr val="FF0000"/>
              </a:solidFill>
            </a:endParaRPr>
          </a:p>
          <a:p>
            <a:pPr algn="ctr"/>
            <a:r>
              <a:rPr lang="es-ES" sz="4000" dirty="0" smtClean="0">
                <a:solidFill>
                  <a:srgbClr val="FF0000"/>
                </a:solidFill>
              </a:rPr>
              <a:t>RESISTENCIA </a:t>
            </a:r>
            <a:endParaRPr lang="es-MX" sz="40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61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1644</TotalTime>
  <Words>1115</Words>
  <Application>Microsoft Office PowerPoint</Application>
  <PresentationFormat>Presentación en pantalla (4:3)</PresentationFormat>
  <Paragraphs>323</Paragraphs>
  <Slides>37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37</vt:i4>
      </vt:variant>
    </vt:vector>
  </HeadingPairs>
  <TitlesOfParts>
    <vt:vector size="38" baseType="lpstr">
      <vt:lpstr>Tema de Office</vt:lpstr>
      <vt:lpstr>OBJETIVO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Ejercicios</vt:lpstr>
      <vt:lpstr>Ejercicios</vt:lpstr>
      <vt:lpstr>Ejercicios</vt:lpstr>
      <vt:lpstr>Seguridad e Higiene </vt:lpstr>
      <vt:lpstr>Medidas Preventivas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israel gonzalez</dc:creator>
  <cp:lastModifiedBy>israel gonzalez</cp:lastModifiedBy>
  <cp:revision>72</cp:revision>
  <dcterms:created xsi:type="dcterms:W3CDTF">2020-08-20T04:33:30Z</dcterms:created>
  <dcterms:modified xsi:type="dcterms:W3CDTF">2020-08-25T11:11:20Z</dcterms:modified>
</cp:coreProperties>
</file>