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Open Sans" panose="020B0604020202020204" charset="0"/>
      <p:regular r:id="rId16"/>
    </p:embeddedFont>
    <p:embeddedFont>
      <p:font typeface="Poppins Light" panose="020B0604020202020204" charset="0"/>
      <p:regular r:id="rId17"/>
    </p:embeddedFont>
    <p:embeddedFont>
      <p:font typeface="Open Sans Extra Bold" panose="020B0604020202020204" charset="0"/>
      <p:regular r:id="rId18"/>
    </p:embeddedFont>
    <p:embeddedFont>
      <p:font typeface="Open Sans Light" panose="020B0604020202020204" charset="0"/>
      <p:regular r:id="rId19"/>
    </p:embeddedFont>
    <p:embeddedFont>
      <p:font typeface="Poppins Light Bold" panose="020B0604020202020204" charset="0"/>
      <p:regular r:id="rId20"/>
    </p:embeddedFont>
    <p:embeddedFont>
      <p:font typeface="Open Sans Bold" panose="020B0604020202020204" charset="0"/>
      <p:regular r:id="rId21"/>
    </p:embeddedFont>
    <p:embeddedFont>
      <p:font typeface="Arimo Italics" panose="020B0604020202020204" charset="0"/>
      <p:regular r:id="rId22"/>
    </p:embeddedFont>
    <p:embeddedFont>
      <p:font typeface="Poppins Bold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-70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0" y="2095500"/>
            <a:ext cx="822960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4788"/>
          <a:stretch>
            <a:fillRect/>
          </a:stretch>
        </p:blipFill>
        <p:spPr>
          <a:xfrm>
            <a:off x="1028700" y="1028700"/>
            <a:ext cx="7012577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58230" y="1761025"/>
            <a:ext cx="6430377" cy="668504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3099" b="3099"/>
          <a:stretch>
            <a:fillRect/>
          </a:stretch>
        </p:blipFill>
        <p:spPr>
          <a:xfrm>
            <a:off x="9210443" y="5733010"/>
            <a:ext cx="7764651" cy="271306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8455227" y="3581375"/>
            <a:ext cx="8793814" cy="1886000"/>
            <a:chOff x="0" y="0"/>
            <a:chExt cx="11725085" cy="2514666"/>
          </a:xfrm>
        </p:grpSpPr>
        <p:sp>
          <p:nvSpPr>
            <p:cNvPr id="8" name="TextBox 8"/>
            <p:cNvSpPr txBox="1"/>
            <p:nvPr/>
          </p:nvSpPr>
          <p:spPr>
            <a:xfrm>
              <a:off x="0" y="-4233"/>
              <a:ext cx="11725085" cy="13758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3400" spc="170">
                  <a:solidFill>
                    <a:srgbClr val="CD89FD"/>
                  </a:solidFill>
                  <a:latin typeface="Poppins Bold Italics"/>
                </a:rPr>
                <a:t>PLATAFORMAS PARA VIDEOCONFERENCIA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09816"/>
              <a:ext cx="11725085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00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300779" y="2202976"/>
            <a:ext cx="8229600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208" b="55221"/>
          <a:stretch>
            <a:fillRect/>
          </a:stretch>
        </p:blipFill>
        <p:spPr>
          <a:xfrm>
            <a:off x="1955235" y="1939435"/>
            <a:ext cx="14377531" cy="64081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1100" r="1100"/>
          <a:stretch>
            <a:fillRect/>
          </a:stretch>
        </p:blipFill>
        <p:spPr>
          <a:xfrm>
            <a:off x="2235109" y="2409419"/>
            <a:ext cx="13817782" cy="54681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434112" y="663407"/>
            <a:ext cx="7139037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4AAD"/>
                </a:solidFill>
                <a:latin typeface="Open Sans"/>
              </a:rPr>
              <a:t>ACCESO A LA REUNIÓN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68" t="2685" r="15883"/>
          <a:stretch>
            <a:fillRect/>
          </a:stretch>
        </p:blipFill>
        <p:spPr>
          <a:xfrm>
            <a:off x="-226218" y="-418331"/>
            <a:ext cx="9218246" cy="1089359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68999" y="1028700"/>
            <a:ext cx="2449142" cy="24491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97669" y="3917388"/>
            <a:ext cx="2449142" cy="2449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68999" y="6806076"/>
            <a:ext cx="2449142" cy="244914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-10800000">
            <a:off x="11639509" y="3624251"/>
            <a:ext cx="6851010" cy="68510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226218" y="-168238"/>
            <a:ext cx="5196703" cy="51967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1641" y="3753599"/>
            <a:ext cx="7329493" cy="375174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10271" y="1028700"/>
            <a:ext cx="7287398" cy="4239131"/>
            <a:chOff x="0" y="0"/>
            <a:chExt cx="9716531" cy="565217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5169"/>
              <a:ext cx="9716523" cy="1226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-60">
                  <a:solidFill>
                    <a:srgbClr val="FFFCFA"/>
                  </a:solidFill>
                  <a:latin typeface="Poppins Bold Bold Italics"/>
                </a:rPr>
                <a:t>Añadir a alguien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614085"/>
              <a:ext cx="9716527" cy="687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79"/>
                </a:lnSpc>
              </a:pPr>
              <a:endParaRPr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" y="4960237"/>
              <a:ext cx="9716527" cy="6684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87"/>
                </a:lnSpc>
              </a:pPr>
              <a:r>
                <a:rPr lang="en-US" sz="2925" spc="29">
                  <a:solidFill>
                    <a:srgbClr val="FFFCFA"/>
                  </a:solidFill>
                  <a:latin typeface="Poppins Light"/>
                </a:rPr>
                <a:t>.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1975821"/>
              <a:ext cx="2408454" cy="553944"/>
            </a:xfrm>
            <a:prstGeom prst="rect">
              <a:avLst/>
            </a:prstGeom>
          </p:spPr>
        </p:pic>
      </p:grpSp>
      <p:sp>
        <p:nvSpPr>
          <p:cNvPr id="14" name="TextBox 14"/>
          <p:cNvSpPr txBox="1"/>
          <p:nvPr/>
        </p:nvSpPr>
        <p:spPr>
          <a:xfrm>
            <a:off x="10428718" y="2740331"/>
            <a:ext cx="7287398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Enviar acceso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28718" y="7146727"/>
            <a:ext cx="7287398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Añadir a personas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63777" y="1007219"/>
            <a:ext cx="7268380" cy="3679831"/>
            <a:chOff x="0" y="0"/>
            <a:chExt cx="9691174" cy="4906441"/>
          </a:xfrm>
        </p:grpSpPr>
        <p:sp>
          <p:nvSpPr>
            <p:cNvPr id="3" name="TextBox 3"/>
            <p:cNvSpPr txBox="1"/>
            <p:nvPr/>
          </p:nvSpPr>
          <p:spPr>
            <a:xfrm>
              <a:off x="0" y="-38100"/>
              <a:ext cx="9691174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320">
                  <a:solidFill>
                    <a:srgbClr val="CD89FD"/>
                  </a:solidFill>
                  <a:latin typeface="Poppins Light Bold"/>
                </a:rPr>
                <a:t>DETALLES DE LA REUNIÓN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020664"/>
              <a:ext cx="9691174" cy="3885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87"/>
                </a:lnSpc>
              </a:pPr>
              <a:endParaRPr/>
            </a:p>
            <a:p>
              <a:pPr algn="ctr">
                <a:lnSpc>
                  <a:spcPts val="4800"/>
                </a:lnSpc>
              </a:pPr>
              <a:r>
                <a:rPr lang="en-US" sz="3200" spc="32">
                  <a:solidFill>
                    <a:srgbClr val="CD89FD"/>
                  </a:solidFill>
                  <a:latin typeface="Poppins Light Bold"/>
                </a:rPr>
                <a:t>Información de la reunión</a:t>
              </a:r>
            </a:p>
            <a:p>
              <a:pPr algn="ctr">
                <a:lnSpc>
                  <a:spcPts val="4800"/>
                </a:lnSpc>
              </a:pPr>
              <a:endParaRPr lang="en-US" sz="3200" spc="32">
                <a:solidFill>
                  <a:srgbClr val="CD89FD"/>
                </a:solidFill>
                <a:latin typeface="Poppins Light Bold"/>
              </a:endParaRPr>
            </a:p>
            <a:p>
              <a:pPr algn="ctr">
                <a:lnSpc>
                  <a:spcPts val="4800"/>
                </a:lnSpc>
              </a:pPr>
              <a:r>
                <a:rPr lang="en-US" sz="3200" spc="32">
                  <a:solidFill>
                    <a:srgbClr val="CD89FD"/>
                  </a:solidFill>
                  <a:latin typeface="Poppins Light Bold"/>
                </a:rPr>
                <a:t>Archivos adjuntos de Google Calendar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8590" y="1028700"/>
            <a:ext cx="8615410" cy="44866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113124" y="4687049"/>
            <a:ext cx="6569686" cy="5259197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92259" y="6171647"/>
            <a:ext cx="7268380" cy="3076581"/>
            <a:chOff x="0" y="0"/>
            <a:chExt cx="9691174" cy="4102108"/>
          </a:xfrm>
        </p:grpSpPr>
        <p:sp>
          <p:nvSpPr>
            <p:cNvPr id="8" name="TextBox 8"/>
            <p:cNvSpPr txBox="1"/>
            <p:nvPr/>
          </p:nvSpPr>
          <p:spPr>
            <a:xfrm>
              <a:off x="0" y="-38100"/>
              <a:ext cx="9691174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320">
                  <a:solidFill>
                    <a:srgbClr val="CD89FD"/>
                  </a:solidFill>
                  <a:latin typeface="Poppins Light Bold"/>
                </a:rPr>
                <a:t>DETALLES DE LA REUNIÓN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020664"/>
              <a:ext cx="9691174" cy="30814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87"/>
                </a:lnSpc>
              </a:pPr>
              <a:endParaRPr/>
            </a:p>
            <a:p>
              <a:pPr algn="ctr">
                <a:lnSpc>
                  <a:spcPts val="4800"/>
                </a:lnSpc>
              </a:pPr>
              <a:r>
                <a:rPr lang="en-US" sz="2925" spc="29">
                  <a:solidFill>
                    <a:srgbClr val="CD89FD"/>
                  </a:solidFill>
                  <a:latin typeface="Poppins Light Bold"/>
                </a:rPr>
                <a:t>Personas de la reunión</a:t>
              </a:r>
            </a:p>
            <a:p>
              <a:pPr algn="ctr">
                <a:lnSpc>
                  <a:spcPts val="4800"/>
                </a:lnSpc>
              </a:pPr>
              <a:endParaRPr lang="en-US" sz="2925" spc="29">
                <a:solidFill>
                  <a:srgbClr val="CD89FD"/>
                </a:solidFill>
                <a:latin typeface="Poppins Light Bold"/>
              </a:endParaRPr>
            </a:p>
            <a:p>
              <a:pPr algn="ctr">
                <a:lnSpc>
                  <a:spcPts val="4800"/>
                </a:lnSpc>
              </a:pPr>
              <a:r>
                <a:rPr lang="en-US" sz="3200" spc="32">
                  <a:solidFill>
                    <a:srgbClr val="CD89FD"/>
                  </a:solidFill>
                  <a:latin typeface="Poppins Light Bold"/>
                </a:rPr>
                <a:t>Chat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-300779" y="-145576"/>
            <a:ext cx="18889559" cy="1057815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63476" y="1028700"/>
            <a:ext cx="7369597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5167080" y="1019192"/>
            <a:ext cx="3665993" cy="3665993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9450138" y="1028700"/>
            <a:ext cx="7369597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400000">
            <a:off x="13106204" y="1019192"/>
            <a:ext cx="3713531" cy="37135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639892" y="1019192"/>
            <a:ext cx="5054376" cy="82391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816910" y="1564781"/>
            <a:ext cx="7059854" cy="715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4AAD"/>
                </a:solidFill>
                <a:latin typeface="Open Sans Bold"/>
              </a:rPr>
              <a:t>Visualización de pantalla.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05009" y="3737764"/>
            <a:ext cx="7059854" cy="3785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</a:rPr>
              <a:t>La forma en como vamos a ver la pantalla (automático).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</a:rPr>
              <a:t>Activar subtítulos.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</a:rPr>
              <a:t>Configuración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14788"/>
          <a:stretch>
            <a:fillRect/>
          </a:stretch>
        </p:blipFill>
        <p:spPr>
          <a:xfrm>
            <a:off x="9397292" y="-162599"/>
            <a:ext cx="9042828" cy="10612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97292" y="0"/>
            <a:ext cx="3665993" cy="366599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14622007" y="6621007"/>
            <a:ext cx="3665993" cy="366599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88330" y="2003904"/>
            <a:ext cx="7287393" cy="1901557"/>
            <a:chOff x="0" y="0"/>
            <a:chExt cx="9716523" cy="2535410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9716523" cy="1226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000" spc="-60">
                  <a:solidFill>
                    <a:srgbClr val="CD89FD"/>
                  </a:solidFill>
                  <a:latin typeface="Poppins Bold Bold Italics"/>
                </a:rPr>
                <a:t>Presentar</a:t>
              </a:r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1981465"/>
              <a:ext cx="2408454" cy="55394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348782" y="1307164"/>
            <a:ext cx="7071928" cy="759968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88330" y="4289922"/>
            <a:ext cx="7287393" cy="456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200">
                <a:solidFill>
                  <a:srgbClr val="CD89FD"/>
                </a:solidFill>
                <a:latin typeface="Open Sans Bold"/>
              </a:rPr>
              <a:t>Toda la pantalla.</a:t>
            </a:r>
          </a:p>
          <a:p>
            <a:pPr>
              <a:lnSpc>
                <a:spcPts val="7279"/>
              </a:lnSpc>
            </a:pPr>
            <a:endParaRPr lang="en-US" sz="5200">
              <a:solidFill>
                <a:srgbClr val="CD89FD"/>
              </a:solidFill>
              <a:latin typeface="Open Sans Bold"/>
            </a:endParaRPr>
          </a:p>
          <a:p>
            <a:pPr>
              <a:lnSpc>
                <a:spcPts val="7279"/>
              </a:lnSpc>
            </a:pPr>
            <a:r>
              <a:rPr lang="en-US" sz="5199">
                <a:solidFill>
                  <a:srgbClr val="CD89FD"/>
                </a:solidFill>
                <a:latin typeface="Open Sans Bold"/>
              </a:rPr>
              <a:t>Una ventana.</a:t>
            </a:r>
          </a:p>
          <a:p>
            <a:pPr>
              <a:lnSpc>
                <a:spcPts val="7279"/>
              </a:lnSpc>
            </a:pPr>
            <a:endParaRPr lang="en-US" sz="5199">
              <a:solidFill>
                <a:srgbClr val="CD89FD"/>
              </a:solidFill>
              <a:latin typeface="Open Sans Bold"/>
            </a:endParaRPr>
          </a:p>
          <a:p>
            <a:pPr>
              <a:lnSpc>
                <a:spcPts val="7280"/>
              </a:lnSpc>
            </a:pPr>
            <a:r>
              <a:rPr lang="en-US" sz="5199">
                <a:solidFill>
                  <a:srgbClr val="CD89FD"/>
                </a:solidFill>
                <a:latin typeface="Open Sans Bold"/>
              </a:rPr>
              <a:t>Una pestaña.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540750" y="3981235"/>
            <a:ext cx="9915278" cy="99152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4055972" y="5047318"/>
            <a:ext cx="8277356" cy="827735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668825" y="3283887"/>
            <a:ext cx="1394696" cy="139469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D89F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4677180" y="7544178"/>
            <a:ext cx="1394696" cy="139469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D89FD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398751" y="4678583"/>
            <a:ext cx="1394696" cy="139469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D89FD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alphaModFix amt="70000"/>
          </a:blip>
          <a:srcRect/>
          <a:stretch>
            <a:fillRect/>
          </a:stretch>
        </p:blipFill>
        <p:spPr>
          <a:xfrm rot="5400000">
            <a:off x="11641008" y="-192567"/>
            <a:ext cx="6765443" cy="67654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706" y="7309787"/>
            <a:ext cx="4373388" cy="162908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7247965" y="6044704"/>
            <a:ext cx="9778364" cy="1797546"/>
            <a:chOff x="0" y="-38100"/>
            <a:chExt cx="13037819" cy="2396727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38100"/>
              <a:ext cx="13037819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>
                  <a:solidFill>
                    <a:srgbClr val="004AAD"/>
                  </a:solidFill>
                  <a:latin typeface="Poppins Light Bold"/>
                </a:rPr>
                <a:t>VERSIÓN ACTUAL DE LOS NAVEGADORES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024929"/>
              <a:ext cx="13037819" cy="13336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800" spc="26" dirty="0" err="1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Navegador</a:t>
              </a:r>
              <a:r>
                <a:rPr lang="en-US" sz="2800" spc="26" dirty="0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Chrome, </a:t>
              </a:r>
              <a:r>
                <a:rPr lang="en-US" sz="2800" spc="12" dirty="0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Mozilla Firefox, Microsoft Edge.  </a:t>
              </a:r>
            </a:p>
            <a:p>
              <a:pPr>
                <a:lnSpc>
                  <a:spcPts val="3900"/>
                </a:lnSpc>
              </a:pPr>
              <a:r>
                <a:rPr lang="en-US" sz="2800" spc="12" dirty="0" smtClean="0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Safari </a:t>
              </a:r>
              <a:r>
                <a:rPr lang="en-US" sz="2800" spc="12" dirty="0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Apple.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77642" y="2162847"/>
            <a:ext cx="7257267" cy="1355407"/>
            <a:chOff x="0" y="-38100"/>
            <a:chExt cx="9676356" cy="180720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38100"/>
              <a:ext cx="9676356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>
                  <a:solidFill>
                    <a:srgbClr val="004AAD"/>
                  </a:solidFill>
                  <a:latin typeface="Poppins Light Bold"/>
                </a:rPr>
                <a:t>TENER UNA CUENTA.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050964"/>
              <a:ext cx="9655779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200" spc="28" dirty="0" err="1">
                  <a:solidFill>
                    <a:srgbClr val="008037"/>
                  </a:solidFill>
                  <a:latin typeface="Poppins Light"/>
                </a:rPr>
                <a:t>Ser</a:t>
              </a:r>
              <a:r>
                <a:rPr lang="en-US" sz="3200" spc="28" dirty="0">
                  <a:solidFill>
                    <a:srgbClr val="008037"/>
                  </a:solidFill>
                  <a:latin typeface="Poppins Light"/>
                </a:rPr>
                <a:t> </a:t>
              </a:r>
              <a:r>
                <a:rPr lang="en-US" sz="3200" spc="28" dirty="0" err="1">
                  <a:solidFill>
                    <a:srgbClr val="008037"/>
                  </a:solidFill>
                  <a:latin typeface="Poppins Light"/>
                </a:rPr>
                <a:t>usuario</a:t>
              </a:r>
              <a:r>
                <a:rPr lang="en-US" sz="3200" spc="28" dirty="0">
                  <a:solidFill>
                    <a:srgbClr val="008037"/>
                  </a:solidFill>
                  <a:latin typeface="Poppins Light"/>
                </a:rPr>
                <a:t> de G suite o Gmail</a:t>
              </a:r>
              <a:r>
                <a:rPr lang="en-US" sz="2800" spc="28" dirty="0">
                  <a:solidFill>
                    <a:srgbClr val="008037"/>
                  </a:solidFill>
                  <a:latin typeface="Poppins Light"/>
                </a:rPr>
                <a:t>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8700" y="953294"/>
            <a:ext cx="9892454" cy="1375280"/>
            <a:chOff x="0" y="0"/>
            <a:chExt cx="13189939" cy="1833707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38100"/>
              <a:ext cx="13189939" cy="8877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60"/>
                </a:lnSpc>
              </a:pPr>
              <a:r>
                <a:rPr lang="en-US" sz="4200" spc="420">
                  <a:solidFill>
                    <a:srgbClr val="004AAD"/>
                  </a:solidFill>
                  <a:latin typeface="Poppins Light Bold"/>
                </a:rPr>
                <a:t>REQUISITOS DE UTILIZACIÓN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230245"/>
              <a:ext cx="13189939" cy="609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982808" y="4054943"/>
            <a:ext cx="7257267" cy="1355407"/>
            <a:chOff x="0" y="-38100"/>
            <a:chExt cx="9676356" cy="180720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38100"/>
              <a:ext cx="9676356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>
                  <a:solidFill>
                    <a:srgbClr val="004AAD"/>
                  </a:solidFill>
                  <a:latin typeface="Poppins Light Bold"/>
                </a:rPr>
                <a:t>SISTEMA OPERATIVO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050964"/>
              <a:ext cx="9655779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200" spc="12" dirty="0" err="1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3200" spc="28" dirty="0" err="1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acOS</a:t>
              </a:r>
              <a:r>
                <a:rPr lang="en-US" sz="3200" spc="28" dirty="0">
                  <a:solidFill>
                    <a:srgbClr val="0080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Apple, Windows, Ubuntu</a:t>
              </a:r>
              <a:r>
                <a:rPr lang="en-US" sz="2800" spc="28" dirty="0">
                  <a:solidFill>
                    <a:srgbClr val="008037"/>
                  </a:solidFill>
                  <a:latin typeface="Poppins Light"/>
                </a:rPr>
                <a:t>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912248" y="8241526"/>
            <a:ext cx="9778364" cy="1221293"/>
            <a:chOff x="0" y="0"/>
            <a:chExt cx="13037819" cy="1628390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13037819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>
                  <a:solidFill>
                    <a:srgbClr val="004AAD"/>
                  </a:solidFill>
                  <a:latin typeface="Poppins Light Bold"/>
                </a:rPr>
                <a:t> EL MICRÓFONO Y LA CÁMARA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24929"/>
              <a:ext cx="13037819" cy="609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280583" y="9462819"/>
            <a:ext cx="9778364" cy="1221293"/>
            <a:chOff x="0" y="0"/>
            <a:chExt cx="13037819" cy="1628390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38100"/>
              <a:ext cx="13037819" cy="682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320">
                  <a:solidFill>
                    <a:srgbClr val="004AAD"/>
                  </a:solidFill>
                  <a:latin typeface="Poppins Light Bold"/>
                </a:rPr>
                <a:t>CONEXIÓN A INTERNET.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1024929"/>
              <a:ext cx="13037819" cy="609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-300779" y="-145576"/>
            <a:ext cx="18889559" cy="1057815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63476" y="1028700"/>
            <a:ext cx="7369597" cy="8229600"/>
          </a:xfrm>
          <a:prstGeom prst="rect">
            <a:avLst/>
          </a:prstGeom>
          <a:solidFill>
            <a:srgbClr val="FFFCFA"/>
          </a:solidFill>
        </p:spPr>
      </p:sp>
      <p:sp>
        <p:nvSpPr>
          <p:cNvPr id="4" name="AutoShape 4"/>
          <p:cNvSpPr/>
          <p:nvPr/>
        </p:nvSpPr>
        <p:spPr>
          <a:xfrm>
            <a:off x="9450138" y="1028700"/>
            <a:ext cx="7369597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13106204" y="1019192"/>
            <a:ext cx="3713531" cy="37135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286" t="12642" b="714"/>
          <a:stretch>
            <a:fillRect/>
          </a:stretch>
        </p:blipFill>
        <p:spPr>
          <a:xfrm>
            <a:off x="1463476" y="1448984"/>
            <a:ext cx="7260014" cy="36945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95829" y="857135"/>
            <a:ext cx="4878214" cy="4878214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24960" y="5437206"/>
            <a:ext cx="6051419" cy="2652518"/>
            <a:chOff x="0" y="0"/>
            <a:chExt cx="8068558" cy="3536690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8068558" cy="687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3400" spc="170">
                  <a:solidFill>
                    <a:srgbClr val="CD89FD"/>
                  </a:solidFill>
                  <a:latin typeface="Poppins Bold Italics"/>
                </a:rPr>
                <a:t>NÚMERO DE USUARIOS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307840"/>
              <a:ext cx="8068558" cy="2228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CD89FD"/>
                  </a:solidFill>
                  <a:latin typeface="Poppins Light"/>
                </a:rPr>
                <a:t>Con una cuenta de trabajo o de centro educativo dependerá de la edición de G Suite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080495" y="5437206"/>
            <a:ext cx="6051419" cy="2081017"/>
            <a:chOff x="0" y="0"/>
            <a:chExt cx="8068558" cy="277469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8068558" cy="687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3400" spc="170">
                  <a:solidFill>
                    <a:srgbClr val="CD89FD"/>
                  </a:solidFill>
                  <a:latin typeface="Poppins Bold"/>
                </a:rPr>
                <a:t>NÚMERO DE USUARIOS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307840"/>
              <a:ext cx="8068558" cy="14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CD89FD"/>
                  </a:solidFill>
                  <a:latin typeface="Poppins Light"/>
                </a:rPr>
                <a:t>Puede tener un máximo de </a:t>
              </a:r>
            </a:p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CD89FD"/>
                  </a:solidFill>
                  <a:latin typeface="Poppins Light"/>
                </a:rPr>
                <a:t>100 usuarios en cada sesión 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068489" y="-9620"/>
            <a:ext cx="8037715" cy="103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7"/>
              </a:lnSpc>
            </a:pPr>
            <a:r>
              <a:rPr lang="en-US" sz="6084">
                <a:solidFill>
                  <a:srgbClr val="004AAD"/>
                </a:solidFill>
                <a:latin typeface="Open Sans Extra Bold"/>
              </a:rPr>
              <a:t>LIMITE DE USUARIOS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-68159" y="-100653"/>
            <a:ext cx="18889559" cy="105781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400000">
            <a:off x="0" y="957492"/>
            <a:ext cx="9475084" cy="947508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634450" y="1607625"/>
            <a:ext cx="7335841" cy="6489445"/>
            <a:chOff x="0" y="0"/>
            <a:chExt cx="9781121" cy="8652593"/>
          </a:xfrm>
        </p:grpSpPr>
        <p:sp>
          <p:nvSpPr>
            <p:cNvPr id="5" name="TextBox 5"/>
            <p:cNvSpPr txBox="1"/>
            <p:nvPr/>
          </p:nvSpPr>
          <p:spPr>
            <a:xfrm>
              <a:off x="0" y="-5972"/>
              <a:ext cx="9781113" cy="3862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</a:pPr>
              <a:r>
                <a:rPr lang="en-US" sz="6347" spc="-63">
                  <a:solidFill>
                    <a:srgbClr val="FFFCFA"/>
                  </a:solidFill>
                  <a:latin typeface="Poppins Bold Bold Italics"/>
                </a:rPr>
                <a:t>Recibir una invitación del organizador.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398867"/>
              <a:ext cx="9781117" cy="727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16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" y="7798896"/>
              <a:ext cx="9781117" cy="828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00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4025" t="28119" r="593"/>
          <a:stretch>
            <a:fillRect/>
          </a:stretch>
        </p:blipFill>
        <p:spPr>
          <a:xfrm>
            <a:off x="305205" y="1241397"/>
            <a:ext cx="10329245" cy="395274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0" y="318536"/>
            <a:ext cx="16067656" cy="710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Open Sans Extra Bold"/>
              </a:rPr>
              <a:t>¿COMO ENTRAR EN UNA VIDEOLLAMADA?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518474" y="5151721"/>
            <a:ext cx="8525660" cy="543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3159" dirty="0">
                <a:solidFill>
                  <a:srgbClr val="000000"/>
                </a:solidFill>
                <a:latin typeface="Open Sans Bold"/>
              </a:rPr>
              <a:t>https://meet.google.com/</a:t>
            </a:r>
            <a:r>
              <a:rPr lang="en-US" sz="3159" dirty="0">
                <a:solidFill>
                  <a:srgbClr val="FF1616"/>
                </a:solidFill>
                <a:latin typeface="Open Sans Bold"/>
              </a:rPr>
              <a:t>tjr-oadq-gdg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737542" y="5931815"/>
            <a:ext cx="7709846" cy="813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 err="1">
                <a:solidFill>
                  <a:srgbClr val="FFFCFA"/>
                </a:solidFill>
                <a:latin typeface="Open Sans"/>
              </a:rPr>
              <a:t>Correo</a:t>
            </a:r>
            <a:r>
              <a:rPr lang="en-US" sz="4800" dirty="0">
                <a:solidFill>
                  <a:srgbClr val="FFFCFA"/>
                </a:solidFill>
                <a:latin typeface="Open Sans"/>
              </a:rPr>
              <a:t> </a:t>
            </a:r>
            <a:r>
              <a:rPr lang="en-US" sz="4800" dirty="0" err="1">
                <a:solidFill>
                  <a:srgbClr val="FFFCFA"/>
                </a:solidFill>
                <a:latin typeface="Open Sans"/>
              </a:rPr>
              <a:t>electrónico</a:t>
            </a:r>
            <a:r>
              <a:rPr lang="en-US" sz="4800" dirty="0">
                <a:solidFill>
                  <a:srgbClr val="FFFCFA"/>
                </a:solidFill>
                <a:latin typeface="Open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48955" y="6798336"/>
            <a:ext cx="11287019" cy="2511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CFA"/>
                </a:solidFill>
                <a:latin typeface="Open Sans"/>
              </a:rPr>
              <a:t>Verificación de audio y video.</a:t>
            </a:r>
          </a:p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CFA"/>
                </a:solidFill>
                <a:latin typeface="Open Sans"/>
              </a:rPr>
              <a:t>Presionamos el botón unirse ahora.</a:t>
            </a:r>
          </a:p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CFA"/>
                </a:solidFill>
                <a:latin typeface="Open Sans"/>
              </a:rPr>
              <a:t>El organizador nos dará el acceso.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14788"/>
          <a:stretch>
            <a:fillRect/>
          </a:stretch>
        </p:blipFill>
        <p:spPr>
          <a:xfrm>
            <a:off x="9397292" y="-162599"/>
            <a:ext cx="9042828" cy="10612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97292" y="0"/>
            <a:ext cx="3665993" cy="366599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14622007" y="6621007"/>
            <a:ext cx="3665993" cy="36659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8290" r="8290"/>
          <a:stretch>
            <a:fillRect/>
          </a:stretch>
        </p:blipFill>
        <p:spPr>
          <a:xfrm>
            <a:off x="10394236" y="1028700"/>
            <a:ext cx="6865064" cy="82296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86750" y="1738049"/>
            <a:ext cx="8457247" cy="4073620"/>
            <a:chOff x="0" y="0"/>
            <a:chExt cx="11276329" cy="5431493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11276324" cy="1965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49"/>
                </a:lnSpc>
              </a:pPr>
              <a:r>
                <a:rPr lang="en-US" sz="4874" spc="-48">
                  <a:solidFill>
                    <a:srgbClr val="CD89FD"/>
                  </a:solidFill>
                  <a:latin typeface="Poppins Bold Bold Italics"/>
                </a:rPr>
                <a:t>Otra opción es abrir Gmail.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859740"/>
              <a:ext cx="11276329" cy="5717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72"/>
                </a:lnSpc>
              </a:pPr>
              <a:r>
                <a:rPr lang="en-US" sz="2727" spc="136">
                  <a:solidFill>
                    <a:srgbClr val="CD89FD"/>
                  </a:solidFill>
                  <a:latin typeface="Arimo Italics"/>
                </a:rPr>
                <a:t> </a:t>
              </a:r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2852254"/>
              <a:ext cx="2795085" cy="6428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57501" y="4732447"/>
            <a:ext cx="5871376" cy="452585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86750" y="5744994"/>
            <a:ext cx="8457247" cy="58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Open Sans Light"/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-300779" y="-145576"/>
            <a:ext cx="18889559" cy="105781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00000">
            <a:off x="-300779" y="2202976"/>
            <a:ext cx="8229600" cy="822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941421" y="1901503"/>
            <a:ext cx="14405157" cy="6328097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298702" y="2393510"/>
            <a:ext cx="11690595" cy="5499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300779" y="2202976"/>
            <a:ext cx="8229600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208" b="55221"/>
          <a:stretch>
            <a:fillRect/>
          </a:stretch>
        </p:blipFill>
        <p:spPr>
          <a:xfrm>
            <a:off x="1955235" y="1939435"/>
            <a:ext cx="14377531" cy="640813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990319" y="3516743"/>
            <a:ext cx="12307363" cy="3253514"/>
            <a:chOff x="0" y="0"/>
            <a:chExt cx="16409817" cy="4338019"/>
          </a:xfrm>
        </p:grpSpPr>
        <p:sp>
          <p:nvSpPr>
            <p:cNvPr id="6" name="TextBox 6"/>
            <p:cNvSpPr txBox="1"/>
            <p:nvPr/>
          </p:nvSpPr>
          <p:spPr>
            <a:xfrm>
              <a:off x="2" y="19403"/>
              <a:ext cx="16409813" cy="1165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839"/>
                </a:lnSpc>
              </a:pPr>
              <a:r>
                <a:rPr lang="en-US" sz="5700" spc="-57">
                  <a:solidFill>
                    <a:srgbClr val="FFFCFA"/>
                  </a:solidFill>
                  <a:latin typeface="Poppins Bold Bold Italics"/>
                </a:rPr>
                <a:t>¿Qué quieren nuestros clientes?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709933"/>
              <a:ext cx="16409817" cy="590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72"/>
                </a:lnSpc>
              </a:pPr>
              <a:r>
                <a:rPr lang="en-US" sz="2825" spc="282">
                  <a:solidFill>
                    <a:srgbClr val="FFFCFA"/>
                  </a:solidFill>
                  <a:latin typeface="Poppins Light Bold"/>
                </a:rPr>
                <a:t>UNA FORMA CÓMODA DE ACCEDER A NUESTROS SERVICIOS</a:t>
              </a: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7000681" y="2052038"/>
              <a:ext cx="2408454" cy="553944"/>
            </a:xfrm>
            <a:prstGeom prst="rect">
              <a:avLst/>
            </a:prstGeom>
          </p:spPr>
        </p:pic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595858" y="2487189"/>
            <a:ext cx="13283961" cy="523861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95858" y="7563874"/>
            <a:ext cx="13283961" cy="1528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2502020" y="754335"/>
            <a:ext cx="13283961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5E17EB"/>
                </a:solidFill>
                <a:latin typeface="Open Sans Bold"/>
              </a:rPr>
              <a:t>Verificamos el micrófono y la cámara.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95858" y="8997387"/>
            <a:ext cx="13283961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4AAD"/>
                </a:solidFill>
                <a:latin typeface="Open Sans Bold"/>
              </a:rPr>
              <a:t>El organizador nos dará el acceso.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300779" y="2202976"/>
            <a:ext cx="822960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4788"/>
          <a:stretch>
            <a:fillRect/>
          </a:stretch>
        </p:blipFill>
        <p:spPr>
          <a:xfrm>
            <a:off x="1028700" y="1028700"/>
            <a:ext cx="7012577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b="1065"/>
          <a:stretch>
            <a:fillRect/>
          </a:stretch>
        </p:blipFill>
        <p:spPr>
          <a:xfrm>
            <a:off x="1084928" y="1419450"/>
            <a:ext cx="6900121" cy="74481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621408" y="3773438"/>
            <a:ext cx="9448579" cy="1370062"/>
            <a:chOff x="0" y="0"/>
            <a:chExt cx="12598106" cy="1826750"/>
          </a:xfrm>
        </p:grpSpPr>
        <p:sp>
          <p:nvSpPr>
            <p:cNvPr id="7" name="TextBox 7"/>
            <p:cNvSpPr txBox="1"/>
            <p:nvPr/>
          </p:nvSpPr>
          <p:spPr>
            <a:xfrm>
              <a:off x="0" y="-4233"/>
              <a:ext cx="12598106" cy="687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3400" spc="170">
                  <a:solidFill>
                    <a:srgbClr val="CD89FD"/>
                  </a:solidFill>
                  <a:latin typeface="Poppins Bold Italics"/>
                </a:rPr>
                <a:t>REALIZAR UNA VIDEOLLAMADA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21900"/>
              <a:ext cx="12598106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CD89FD"/>
                  </a:solidFill>
                  <a:latin typeface="Poppins Light"/>
                </a:rPr>
                <a:t>https://meet.google.com/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332169" y="895350"/>
            <a:ext cx="7055946" cy="1179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4"/>
              </a:lnSpc>
            </a:pPr>
            <a:r>
              <a:rPr lang="en-US" sz="6889">
                <a:solidFill>
                  <a:srgbClr val="5E17EB"/>
                </a:solidFill>
                <a:latin typeface="Open Sans Extra Bold"/>
              </a:rPr>
              <a:t>ORGANIZADOR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21408" y="6241576"/>
            <a:ext cx="8798315" cy="1461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4AAD"/>
                </a:solidFill>
                <a:latin typeface="Open Sans"/>
              </a:rPr>
              <a:t>Dar clic en nueva reunión. </a:t>
            </a:r>
          </a:p>
          <a:p>
            <a:pPr>
              <a:lnSpc>
                <a:spcPts val="5880"/>
              </a:lnSpc>
            </a:pPr>
            <a:endParaRPr lang="en-US" sz="4200">
              <a:solidFill>
                <a:srgbClr val="004AAD"/>
              </a:solidFill>
              <a:latin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300779" y="2202976"/>
            <a:ext cx="822960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4788"/>
          <a:stretch>
            <a:fillRect/>
          </a:stretch>
        </p:blipFill>
        <p:spPr>
          <a:xfrm>
            <a:off x="1028700" y="1028700"/>
            <a:ext cx="7012577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 rot="5400000">
            <a:off x="10176851" y="-192567"/>
            <a:ext cx="8229600" cy="8229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8388" y="2180558"/>
            <a:ext cx="6862889" cy="585647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9144000" y="3074826"/>
            <a:ext cx="8105042" cy="1370062"/>
            <a:chOff x="0" y="0"/>
            <a:chExt cx="10806722" cy="1826750"/>
          </a:xfrm>
        </p:grpSpPr>
        <p:sp>
          <p:nvSpPr>
            <p:cNvPr id="7" name="TextBox 7"/>
            <p:cNvSpPr txBox="1"/>
            <p:nvPr/>
          </p:nvSpPr>
          <p:spPr>
            <a:xfrm>
              <a:off x="0" y="-4233"/>
              <a:ext cx="10806722" cy="6879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3400" spc="170">
                  <a:solidFill>
                    <a:srgbClr val="CD89FD"/>
                  </a:solidFill>
                  <a:latin typeface="Poppins Bold Italics"/>
                </a:rPr>
                <a:t>INICIAR REUNIÓN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21900"/>
              <a:ext cx="10806722" cy="704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144000" y="5048250"/>
            <a:ext cx="8105042" cy="1804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Dar clic en iniciar una reunión al instante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250</Words>
  <Application>Microsoft Office PowerPoint</Application>
  <PresentationFormat>Personalizado</PresentationFormat>
  <Paragraphs>64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7" baseType="lpstr">
      <vt:lpstr>Arial</vt:lpstr>
      <vt:lpstr>Poppins Bold Bold Italics</vt:lpstr>
      <vt:lpstr>Open Sans</vt:lpstr>
      <vt:lpstr>Poppins Light</vt:lpstr>
      <vt:lpstr>Open Sans Extra Bold</vt:lpstr>
      <vt:lpstr>Open Sans Light</vt:lpstr>
      <vt:lpstr>Poppins Light Bold</vt:lpstr>
      <vt:lpstr>Open Sans Bold</vt:lpstr>
      <vt:lpstr>Poppins Bold Italics</vt:lpstr>
      <vt:lpstr>Arimo Italics</vt:lpstr>
      <vt:lpstr>Poppins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presentaciones son herramientas de comunicación que pueden formar parte de exposiciones, conferencias, discursos, informes y más. La mayoría de las veces, se presentan ante un público. Tienen varias finalidades que las convierten en herramientas</dc:title>
  <cp:lastModifiedBy>israel gonzalez</cp:lastModifiedBy>
  <cp:revision>5</cp:revision>
  <dcterms:created xsi:type="dcterms:W3CDTF">2006-08-16T00:00:00Z</dcterms:created>
  <dcterms:modified xsi:type="dcterms:W3CDTF">2020-08-14T08:17:53Z</dcterms:modified>
  <dc:identifier>DAEE1MbnVzc</dc:identifier>
</cp:coreProperties>
</file>