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6E7889-8576-453F-9B81-ACCB24A88210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51BC630-76E3-43FC-966D-6EDFEDC061C1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MX" sz="1600" dirty="0"/>
            <a:t>Estos circuitos se pueden analizar de dos formas, una en función del tiempo y sin considerar esta variable.</a:t>
          </a:r>
          <a:endParaRPr lang="en-US" sz="1600" dirty="0"/>
        </a:p>
      </dgm:t>
    </dgm:pt>
    <dgm:pt modelId="{990CDB16-798C-436C-A687-E2223F8A4C13}" type="parTrans" cxnId="{7143D6A5-949C-432A-909F-4CBB06B8464B}">
      <dgm:prSet/>
      <dgm:spPr/>
      <dgm:t>
        <a:bodyPr/>
        <a:lstStyle/>
        <a:p>
          <a:endParaRPr lang="en-US"/>
        </a:p>
      </dgm:t>
    </dgm:pt>
    <dgm:pt modelId="{528B7190-BDBF-4B94-9E6F-03E3CE722AAA}" type="sibTrans" cxnId="{7143D6A5-949C-432A-909F-4CBB06B8464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AA34AA0-2F22-48E5-B952-F12BF701CC1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MX"/>
            <a:t>Una forma de analizar los circuitos RC, RL Y RLC, es por medio de la reactancia.</a:t>
          </a:r>
          <a:endParaRPr lang="en-US"/>
        </a:p>
      </dgm:t>
    </dgm:pt>
    <dgm:pt modelId="{7DAA9FB9-4F82-4BFA-977F-3DF82AD0CFCB}" type="parTrans" cxnId="{0CD47423-088A-4288-A682-BD39D6944E9E}">
      <dgm:prSet/>
      <dgm:spPr/>
      <dgm:t>
        <a:bodyPr/>
        <a:lstStyle/>
        <a:p>
          <a:endParaRPr lang="en-US"/>
        </a:p>
      </dgm:t>
    </dgm:pt>
    <dgm:pt modelId="{FF8DB413-5F50-4AB2-991A-6A8727703F06}" type="sibTrans" cxnId="{0CD47423-088A-4288-A682-BD39D6944E9E}">
      <dgm:prSet/>
      <dgm:spPr/>
      <dgm:t>
        <a:bodyPr/>
        <a:lstStyle/>
        <a:p>
          <a:endParaRPr lang="en-US"/>
        </a:p>
      </dgm:t>
    </dgm:pt>
    <dgm:pt modelId="{BC4E7452-982F-45AF-94BC-031312433E8F}" type="pres">
      <dgm:prSet presAssocID="{A26E7889-8576-453F-9B81-ACCB24A88210}" presName="root" presStyleCnt="0">
        <dgm:presLayoutVars>
          <dgm:dir/>
          <dgm:resizeHandles val="exact"/>
        </dgm:presLayoutVars>
      </dgm:prSet>
      <dgm:spPr/>
    </dgm:pt>
    <dgm:pt modelId="{C8329127-E14C-41CA-9240-1D571730F6BA}" type="pres">
      <dgm:prSet presAssocID="{351BC630-76E3-43FC-966D-6EDFEDC061C1}" presName="compNode" presStyleCnt="0"/>
      <dgm:spPr/>
    </dgm:pt>
    <dgm:pt modelId="{B2C671D5-9CE8-4DED-91CB-461A73676C18}" type="pres">
      <dgm:prSet presAssocID="{351BC630-76E3-43FC-966D-6EDFEDC061C1}" presName="iconBgRect" presStyleLbl="bgShp" presStyleIdx="0" presStyleCnt="2"/>
      <dgm:spPr/>
    </dgm:pt>
    <dgm:pt modelId="{530CDAB7-639E-445F-B61C-DF7FC4B0B28D}" type="pres">
      <dgm:prSet presAssocID="{351BC630-76E3-43FC-966D-6EDFEDC061C1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cesador"/>
        </a:ext>
      </dgm:extLst>
    </dgm:pt>
    <dgm:pt modelId="{0FFB3A7A-6189-4A6A-B75E-B98F6E6BEC65}" type="pres">
      <dgm:prSet presAssocID="{351BC630-76E3-43FC-966D-6EDFEDC061C1}" presName="spaceRect" presStyleCnt="0"/>
      <dgm:spPr/>
    </dgm:pt>
    <dgm:pt modelId="{9AD107E9-183D-4D54-9677-880B6D02E692}" type="pres">
      <dgm:prSet presAssocID="{351BC630-76E3-43FC-966D-6EDFEDC061C1}" presName="textRect" presStyleLbl="revTx" presStyleIdx="0" presStyleCnt="2">
        <dgm:presLayoutVars>
          <dgm:chMax val="1"/>
          <dgm:chPref val="1"/>
        </dgm:presLayoutVars>
      </dgm:prSet>
      <dgm:spPr/>
    </dgm:pt>
    <dgm:pt modelId="{8A6B9C3A-FC67-4740-AA3E-4D1C7D21C86E}" type="pres">
      <dgm:prSet presAssocID="{528B7190-BDBF-4B94-9E6F-03E3CE722AAA}" presName="sibTrans" presStyleCnt="0"/>
      <dgm:spPr/>
    </dgm:pt>
    <dgm:pt modelId="{02AADCCF-DB8B-4DBB-AE38-164598453762}" type="pres">
      <dgm:prSet presAssocID="{DAA34AA0-2F22-48E5-B952-F12BF701CC13}" presName="compNode" presStyleCnt="0"/>
      <dgm:spPr/>
    </dgm:pt>
    <dgm:pt modelId="{7CE10B6A-FB5C-483F-9886-277EA0A4170B}" type="pres">
      <dgm:prSet presAssocID="{DAA34AA0-2F22-48E5-B952-F12BF701CC13}" presName="iconBgRect" presStyleLbl="bgShp" presStyleIdx="1" presStyleCnt="2"/>
      <dgm:spPr/>
    </dgm:pt>
    <dgm:pt modelId="{D12C103E-8D09-4F7B-A1C7-0F5991D3B89D}" type="pres">
      <dgm:prSet presAssocID="{DAA34AA0-2F22-48E5-B952-F12BF701CC13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ngranajes"/>
        </a:ext>
      </dgm:extLst>
    </dgm:pt>
    <dgm:pt modelId="{981CA035-7443-4D78-B8DB-99F56ADEC43C}" type="pres">
      <dgm:prSet presAssocID="{DAA34AA0-2F22-48E5-B952-F12BF701CC13}" presName="spaceRect" presStyleCnt="0"/>
      <dgm:spPr/>
    </dgm:pt>
    <dgm:pt modelId="{D2F3CEBD-3711-44F6-8213-30E4FBBF4F38}" type="pres">
      <dgm:prSet presAssocID="{DAA34AA0-2F22-48E5-B952-F12BF701CC13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2F701617-F3FD-433B-B608-F8D52B9E7BAD}" type="presOf" srcId="{351BC630-76E3-43FC-966D-6EDFEDC061C1}" destId="{9AD107E9-183D-4D54-9677-880B6D02E692}" srcOrd="0" destOrd="0" presId="urn:microsoft.com/office/officeart/2018/5/layout/IconCircleLabelList"/>
    <dgm:cxn modelId="{0CD47423-088A-4288-A682-BD39D6944E9E}" srcId="{A26E7889-8576-453F-9B81-ACCB24A88210}" destId="{DAA34AA0-2F22-48E5-B952-F12BF701CC13}" srcOrd="1" destOrd="0" parTransId="{7DAA9FB9-4F82-4BFA-977F-3DF82AD0CFCB}" sibTransId="{FF8DB413-5F50-4AB2-991A-6A8727703F06}"/>
    <dgm:cxn modelId="{4A804C37-BFD0-488B-A65E-AB74D2B31D12}" type="presOf" srcId="{DAA34AA0-2F22-48E5-B952-F12BF701CC13}" destId="{D2F3CEBD-3711-44F6-8213-30E4FBBF4F38}" srcOrd="0" destOrd="0" presId="urn:microsoft.com/office/officeart/2018/5/layout/IconCircleLabelList"/>
    <dgm:cxn modelId="{7143D6A5-949C-432A-909F-4CBB06B8464B}" srcId="{A26E7889-8576-453F-9B81-ACCB24A88210}" destId="{351BC630-76E3-43FC-966D-6EDFEDC061C1}" srcOrd="0" destOrd="0" parTransId="{990CDB16-798C-436C-A687-E2223F8A4C13}" sibTransId="{528B7190-BDBF-4B94-9E6F-03E3CE722AAA}"/>
    <dgm:cxn modelId="{F61A63C2-AAED-4235-B579-A61868138903}" type="presOf" srcId="{A26E7889-8576-453F-9B81-ACCB24A88210}" destId="{BC4E7452-982F-45AF-94BC-031312433E8F}" srcOrd="0" destOrd="0" presId="urn:microsoft.com/office/officeart/2018/5/layout/IconCircleLabelList"/>
    <dgm:cxn modelId="{DAC87AF1-A238-4021-B084-2DE134AE3845}" type="presParOf" srcId="{BC4E7452-982F-45AF-94BC-031312433E8F}" destId="{C8329127-E14C-41CA-9240-1D571730F6BA}" srcOrd="0" destOrd="0" presId="urn:microsoft.com/office/officeart/2018/5/layout/IconCircleLabelList"/>
    <dgm:cxn modelId="{02D062BB-B90F-46AB-893A-CF8AF62D8D36}" type="presParOf" srcId="{C8329127-E14C-41CA-9240-1D571730F6BA}" destId="{B2C671D5-9CE8-4DED-91CB-461A73676C18}" srcOrd="0" destOrd="0" presId="urn:microsoft.com/office/officeart/2018/5/layout/IconCircleLabelList"/>
    <dgm:cxn modelId="{0463F6F0-38ED-4D16-863C-A77F055F3940}" type="presParOf" srcId="{C8329127-E14C-41CA-9240-1D571730F6BA}" destId="{530CDAB7-639E-445F-B61C-DF7FC4B0B28D}" srcOrd="1" destOrd="0" presId="urn:microsoft.com/office/officeart/2018/5/layout/IconCircleLabelList"/>
    <dgm:cxn modelId="{77095AD3-0DF5-4779-84F5-CE555E2EEA89}" type="presParOf" srcId="{C8329127-E14C-41CA-9240-1D571730F6BA}" destId="{0FFB3A7A-6189-4A6A-B75E-B98F6E6BEC65}" srcOrd="2" destOrd="0" presId="urn:microsoft.com/office/officeart/2018/5/layout/IconCircleLabelList"/>
    <dgm:cxn modelId="{FE6BA547-2841-4035-9286-5733D12D869E}" type="presParOf" srcId="{C8329127-E14C-41CA-9240-1D571730F6BA}" destId="{9AD107E9-183D-4D54-9677-880B6D02E692}" srcOrd="3" destOrd="0" presId="urn:microsoft.com/office/officeart/2018/5/layout/IconCircleLabelList"/>
    <dgm:cxn modelId="{CB94BAE7-E5FD-4F62-91FB-8AC4E58E67E2}" type="presParOf" srcId="{BC4E7452-982F-45AF-94BC-031312433E8F}" destId="{8A6B9C3A-FC67-4740-AA3E-4D1C7D21C86E}" srcOrd="1" destOrd="0" presId="urn:microsoft.com/office/officeart/2018/5/layout/IconCircleLabelList"/>
    <dgm:cxn modelId="{8EB86F18-F9F7-4705-9245-E28DAA5D2012}" type="presParOf" srcId="{BC4E7452-982F-45AF-94BC-031312433E8F}" destId="{02AADCCF-DB8B-4DBB-AE38-164598453762}" srcOrd="2" destOrd="0" presId="urn:microsoft.com/office/officeart/2018/5/layout/IconCircleLabelList"/>
    <dgm:cxn modelId="{8DD58E7C-EE49-4957-9B05-6289A5421365}" type="presParOf" srcId="{02AADCCF-DB8B-4DBB-AE38-164598453762}" destId="{7CE10B6A-FB5C-483F-9886-277EA0A4170B}" srcOrd="0" destOrd="0" presId="urn:microsoft.com/office/officeart/2018/5/layout/IconCircleLabelList"/>
    <dgm:cxn modelId="{F6CAE2D9-569F-4F90-B497-C423D7A16014}" type="presParOf" srcId="{02AADCCF-DB8B-4DBB-AE38-164598453762}" destId="{D12C103E-8D09-4F7B-A1C7-0F5991D3B89D}" srcOrd="1" destOrd="0" presId="urn:microsoft.com/office/officeart/2018/5/layout/IconCircleLabelList"/>
    <dgm:cxn modelId="{3F214847-B58D-4ADA-A86F-D2E7EA9612AF}" type="presParOf" srcId="{02AADCCF-DB8B-4DBB-AE38-164598453762}" destId="{981CA035-7443-4D78-B8DB-99F56ADEC43C}" srcOrd="2" destOrd="0" presId="urn:microsoft.com/office/officeart/2018/5/layout/IconCircleLabelList"/>
    <dgm:cxn modelId="{ADB4F251-D3F7-46BA-85C6-2C5570B77DBD}" type="presParOf" srcId="{02AADCCF-DB8B-4DBB-AE38-164598453762}" destId="{D2F3CEBD-3711-44F6-8213-30E4FBBF4F38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C671D5-9CE8-4DED-91CB-461A73676C18}">
      <dsp:nvSpPr>
        <dsp:cNvPr id="0" name=""/>
        <dsp:cNvSpPr/>
      </dsp:nvSpPr>
      <dsp:spPr>
        <a:xfrm>
          <a:off x="460702" y="148258"/>
          <a:ext cx="1372500" cy="13725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0CDAB7-639E-445F-B61C-DF7FC4B0B28D}">
      <dsp:nvSpPr>
        <dsp:cNvPr id="0" name=""/>
        <dsp:cNvSpPr/>
      </dsp:nvSpPr>
      <dsp:spPr>
        <a:xfrm>
          <a:off x="753202" y="440758"/>
          <a:ext cx="787500" cy="7875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D107E9-183D-4D54-9677-880B6D02E692}">
      <dsp:nvSpPr>
        <dsp:cNvPr id="0" name=""/>
        <dsp:cNvSpPr/>
      </dsp:nvSpPr>
      <dsp:spPr>
        <a:xfrm>
          <a:off x="21952" y="1948258"/>
          <a:ext cx="2250000" cy="1518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MX" sz="1600" kern="1200" dirty="0"/>
            <a:t>Estos circuitos se pueden analizar de dos formas, una en función del tiempo y sin considerar esta variable.</a:t>
          </a:r>
          <a:endParaRPr lang="en-US" sz="1600" kern="1200" dirty="0"/>
        </a:p>
      </dsp:txBody>
      <dsp:txXfrm>
        <a:off x="21952" y="1948258"/>
        <a:ext cx="2250000" cy="1518750"/>
      </dsp:txXfrm>
    </dsp:sp>
    <dsp:sp modelId="{7CE10B6A-FB5C-483F-9886-277EA0A4170B}">
      <dsp:nvSpPr>
        <dsp:cNvPr id="0" name=""/>
        <dsp:cNvSpPr/>
      </dsp:nvSpPr>
      <dsp:spPr>
        <a:xfrm>
          <a:off x="3104452" y="148258"/>
          <a:ext cx="1372500" cy="13725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2C103E-8D09-4F7B-A1C7-0F5991D3B89D}">
      <dsp:nvSpPr>
        <dsp:cNvPr id="0" name=""/>
        <dsp:cNvSpPr/>
      </dsp:nvSpPr>
      <dsp:spPr>
        <a:xfrm>
          <a:off x="3396952" y="440758"/>
          <a:ext cx="787500" cy="7875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F3CEBD-3711-44F6-8213-30E4FBBF4F38}">
      <dsp:nvSpPr>
        <dsp:cNvPr id="0" name=""/>
        <dsp:cNvSpPr/>
      </dsp:nvSpPr>
      <dsp:spPr>
        <a:xfrm>
          <a:off x="2665702" y="1948258"/>
          <a:ext cx="2250000" cy="1518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MX" sz="1800" kern="1200"/>
            <a:t>Una forma de analizar los circuitos RC, RL Y RLC, es por medio de la reactancia.</a:t>
          </a:r>
          <a:endParaRPr lang="en-US" sz="1800" kern="1200"/>
        </a:p>
      </dsp:txBody>
      <dsp:txXfrm>
        <a:off x="2665702" y="1948258"/>
        <a:ext cx="2250000" cy="15187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B60373-16BA-4934-8141-6A7ABAC3E5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Circuitos </a:t>
            </a:r>
            <a:r>
              <a:rPr lang="es-MX" dirty="0" err="1"/>
              <a:t>Rl</a:t>
            </a:r>
            <a:r>
              <a:rPr lang="es-MX" dirty="0"/>
              <a:t>, </a:t>
            </a:r>
            <a:r>
              <a:rPr lang="es-MX" dirty="0" err="1"/>
              <a:t>rc</a:t>
            </a:r>
            <a:r>
              <a:rPr lang="es-MX" dirty="0"/>
              <a:t> y RCL</a:t>
            </a:r>
          </a:p>
        </p:txBody>
      </p:sp>
    </p:spTree>
    <p:extLst>
      <p:ext uri="{BB962C8B-B14F-4D97-AF65-F5344CB8AC3E}">
        <p14:creationId xmlns:p14="http://schemas.microsoft.com/office/powerpoint/2010/main" val="656648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86A745-0DEA-4131-B2DD-AECF1C7A3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GRACIAS.</a:t>
            </a:r>
          </a:p>
        </p:txBody>
      </p:sp>
    </p:spTree>
    <p:extLst>
      <p:ext uri="{BB962C8B-B14F-4D97-AF65-F5344CB8AC3E}">
        <p14:creationId xmlns:p14="http://schemas.microsoft.com/office/powerpoint/2010/main" val="996658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162000"/>
                <a:satMod val="200000"/>
                <a:lumMod val="124000"/>
              </a:schemeClr>
            </a:gs>
            <a:gs pos="100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C7DDE1FC-DAD5-4CE6-8A02-930ABFA8C2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D2F6280-3989-4678-BA6F-687173B1F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AF86D04-0CCE-40B7-B309-22C67F21D4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831E6A6-B56C-4F12-8BF0-14393ABFE0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8CC00DE-93D3-4E47-8E33-752759F11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997F3C9-AFD3-426C-88FD-991C946EE6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0089BAB-C986-4D8F-9379-896FA6FE4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8CD7159-27CF-4A4F-9615-7D48257BD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620722"/>
            <a:ext cx="3382941" cy="11424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/>
              <a:t>iNTRODUCCIÓN</a:t>
            </a:r>
          </a:p>
        </p:txBody>
      </p:sp>
      <p:sp>
        <p:nvSpPr>
          <p:cNvPr id="19" name="Snip Diagonal Corner Rectangle 21">
            <a:extLst>
              <a:ext uri="{FF2B5EF4-FFF2-40B4-BE49-F238E27FC236}">
                <a16:creationId xmlns:a16="http://schemas.microsoft.com/office/drawing/2014/main" id="{ED3F087D-4CDE-4826-83F0-93555307B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6575496" cy="5286838"/>
          </a:xfrm>
          <a:prstGeom prst="snip2DiagRect">
            <a:avLst>
              <a:gd name="adj1" fmla="val 8741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126CC6A-4813-49DC-B63F-18BCC3F062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01217" y="1684643"/>
            <a:ext cx="5641063" cy="3158995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D1EFE9-9C67-4C0A-92DE-795912CE33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32710" y="1822449"/>
            <a:ext cx="3479419" cy="292259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/>
            <a:r>
              <a:rPr lang="en-US" sz="1800" dirty="0"/>
              <a:t>Los </a:t>
            </a:r>
            <a:r>
              <a:rPr lang="en-US" sz="1800" dirty="0" err="1"/>
              <a:t>circuitos</a:t>
            </a:r>
            <a:r>
              <a:rPr lang="en-US" sz="1800" dirty="0"/>
              <a:t> RC, RL Y RLC, </a:t>
            </a:r>
            <a:r>
              <a:rPr lang="en-US" sz="1800" dirty="0" err="1"/>
              <a:t>funcionan</a:t>
            </a:r>
            <a:r>
              <a:rPr lang="en-US" sz="1800" dirty="0"/>
              <a:t> con </a:t>
            </a:r>
            <a:r>
              <a:rPr lang="en-US" sz="1800" dirty="0" err="1"/>
              <a:t>voltaje</a:t>
            </a:r>
            <a:r>
              <a:rPr lang="en-US" sz="1800" dirty="0"/>
              <a:t> de </a:t>
            </a:r>
            <a:r>
              <a:rPr lang="en-US" sz="1800" dirty="0" err="1"/>
              <a:t>corriente</a:t>
            </a:r>
            <a:r>
              <a:rPr lang="en-US" sz="1800" dirty="0"/>
              <a:t> </a:t>
            </a:r>
            <a:r>
              <a:rPr lang="en-US" sz="1800" dirty="0" err="1"/>
              <a:t>alterna</a:t>
            </a:r>
            <a:r>
              <a:rPr lang="en-US" sz="1800" dirty="0"/>
              <a:t>, </a:t>
            </a:r>
            <a:r>
              <a:rPr lang="en-US" sz="1800" dirty="0" err="1"/>
              <a:t>razón</a:t>
            </a:r>
            <a:r>
              <a:rPr lang="en-US" sz="1800" dirty="0"/>
              <a:t> por la </a:t>
            </a:r>
            <a:r>
              <a:rPr lang="en-US" sz="1800" dirty="0" err="1"/>
              <a:t>cual</a:t>
            </a:r>
            <a:r>
              <a:rPr lang="en-US" sz="1800" dirty="0"/>
              <a:t> son </a:t>
            </a:r>
            <a:r>
              <a:rPr lang="en-US" sz="1800" dirty="0" err="1"/>
              <a:t>analizados</a:t>
            </a:r>
            <a:r>
              <a:rPr lang="en-US" sz="1800" dirty="0"/>
              <a:t> </a:t>
            </a:r>
            <a:r>
              <a:rPr lang="en-US" sz="1800" dirty="0" err="1"/>
              <a:t>en</a:t>
            </a:r>
            <a:r>
              <a:rPr lang="en-US" sz="1800" dirty="0"/>
              <a:t> </a:t>
            </a:r>
            <a:r>
              <a:rPr lang="en-US" sz="1800" dirty="0" err="1"/>
              <a:t>función</a:t>
            </a:r>
            <a:r>
              <a:rPr lang="en-US" sz="1800" dirty="0"/>
              <a:t> del </a:t>
            </a:r>
            <a:r>
              <a:rPr lang="en-US" sz="1800" dirty="0" err="1"/>
              <a:t>tiempo</a:t>
            </a:r>
            <a:r>
              <a:rPr lang="en-US" sz="1800" dirty="0"/>
              <a:t>, para </a:t>
            </a:r>
            <a:r>
              <a:rPr lang="en-US" sz="1800" dirty="0" err="1"/>
              <a:t>identificar</a:t>
            </a:r>
            <a:r>
              <a:rPr lang="en-US" sz="1800" dirty="0"/>
              <a:t> sus </a:t>
            </a:r>
            <a:r>
              <a:rPr lang="en-US" sz="1800" dirty="0" err="1"/>
              <a:t>oscilaciones</a:t>
            </a:r>
            <a:r>
              <a:rPr lang="en-US" sz="1800" dirty="0"/>
              <a:t>.</a:t>
            </a:r>
          </a:p>
          <a:p>
            <a:pPr marL="0" indent="0"/>
            <a:r>
              <a:rPr lang="en-US" sz="1800" dirty="0"/>
              <a:t>Son </a:t>
            </a:r>
            <a:r>
              <a:rPr lang="en-US" sz="1800" dirty="0" err="1"/>
              <a:t>circuitos</a:t>
            </a:r>
            <a:r>
              <a:rPr lang="en-US" sz="1800" dirty="0"/>
              <a:t> </a:t>
            </a:r>
            <a:r>
              <a:rPr lang="en-US" sz="1800" dirty="0" err="1"/>
              <a:t>muy</a:t>
            </a:r>
            <a:r>
              <a:rPr lang="en-US" sz="1800" dirty="0"/>
              <a:t> </a:t>
            </a:r>
            <a:r>
              <a:rPr lang="en-US" sz="1800" dirty="0" err="1"/>
              <a:t>comunes</a:t>
            </a:r>
            <a:r>
              <a:rPr lang="en-US" sz="1800" dirty="0"/>
              <a:t>, por </a:t>
            </a:r>
            <a:r>
              <a:rPr lang="en-US" sz="1800" dirty="0" err="1"/>
              <a:t>ejemplo</a:t>
            </a:r>
            <a:r>
              <a:rPr lang="en-US" sz="1800" dirty="0"/>
              <a:t> un motor, una lampara </a:t>
            </a:r>
            <a:r>
              <a:rPr lang="en-US" sz="1800" dirty="0" err="1"/>
              <a:t>receptores</a:t>
            </a:r>
            <a:r>
              <a:rPr lang="en-US" sz="1800" dirty="0"/>
              <a:t>, etc.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0508FC0-A9B8-4692-8398-5F26CDCB79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DB2B993-5953-471A-AAC4-19D961803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FC68F0B-6F01-4982-9958-1A4989C0E7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9E97A91-2B37-4DDA-961B-D50E64AA9A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5EF6C90-4808-4AD0-AF2D-81B25E8DBF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280DB27-C632-4907-B41F-9ADFAFD930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7091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A44DD8-0A34-4033-A7D5-89466B041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Reactancia </a:t>
            </a:r>
          </a:p>
        </p:txBody>
      </p:sp>
      <p:graphicFrame>
        <p:nvGraphicFramePr>
          <p:cNvPr id="6" name="Marcador de contenido 2">
            <a:extLst>
              <a:ext uri="{FF2B5EF4-FFF2-40B4-BE49-F238E27FC236}">
                <a16:creationId xmlns:a16="http://schemas.microsoft.com/office/drawing/2014/main" id="{882B4221-D096-40CB-A2C3-F47CCF27DDD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79201933"/>
              </p:ext>
            </p:extLst>
          </p:nvPr>
        </p:nvGraphicFramePr>
        <p:xfrm>
          <a:off x="684211" y="685800"/>
          <a:ext cx="4937655" cy="3615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BFEE92-56A3-4166-BA0C-26A096B82C7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/>
              <a:t>La REACTANCIA, es la oposición que presenta un dispositivo al paso de la corriente alterna. Su unidad de medida son los OHMS.</a:t>
            </a:r>
          </a:p>
          <a:p>
            <a:pPr marL="0" indent="0">
              <a:buNone/>
            </a:pPr>
            <a:r>
              <a:rPr lang="es-MX" dirty="0"/>
              <a:t>Reactancia Inductiva. La energía alterna es almacenada y liberada en forma de campo magnético.</a:t>
            </a:r>
          </a:p>
          <a:p>
            <a:pPr marL="0" indent="0">
              <a:buNone/>
            </a:pPr>
            <a:r>
              <a:rPr lang="es-MX" dirty="0"/>
              <a:t>Reactancia Capacitiva. La energía alterna es almacenada y liberada en forma de campo eléctrico</a:t>
            </a:r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38821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B09603-F378-493E-8D2E-CEC97965B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Formulas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4D4065B-9DF6-45F0-92D5-4EE34140693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dirty="0"/>
              <a:t>Cada dispositivo tiene su propia fórmula. Para el caso de la reactancia Inductiva.</a:t>
            </a:r>
          </a:p>
          <a:p>
            <a:pPr marL="0" indent="0">
              <a:buNone/>
            </a:pPr>
            <a:r>
              <a:rPr lang="es-MX" dirty="0"/>
              <a:t>X</a:t>
            </a:r>
            <a:r>
              <a:rPr lang="es-MX" sz="1100" dirty="0"/>
              <a:t>L </a:t>
            </a:r>
            <a:r>
              <a:rPr lang="es-MX" dirty="0"/>
              <a:t>= 2</a:t>
            </a:r>
            <a:r>
              <a:rPr lang="el-GR" dirty="0"/>
              <a:t>π</a:t>
            </a:r>
            <a:r>
              <a:rPr lang="es-MX" dirty="0" err="1"/>
              <a:t>fL</a:t>
            </a:r>
            <a:endParaRPr lang="es-MX" dirty="0"/>
          </a:p>
          <a:p>
            <a:pPr marL="0" indent="0">
              <a:buNone/>
            </a:pPr>
            <a:r>
              <a:rPr lang="es-MX" dirty="0"/>
              <a:t>X</a:t>
            </a:r>
            <a:r>
              <a:rPr lang="es-MX" sz="1100" dirty="0"/>
              <a:t>L = </a:t>
            </a:r>
            <a:r>
              <a:rPr lang="es-MX" dirty="0"/>
              <a:t>Reactancia</a:t>
            </a:r>
            <a:r>
              <a:rPr lang="es-MX" sz="1100" dirty="0"/>
              <a:t>  </a:t>
            </a:r>
            <a:r>
              <a:rPr lang="es-MX" dirty="0"/>
              <a:t>Inductiva</a:t>
            </a:r>
          </a:p>
          <a:p>
            <a:pPr marL="0" indent="0">
              <a:buNone/>
            </a:pPr>
            <a:r>
              <a:rPr lang="es-MX" dirty="0"/>
              <a:t>L = Valor del Inductor en Henrios</a:t>
            </a:r>
          </a:p>
          <a:p>
            <a:pPr marL="0" indent="0">
              <a:buNone/>
            </a:pPr>
            <a:r>
              <a:rPr lang="es-MX" dirty="0"/>
              <a:t>f = frecuencia </a:t>
            </a:r>
          </a:p>
          <a:p>
            <a:pPr marL="0" indent="0">
              <a:buNone/>
            </a:pPr>
            <a:r>
              <a:rPr lang="el-GR" dirty="0"/>
              <a:t>Π</a:t>
            </a:r>
            <a:r>
              <a:rPr lang="es-MX" dirty="0"/>
              <a:t> = Constante numérica, valor de pi. </a:t>
            </a:r>
          </a:p>
          <a:p>
            <a:pPr marL="0" indent="0">
              <a:buNone/>
            </a:pPr>
            <a:r>
              <a:rPr lang="es-MX" dirty="0"/>
              <a:t>( 3.1416)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Marcador de contenido 3">
                <a:extLst>
                  <a:ext uri="{FF2B5EF4-FFF2-40B4-BE49-F238E27FC236}">
                    <a16:creationId xmlns:a16="http://schemas.microsoft.com/office/drawing/2014/main" id="{DE1B2245-9994-4DC8-8CB3-8D5A787F6263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s-MX" dirty="0"/>
                  <a:t>La reactancia Capacitiva está definida por la formula:</a:t>
                </a:r>
              </a:p>
              <a:p>
                <a:pPr marL="0" indent="0">
                  <a:buNone/>
                </a:pPr>
                <a:r>
                  <a:rPr lang="es-MX" dirty="0"/>
                  <a:t>X</a:t>
                </a:r>
                <a:r>
                  <a:rPr lang="es-MX" sz="1100" dirty="0"/>
                  <a:t>C  </a:t>
                </a:r>
                <a:r>
                  <a:rPr lang="es-MX" dirty="0"/>
                  <a:t>=</a:t>
                </a:r>
                <a:r>
                  <a:rPr lang="es-MX" sz="11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MX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s-MX" dirty="0"/>
                          <m:t>2</m:t>
                        </m:r>
                        <m:r>
                          <m:rPr>
                            <m:nor/>
                          </m:rPr>
                          <a:rPr lang="el-GR" dirty="0"/>
                          <m:t>π</m:t>
                        </m:r>
                        <m:r>
                          <m:rPr>
                            <m:nor/>
                          </m:rPr>
                          <a:rPr lang="es-MX" b="0" i="1" dirty="0" smtClean="0"/>
                          <m:t>fC</m:t>
                        </m:r>
                      </m:den>
                    </m:f>
                  </m:oMath>
                </a14:m>
                <a:endParaRPr lang="es-MX" dirty="0"/>
              </a:p>
              <a:p>
                <a:pPr marL="0" indent="0">
                  <a:buNone/>
                </a:pPr>
                <a:r>
                  <a:rPr lang="es-MX" dirty="0"/>
                  <a:t>X</a:t>
                </a:r>
                <a:r>
                  <a:rPr lang="es-MX" sz="1100" dirty="0"/>
                  <a:t>C </a:t>
                </a:r>
                <a:r>
                  <a:rPr lang="es-MX" dirty="0"/>
                  <a:t>= Reactancia Capacitiva</a:t>
                </a:r>
              </a:p>
              <a:p>
                <a:pPr marL="0" indent="0">
                  <a:buNone/>
                </a:pPr>
                <a:r>
                  <a:rPr lang="es-MX" dirty="0"/>
                  <a:t>C = Valor del capacitor en faradios</a:t>
                </a:r>
              </a:p>
              <a:p>
                <a:pPr marL="0" indent="0">
                  <a:buNone/>
                </a:pPr>
                <a:r>
                  <a:rPr lang="es-MX" dirty="0"/>
                  <a:t>f = frecuencia</a:t>
                </a:r>
              </a:p>
              <a:p>
                <a:pPr marL="0" indent="0">
                  <a:buNone/>
                </a:pPr>
                <a:r>
                  <a:rPr lang="el-GR" dirty="0"/>
                  <a:t>Π</a:t>
                </a:r>
                <a:r>
                  <a:rPr lang="es-MX" dirty="0"/>
                  <a:t> = Constante numérica, valor de pi. </a:t>
                </a:r>
              </a:p>
              <a:p>
                <a:pPr marL="0" indent="0">
                  <a:buNone/>
                </a:pPr>
                <a:r>
                  <a:rPr lang="es-MX" dirty="0"/>
                  <a:t>( 3.1416)</a:t>
                </a:r>
              </a:p>
              <a:p>
                <a:pPr marL="0" indent="0">
                  <a:buNone/>
                </a:pPr>
                <a:endParaRPr lang="es-MX" dirty="0"/>
              </a:p>
            </p:txBody>
          </p:sp>
        </mc:Choice>
        <mc:Fallback xmlns="">
          <p:sp>
            <p:nvSpPr>
              <p:cNvPr id="4" name="Marcador de contenido 3">
                <a:extLst>
                  <a:ext uri="{FF2B5EF4-FFF2-40B4-BE49-F238E27FC236}">
                    <a16:creationId xmlns:a16="http://schemas.microsoft.com/office/drawing/2014/main" id="{DE1B2245-9994-4DC8-8CB3-8D5A787F62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2"/>
                <a:stretch>
                  <a:fillRect l="-1360" t="-2698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3986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E2E568-21B1-4C3F-8C3B-4019D6B56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Ejercicio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556D718-26D0-4CB5-B275-82A2CB83BD1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4212" y="1459568"/>
            <a:ext cx="4798990" cy="20995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Marcador de contenido 3">
                <a:extLst>
                  <a:ext uri="{FF2B5EF4-FFF2-40B4-BE49-F238E27FC236}">
                    <a16:creationId xmlns:a16="http://schemas.microsoft.com/office/drawing/2014/main" id="{4E0DB071-04F3-4840-A620-F4E7C5B3124A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5765930" y="863601"/>
                <a:ext cx="4934479" cy="4171569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es-MX" dirty="0"/>
                  <a:t>Calcular la reactancia inductiva de la bobina.</a:t>
                </a:r>
              </a:p>
              <a:p>
                <a:pPr marL="0" indent="0">
                  <a:buNone/>
                </a:pPr>
                <a:r>
                  <a:rPr lang="es-MX" dirty="0"/>
                  <a:t>X</a:t>
                </a:r>
                <a:r>
                  <a:rPr lang="es-MX" sz="1100" dirty="0"/>
                  <a:t>L </a:t>
                </a:r>
                <a:r>
                  <a:rPr lang="es-MX" dirty="0"/>
                  <a:t>= 2</a:t>
                </a:r>
                <a:r>
                  <a:rPr lang="el-GR" dirty="0"/>
                  <a:t>π</a:t>
                </a:r>
                <a:r>
                  <a:rPr lang="es-MX" dirty="0" err="1"/>
                  <a:t>fL</a:t>
                </a:r>
                <a:r>
                  <a:rPr lang="es-MX" dirty="0"/>
                  <a:t> = (2 )(3.1416)(15)(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MX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2.5 </m:t>
                        </m:r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 10</m:t>
                        </m:r>
                      </m:e>
                      <m:sup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s-MX" dirty="0"/>
                  <a:t>)</a:t>
                </a:r>
              </a:p>
              <a:p>
                <a:pPr marL="0" indent="0">
                  <a:buNone/>
                </a:pPr>
                <a:r>
                  <a:rPr lang="es-MX" dirty="0"/>
                  <a:t>X</a:t>
                </a:r>
                <a:r>
                  <a:rPr lang="es-MX" sz="1100" dirty="0"/>
                  <a:t>L </a:t>
                </a:r>
                <a:r>
                  <a:rPr lang="es-MX" dirty="0"/>
                  <a:t>= 6.06 </a:t>
                </a:r>
                <a:r>
                  <a:rPr lang="el-GR" dirty="0"/>
                  <a:t>Ω</a:t>
                </a:r>
                <a:endParaRPr lang="es-MX" dirty="0"/>
              </a:p>
              <a:p>
                <a:pPr marL="0" indent="0">
                  <a:buNone/>
                </a:pPr>
                <a:endParaRPr lang="es-MX" dirty="0"/>
              </a:p>
              <a:p>
                <a:pPr marL="0" indent="0">
                  <a:buNone/>
                </a:pPr>
                <a:endParaRPr lang="es-MX" dirty="0"/>
              </a:p>
              <a:p>
                <a:pPr marL="0" indent="0">
                  <a:buNone/>
                </a:pPr>
                <a:endParaRPr lang="es-MX" dirty="0"/>
              </a:p>
              <a:p>
                <a:pPr marL="0" indent="0">
                  <a:buNone/>
                </a:pPr>
                <a:endParaRPr lang="es-MX" dirty="0"/>
              </a:p>
              <a:p>
                <a:pPr marL="0" indent="0">
                  <a:buNone/>
                </a:pPr>
                <a:endParaRPr lang="es-MX" dirty="0"/>
              </a:p>
              <a:p>
                <a:pPr marL="0" indent="0">
                  <a:buNone/>
                </a:pPr>
                <a:endParaRPr lang="es-MX" dirty="0"/>
              </a:p>
              <a:p>
                <a:pPr marL="0" indent="0">
                  <a:buNone/>
                </a:pPr>
                <a:endParaRPr lang="es-MX" dirty="0"/>
              </a:p>
              <a:p>
                <a:pPr marL="0" indent="0">
                  <a:buNone/>
                </a:pPr>
                <a:r>
                  <a:rPr lang="es-MX" dirty="0"/>
                  <a:t>Ahora la bobina es una resistencia.</a:t>
                </a:r>
              </a:p>
              <a:p>
                <a:pPr marL="0" indent="0">
                  <a:buNone/>
                </a:pPr>
                <a:endParaRPr lang="es-MX" dirty="0"/>
              </a:p>
            </p:txBody>
          </p:sp>
        </mc:Choice>
        <mc:Fallback xmlns="">
          <p:sp>
            <p:nvSpPr>
              <p:cNvPr id="4" name="Marcador de contenido 3">
                <a:extLst>
                  <a:ext uri="{FF2B5EF4-FFF2-40B4-BE49-F238E27FC236}">
                    <a16:creationId xmlns:a16="http://schemas.microsoft.com/office/drawing/2014/main" id="{4E0DB071-04F3-4840-A620-F4E7C5B312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5765930" y="863601"/>
                <a:ext cx="4934479" cy="4171569"/>
              </a:xfrm>
              <a:blipFill>
                <a:blip r:embed="rId3"/>
                <a:stretch>
                  <a:fillRect l="-865" t="-2047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n 2">
            <a:extLst>
              <a:ext uri="{FF2B5EF4-FFF2-40B4-BE49-F238E27FC236}">
                <a16:creationId xmlns:a16="http://schemas.microsoft.com/office/drawing/2014/main" id="{C805077A-EB16-49BB-92A9-7A16BCB734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0831" y="2154008"/>
            <a:ext cx="4651961" cy="214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224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D60F96-F2A8-497E-A8B6-1174F0ABF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Ejercicio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C2F309-7A87-4E7A-87FE-9941FEBF727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/>
              <a:t>El circuito ahora es resistivo, se realiza el análisis como circuito resistivo.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Marcador de contenido 3">
                <a:extLst>
                  <a:ext uri="{FF2B5EF4-FFF2-40B4-BE49-F238E27FC236}">
                    <a16:creationId xmlns:a16="http://schemas.microsoft.com/office/drawing/2014/main" id="{33A2BD03-89FC-40AB-B47F-3B1AB6C67A6B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s-MX" dirty="0"/>
                  <a:t>RT = R1 + XL = 470 + 6.06 = 476.03 Ω</a:t>
                </a:r>
              </a:p>
              <a:p>
                <a:pPr marL="0" indent="0">
                  <a:buNone/>
                </a:pPr>
                <a:r>
                  <a:rPr lang="es-MX" dirty="0"/>
                  <a:t>La corriente en el circuito es:</a:t>
                </a:r>
              </a:p>
              <a:p>
                <a:pPr marL="0" indent="0">
                  <a:buNone/>
                </a:pPr>
                <a:r>
                  <a:rPr lang="es-MX" dirty="0"/>
                  <a:t>IT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MX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40</m:t>
                        </m:r>
                      </m:num>
                      <m:den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476..03</m:t>
                        </m:r>
                      </m:den>
                    </m:f>
                  </m:oMath>
                </a14:m>
                <a:r>
                  <a:rPr lang="es-MX" dirty="0"/>
                  <a:t> = 0.084 </a:t>
                </a:r>
                <a:r>
                  <a:rPr lang="es-MX" dirty="0" err="1"/>
                  <a:t>Ampers</a:t>
                </a:r>
                <a:endParaRPr lang="es-MX" dirty="0"/>
              </a:p>
              <a:p>
                <a:pPr marL="0" indent="0">
                  <a:buNone/>
                </a:pPr>
                <a:r>
                  <a:rPr lang="es-MX" dirty="0"/>
                  <a:t>VR1 = (0.084)(470) = 39.48 Volts</a:t>
                </a:r>
              </a:p>
              <a:p>
                <a:pPr marL="0" indent="0">
                  <a:buNone/>
                </a:pPr>
                <a:r>
                  <a:rPr lang="es-MX" dirty="0"/>
                  <a:t>VXL = (0.084)(6.06) = 0.50656 Volts</a:t>
                </a:r>
              </a:p>
            </p:txBody>
          </p:sp>
        </mc:Choice>
        <mc:Fallback xmlns="">
          <p:sp>
            <p:nvSpPr>
              <p:cNvPr id="4" name="Marcador de contenido 3">
                <a:extLst>
                  <a:ext uri="{FF2B5EF4-FFF2-40B4-BE49-F238E27FC236}">
                    <a16:creationId xmlns:a16="http://schemas.microsoft.com/office/drawing/2014/main" id="{33A2BD03-89FC-40AB-B47F-3B1AB6C67A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2"/>
                <a:stretch>
                  <a:fillRect l="-1360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n 5">
            <a:extLst>
              <a:ext uri="{FF2B5EF4-FFF2-40B4-BE49-F238E27FC236}">
                <a16:creationId xmlns:a16="http://schemas.microsoft.com/office/drawing/2014/main" id="{46595B6A-BF0F-4A2B-9E29-0368839E8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905" y="1577233"/>
            <a:ext cx="4651961" cy="214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08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D60F96-F2A8-497E-A8B6-1174F0ABF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Ejercicio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C2F309-7A87-4E7A-87FE-9941FEBF727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dirty="0"/>
              <a:t>Analizar el circuito, aumentando la frecuencia.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Marcador de contenido 3">
                <a:extLst>
                  <a:ext uri="{FF2B5EF4-FFF2-40B4-BE49-F238E27FC236}">
                    <a16:creationId xmlns:a16="http://schemas.microsoft.com/office/drawing/2014/main" id="{33A2BD03-89FC-40AB-B47F-3B1AB6C67A6B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endParaRPr lang="es-MX" dirty="0"/>
              </a:p>
              <a:p>
                <a:pPr marL="0" indent="0">
                  <a:buNone/>
                </a:pPr>
                <a:r>
                  <a:rPr lang="es-MX" dirty="0"/>
                  <a:t>X</a:t>
                </a:r>
                <a:r>
                  <a:rPr lang="es-MX" sz="1100" dirty="0"/>
                  <a:t>L </a:t>
                </a:r>
                <a:r>
                  <a:rPr lang="es-MX" dirty="0"/>
                  <a:t>= 2</a:t>
                </a:r>
                <a:r>
                  <a:rPr lang="el-GR" dirty="0"/>
                  <a:t>π</a:t>
                </a:r>
                <a:r>
                  <a:rPr lang="es-MX" dirty="0" err="1"/>
                  <a:t>fL</a:t>
                </a:r>
                <a:r>
                  <a:rPr lang="es-MX" dirty="0"/>
                  <a:t> = (2 )(3.1416)(80)(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2.5 </m:t>
                        </m:r>
                        <m:r>
                          <a:rPr lang="es-MX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s-MX" i="1">
                            <a:latin typeface="Cambria Math" panose="02040503050406030204" pitchFamily="18" charset="0"/>
                          </a:rPr>
                          <m:t> 10</m:t>
                        </m:r>
                      </m:e>
                      <m:sup>
                        <m:r>
                          <a:rPr lang="es-MX" i="1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s-MX" dirty="0"/>
                  <a:t>)</a:t>
                </a:r>
              </a:p>
              <a:p>
                <a:pPr marL="0" indent="0">
                  <a:buNone/>
                </a:pPr>
                <a:r>
                  <a:rPr lang="es-MX" dirty="0"/>
                  <a:t>X</a:t>
                </a:r>
                <a:r>
                  <a:rPr lang="es-MX" sz="1100" dirty="0"/>
                  <a:t>L </a:t>
                </a:r>
                <a:r>
                  <a:rPr lang="es-MX" dirty="0"/>
                  <a:t>= 32.16 </a:t>
                </a:r>
                <a:r>
                  <a:rPr lang="el-GR" dirty="0"/>
                  <a:t>Ω</a:t>
                </a:r>
                <a:endParaRPr lang="es-MX" dirty="0"/>
              </a:p>
              <a:p>
                <a:pPr marL="0" indent="0">
                  <a:buNone/>
                </a:pPr>
                <a:r>
                  <a:rPr lang="es-MX" dirty="0"/>
                  <a:t>RT = R1 + XL = 470 + 32.16 = 502.169 Ω</a:t>
                </a:r>
              </a:p>
              <a:p>
                <a:pPr marL="0" indent="0">
                  <a:buNone/>
                </a:pPr>
                <a:r>
                  <a:rPr lang="es-MX" dirty="0"/>
                  <a:t>La corriente en el circuito es:</a:t>
                </a:r>
              </a:p>
              <a:p>
                <a:pPr marL="0" indent="0">
                  <a:buNone/>
                </a:pPr>
                <a:r>
                  <a:rPr lang="es-MX" dirty="0"/>
                  <a:t>IT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MX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40</m:t>
                        </m:r>
                      </m:num>
                      <m:den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502.169</m:t>
                        </m:r>
                      </m:den>
                    </m:f>
                  </m:oMath>
                </a14:m>
                <a:r>
                  <a:rPr lang="es-MX" dirty="0"/>
                  <a:t> = 0.079 </a:t>
                </a:r>
                <a:r>
                  <a:rPr lang="es-MX" dirty="0" err="1"/>
                  <a:t>Ampers</a:t>
                </a:r>
                <a:endParaRPr lang="es-MX" dirty="0"/>
              </a:p>
              <a:p>
                <a:pPr marL="0" indent="0">
                  <a:buNone/>
                </a:pPr>
                <a:r>
                  <a:rPr lang="es-MX" dirty="0"/>
                  <a:t>VR1 = (0.079)(470) = 37.13 Volts</a:t>
                </a:r>
              </a:p>
              <a:p>
                <a:pPr marL="0" indent="0">
                  <a:buNone/>
                </a:pPr>
                <a:r>
                  <a:rPr lang="es-MX" dirty="0"/>
                  <a:t>VXL = (0.079)(32.16) = 2.54 Volts</a:t>
                </a:r>
              </a:p>
            </p:txBody>
          </p:sp>
        </mc:Choice>
        <mc:Fallback xmlns="">
          <p:sp>
            <p:nvSpPr>
              <p:cNvPr id="4" name="Marcador de contenido 3">
                <a:extLst>
                  <a:ext uri="{FF2B5EF4-FFF2-40B4-BE49-F238E27FC236}">
                    <a16:creationId xmlns:a16="http://schemas.microsoft.com/office/drawing/2014/main" id="{33A2BD03-89FC-40AB-B47F-3B1AB6C67A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2"/>
                <a:stretch>
                  <a:fillRect l="-1360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4BC16D7F-7564-41EC-AB0D-51C0BDEB2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20" y="1508759"/>
            <a:ext cx="4970346" cy="224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089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5E3DE3-CB51-4E72-BDFE-75FE34D0C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Circuito RLC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E44254FA-8AD8-4D87-AC27-6C19B08B072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58129" y="1371041"/>
            <a:ext cx="4553043" cy="199925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Marcador de contenido 3">
                <a:extLst>
                  <a:ext uri="{FF2B5EF4-FFF2-40B4-BE49-F238E27FC236}">
                    <a16:creationId xmlns:a16="http://schemas.microsoft.com/office/drawing/2014/main" id="{021F589F-4E2D-40D8-99A0-B9EDE2550146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5794881" y="1625599"/>
                <a:ext cx="4934479" cy="361526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s-MX" dirty="0"/>
                  <a:t>Convertimos los circuitos inductivos y capacitivos a resistores, con la reactancia.</a:t>
                </a:r>
              </a:p>
              <a:p>
                <a:pPr marL="0" indent="0">
                  <a:buNone/>
                </a:pPr>
                <a:r>
                  <a:rPr lang="es-MX" dirty="0"/>
                  <a:t>X</a:t>
                </a:r>
                <a:r>
                  <a:rPr lang="es-MX" sz="1100" dirty="0"/>
                  <a:t>C  </a:t>
                </a:r>
                <a:r>
                  <a:rPr lang="es-MX" dirty="0"/>
                  <a:t>=</a:t>
                </a:r>
                <a:r>
                  <a:rPr lang="es-MX" sz="11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MX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s-MX" dirty="0"/>
                          <m:t>2</m:t>
                        </m:r>
                        <m:r>
                          <m:rPr>
                            <m:nor/>
                          </m:rPr>
                          <a:rPr lang="el-GR" dirty="0"/>
                          <m:t>π</m:t>
                        </m:r>
                        <m:r>
                          <m:rPr>
                            <m:nor/>
                          </m:rPr>
                          <a:rPr lang="es-MX" i="1" dirty="0"/>
                          <m:t>fC</m:t>
                        </m:r>
                      </m:den>
                    </m:f>
                  </m:oMath>
                </a14:m>
                <a:r>
                  <a:rPr lang="es-MX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MX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s-MX" b="0" i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s-MX" dirty="0"/>
                          <m:t>2</m:t>
                        </m:r>
                        <m:r>
                          <m:rPr>
                            <m:nor/>
                          </m:rPr>
                          <a:rPr lang="es-MX" b="0" i="0" dirty="0" smtClean="0"/>
                          <m:t>)(3.1416)(300)(10</m:t>
                        </m:r>
                        <m:r>
                          <m:rPr>
                            <m:nor/>
                          </m:rPr>
                          <a:rPr lang="es-MX" b="0" i="0" dirty="0" smtClean="0"/>
                          <m:t>x</m:t>
                        </m:r>
                        <m:sSup>
                          <m:sSupPr>
                            <m:ctrlPr>
                              <a:rPr lang="es-MX" i="1" dirty="0" smtClean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MX" i="1" dirty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s-MX" i="1" dirty="0">
                                <a:latin typeface="Cambria Math" panose="02040503050406030204" pitchFamily="18" charset="0"/>
                              </a:rPr>
                              <m:t>−6</m:t>
                            </m:r>
                          </m:sup>
                        </m:sSup>
                        <m:r>
                          <a:rPr lang="es-MX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s-MX" dirty="0"/>
              </a:p>
              <a:p>
                <a:pPr marL="0" indent="0">
                  <a:buNone/>
                </a:pPr>
                <a:r>
                  <a:rPr lang="es-MX" dirty="0"/>
                  <a:t>X</a:t>
                </a:r>
                <a:r>
                  <a:rPr lang="es-MX" sz="1100" dirty="0"/>
                  <a:t>C </a:t>
                </a:r>
                <a:r>
                  <a:rPr lang="es-MX" dirty="0"/>
                  <a:t>= 77.82 </a:t>
                </a:r>
                <a:r>
                  <a:rPr lang="el-GR" dirty="0"/>
                  <a:t>Ω</a:t>
                </a:r>
                <a:r>
                  <a:rPr lang="es-MX" dirty="0"/>
                  <a:t> </a:t>
                </a:r>
              </a:p>
              <a:p>
                <a:pPr marL="0" indent="0">
                  <a:buNone/>
                </a:pPr>
                <a:r>
                  <a:rPr lang="es-MX" dirty="0"/>
                  <a:t>X</a:t>
                </a:r>
                <a:r>
                  <a:rPr lang="es-MX" sz="1100" dirty="0"/>
                  <a:t>L </a:t>
                </a:r>
                <a:r>
                  <a:rPr lang="es-MX" dirty="0"/>
                  <a:t>= 2</a:t>
                </a:r>
                <a:r>
                  <a:rPr lang="el-GR" dirty="0"/>
                  <a:t>π</a:t>
                </a:r>
                <a:r>
                  <a:rPr lang="es-MX" dirty="0" err="1"/>
                  <a:t>fL</a:t>
                </a:r>
                <a:r>
                  <a:rPr lang="es-MX" dirty="0"/>
                  <a:t> = (2)(3.1416)(300)(3x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MX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−6)</m:t>
                        </m:r>
                      </m:sup>
                    </m:sSup>
                  </m:oMath>
                </a14:m>
                <a:endParaRPr lang="es-MX" dirty="0"/>
              </a:p>
              <a:p>
                <a:pPr marL="0" indent="0">
                  <a:buNone/>
                </a:pPr>
                <a:r>
                  <a:rPr lang="es-MX" dirty="0"/>
                  <a:t>X</a:t>
                </a:r>
                <a:r>
                  <a:rPr lang="es-MX" sz="1100" dirty="0"/>
                  <a:t>L </a:t>
                </a:r>
                <a:r>
                  <a:rPr lang="es-MX" dirty="0"/>
                  <a:t>=  5.6548 </a:t>
                </a:r>
                <a:r>
                  <a:rPr lang="el-GR" dirty="0"/>
                  <a:t>Ω</a:t>
                </a:r>
                <a:endParaRPr lang="es-MX" dirty="0"/>
              </a:p>
              <a:p>
                <a:pPr marL="0" indent="0">
                  <a:buNone/>
                </a:pPr>
                <a:endParaRPr lang="es-MX" dirty="0"/>
              </a:p>
              <a:p>
                <a:pPr marL="0" indent="0">
                  <a:buNone/>
                </a:pPr>
                <a:endParaRPr lang="es-MX" dirty="0"/>
              </a:p>
              <a:p>
                <a:pPr marL="0" indent="0">
                  <a:buNone/>
                </a:pPr>
                <a:endParaRPr lang="es-MX" dirty="0"/>
              </a:p>
            </p:txBody>
          </p:sp>
        </mc:Choice>
        <mc:Fallback>
          <p:sp>
            <p:nvSpPr>
              <p:cNvPr id="4" name="Marcador de contenido 3">
                <a:extLst>
                  <a:ext uri="{FF2B5EF4-FFF2-40B4-BE49-F238E27FC236}">
                    <a16:creationId xmlns:a16="http://schemas.microsoft.com/office/drawing/2014/main" id="{021F589F-4E2D-40D8-99A0-B9EDE25501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5794881" y="1625599"/>
                <a:ext cx="4934479" cy="3615266"/>
              </a:xfrm>
              <a:blipFill>
                <a:blip r:embed="rId3"/>
                <a:stretch>
                  <a:fillRect l="-1360" t="-11130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9828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714490-B274-41D9-B9C4-5539A70A5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CIRCUITO RLC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B6CBB52-01E7-450A-ABB3-3872D1FA00A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4212" y="1022165"/>
            <a:ext cx="5542450" cy="294253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Marcador de contenido 3">
                <a:extLst>
                  <a:ext uri="{FF2B5EF4-FFF2-40B4-BE49-F238E27FC236}">
                    <a16:creationId xmlns:a16="http://schemas.microsoft.com/office/drawing/2014/main" id="{0F2BBA64-3C17-44F7-AAEE-8E37707D8BB2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386539" y="1473201"/>
                <a:ext cx="4934479" cy="3615266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s-MX" dirty="0"/>
                  <a:t>Ya como circuito resistivo, se realiza el calculo de la corriente y el voltaje.</a:t>
                </a:r>
              </a:p>
              <a:p>
                <a:pPr marL="0" indent="0">
                  <a:buNone/>
                </a:pPr>
                <a:r>
                  <a:rPr lang="es-MX" dirty="0"/>
                  <a:t>Ra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MX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𝑋𝐿</m:t>
                        </m:r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 ∗</m:t>
                        </m:r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𝑋𝐶</m:t>
                        </m:r>
                      </m:num>
                      <m:den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𝑋𝐿</m:t>
                        </m:r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𝑋𝐶</m:t>
                        </m:r>
                      </m:den>
                    </m:f>
                  </m:oMath>
                </a14:m>
                <a:r>
                  <a:rPr lang="es-MX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5.6548</m:t>
                        </m:r>
                        <m:r>
                          <a:rPr lang="es-MX" i="1">
                            <a:latin typeface="Cambria Math" panose="02040503050406030204" pitchFamily="18" charset="0"/>
                          </a:rPr>
                          <m:t> ∗</m:t>
                        </m:r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77.82</m:t>
                        </m:r>
                      </m:num>
                      <m:den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5.6548</m:t>
                        </m:r>
                        <m:r>
                          <a:rPr lang="es-MX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77.82</m:t>
                        </m:r>
                      </m:den>
                    </m:f>
                  </m:oMath>
                </a14:m>
                <a:r>
                  <a:rPr lang="es-MX" dirty="0"/>
                  <a:t> = 5.27 </a:t>
                </a:r>
                <a:r>
                  <a:rPr lang="el-GR" dirty="0"/>
                  <a:t>Ω</a:t>
                </a:r>
                <a:endParaRPr lang="es-MX" dirty="0"/>
              </a:p>
              <a:p>
                <a:pPr marL="0" indent="0">
                  <a:buNone/>
                </a:pPr>
                <a:r>
                  <a:rPr lang="es-MX" dirty="0"/>
                  <a:t>RT = R1 + RA = 5.27 +22 = 27.27 </a:t>
                </a:r>
                <a:r>
                  <a:rPr lang="el-GR" dirty="0"/>
                  <a:t>Ω</a:t>
                </a:r>
                <a:endParaRPr lang="es-MX" dirty="0"/>
              </a:p>
              <a:p>
                <a:pPr marL="0" indent="0">
                  <a:buNone/>
                </a:pPr>
                <a:r>
                  <a:rPr lang="es-MX" dirty="0"/>
                  <a:t>IT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MX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𝑉𝑇</m:t>
                        </m:r>
                      </m:num>
                      <m:den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𝑅𝑇</m:t>
                        </m:r>
                      </m:den>
                    </m:f>
                  </m:oMath>
                </a14:m>
                <a:r>
                  <a:rPr lang="es-MX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num>
                      <m:den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27.27</m:t>
                        </m:r>
                      </m:den>
                    </m:f>
                  </m:oMath>
                </a14:m>
                <a:r>
                  <a:rPr lang="es-MX" dirty="0"/>
                  <a:t> = 1.83 </a:t>
                </a:r>
                <a:r>
                  <a:rPr lang="es-MX" dirty="0" err="1"/>
                  <a:t>Ampers</a:t>
                </a:r>
                <a:endParaRPr lang="es-MX" dirty="0"/>
              </a:p>
              <a:p>
                <a:pPr marL="0" indent="0">
                  <a:buNone/>
                </a:pPr>
                <a:r>
                  <a:rPr lang="es-MX" dirty="0"/>
                  <a:t>IT = IRA = IR1</a:t>
                </a:r>
              </a:p>
              <a:p>
                <a:pPr marL="0" indent="0">
                  <a:buNone/>
                </a:pPr>
                <a:r>
                  <a:rPr lang="es-MX" dirty="0"/>
                  <a:t>VR1 = (1.83)(22) = 40.26 Volts</a:t>
                </a:r>
              </a:p>
              <a:p>
                <a:pPr marL="0" indent="0">
                  <a:buNone/>
                </a:pPr>
                <a:r>
                  <a:rPr lang="es-MX" dirty="0"/>
                  <a:t>VRA = (1.83)(5.27) = 9.64 Volts</a:t>
                </a:r>
              </a:p>
              <a:p>
                <a:pPr marL="0" indent="0">
                  <a:buNone/>
                </a:pPr>
                <a:r>
                  <a:rPr lang="es-MX" dirty="0"/>
                  <a:t>VRA = VXL = VXC</a:t>
                </a:r>
              </a:p>
              <a:p>
                <a:pPr marL="0" indent="0">
                  <a:buNone/>
                </a:pPr>
                <a:r>
                  <a:rPr lang="es-MX" dirty="0"/>
                  <a:t>IXL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MX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9.64</m:t>
                        </m:r>
                      </m:num>
                      <m:den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5.6548</m:t>
                        </m:r>
                      </m:den>
                    </m:f>
                  </m:oMath>
                </a14:m>
                <a:r>
                  <a:rPr lang="es-MX" dirty="0"/>
                  <a:t> = 1.7 </a:t>
                </a:r>
                <a:r>
                  <a:rPr lang="es-MX" dirty="0" err="1"/>
                  <a:t>Ampers</a:t>
                </a:r>
                <a:endParaRPr lang="es-MX" dirty="0"/>
              </a:p>
              <a:p>
                <a:pPr marL="0" indent="0">
                  <a:buNone/>
                </a:pPr>
                <a:r>
                  <a:rPr lang="es-MX" dirty="0" err="1"/>
                  <a:t>Ixc</a:t>
                </a:r>
                <a:r>
                  <a:rPr lang="es-MX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MX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9.64</m:t>
                        </m:r>
                      </m:num>
                      <m:den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77.82</m:t>
                        </m:r>
                      </m:den>
                    </m:f>
                  </m:oMath>
                </a14:m>
                <a:r>
                  <a:rPr lang="es-MX" dirty="0"/>
                  <a:t> = 0.18 </a:t>
                </a:r>
                <a:r>
                  <a:rPr lang="es-MX" dirty="0" err="1"/>
                  <a:t>Ampers</a:t>
                </a:r>
                <a:r>
                  <a:rPr lang="es-MX" dirty="0"/>
                  <a:t> </a:t>
                </a:r>
              </a:p>
            </p:txBody>
          </p:sp>
        </mc:Choice>
        <mc:Fallback>
          <p:sp>
            <p:nvSpPr>
              <p:cNvPr id="4" name="Marcador de contenido 3">
                <a:extLst>
                  <a:ext uri="{FF2B5EF4-FFF2-40B4-BE49-F238E27FC236}">
                    <a16:creationId xmlns:a16="http://schemas.microsoft.com/office/drawing/2014/main" id="{0F2BBA64-3C17-44F7-AAEE-8E37707D8BB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386539" y="1473201"/>
                <a:ext cx="4934479" cy="3615266"/>
              </a:xfrm>
              <a:blipFill>
                <a:blip r:embed="rId3"/>
                <a:stretch>
                  <a:fillRect l="-1360" t="-24283" r="-1112" b="-24283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uadroTexto 5">
            <a:extLst>
              <a:ext uri="{FF2B5EF4-FFF2-40B4-BE49-F238E27FC236}">
                <a16:creationId xmlns:a16="http://schemas.microsoft.com/office/drawing/2014/main" id="{17729529-6245-49A7-8141-9780DB20DF03}"/>
              </a:ext>
            </a:extLst>
          </p:cNvPr>
          <p:cNvSpPr txBox="1"/>
          <p:nvPr/>
        </p:nvSpPr>
        <p:spPr>
          <a:xfrm>
            <a:off x="10288636" y="3679320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49.9v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BFCD515-1E27-4D3E-9879-49B546F17485}"/>
              </a:ext>
            </a:extLst>
          </p:cNvPr>
          <p:cNvSpPr txBox="1"/>
          <p:nvPr/>
        </p:nvSpPr>
        <p:spPr>
          <a:xfrm>
            <a:off x="10005391" y="5356767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1.88A</a:t>
            </a:r>
          </a:p>
        </p:txBody>
      </p:sp>
    </p:spTree>
    <p:extLst>
      <p:ext uri="{BB962C8B-B14F-4D97-AF65-F5344CB8AC3E}">
        <p14:creationId xmlns:p14="http://schemas.microsoft.com/office/powerpoint/2010/main" val="2852280375"/>
      </p:ext>
    </p:extLst>
  </p:cSld>
  <p:clrMapOvr>
    <a:masterClrMapping/>
  </p:clrMapOvr>
</p:sld>
</file>

<file path=ppt/theme/theme1.xml><?xml version="1.0" encoding="utf-8"?>
<a:theme xmlns:a="http://schemas.openxmlformats.org/drawingml/2006/main" name="Sector">
  <a:themeElements>
    <a:clrScheme name="Slic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538</Words>
  <Application>Microsoft Office PowerPoint</Application>
  <PresentationFormat>Panorámica</PresentationFormat>
  <Paragraphs>83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Cambria Math</vt:lpstr>
      <vt:lpstr>Century Gothic</vt:lpstr>
      <vt:lpstr>Wingdings 3</vt:lpstr>
      <vt:lpstr>Sector</vt:lpstr>
      <vt:lpstr>Circuitos Rl, rc y RCL</vt:lpstr>
      <vt:lpstr>iNTRODUCCIÓN</vt:lpstr>
      <vt:lpstr>Reactancia </vt:lpstr>
      <vt:lpstr>Formulas </vt:lpstr>
      <vt:lpstr>Ejercicio</vt:lpstr>
      <vt:lpstr>Ejercicio</vt:lpstr>
      <vt:lpstr>Ejercicio</vt:lpstr>
      <vt:lpstr>Circuito RLC</vt:lpstr>
      <vt:lpstr>CIRCUITO RLC</vt:lpstr>
      <vt:lpstr>GRACIAS.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Circuitos Rl, rc y RCL</dc:title>
  <dc:creator>LUIS PEÑA</dc:creator>
  <cp:lastModifiedBy>LUIS PEÑA</cp:lastModifiedBy>
  <cp:revision>10</cp:revision>
  <dcterms:created xsi:type="dcterms:W3CDTF">2020-09-23T20:11:54Z</dcterms:created>
  <dcterms:modified xsi:type="dcterms:W3CDTF">2020-09-24T21:07:14Z</dcterms:modified>
</cp:coreProperties>
</file>