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8" r:id="rId3"/>
    <p:sldId id="267" r:id="rId4"/>
    <p:sldId id="277" r:id="rId5"/>
    <p:sldId id="269" r:id="rId6"/>
    <p:sldId id="279" r:id="rId7"/>
    <p:sldId id="280" r:id="rId8"/>
    <p:sldId id="281" r:id="rId9"/>
    <p:sldId id="282" r:id="rId10"/>
    <p:sldId id="27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7983-5E61-48E0-B572-7AB91DC3C0C9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C2C6-3A4A-4D61-92AE-FE6FCCF34831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81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7983-5E61-48E0-B572-7AB91DC3C0C9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C2C6-3A4A-4D61-92AE-FE6FCCF34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226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7983-5E61-48E0-B572-7AB91DC3C0C9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C2C6-3A4A-4D61-92AE-FE6FCCF34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519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7983-5E61-48E0-B572-7AB91DC3C0C9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C2C6-3A4A-4D61-92AE-FE6FCCF34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113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7983-5E61-48E0-B572-7AB91DC3C0C9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C2C6-3A4A-4D61-92AE-FE6FCCF34831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2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7983-5E61-48E0-B572-7AB91DC3C0C9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C2C6-3A4A-4D61-92AE-FE6FCCF34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409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7983-5E61-48E0-B572-7AB91DC3C0C9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C2C6-3A4A-4D61-92AE-FE6FCCF34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92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7983-5E61-48E0-B572-7AB91DC3C0C9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C2C6-3A4A-4D61-92AE-FE6FCCF34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178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7983-5E61-48E0-B572-7AB91DC3C0C9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C2C6-3A4A-4D61-92AE-FE6FCCF34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111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967983-5E61-48E0-B572-7AB91DC3C0C9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5BC2C6-3A4A-4D61-92AE-FE6FCCF34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277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7983-5E61-48E0-B572-7AB91DC3C0C9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C2C6-3A4A-4D61-92AE-FE6FCCF34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122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967983-5E61-48E0-B572-7AB91DC3C0C9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5BC2C6-3A4A-4D61-92AE-FE6FCCF34831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86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.com/lit/ds/symlink/lm741.pdf" TargetMode="External"/><Relationship Id="rId2" Type="http://schemas.openxmlformats.org/officeDocument/2006/relationships/hyperlink" Target="http://circuitsdiego.blogspot.com/2016/03/introduccion-al-amplificador-operaciona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254D7-6515-4B1B-BA76-8043C34F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249" y="124331"/>
            <a:ext cx="11513490" cy="1648810"/>
          </a:xfrm>
        </p:spPr>
        <p:txBody>
          <a:bodyPr>
            <a:normAutofit/>
          </a:bodyPr>
          <a:lstStyle/>
          <a:p>
            <a:pPr algn="ctr"/>
            <a:r>
              <a:rPr lang="es-MX" sz="4800" dirty="0"/>
              <a:t>Amplificador Operacional</a:t>
            </a:r>
            <a:br>
              <a:rPr lang="es-MX" sz="4800" dirty="0"/>
            </a:br>
            <a:r>
              <a:rPr lang="es-MX" sz="4800" dirty="0"/>
              <a:t>  (AO)</a:t>
            </a:r>
          </a:p>
        </p:txBody>
      </p:sp>
      <p:pic>
        <p:nvPicPr>
          <p:cNvPr id="1026" name="Picture 2" descr="Configuraciones de un amplificador operacional - Ingeniería Mecafenix">
            <a:extLst>
              <a:ext uri="{FF2B5EF4-FFF2-40B4-BE49-F238E27FC236}">
                <a16:creationId xmlns:a16="http://schemas.microsoft.com/office/drawing/2014/main" id="{EF73B459-BDA8-465C-9211-ACE189E2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54192"/>
            <a:ext cx="3917693" cy="294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766992-F211-4E0E-9D25-61E6977A02DC}"/>
              </a:ext>
            </a:extLst>
          </p:cNvPr>
          <p:cNvSpPr txBox="1"/>
          <p:nvPr/>
        </p:nvSpPr>
        <p:spPr>
          <a:xfrm>
            <a:off x="1002082" y="5373666"/>
            <a:ext cx="454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Figura 1: Diagrama en general de un AO. [3]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3DEFFA-17EA-43D6-9E28-BE9301EBEFA2}"/>
              </a:ext>
            </a:extLst>
          </p:cNvPr>
          <p:cNvSpPr txBox="1"/>
          <p:nvPr/>
        </p:nvSpPr>
        <p:spPr>
          <a:xfrm>
            <a:off x="7042205" y="5373666"/>
            <a:ext cx="6395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Figura 2: Diagrama en general. [1]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03C381-35B2-420D-8196-9385DA524AFD}"/>
              </a:ext>
            </a:extLst>
          </p:cNvPr>
          <p:cNvSpPr txBox="1"/>
          <p:nvPr/>
        </p:nvSpPr>
        <p:spPr>
          <a:xfrm>
            <a:off x="6997148" y="4534475"/>
            <a:ext cx="62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(a)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D8AFE05-9A37-41D5-BD65-CFFBDF9BF944}"/>
              </a:ext>
            </a:extLst>
          </p:cNvPr>
          <p:cNvSpPr txBox="1"/>
          <p:nvPr/>
        </p:nvSpPr>
        <p:spPr>
          <a:xfrm>
            <a:off x="9176490" y="4583704"/>
            <a:ext cx="62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(b)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FB1947-5FFE-4C09-B9BC-425C75535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313" y="1954192"/>
            <a:ext cx="6018806" cy="29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1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071F7-C866-4BCC-A52B-C59EBC07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712" y="124369"/>
            <a:ext cx="5981946" cy="1148907"/>
          </a:xfrm>
        </p:spPr>
        <p:txBody>
          <a:bodyPr/>
          <a:lstStyle/>
          <a:p>
            <a:pPr algn="ctr"/>
            <a:r>
              <a:rPr lang="es-MX" dirty="0"/>
              <a:t>Circuitos integrados</a:t>
            </a:r>
          </a:p>
        </p:txBody>
      </p:sp>
      <p:pic>
        <p:nvPicPr>
          <p:cNvPr id="6" name="Picture 4" descr="Amplificador Operacional Cuadruple (LM324N) - Cosas de Ingeniería -  ¡Innovación tecnológica a tu alcance!">
            <a:extLst>
              <a:ext uri="{FF2B5EF4-FFF2-40B4-BE49-F238E27FC236}">
                <a16:creationId xmlns:a16="http://schemas.microsoft.com/office/drawing/2014/main" id="{A659E7B4-A39D-4292-908B-864CD81E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09" y="1737360"/>
            <a:ext cx="4342171" cy="434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00A5EE2-A7D7-4656-9307-E35D1C54A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72892"/>
            <a:ext cx="5627616" cy="371183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B210F77-0576-4B2F-86E0-D3BF3DF43CB7}"/>
              </a:ext>
            </a:extLst>
          </p:cNvPr>
          <p:cNvSpPr txBox="1"/>
          <p:nvPr/>
        </p:nvSpPr>
        <p:spPr>
          <a:xfrm>
            <a:off x="1781092" y="5894865"/>
            <a:ext cx="478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Figura 13: Diagrama del AO 741. [4]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BFF1F23-7252-4188-BFBB-7482C11A5949}"/>
              </a:ext>
            </a:extLst>
          </p:cNvPr>
          <p:cNvSpPr txBox="1"/>
          <p:nvPr/>
        </p:nvSpPr>
        <p:spPr>
          <a:xfrm>
            <a:off x="7244963" y="5894865"/>
            <a:ext cx="478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Figura 14: Diagrama del AO LM324. [3]</a:t>
            </a:r>
          </a:p>
        </p:txBody>
      </p:sp>
    </p:spTree>
    <p:extLst>
      <p:ext uri="{BB962C8B-B14F-4D97-AF65-F5344CB8AC3E}">
        <p14:creationId xmlns:p14="http://schemas.microsoft.com/office/powerpoint/2010/main" val="51767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C75E6-8B02-477B-8D5C-1CE67245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499" y="79869"/>
            <a:ext cx="4746929" cy="1081021"/>
          </a:xfrm>
        </p:spPr>
        <p:txBody>
          <a:bodyPr/>
          <a:lstStyle/>
          <a:p>
            <a:r>
              <a:rPr lang="es-MX" dirty="0"/>
              <a:t>Bibliografía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D05BB98-D6D1-4CDA-8D5E-24854541E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[1] </a:t>
                </a:r>
                <a:r>
                  <a:rPr lang="es-MX" dirty="0" err="1"/>
                  <a:t>Hambley</a:t>
                </a:r>
                <a:r>
                  <a:rPr lang="es-MX" dirty="0"/>
                  <a:t> Allan R., Electrónica,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MX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s-MX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s-MX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𝑒𝑑</m:t>
                    </m:r>
                  </m:oMath>
                </a14:m>
                <a:r>
                  <a:rPr lang="es-MX" dirty="0"/>
                  <a:t>, Ed. Prentice Hall, pág. 880, 2016.</a:t>
                </a:r>
              </a:p>
              <a:p>
                <a:r>
                  <a:rPr lang="es-MX" dirty="0"/>
                  <a:t>[2]  </a:t>
                </a:r>
                <a:r>
                  <a:rPr lang="es-MX" dirty="0" err="1"/>
                  <a:t>Dorf</a:t>
                </a:r>
                <a:r>
                  <a:rPr lang="es-MX" dirty="0"/>
                  <a:t>, Richard y </a:t>
                </a:r>
                <a:r>
                  <a:rPr lang="es-MX" dirty="0" err="1"/>
                  <a:t>Svoboda</a:t>
                </a:r>
                <a:r>
                  <a:rPr lang="es-MX" dirty="0"/>
                  <a:t>, James, Circuitos Eléctricos,</a:t>
                </a:r>
                <a:r>
                  <a:rPr lang="es-MX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MX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s-MX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s-MX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𝑒𝑑</m:t>
                    </m:r>
                  </m:oMath>
                </a14:m>
                <a:r>
                  <a:rPr lang="es-MX" dirty="0"/>
                  <a:t>, Ed. Alfaomega, pág. 908, 2011.</a:t>
                </a:r>
              </a:p>
              <a:p>
                <a:r>
                  <a:rPr lang="es-MX" dirty="0"/>
                  <a:t>[3] </a:t>
                </a:r>
                <a:r>
                  <a:rPr lang="es-MX" dirty="0" err="1"/>
                  <a:t>Circuits</a:t>
                </a:r>
                <a:r>
                  <a:rPr lang="es-MX" dirty="0"/>
                  <a:t>, Introducción al Amplificador Operacional, </a:t>
                </a:r>
                <a:r>
                  <a:rPr lang="es-MX" dirty="0">
                    <a:hlinkClick r:id="rId2"/>
                  </a:rPr>
                  <a:t>http://circuitsdiego.blogspot.com/2016/03/introduccion-al-amplificador-operacional.html</a:t>
                </a:r>
                <a:r>
                  <a:rPr lang="es-MX" dirty="0"/>
                  <a:t>, revisado 12/10/2020.</a:t>
                </a:r>
              </a:p>
              <a:p>
                <a:r>
                  <a:rPr lang="es-MX" dirty="0"/>
                  <a:t>[4] Texas Instruments, LM741 </a:t>
                </a:r>
                <a:r>
                  <a:rPr lang="es-MX" dirty="0" err="1"/>
                  <a:t>Operational</a:t>
                </a:r>
                <a:r>
                  <a:rPr lang="es-MX" dirty="0"/>
                  <a:t> </a:t>
                </a:r>
                <a:r>
                  <a:rPr lang="es-MX" dirty="0" err="1"/>
                  <a:t>Amplifier</a:t>
                </a:r>
                <a:r>
                  <a:rPr lang="es-MX" dirty="0"/>
                  <a:t>, </a:t>
                </a:r>
                <a:r>
                  <a:rPr lang="es-MX" dirty="0">
                    <a:hlinkClick r:id="rId3"/>
                  </a:rPr>
                  <a:t>https://www.ti.com/lit/ds/symlink/lm741.pdf</a:t>
                </a:r>
                <a:r>
                  <a:rPr lang="es-MX" dirty="0"/>
                  <a:t> , revisado 10/10/2020.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D05BB98-D6D1-4CDA-8D5E-24854541E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25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B23F27FF-FE05-4E52-A08C-A4860E2C4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50172"/>
            <a:ext cx="4000500" cy="2811780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222EC6CA-D009-4858-8DBF-2964179892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160859"/>
            <a:ext cx="10058400" cy="82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Amplificador Operacional Modelo </a:t>
            </a:r>
          </a:p>
          <a:p>
            <a:pPr algn="ctr"/>
            <a:r>
              <a:rPr lang="es-MX" sz="2800" b="1" dirty="0"/>
              <a:t> Amplificador de Voltaje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1DBF44D-AB29-472B-9A20-CDB65DD2C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814" y="1220907"/>
            <a:ext cx="2305672" cy="176878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BA5277C-0F8B-4A70-91E8-E91A6A2C8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813" y="3079265"/>
            <a:ext cx="2305672" cy="206681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5BF3357-AC75-4834-B781-BD432BF1627A}"/>
              </a:ext>
            </a:extLst>
          </p:cNvPr>
          <p:cNvSpPr txBox="1"/>
          <p:nvPr/>
        </p:nvSpPr>
        <p:spPr>
          <a:xfrm>
            <a:off x="6174813" y="5235659"/>
            <a:ext cx="441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(b) Forma de onda en la salida amplificada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EFFC16-148B-465B-A7F7-1253F68BAAA5}"/>
              </a:ext>
            </a:extLst>
          </p:cNvPr>
          <p:cNvSpPr txBox="1"/>
          <p:nvPr/>
        </p:nvSpPr>
        <p:spPr>
          <a:xfrm>
            <a:off x="1129303" y="5739426"/>
            <a:ext cx="454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Figura 3: AO en modo amplificación de voltaje.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B65F86A-ED2C-436D-9DCA-1F59BE6E3FAE}"/>
              </a:ext>
            </a:extLst>
          </p:cNvPr>
          <p:cNvSpPr txBox="1"/>
          <p:nvPr/>
        </p:nvSpPr>
        <p:spPr>
          <a:xfrm>
            <a:off x="6106820" y="5742387"/>
            <a:ext cx="4547412" cy="6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Figura 4: Forma de onda del voltaje Vi (a), y (b) forma de onda en la salida Vo. [2]</a:t>
            </a:r>
          </a:p>
        </p:txBody>
      </p:sp>
    </p:spTree>
    <p:extLst>
      <p:ext uri="{BB962C8B-B14F-4D97-AF65-F5344CB8AC3E}">
        <p14:creationId xmlns:p14="http://schemas.microsoft.com/office/powerpoint/2010/main" val="368655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A269F98-1E5D-49E7-AD0E-AE45F78F0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2081" y="843434"/>
            <a:ext cx="6409835" cy="456531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147D36-02E1-4B9C-8B02-4566230EBBB8}"/>
              </a:ext>
            </a:extLst>
          </p:cNvPr>
          <p:cNvSpPr txBox="1"/>
          <p:nvPr/>
        </p:nvSpPr>
        <p:spPr>
          <a:xfrm>
            <a:off x="881941" y="5718562"/>
            <a:ext cx="4952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Figura 5: Modelo eléctrico del AO para amplificación de voltaje  AO. [2]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84EC8C-0CF9-4A0C-8B51-CF4A04EA971F}"/>
              </a:ext>
            </a:extLst>
          </p:cNvPr>
          <p:cNvSpPr txBox="1"/>
          <p:nvPr/>
        </p:nvSpPr>
        <p:spPr>
          <a:xfrm>
            <a:off x="6477663" y="5718562"/>
            <a:ext cx="5473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Figura 6:  Representación en bloque funcional del AO en modo amplificación de voltaje. [2]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12B3701-D7FA-47B2-85C0-3A72932B4869}"/>
              </a:ext>
            </a:extLst>
          </p:cNvPr>
          <p:cNvSpPr txBox="1"/>
          <p:nvPr/>
        </p:nvSpPr>
        <p:spPr>
          <a:xfrm>
            <a:off x="1622066" y="254442"/>
            <a:ext cx="7156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Amplificador Operacional</a:t>
            </a:r>
          </a:p>
          <a:p>
            <a:pPr algn="ctr"/>
            <a:r>
              <a:rPr lang="es-MX" sz="2800" dirty="0"/>
              <a:t>Modelo de amplificación de voltaje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507E631-8487-4193-9164-DCA8FE915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93" y="1427260"/>
            <a:ext cx="5184170" cy="339765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DB6C0AA-5D0F-40F2-B4A6-A0B495B0C1D8}"/>
              </a:ext>
            </a:extLst>
          </p:cNvPr>
          <p:cNvSpPr txBox="1"/>
          <p:nvPr/>
        </p:nvSpPr>
        <p:spPr>
          <a:xfrm>
            <a:off x="8464620" y="2756757"/>
            <a:ext cx="82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(a)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981ECE3-3AC4-43AA-919E-96C9840989E2}"/>
              </a:ext>
            </a:extLst>
          </p:cNvPr>
          <p:cNvSpPr txBox="1"/>
          <p:nvPr/>
        </p:nvSpPr>
        <p:spPr>
          <a:xfrm>
            <a:off x="8554461" y="534651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65535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2D7869F-3022-404F-9E46-E548EF85AE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370389"/>
                <a:ext cx="11012557" cy="5879335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s-MX" sz="2900" b="1" dirty="0"/>
                  <a:t>- La ecuación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9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9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s-MX" sz="29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s-MX" sz="29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MX" sz="29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b>
                      <m:sSubPr>
                        <m:ctrlPr>
                          <a:rPr lang="es-MX" sz="29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9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s-MX" sz="29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s-MX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s-MX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</a:t>
                </a:r>
                <a:r>
                  <a:rPr lang="es-MX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Ejemplo:</a:t>
                </a:r>
                <a:endParaRPr lang="es-MX" sz="3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s-MX" b="1" dirty="0"/>
                  <a:t> </a:t>
                </a:r>
              </a:p>
              <a:p>
                <a:endParaRPr lang="es-MX" b="1" dirty="0"/>
              </a:p>
              <a:p>
                <a:endParaRPr lang="es-MX" b="1" dirty="0"/>
              </a:p>
              <a:p>
                <a:endParaRPr lang="es-MX" b="1" dirty="0"/>
              </a:p>
              <a:p>
                <a:endParaRPr lang="es-MX" b="1" dirty="0"/>
              </a:p>
              <a:p>
                <a:endParaRPr lang="es-MX" b="1" dirty="0"/>
              </a:p>
              <a:p>
                <a:r>
                  <a:rPr lang="es-MX" sz="1600" dirty="0"/>
                  <a:t>                                                </a:t>
                </a:r>
              </a:p>
              <a:p>
                <a:endParaRPr lang="es-MX" sz="1600" dirty="0"/>
              </a:p>
              <a:p>
                <a:r>
                  <a:rPr lang="es-MX" dirty="0"/>
                  <a:t>                                                                  </a:t>
                </a:r>
              </a:p>
              <a:p>
                <a:endParaRPr lang="es-MX" dirty="0"/>
              </a:p>
              <a:p>
                <a:r>
                  <a:rPr lang="es-MX" sz="3000" dirty="0"/>
                  <a:t>                                                                       Figura 7:  Modelo eléctrico del ejemplo, para modo diferencial AO. [2]</a:t>
                </a:r>
              </a:p>
              <a:p>
                <a:endParaRPr lang="es-MX" sz="18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s-MX" sz="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s-MX" sz="5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s-MX" sz="5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s-MX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MX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s-MX" sz="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5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s-MX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MX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MX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MX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MX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MX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MX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s-MX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s-MX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num>
                      <m:den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Ω+1 </m:t>
                        </m:r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den>
                    </m:f>
                    <m:r>
                      <a:rPr lang="es-MX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∗1</m:t>
                    </m:r>
                    <m:r>
                      <a:rPr lang="es-MX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𝑚𝑉</m:t>
                    </m:r>
                    <m:r>
                      <a:rPr lang="es-MX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0.66</m:t>
                    </m:r>
                    <m:r>
                      <a:rPr lang="es-MX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𝑚𝑉</m:t>
                    </m:r>
                  </m:oMath>
                </a14:m>
                <a:endParaRPr lang="es-MX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MX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s-MX" sz="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5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s-MX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s-MX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s-MX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MX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s-MX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∗0.66</m:t>
                    </m:r>
                    <m:r>
                      <a:rPr lang="es-MX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𝑚𝑉</m:t>
                    </m:r>
                    <m:r>
                      <a:rPr lang="es-MX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=6.6 </m:t>
                    </m:r>
                    <m:r>
                      <a:rPr lang="es-MX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endParaRPr lang="es-MX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MX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MX" b="1" dirty="0"/>
              </a:p>
              <a:p>
                <a:endParaRPr lang="es-MX" b="1" dirty="0"/>
              </a:p>
              <a:p>
                <a:endParaRPr lang="es-MX" b="1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2D7869F-3022-404F-9E46-E548EF85A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370389"/>
                <a:ext cx="11012557" cy="5879335"/>
              </a:xfrm>
              <a:blipFill>
                <a:blip r:embed="rId2"/>
                <a:stretch>
                  <a:fillRect t="-83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A906C057-7EB0-4B39-BED8-EC971C9C9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36" y="1075242"/>
            <a:ext cx="81343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6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32B42-0921-485F-BE1D-1913B4D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16" y="286246"/>
            <a:ext cx="9894158" cy="1395069"/>
          </a:xfrm>
        </p:spPr>
        <p:txBody>
          <a:bodyPr>
            <a:noAutofit/>
          </a:bodyPr>
          <a:lstStyle/>
          <a:p>
            <a:pPr algn="ctr"/>
            <a:r>
              <a:rPr lang="es-MX" sz="3600" dirty="0"/>
              <a:t>EL AMPLIFICADOR OPERACIONAL </a:t>
            </a:r>
            <a:br>
              <a:rPr lang="es-MX" sz="3600" dirty="0"/>
            </a:br>
            <a:r>
              <a:rPr lang="es-MX" sz="3600" dirty="0"/>
              <a:t>EN MODO DIFERENCIAL</a:t>
            </a:r>
            <a:br>
              <a:rPr lang="es-MX" sz="3600" dirty="0"/>
            </a:br>
            <a:endParaRPr lang="es-MX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B9A9877-DD87-46EA-BAE9-A189842E3F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0690" y="1272209"/>
                <a:ext cx="10575234" cy="4596885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s-MX" dirty="0"/>
                  <a:t>                                                                                                                                   </a:t>
                </a:r>
              </a:p>
              <a:p>
                <a:endParaRPr lang="es-MX" dirty="0"/>
              </a:p>
              <a:p>
                <a:r>
                  <a:rPr lang="es-MX" dirty="0"/>
                  <a:t>   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s-MX" sz="26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s-MX" sz="2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endParaRPr lang="es-MX" sz="2600" b="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MX" sz="2600" b="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s-MX" sz="2600" b="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                            </a:t>
                </a:r>
              </a:p>
              <a:p>
                <a:endParaRPr lang="es-MX" sz="2600" b="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s-MX" sz="5500" b="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s-MX" sz="55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s-MX" sz="55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s-MX" sz="55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s-MX" sz="5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MX" sz="5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5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MX" sz="5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MX" sz="5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5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MX" sz="5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s-MX" sz="5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MX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MX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s-MX" dirty="0"/>
                  <a:t>             </a:t>
                </a:r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r>
                  <a:rPr lang="es-MX" dirty="0"/>
                  <a:t>                                                                                                                                  </a:t>
                </a:r>
              </a:p>
              <a:p>
                <a:endParaRPr lang="es-MX" dirty="0"/>
              </a:p>
              <a:p>
                <a:r>
                  <a:rPr lang="es-MX" dirty="0"/>
                  <a:t>                                                                                                                           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B9A9877-DD87-46EA-BAE9-A189842E3F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690" y="1272209"/>
                <a:ext cx="10575234" cy="459688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FFDA3AD3-828A-4C04-B8D2-710429B945E8}"/>
              </a:ext>
            </a:extLst>
          </p:cNvPr>
          <p:cNvSpPr txBox="1"/>
          <p:nvPr/>
        </p:nvSpPr>
        <p:spPr>
          <a:xfrm>
            <a:off x="1470906" y="5222763"/>
            <a:ext cx="390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Figura 8: Diagrama para el modo diferencial. [2]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23CB26-04DD-4A59-AFCA-E8C170E52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68" y="2002114"/>
            <a:ext cx="5487332" cy="2727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C0D582A-30F4-4154-BC80-E8F50D1AF3B6}"/>
                  </a:ext>
                </a:extLst>
              </p:cNvPr>
              <p:cNvSpPr txBox="1"/>
              <p:nvPr/>
            </p:nvSpPr>
            <p:spPr>
              <a:xfrm>
                <a:off x="8122589" y="3436418"/>
                <a:ext cx="31637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MX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MX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s-MX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s-MX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es-MX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2000" dirty="0"/>
                  <a:t> </a:t>
                </a: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C0D582A-30F4-4154-BC80-E8F50D1AF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589" y="3436418"/>
                <a:ext cx="3163786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ángulo 17">
            <a:extLst>
              <a:ext uri="{FF2B5EF4-FFF2-40B4-BE49-F238E27FC236}">
                <a16:creationId xmlns:a16="http://schemas.microsoft.com/office/drawing/2014/main" id="{31E305D2-903D-4EA9-93C9-810DB84259E2}"/>
              </a:ext>
            </a:extLst>
          </p:cNvPr>
          <p:cNvSpPr/>
          <p:nvPr/>
        </p:nvSpPr>
        <p:spPr>
          <a:xfrm>
            <a:off x="4603805" y="3514477"/>
            <a:ext cx="1431235" cy="381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074BD38-4884-42CA-90D7-5DF078D08B38}"/>
                  </a:ext>
                </a:extLst>
              </p:cNvPr>
              <p:cNvSpPr txBox="1"/>
              <p:nvPr/>
            </p:nvSpPr>
            <p:spPr>
              <a:xfrm>
                <a:off x="4603805" y="3511228"/>
                <a:ext cx="1315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MX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MX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074BD38-4884-42CA-90D7-5DF078D08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805" y="3511228"/>
                <a:ext cx="13152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307BAD8E-B5F8-484D-9396-5FECAC0B7296}"/>
                  </a:ext>
                </a:extLst>
              </p:cNvPr>
              <p:cNvSpPr txBox="1"/>
              <p:nvPr/>
            </p:nvSpPr>
            <p:spPr>
              <a:xfrm>
                <a:off x="8050461" y="4083100"/>
                <a:ext cx="31637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MX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s-MX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s-MX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1 −</m:t>
                        </m:r>
                      </m:sub>
                    </m:sSub>
                    <m:sSub>
                      <m:sSubPr>
                        <m:ctrlPr>
                          <a:rPr lang="es-MX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s-MX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s-MX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s-MX" sz="2000" dirty="0"/>
              </a:p>
            </p:txBody>
          </p:sp>
        </mc:Choice>
        <mc:Fallback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307BAD8E-B5F8-484D-9396-5FECAC0B7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461" y="4083100"/>
                <a:ext cx="3163786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F0D3E927-EB88-46BB-BF7F-E2D8C88C5975}"/>
                  </a:ext>
                </a:extLst>
              </p:cNvPr>
              <p:cNvSpPr txBox="1"/>
              <p:nvPr/>
            </p:nvSpPr>
            <p:spPr>
              <a:xfrm>
                <a:off x="8050461" y="4776042"/>
                <a:ext cx="31637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MX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s-MX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s-MX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es-MX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1 −</m:t>
                        </m:r>
                      </m:sub>
                    </m:sSub>
                    <m:sSub>
                      <m:sSubPr>
                        <m:ctrlPr>
                          <a:rPr lang="es-MX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s-MX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s-MX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s-MX" sz="2000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F0D3E927-EB88-46BB-BF7F-E2D8C88C5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461" y="4776042"/>
                <a:ext cx="3163786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C567F0F8-9C9A-45A3-9B12-2E83557A9A7B}"/>
                  </a:ext>
                </a:extLst>
              </p:cNvPr>
              <p:cNvSpPr txBox="1"/>
              <p:nvPr/>
            </p:nvSpPr>
            <p:spPr>
              <a:xfrm>
                <a:off x="196645" y="272071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MX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MX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C567F0F8-9C9A-45A3-9B12-2E83557A9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45" y="2720718"/>
                <a:ext cx="6096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8C38F665-2493-4F00-97A1-363F4AB9F95A}"/>
                  </a:ext>
                </a:extLst>
              </p:cNvPr>
              <p:cNvSpPr txBox="1"/>
              <p:nvPr/>
            </p:nvSpPr>
            <p:spPr>
              <a:xfrm>
                <a:off x="6518787" y="1965194"/>
                <a:ext cx="46954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MX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Se debe cumplir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MX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MX" sz="2000" dirty="0"/>
                  <a:t> no debe ser mayor a los voltajes de alimentación de potencia.</a:t>
                </a:r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8C38F665-2493-4F00-97A1-363F4AB9F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787" y="1965194"/>
                <a:ext cx="4695460" cy="707886"/>
              </a:xfrm>
              <a:prstGeom prst="rect">
                <a:avLst/>
              </a:prstGeom>
              <a:blipFill>
                <a:blip r:embed="rId9"/>
                <a:stretch>
                  <a:fillRect l="-1297" t="-4310" r="-908" b="-1465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78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75F80-543D-4185-895F-790ACCF4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Relación de Rechazo al Modo Común      (CMRR)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01D1A51-F580-44D4-804E-04803815A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003425"/>
            <a:ext cx="5785536" cy="209867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0B175F-0EAF-423F-A809-715A50874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02" y="2003425"/>
            <a:ext cx="5195362" cy="2225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C81A612-3DFF-42F7-B95D-EAF597E926F3}"/>
                  </a:ext>
                </a:extLst>
              </p:cNvPr>
              <p:cNvSpPr txBox="1"/>
              <p:nvPr/>
            </p:nvSpPr>
            <p:spPr>
              <a:xfrm>
                <a:off x="2181638" y="4854757"/>
                <a:ext cx="2796871" cy="890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80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MX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8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MX" sz="18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s-MX" sz="18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𝑖𝑑</m:t>
                          </m:r>
                        </m:sub>
                      </m:sSub>
                      <m:r>
                        <a:rPr lang="es-MX" sz="1800" i="1">
                          <a:solidFill>
                            <a:srgbClr val="22222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s-MX" sz="18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MX" sz="18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MX" sz="18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s-MX" sz="18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s-MX" sz="1800" i="1">
                          <a:solidFill>
                            <a:srgbClr val="22222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es-MX" sz="18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MX" sz="18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MX" sz="18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s-MX" sz="18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C81A612-3DFF-42F7-B95D-EAF597E92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638" y="4854757"/>
                <a:ext cx="2796871" cy="890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DE36D81-1FFE-47AC-B860-ED6B9388A536}"/>
                  </a:ext>
                </a:extLst>
              </p:cNvPr>
              <p:cNvSpPr txBox="1"/>
              <p:nvPr/>
            </p:nvSpPr>
            <p:spPr>
              <a:xfrm>
                <a:off x="2451984" y="4832273"/>
                <a:ext cx="24539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s-MX" i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s-MX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s-MX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</m:oMath>
                </a14:m>
                <a:r>
                  <a:rPr lang="es-MX" dirty="0"/>
                  <a:t>……….(1)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DE36D81-1FFE-47AC-B860-ED6B9388A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84" y="4832273"/>
                <a:ext cx="2453969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3C7D370-4913-4D98-BB8E-A9C9BC4A04F0}"/>
                  </a:ext>
                </a:extLst>
              </p:cNvPr>
              <p:cNvSpPr txBox="1"/>
              <p:nvPr/>
            </p:nvSpPr>
            <p:spPr>
              <a:xfrm>
                <a:off x="5941431" y="4737031"/>
                <a:ext cx="6094674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es-MX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MX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𝑖𝑐𝑚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3C7D370-4913-4D98-BB8E-A9C9BC4A0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431" y="4737031"/>
                <a:ext cx="6094674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15">
            <a:extLst>
              <a:ext uri="{FF2B5EF4-FFF2-40B4-BE49-F238E27FC236}">
                <a16:creationId xmlns:a16="http://schemas.microsoft.com/office/drawing/2014/main" id="{8C36F2A5-602B-4EDC-8F64-4A48721170ED}"/>
              </a:ext>
            </a:extLst>
          </p:cNvPr>
          <p:cNvSpPr/>
          <p:nvPr/>
        </p:nvSpPr>
        <p:spPr>
          <a:xfrm>
            <a:off x="8452237" y="3578087"/>
            <a:ext cx="1089328" cy="445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8DDAC57A-B6CD-400B-9D01-8101C927C1FC}"/>
                  </a:ext>
                </a:extLst>
              </p:cNvPr>
              <p:cNvSpPr txBox="1"/>
              <p:nvPr/>
            </p:nvSpPr>
            <p:spPr>
              <a:xfrm>
                <a:off x="7195568" y="5634001"/>
                <a:ext cx="41602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s-MX" i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s-MX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s-MX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s-MX" i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s-MX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  <m:r>
                      <a:rPr lang="es-MX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𝑖𝑐𝑚</m:t>
                        </m:r>
                      </m:sub>
                    </m:sSub>
                  </m:oMath>
                </a14:m>
                <a:r>
                  <a:rPr lang="es-MX" dirty="0"/>
                  <a:t> ………….(2)</a:t>
                </a:r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8DDAC57A-B6CD-400B-9D01-8101C927C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568" y="5634001"/>
                <a:ext cx="4160220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6817DDEC-F1AA-4B30-B5AE-C654C6129B99}"/>
              </a:ext>
            </a:extLst>
          </p:cNvPr>
          <p:cNvSpPr txBox="1"/>
          <p:nvPr/>
        </p:nvSpPr>
        <p:spPr>
          <a:xfrm>
            <a:off x="1097280" y="4251584"/>
            <a:ext cx="461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Figura 8: Diagrama para el modo diferencial. [2]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113A134-7E30-4148-9AD0-DEF20D286FA4}"/>
              </a:ext>
            </a:extLst>
          </p:cNvPr>
          <p:cNvSpPr txBox="1"/>
          <p:nvPr/>
        </p:nvSpPr>
        <p:spPr>
          <a:xfrm>
            <a:off x="6638014" y="4190029"/>
            <a:ext cx="4717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Figura 9: Diagrama para el modo diferencial. [2]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9E15211-44C4-471E-8EFA-CF91804D24A8}"/>
                  </a:ext>
                </a:extLst>
              </p:cNvPr>
              <p:cNvSpPr txBox="1"/>
              <p:nvPr/>
            </p:nvSpPr>
            <p:spPr>
              <a:xfrm>
                <a:off x="2191566" y="5745001"/>
                <a:ext cx="2431111" cy="582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sepChr m:val="("/>
                          <m:ctrlPr>
                            <a:rPr lang="es-MX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𝑖𝑐𝑚</m:t>
                              </m:r>
                            </m:sub>
                          </m:sSub>
                        </m:e>
                        <m:e>
                          <m:r>
                            <a:rPr lang="es-MX" i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s-MX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MX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MX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MX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MX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MX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MX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MX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MX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9E15211-44C4-471E-8EFA-CF91804D2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66" y="5745001"/>
                <a:ext cx="2431111" cy="5821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73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3C6C2-8507-4C3D-BA16-0E53D157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786191" cy="929947"/>
          </a:xfrm>
        </p:spPr>
        <p:txBody>
          <a:bodyPr/>
          <a:lstStyle/>
          <a:p>
            <a:r>
              <a:rPr lang="es-MX" dirty="0"/>
              <a:t>Aplicación del modo diferencial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2F9789E-C490-464D-A074-F75504050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898" y="1494072"/>
            <a:ext cx="6337485" cy="372873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D92D7F-97D9-4CE0-9A08-90B67C1DA113}"/>
              </a:ext>
            </a:extLst>
          </p:cNvPr>
          <p:cNvSpPr txBox="1"/>
          <p:nvPr/>
        </p:nvSpPr>
        <p:spPr>
          <a:xfrm>
            <a:off x="3048663" y="5179262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Figura 10: Ilustración de un paciente para medir las señales diferenciales en sus brazos. [2]</a:t>
            </a:r>
          </a:p>
        </p:txBody>
      </p:sp>
    </p:spTree>
    <p:extLst>
      <p:ext uri="{BB962C8B-B14F-4D97-AF65-F5344CB8AC3E}">
        <p14:creationId xmlns:p14="http://schemas.microsoft.com/office/powerpoint/2010/main" val="295487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BDA8D-580A-4FB2-9B23-DAF30AE1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867569" cy="850434"/>
          </a:xfrm>
        </p:spPr>
        <p:txBody>
          <a:bodyPr/>
          <a:lstStyle/>
          <a:p>
            <a:r>
              <a:rPr lang="es-MX" dirty="0"/>
              <a:t>Amplificador Operacional No-Inversor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12F380ED-B1C1-4A6A-8C50-20C012EE7D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58" y="1972520"/>
            <a:ext cx="6049992" cy="291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F25A764-FF96-45AE-A854-7DDE6B1B2298}"/>
                  </a:ext>
                </a:extLst>
              </p:cNvPr>
              <p:cNvSpPr txBox="1"/>
              <p:nvPr/>
            </p:nvSpPr>
            <p:spPr>
              <a:xfrm>
                <a:off x="7595484" y="2367322"/>
                <a:ext cx="27809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s-MX" sz="24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MX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MX" sz="24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F25A764-FF96-45AE-A854-7DDE6B1B2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484" y="2367322"/>
                <a:ext cx="2780968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EF3D03B-EAA7-4FC1-A041-78CE917DA8DE}"/>
                  </a:ext>
                </a:extLst>
              </p:cNvPr>
              <p:cNvSpPr txBox="1"/>
              <p:nvPr/>
            </p:nvSpPr>
            <p:spPr>
              <a:xfrm>
                <a:off x="7595484" y="3194603"/>
                <a:ext cx="2618085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MX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MX" sz="2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MX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MX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MX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MX" sz="2400" dirty="0"/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EF3D03B-EAA7-4FC1-A041-78CE917D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484" y="3194603"/>
                <a:ext cx="2618085" cy="844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77D8E927-8B24-4A35-855F-609F866F43F9}"/>
                  </a:ext>
                </a:extLst>
              </p:cNvPr>
              <p:cNvSpPr txBox="1"/>
              <p:nvPr/>
            </p:nvSpPr>
            <p:spPr>
              <a:xfrm>
                <a:off x="7794266" y="4308376"/>
                <a:ext cx="2820725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s-MX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MX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MX" sz="2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MX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MX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MX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MX" sz="24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77D8E927-8B24-4A35-855F-609F866F4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266" y="4308376"/>
                <a:ext cx="2820725" cy="844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adroTexto 18">
            <a:extLst>
              <a:ext uri="{FF2B5EF4-FFF2-40B4-BE49-F238E27FC236}">
                <a16:creationId xmlns:a16="http://schemas.microsoft.com/office/drawing/2014/main" id="{DB41AD70-03D7-4DA4-8A71-F174FA745B5F}"/>
              </a:ext>
            </a:extLst>
          </p:cNvPr>
          <p:cNvSpPr txBox="1"/>
          <p:nvPr/>
        </p:nvSpPr>
        <p:spPr>
          <a:xfrm>
            <a:off x="1258294" y="5152581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Figura 11: Diagrama para el circuito No-Inversor. [3]</a:t>
            </a:r>
          </a:p>
        </p:txBody>
      </p:sp>
    </p:spTree>
    <p:extLst>
      <p:ext uri="{BB962C8B-B14F-4D97-AF65-F5344CB8AC3E}">
        <p14:creationId xmlns:p14="http://schemas.microsoft.com/office/powerpoint/2010/main" val="55008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FE99E-6A92-4093-9347-78647073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700591" cy="731164"/>
          </a:xfrm>
        </p:spPr>
        <p:txBody>
          <a:bodyPr/>
          <a:lstStyle/>
          <a:p>
            <a:pPr algn="ctr"/>
            <a:r>
              <a:rPr lang="es-MX" dirty="0"/>
              <a:t>Amplificador Operacional Inversor</a:t>
            </a:r>
          </a:p>
        </p:txBody>
      </p:sp>
      <p:pic>
        <p:nvPicPr>
          <p:cNvPr id="1026" name="Picture 2" descr="▷ Amplificador operacional inversor | ¡Con circuitos y fórmulas!">
            <a:extLst>
              <a:ext uri="{FF2B5EF4-FFF2-40B4-BE49-F238E27FC236}">
                <a16:creationId xmlns:a16="http://schemas.microsoft.com/office/drawing/2014/main" id="{09C48651-1189-4607-845B-9A33BDB43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4" y="1711690"/>
            <a:ext cx="6890723" cy="39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BB7B63B-71DD-46E6-974A-0446D71D6DE6}"/>
                  </a:ext>
                </a:extLst>
              </p:cNvPr>
              <p:cNvSpPr txBox="1"/>
              <p:nvPr/>
            </p:nvSpPr>
            <p:spPr>
              <a:xfrm>
                <a:off x="7651143" y="2248432"/>
                <a:ext cx="27809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s-MX" sz="28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MX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MX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s-MX" sz="2800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BB7B63B-71DD-46E6-974A-0446D71D6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143" y="2248432"/>
                <a:ext cx="278096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2075CCA-8D1F-413E-827D-7017DE30845C}"/>
                  </a:ext>
                </a:extLst>
              </p:cNvPr>
              <p:cNvSpPr txBox="1"/>
              <p:nvPr/>
            </p:nvSpPr>
            <p:spPr>
              <a:xfrm>
                <a:off x="7651143" y="2892453"/>
                <a:ext cx="2618085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MX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MX" sz="24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MX" sz="24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MX" sz="240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2075CCA-8D1F-413E-827D-7017DE308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143" y="2892453"/>
                <a:ext cx="2618085" cy="844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5A279EC-6455-4EFF-9ED5-B35268EE4E5D}"/>
                  </a:ext>
                </a:extLst>
              </p:cNvPr>
              <p:cNvSpPr txBox="1"/>
              <p:nvPr/>
            </p:nvSpPr>
            <p:spPr>
              <a:xfrm>
                <a:off x="7706802" y="3823347"/>
                <a:ext cx="2820725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s-MX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MX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s-MX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MX" sz="240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MX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MX" sz="24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5A279EC-6455-4EFF-9ED5-B35268EE4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802" y="3823347"/>
                <a:ext cx="2820725" cy="844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36325D30-C736-4AD6-B4F6-FAA264A16F20}"/>
              </a:ext>
            </a:extLst>
          </p:cNvPr>
          <p:cNvSpPr txBox="1"/>
          <p:nvPr/>
        </p:nvSpPr>
        <p:spPr>
          <a:xfrm>
            <a:off x="653995" y="5550146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Figura 12: Diagrama para el circuito Inversor. [3]</a:t>
            </a:r>
          </a:p>
        </p:txBody>
      </p:sp>
    </p:spTree>
    <p:extLst>
      <p:ext uri="{BB962C8B-B14F-4D97-AF65-F5344CB8AC3E}">
        <p14:creationId xmlns:p14="http://schemas.microsoft.com/office/powerpoint/2010/main" val="26345941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2079</TotalTime>
  <Words>537</Words>
  <Application>Microsoft Office PowerPoint</Application>
  <PresentationFormat>Panorámica</PresentationFormat>
  <Paragraphs>90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Retrospección</vt:lpstr>
      <vt:lpstr>Amplificador Operacional   (AO)</vt:lpstr>
      <vt:lpstr>Amplificador Operacional Modelo   Amplificador de Voltaje</vt:lpstr>
      <vt:lpstr>Presentación de PowerPoint</vt:lpstr>
      <vt:lpstr>Presentación de PowerPoint</vt:lpstr>
      <vt:lpstr>EL AMPLIFICADOR OPERACIONAL  EN MODO DIFERENCIAL </vt:lpstr>
      <vt:lpstr>Relación de Rechazo al Modo Común      (CMRR)</vt:lpstr>
      <vt:lpstr>Aplicación del modo diferencial</vt:lpstr>
      <vt:lpstr>Amplificador Operacional No-Inversor</vt:lpstr>
      <vt:lpstr>Amplificador Operacional Inversor</vt:lpstr>
      <vt:lpstr>Circuitos integrados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Amplificador Operacional                 (OPAM)</dc:title>
  <dc:creator>Ricardo Iisrael Pimentel Medina</dc:creator>
  <cp:lastModifiedBy>Ricardo Iisrael Pimentel Medina</cp:lastModifiedBy>
  <cp:revision>56</cp:revision>
  <dcterms:created xsi:type="dcterms:W3CDTF">2020-10-13T03:44:48Z</dcterms:created>
  <dcterms:modified xsi:type="dcterms:W3CDTF">2020-10-16T14:24:48Z</dcterms:modified>
</cp:coreProperties>
</file>