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9" r:id="rId15"/>
    <p:sldId id="269" r:id="rId16"/>
    <p:sldId id="270" r:id="rId17"/>
    <p:sldId id="271" r:id="rId18"/>
    <p:sldId id="272" r:id="rId19"/>
    <p:sldId id="274" r:id="rId20"/>
    <p:sldId id="275" r:id="rId21"/>
    <p:sldId id="276" r:id="rId22"/>
    <p:sldId id="281" r:id="rId23"/>
    <p:sldId id="277" r:id="rId24"/>
    <p:sldId id="278" r:id="rId25"/>
    <p:sldId id="280" r:id="rId26"/>
    <p:sldId id="282" r:id="rId27"/>
    <p:sldId id="283" r:id="rId28"/>
    <p:sldId id="284" r:id="rId29"/>
    <p:sldId id="285" r:id="rId30"/>
    <p:sldId id="286" r:id="rId31"/>
    <p:sldId id="287" r:id="rId32"/>
    <p:sldId id="288" r:id="rId33"/>
    <p:sldId id="289" r:id="rId34"/>
    <p:sldId id="290" r:id="rId35"/>
    <p:sldId id="292" r:id="rId36"/>
    <p:sldId id="291" r:id="rId37"/>
    <p:sldId id="293" r:id="rId38"/>
    <p:sldId id="294" r:id="rId39"/>
    <p:sldId id="295" r:id="rId40"/>
    <p:sldId id="296" r:id="rId41"/>
    <p:sldId id="297" r:id="rId42"/>
    <p:sldId id="298"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273" r:id="rId63"/>
    <p:sldId id="319" r:id="rId64"/>
    <p:sldId id="320" r:id="rId65"/>
    <p:sldId id="322" r:id="rId66"/>
    <p:sldId id="323" r:id="rId67"/>
    <p:sldId id="324" r:id="rId68"/>
    <p:sldId id="325" r:id="rId69"/>
    <p:sldId id="326" r:id="rId70"/>
    <p:sldId id="327" r:id="rId71"/>
    <p:sldId id="328" r:id="rId72"/>
    <p:sldId id="329" r:id="rId73"/>
    <p:sldId id="330" r:id="rId74"/>
    <p:sldId id="331" r:id="rId75"/>
    <p:sldId id="333" r:id="rId76"/>
    <p:sldId id="332" r:id="rId77"/>
    <p:sldId id="334" r:id="rId78"/>
    <p:sldId id="335" r:id="rId79"/>
    <p:sldId id="336" r:id="rId80"/>
    <p:sldId id="337" r:id="rId81"/>
    <p:sldId id="338" r:id="rId82"/>
    <p:sldId id="339" r:id="rId83"/>
    <p:sldId id="354" r:id="rId84"/>
    <p:sldId id="355" r:id="rId85"/>
    <p:sldId id="356" r:id="rId86"/>
    <p:sldId id="357" r:id="rId87"/>
    <p:sldId id="358"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srael gonzalez" initials="ig" lastIdx="2" clrIdx="0">
    <p:extLst>
      <p:ext uri="{19B8F6BF-5375-455C-9EA6-DF929625EA0E}">
        <p15:presenceInfo xmlns:p15="http://schemas.microsoft.com/office/powerpoint/2012/main" userId="9b553925c357e51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13" autoAdjust="0"/>
  </p:normalViewPr>
  <p:slideViewPr>
    <p:cSldViewPr snapToGrid="0">
      <p:cViewPr varScale="1">
        <p:scale>
          <a:sx n="82" d="100"/>
          <a:sy n="82" d="100"/>
        </p:scale>
        <p:origin x="720" y="67"/>
      </p:cViewPr>
      <p:guideLst/>
    </p:cSldViewPr>
  </p:slideViewPr>
  <p:notesTextViewPr>
    <p:cViewPr>
      <p:scale>
        <a:sx n="1" d="1"/>
        <a:sy n="1" d="1"/>
      </p:scale>
      <p:origin x="0" y="0"/>
    </p:cViewPr>
  </p:notesTextViewPr>
  <p:sorterViewPr>
    <p:cViewPr>
      <p:scale>
        <a:sx n="100" d="100"/>
        <a:sy n="100" d="100"/>
      </p:scale>
      <p:origin x="0" y="-6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7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7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6E7889-8576-453F-9B81-ACCB24A88210}"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351BC630-76E3-43FC-966D-6EDFEDC061C1}">
      <dgm:prSet custT="1"/>
      <dgm:spPr/>
      <dgm:t>
        <a:bodyPr/>
        <a:lstStyle/>
        <a:p>
          <a:pPr>
            <a:lnSpc>
              <a:spcPct val="100000"/>
            </a:lnSpc>
            <a:defRPr cap="all"/>
          </a:pPr>
          <a:r>
            <a:rPr lang="es-MX" sz="1600" dirty="0"/>
            <a:t>Estos circuitos se pueden analizar de dos formas, una en función del tiempo y sin considerar esta variable.</a:t>
          </a:r>
          <a:endParaRPr lang="en-US" sz="1600" dirty="0"/>
        </a:p>
      </dgm:t>
    </dgm:pt>
    <dgm:pt modelId="{990CDB16-798C-436C-A687-E2223F8A4C13}" type="parTrans" cxnId="{7143D6A5-949C-432A-909F-4CBB06B8464B}">
      <dgm:prSet/>
      <dgm:spPr/>
      <dgm:t>
        <a:bodyPr/>
        <a:lstStyle/>
        <a:p>
          <a:endParaRPr lang="en-US"/>
        </a:p>
      </dgm:t>
    </dgm:pt>
    <dgm:pt modelId="{528B7190-BDBF-4B94-9E6F-03E3CE722AAA}" type="sibTrans" cxnId="{7143D6A5-949C-432A-909F-4CBB06B8464B}">
      <dgm:prSet/>
      <dgm:spPr/>
      <dgm:t>
        <a:bodyPr/>
        <a:lstStyle/>
        <a:p>
          <a:pPr>
            <a:lnSpc>
              <a:spcPct val="100000"/>
            </a:lnSpc>
          </a:pPr>
          <a:endParaRPr lang="en-US"/>
        </a:p>
      </dgm:t>
    </dgm:pt>
    <dgm:pt modelId="{DAA34AA0-2F22-48E5-B952-F12BF701CC13}">
      <dgm:prSet/>
      <dgm:spPr/>
      <dgm:t>
        <a:bodyPr/>
        <a:lstStyle/>
        <a:p>
          <a:pPr>
            <a:lnSpc>
              <a:spcPct val="100000"/>
            </a:lnSpc>
            <a:defRPr cap="all"/>
          </a:pPr>
          <a:r>
            <a:rPr lang="es-MX"/>
            <a:t>Una forma de analizar los circuitos RC, RL Y RLC, es por medio de la reactancia.</a:t>
          </a:r>
          <a:endParaRPr lang="en-US"/>
        </a:p>
      </dgm:t>
    </dgm:pt>
    <dgm:pt modelId="{7DAA9FB9-4F82-4BFA-977F-3DF82AD0CFCB}" type="parTrans" cxnId="{0CD47423-088A-4288-A682-BD39D6944E9E}">
      <dgm:prSet/>
      <dgm:spPr/>
      <dgm:t>
        <a:bodyPr/>
        <a:lstStyle/>
        <a:p>
          <a:endParaRPr lang="en-US"/>
        </a:p>
      </dgm:t>
    </dgm:pt>
    <dgm:pt modelId="{FF8DB413-5F50-4AB2-991A-6A8727703F06}" type="sibTrans" cxnId="{0CD47423-088A-4288-A682-BD39D6944E9E}">
      <dgm:prSet/>
      <dgm:spPr/>
      <dgm:t>
        <a:bodyPr/>
        <a:lstStyle/>
        <a:p>
          <a:endParaRPr lang="en-US"/>
        </a:p>
      </dgm:t>
    </dgm:pt>
    <dgm:pt modelId="{BC4E7452-982F-45AF-94BC-031312433E8F}" type="pres">
      <dgm:prSet presAssocID="{A26E7889-8576-453F-9B81-ACCB24A88210}" presName="root" presStyleCnt="0">
        <dgm:presLayoutVars>
          <dgm:dir/>
          <dgm:resizeHandles val="exact"/>
        </dgm:presLayoutVars>
      </dgm:prSet>
      <dgm:spPr/>
    </dgm:pt>
    <dgm:pt modelId="{C8329127-E14C-41CA-9240-1D571730F6BA}" type="pres">
      <dgm:prSet presAssocID="{351BC630-76E3-43FC-966D-6EDFEDC061C1}" presName="compNode" presStyleCnt="0"/>
      <dgm:spPr/>
    </dgm:pt>
    <dgm:pt modelId="{B2C671D5-9CE8-4DED-91CB-461A73676C18}" type="pres">
      <dgm:prSet presAssocID="{351BC630-76E3-43FC-966D-6EDFEDC061C1}" presName="iconBgRect" presStyleLbl="bgShp" presStyleIdx="0" presStyleCnt="2"/>
      <dgm:spPr/>
    </dgm:pt>
    <dgm:pt modelId="{530CDAB7-639E-445F-B61C-DF7FC4B0B28D}" type="pres">
      <dgm:prSet presAssocID="{351BC630-76E3-43FC-966D-6EDFEDC061C1}" presName="iconRect" presStyleLbl="node1" presStyleIdx="0" presStyleCnt="2"/>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ador"/>
        </a:ext>
      </dgm:extLst>
    </dgm:pt>
    <dgm:pt modelId="{0FFB3A7A-6189-4A6A-B75E-B98F6E6BEC65}" type="pres">
      <dgm:prSet presAssocID="{351BC630-76E3-43FC-966D-6EDFEDC061C1}" presName="spaceRect" presStyleCnt="0"/>
      <dgm:spPr/>
    </dgm:pt>
    <dgm:pt modelId="{9AD107E9-183D-4D54-9677-880B6D02E692}" type="pres">
      <dgm:prSet presAssocID="{351BC630-76E3-43FC-966D-6EDFEDC061C1}" presName="textRect" presStyleLbl="revTx" presStyleIdx="0" presStyleCnt="2">
        <dgm:presLayoutVars>
          <dgm:chMax val="1"/>
          <dgm:chPref val="1"/>
        </dgm:presLayoutVars>
      </dgm:prSet>
      <dgm:spPr/>
    </dgm:pt>
    <dgm:pt modelId="{8A6B9C3A-FC67-4740-AA3E-4D1C7D21C86E}" type="pres">
      <dgm:prSet presAssocID="{528B7190-BDBF-4B94-9E6F-03E3CE722AAA}" presName="sibTrans" presStyleCnt="0"/>
      <dgm:spPr/>
    </dgm:pt>
    <dgm:pt modelId="{02AADCCF-DB8B-4DBB-AE38-164598453762}" type="pres">
      <dgm:prSet presAssocID="{DAA34AA0-2F22-48E5-B952-F12BF701CC13}" presName="compNode" presStyleCnt="0"/>
      <dgm:spPr/>
    </dgm:pt>
    <dgm:pt modelId="{7CE10B6A-FB5C-483F-9886-277EA0A4170B}" type="pres">
      <dgm:prSet presAssocID="{DAA34AA0-2F22-48E5-B952-F12BF701CC13}" presName="iconBgRect" presStyleLbl="bgShp" presStyleIdx="1" presStyleCnt="2"/>
      <dgm:spPr/>
    </dgm:pt>
    <dgm:pt modelId="{D12C103E-8D09-4F7B-A1C7-0F5991D3B89D}" type="pres">
      <dgm:prSet presAssocID="{DAA34AA0-2F22-48E5-B952-F12BF701CC13}" presName="iconRect" presStyleLbl="node1" presStyleIdx="1" presStyleCnt="2"/>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ngranajes"/>
        </a:ext>
      </dgm:extLst>
    </dgm:pt>
    <dgm:pt modelId="{981CA035-7443-4D78-B8DB-99F56ADEC43C}" type="pres">
      <dgm:prSet presAssocID="{DAA34AA0-2F22-48E5-B952-F12BF701CC13}" presName="spaceRect" presStyleCnt="0"/>
      <dgm:spPr/>
    </dgm:pt>
    <dgm:pt modelId="{D2F3CEBD-3711-44F6-8213-30E4FBBF4F38}" type="pres">
      <dgm:prSet presAssocID="{DAA34AA0-2F22-48E5-B952-F12BF701CC13}" presName="textRect" presStyleLbl="revTx" presStyleIdx="1" presStyleCnt="2">
        <dgm:presLayoutVars>
          <dgm:chMax val="1"/>
          <dgm:chPref val="1"/>
        </dgm:presLayoutVars>
      </dgm:prSet>
      <dgm:spPr/>
    </dgm:pt>
  </dgm:ptLst>
  <dgm:cxnLst>
    <dgm:cxn modelId="{2F701617-F3FD-433B-B608-F8D52B9E7BAD}" type="presOf" srcId="{351BC630-76E3-43FC-966D-6EDFEDC061C1}" destId="{9AD107E9-183D-4D54-9677-880B6D02E692}" srcOrd="0" destOrd="0" presId="urn:microsoft.com/office/officeart/2018/5/layout/IconCircleLabelList"/>
    <dgm:cxn modelId="{0CD47423-088A-4288-A682-BD39D6944E9E}" srcId="{A26E7889-8576-453F-9B81-ACCB24A88210}" destId="{DAA34AA0-2F22-48E5-B952-F12BF701CC13}" srcOrd="1" destOrd="0" parTransId="{7DAA9FB9-4F82-4BFA-977F-3DF82AD0CFCB}" sibTransId="{FF8DB413-5F50-4AB2-991A-6A8727703F06}"/>
    <dgm:cxn modelId="{4A804C37-BFD0-488B-A65E-AB74D2B31D12}" type="presOf" srcId="{DAA34AA0-2F22-48E5-B952-F12BF701CC13}" destId="{D2F3CEBD-3711-44F6-8213-30E4FBBF4F38}" srcOrd="0" destOrd="0" presId="urn:microsoft.com/office/officeart/2018/5/layout/IconCircleLabelList"/>
    <dgm:cxn modelId="{7143D6A5-949C-432A-909F-4CBB06B8464B}" srcId="{A26E7889-8576-453F-9B81-ACCB24A88210}" destId="{351BC630-76E3-43FC-966D-6EDFEDC061C1}" srcOrd="0" destOrd="0" parTransId="{990CDB16-798C-436C-A687-E2223F8A4C13}" sibTransId="{528B7190-BDBF-4B94-9E6F-03E3CE722AAA}"/>
    <dgm:cxn modelId="{F61A63C2-AAED-4235-B579-A61868138903}" type="presOf" srcId="{A26E7889-8576-453F-9B81-ACCB24A88210}" destId="{BC4E7452-982F-45AF-94BC-031312433E8F}" srcOrd="0" destOrd="0" presId="urn:microsoft.com/office/officeart/2018/5/layout/IconCircleLabelList"/>
    <dgm:cxn modelId="{DAC87AF1-A238-4021-B084-2DE134AE3845}" type="presParOf" srcId="{BC4E7452-982F-45AF-94BC-031312433E8F}" destId="{C8329127-E14C-41CA-9240-1D571730F6BA}" srcOrd="0" destOrd="0" presId="urn:microsoft.com/office/officeart/2018/5/layout/IconCircleLabelList"/>
    <dgm:cxn modelId="{02D062BB-B90F-46AB-893A-CF8AF62D8D36}" type="presParOf" srcId="{C8329127-E14C-41CA-9240-1D571730F6BA}" destId="{B2C671D5-9CE8-4DED-91CB-461A73676C18}" srcOrd="0" destOrd="0" presId="urn:microsoft.com/office/officeart/2018/5/layout/IconCircleLabelList"/>
    <dgm:cxn modelId="{0463F6F0-38ED-4D16-863C-A77F055F3940}" type="presParOf" srcId="{C8329127-E14C-41CA-9240-1D571730F6BA}" destId="{530CDAB7-639E-445F-B61C-DF7FC4B0B28D}" srcOrd="1" destOrd="0" presId="urn:microsoft.com/office/officeart/2018/5/layout/IconCircleLabelList"/>
    <dgm:cxn modelId="{77095AD3-0DF5-4779-84F5-CE555E2EEA89}" type="presParOf" srcId="{C8329127-E14C-41CA-9240-1D571730F6BA}" destId="{0FFB3A7A-6189-4A6A-B75E-B98F6E6BEC65}" srcOrd="2" destOrd="0" presId="urn:microsoft.com/office/officeart/2018/5/layout/IconCircleLabelList"/>
    <dgm:cxn modelId="{FE6BA547-2841-4035-9286-5733D12D869E}" type="presParOf" srcId="{C8329127-E14C-41CA-9240-1D571730F6BA}" destId="{9AD107E9-183D-4D54-9677-880B6D02E692}" srcOrd="3" destOrd="0" presId="urn:microsoft.com/office/officeart/2018/5/layout/IconCircleLabelList"/>
    <dgm:cxn modelId="{CB94BAE7-E5FD-4F62-91FB-8AC4E58E67E2}" type="presParOf" srcId="{BC4E7452-982F-45AF-94BC-031312433E8F}" destId="{8A6B9C3A-FC67-4740-AA3E-4D1C7D21C86E}" srcOrd="1" destOrd="0" presId="urn:microsoft.com/office/officeart/2018/5/layout/IconCircleLabelList"/>
    <dgm:cxn modelId="{8EB86F18-F9F7-4705-9245-E28DAA5D2012}" type="presParOf" srcId="{BC4E7452-982F-45AF-94BC-031312433E8F}" destId="{02AADCCF-DB8B-4DBB-AE38-164598453762}" srcOrd="2" destOrd="0" presId="urn:microsoft.com/office/officeart/2018/5/layout/IconCircleLabelList"/>
    <dgm:cxn modelId="{8DD58E7C-EE49-4957-9B05-6289A5421365}" type="presParOf" srcId="{02AADCCF-DB8B-4DBB-AE38-164598453762}" destId="{7CE10B6A-FB5C-483F-9886-277EA0A4170B}" srcOrd="0" destOrd="0" presId="urn:microsoft.com/office/officeart/2018/5/layout/IconCircleLabelList"/>
    <dgm:cxn modelId="{F6CAE2D9-569F-4F90-B497-C423D7A16014}" type="presParOf" srcId="{02AADCCF-DB8B-4DBB-AE38-164598453762}" destId="{D12C103E-8D09-4F7B-A1C7-0F5991D3B89D}" srcOrd="1" destOrd="0" presId="urn:microsoft.com/office/officeart/2018/5/layout/IconCircleLabelList"/>
    <dgm:cxn modelId="{3F214847-B58D-4ADA-A86F-D2E7EA9612AF}" type="presParOf" srcId="{02AADCCF-DB8B-4DBB-AE38-164598453762}" destId="{981CA035-7443-4D78-B8DB-99F56ADEC43C}" srcOrd="2" destOrd="0" presId="urn:microsoft.com/office/officeart/2018/5/layout/IconCircleLabelList"/>
    <dgm:cxn modelId="{ADB4F251-D3F7-46BA-85C6-2C5570B77DBD}" type="presParOf" srcId="{02AADCCF-DB8B-4DBB-AE38-164598453762}" destId="{D2F3CEBD-3711-44F6-8213-30E4FBBF4F3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671D5-9CE8-4DED-91CB-461A73676C18}">
      <dsp:nvSpPr>
        <dsp:cNvPr id="0" name=""/>
        <dsp:cNvSpPr/>
      </dsp:nvSpPr>
      <dsp:spPr>
        <a:xfrm>
          <a:off x="460702" y="243883"/>
          <a:ext cx="1372500" cy="13725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0CDAB7-639E-445F-B61C-DF7FC4B0B28D}">
      <dsp:nvSpPr>
        <dsp:cNvPr id="0" name=""/>
        <dsp:cNvSpPr/>
      </dsp:nvSpPr>
      <dsp:spPr>
        <a:xfrm>
          <a:off x="753202" y="536383"/>
          <a:ext cx="787500" cy="787500"/>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D107E9-183D-4D54-9677-880B6D02E692}">
      <dsp:nvSpPr>
        <dsp:cNvPr id="0" name=""/>
        <dsp:cNvSpPr/>
      </dsp:nvSpPr>
      <dsp:spPr>
        <a:xfrm>
          <a:off x="21952" y="2043883"/>
          <a:ext cx="2250000" cy="132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s-MX" sz="1600" kern="1200" dirty="0"/>
            <a:t>Estos circuitos se pueden analizar de dos formas, una en función del tiempo y sin considerar esta variable.</a:t>
          </a:r>
          <a:endParaRPr lang="en-US" sz="1600" kern="1200" dirty="0"/>
        </a:p>
      </dsp:txBody>
      <dsp:txXfrm>
        <a:off x="21952" y="2043883"/>
        <a:ext cx="2250000" cy="1327500"/>
      </dsp:txXfrm>
    </dsp:sp>
    <dsp:sp modelId="{7CE10B6A-FB5C-483F-9886-277EA0A4170B}">
      <dsp:nvSpPr>
        <dsp:cNvPr id="0" name=""/>
        <dsp:cNvSpPr/>
      </dsp:nvSpPr>
      <dsp:spPr>
        <a:xfrm>
          <a:off x="3104452" y="243883"/>
          <a:ext cx="1372500" cy="13725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2C103E-8D09-4F7B-A1C7-0F5991D3B89D}">
      <dsp:nvSpPr>
        <dsp:cNvPr id="0" name=""/>
        <dsp:cNvSpPr/>
      </dsp:nvSpPr>
      <dsp:spPr>
        <a:xfrm>
          <a:off x="3396952" y="536383"/>
          <a:ext cx="787500" cy="787500"/>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3CEBD-3711-44F6-8213-30E4FBBF4F38}">
      <dsp:nvSpPr>
        <dsp:cNvPr id="0" name=""/>
        <dsp:cNvSpPr/>
      </dsp:nvSpPr>
      <dsp:spPr>
        <a:xfrm>
          <a:off x="2665702" y="2043883"/>
          <a:ext cx="2250000" cy="132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cap="all"/>
          </a:pPr>
          <a:r>
            <a:rPr lang="es-MX" sz="1900" kern="1200"/>
            <a:t>Una forma de analizar los circuitos RC, RL Y RLC, es por medio de la reactancia.</a:t>
          </a:r>
          <a:endParaRPr lang="en-US" sz="1900" kern="1200"/>
        </a:p>
      </dsp:txBody>
      <dsp:txXfrm>
        <a:off x="2665702" y="2043883"/>
        <a:ext cx="2250000" cy="13275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4/4/2022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4/4/2022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es.wikipedia.org/wiki/Resistencia_el%C3%A9ctrica"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es.wikipedia.org/wiki/An%C3%A1lisis_de_mallas#cite_note-Nilsson-1" TargetMode="External"/><Relationship Id="rId2" Type="http://schemas.openxmlformats.org/officeDocument/2006/relationships/hyperlink" Target="https://es.wikipedia.org/wiki/An%C3%A1lisis_de_mallas#cite_note-Russell-2" TargetMode="Externa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hyperlink" Target="https://es.wikipedia.org/wiki/Leyes_de_Kirchhoff_de_circuitos_el%C3%A9ctricos#Ley_de_mallas_o_ley_de_tensiones_de_Kirchhoff" TargetMode="External"/><Relationship Id="rId4" Type="http://schemas.openxmlformats.org/officeDocument/2006/relationships/hyperlink" Target="https://es.wikipedia.org/wiki/Leyes_de_Kirchhoff_de_circuitos_el%C3%A9ctricos#Ley_de_nodos_o_ley_de_corrientes_de_Kirchhoff"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6.xml.rels><?xml version="1.0" encoding="UTF-8" standalone="yes"?>
<Relationships xmlns="http://schemas.openxmlformats.org/package/2006/relationships"><Relationship Id="rId3" Type="http://schemas.openxmlformats.org/officeDocument/2006/relationships/hyperlink" Target="https://www.areatecnologia.com/electricidad/circuitos-electricos.html" TargetMode="External"/><Relationship Id="rId2" Type="http://schemas.openxmlformats.org/officeDocument/2006/relationships/hyperlink" Target="https://www.areatecnologia.com/electricidad/resistencia-electrica.html"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73.emf"/><Relationship Id="rId1" Type="http://schemas.openxmlformats.org/officeDocument/2006/relationships/slideLayout" Target="../slideLayouts/slideLayout4.xml"/><Relationship Id="rId4" Type="http://schemas.openxmlformats.org/officeDocument/2006/relationships/image" Target="../media/image74.emf"/></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www.areatecnologia.com/electricidad/inductancia.html" TargetMode="Externa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 Id="rId5" Type="http://schemas.openxmlformats.org/officeDocument/2006/relationships/image" Target="../media/image83.png"/><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6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7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 Id="rId5" Type="http://schemas.openxmlformats.org/officeDocument/2006/relationships/image" Target="../media/image1100.png"/><Relationship Id="rId4" Type="http://schemas.openxmlformats.org/officeDocument/2006/relationships/image" Target="../media/image109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5.pn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8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1.xml"/><Relationship Id="rId4" Type="http://schemas.openxmlformats.org/officeDocument/2006/relationships/image" Target="../media/image121.jpeg"/></Relationships>
</file>

<file path=ppt/slides/_rels/slide83.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hyperlink" Target="https://es.wikipedia.org/wiki/Ruido_(comunicaci%C3%B3n)" TargetMode="External"/><Relationship Id="rId2" Type="http://schemas.openxmlformats.org/officeDocument/2006/relationships/image" Target="../media/image123.jpeg"/><Relationship Id="rId1" Type="http://schemas.openxmlformats.org/officeDocument/2006/relationships/slideLayout" Target="../slideLayouts/slideLayout2.xml"/><Relationship Id="rId6" Type="http://schemas.openxmlformats.org/officeDocument/2006/relationships/hyperlink" Target="https://es.wikipedia.org/wiki/Radiaci%C3%B3n" TargetMode="External"/><Relationship Id="rId5" Type="http://schemas.openxmlformats.org/officeDocument/2006/relationships/hyperlink" Target="https://es.wikipedia.org/wiki/JFET" TargetMode="External"/><Relationship Id="rId4" Type="http://schemas.openxmlformats.org/officeDocument/2006/relationships/hyperlink" Target="https://es.wikipedia.org/wiki/MOSFET"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8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hyperlink" Target="https://es.wikipedia.org/wiki/Diodo_Shockley"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esquinas redondeadas 11">
            <a:extLst>
              <a:ext uri="{FF2B5EF4-FFF2-40B4-BE49-F238E27FC236}">
                <a16:creationId xmlns:a16="http://schemas.microsoft.com/office/drawing/2014/main" id="{0AAFAA0C-C61A-4FE8-A93C-1D0AEB2C0D84}"/>
              </a:ext>
            </a:extLst>
          </p:cNvPr>
          <p:cNvSpPr/>
          <p:nvPr/>
        </p:nvSpPr>
        <p:spPr>
          <a:xfrm>
            <a:off x="1681316" y="1456741"/>
            <a:ext cx="4557754" cy="4717917"/>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dirty="0">
              <a:solidFill>
                <a:schemeClr val="tx1"/>
              </a:solidFill>
            </a:endParaRPr>
          </a:p>
        </p:txBody>
      </p:sp>
      <p:sp>
        <p:nvSpPr>
          <p:cNvPr id="4" name="1 Título">
            <a:extLst>
              <a:ext uri="{FF2B5EF4-FFF2-40B4-BE49-F238E27FC236}">
                <a16:creationId xmlns:a16="http://schemas.microsoft.com/office/drawing/2014/main" id="{4755C12D-49A5-43A9-93A6-78BF626C4805}"/>
              </a:ext>
            </a:extLst>
          </p:cNvPr>
          <p:cNvSpPr txBox="1">
            <a:spLocks/>
          </p:cNvSpPr>
          <p:nvPr/>
        </p:nvSpPr>
        <p:spPr>
          <a:xfrm>
            <a:off x="1811158" y="992695"/>
            <a:ext cx="4179100"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pPr algn="ctr"/>
            <a:r>
              <a:rPr lang="es-ES" sz="3600" dirty="0"/>
              <a:t>OBJETIVO </a:t>
            </a:r>
            <a:endParaRPr lang="es-MX" sz="3600" dirty="0"/>
          </a:p>
        </p:txBody>
      </p:sp>
      <p:sp>
        <p:nvSpPr>
          <p:cNvPr id="5" name="2 Marcador de contenido">
            <a:extLst>
              <a:ext uri="{FF2B5EF4-FFF2-40B4-BE49-F238E27FC236}">
                <a16:creationId xmlns:a16="http://schemas.microsoft.com/office/drawing/2014/main" id="{4562B24F-76E2-4B1A-A3F4-D95CA1C16646}"/>
              </a:ext>
            </a:extLst>
          </p:cNvPr>
          <p:cNvSpPr txBox="1">
            <a:spLocks/>
          </p:cNvSpPr>
          <p:nvPr/>
        </p:nvSpPr>
        <p:spPr>
          <a:xfrm>
            <a:off x="1811158" y="2037560"/>
            <a:ext cx="4303506" cy="4009466"/>
          </a:xfrm>
          <a:prstGeom prst="rect">
            <a:avLst/>
          </a:prstGeom>
        </p:spPr>
        <p:txBody>
          <a:bodyPr vert="horz" lIns="91440" tIns="45720" rIns="91440" bIns="45720" rtlCol="0">
            <a:normAutofit fontScale="92500"/>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r>
              <a:rPr lang="es-ES" sz="2800" dirty="0">
                <a:solidFill>
                  <a:schemeClr val="tx1"/>
                </a:solidFill>
              </a:rPr>
              <a:t>Identificar las diferentes herramientas y equipos, su aplicación y uso en electrónica. Así como, Aplicar las leyes necesarias y requeridas para cada dispositivo electrónico en específico</a:t>
            </a:r>
            <a:endParaRPr lang="es-ES" sz="3200" dirty="0">
              <a:solidFill>
                <a:schemeClr val="tx1"/>
              </a:solidFill>
            </a:endParaRPr>
          </a:p>
        </p:txBody>
      </p:sp>
      <p:sp>
        <p:nvSpPr>
          <p:cNvPr id="7" name="5 Rectángulo">
            <a:extLst>
              <a:ext uri="{FF2B5EF4-FFF2-40B4-BE49-F238E27FC236}">
                <a16:creationId xmlns:a16="http://schemas.microsoft.com/office/drawing/2014/main" id="{AB70EF2D-F8EB-4950-8F58-10E1272E43EF}"/>
              </a:ext>
            </a:extLst>
          </p:cNvPr>
          <p:cNvSpPr/>
          <p:nvPr/>
        </p:nvSpPr>
        <p:spPr>
          <a:xfrm>
            <a:off x="2883158" y="408142"/>
            <a:ext cx="9308841" cy="954107"/>
          </a:xfrm>
          <a:prstGeom prst="rect">
            <a:avLst/>
          </a:prstGeom>
        </p:spPr>
        <p:txBody>
          <a:bodyPr wrap="square">
            <a:spAutoFit/>
          </a:bodyPr>
          <a:lstStyle/>
          <a:p>
            <a:r>
              <a:rPr lang="es-MX" sz="2800" b="1" dirty="0"/>
              <a:t>MÓDULO 2 Instrumentación y herramientas.</a:t>
            </a:r>
          </a:p>
          <a:p>
            <a:r>
              <a:rPr lang="es-MX" sz="2800" b="1" dirty="0"/>
              <a:t>MODULO 3 Circuitos.  </a:t>
            </a:r>
          </a:p>
        </p:txBody>
      </p:sp>
      <p:pic>
        <p:nvPicPr>
          <p:cNvPr id="3" name="Imagen 2">
            <a:extLst>
              <a:ext uri="{FF2B5EF4-FFF2-40B4-BE49-F238E27FC236}">
                <a16:creationId xmlns:a16="http://schemas.microsoft.com/office/drawing/2014/main" id="{4329F161-6E04-406F-8871-AA0735743CF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20000" y="1812669"/>
            <a:ext cx="5058509" cy="33975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9912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F93673-1006-4085-8C4D-E1D61C170E8B}"/>
              </a:ext>
            </a:extLst>
          </p:cNvPr>
          <p:cNvSpPr txBox="1"/>
          <p:nvPr/>
        </p:nvSpPr>
        <p:spPr>
          <a:xfrm>
            <a:off x="0" y="510465"/>
            <a:ext cx="12192000" cy="461665"/>
          </a:xfrm>
          <a:prstGeom prst="rect">
            <a:avLst/>
          </a:prstGeom>
          <a:noFill/>
        </p:spPr>
        <p:txBody>
          <a:bodyPr wrap="square">
            <a:spAutoFit/>
          </a:bodyPr>
          <a:lstStyle/>
          <a:p>
            <a:pPr algn="ctr"/>
            <a:r>
              <a:rPr lang="es-MX" sz="2400" dirty="0"/>
              <a:t>Comprobación de continuidad</a:t>
            </a:r>
          </a:p>
        </p:txBody>
      </p:sp>
      <p:pic>
        <p:nvPicPr>
          <p:cNvPr id="5" name="Imagen 4">
            <a:extLst>
              <a:ext uri="{FF2B5EF4-FFF2-40B4-BE49-F238E27FC236}">
                <a16:creationId xmlns:a16="http://schemas.microsoft.com/office/drawing/2014/main" id="{CC142C58-C249-4E2E-9A94-9DF41D72A791}"/>
              </a:ext>
            </a:extLst>
          </p:cNvPr>
          <p:cNvPicPr>
            <a:picLocks noChangeAspect="1"/>
          </p:cNvPicPr>
          <p:nvPr/>
        </p:nvPicPr>
        <p:blipFill>
          <a:blip r:embed="rId2"/>
          <a:stretch>
            <a:fillRect/>
          </a:stretch>
        </p:blipFill>
        <p:spPr>
          <a:xfrm>
            <a:off x="1428064" y="1503922"/>
            <a:ext cx="9059545" cy="3970178"/>
          </a:xfrm>
          <a:prstGeom prst="rect">
            <a:avLst/>
          </a:prstGeom>
        </p:spPr>
      </p:pic>
      <p:sp>
        <p:nvSpPr>
          <p:cNvPr id="6" name="Forma libre: forma 5">
            <a:extLst>
              <a:ext uri="{FF2B5EF4-FFF2-40B4-BE49-F238E27FC236}">
                <a16:creationId xmlns:a16="http://schemas.microsoft.com/office/drawing/2014/main" id="{6EFCFEDE-DAD9-4B3F-9723-189A9D32BF4C}"/>
              </a:ext>
            </a:extLst>
          </p:cNvPr>
          <p:cNvSpPr/>
          <p:nvPr/>
        </p:nvSpPr>
        <p:spPr>
          <a:xfrm>
            <a:off x="3993502" y="3974841"/>
            <a:ext cx="322501" cy="914400"/>
          </a:xfrm>
          <a:custGeom>
            <a:avLst/>
            <a:gdLst>
              <a:gd name="connsiteX0" fmla="*/ 167951 w 322501"/>
              <a:gd name="connsiteY0" fmla="*/ 0 h 1007706"/>
              <a:gd name="connsiteX1" fmla="*/ 317241 w 322501"/>
              <a:gd name="connsiteY1" fmla="*/ 886408 h 1007706"/>
              <a:gd name="connsiteX2" fmla="*/ 0 w 322501"/>
              <a:gd name="connsiteY2" fmla="*/ 1007706 h 1007706"/>
            </a:gdLst>
            <a:ahLst/>
            <a:cxnLst>
              <a:cxn ang="0">
                <a:pos x="connsiteX0" y="connsiteY0"/>
              </a:cxn>
              <a:cxn ang="0">
                <a:pos x="connsiteX1" y="connsiteY1"/>
              </a:cxn>
              <a:cxn ang="0">
                <a:pos x="connsiteX2" y="connsiteY2"/>
              </a:cxn>
            </a:cxnLst>
            <a:rect l="l" t="t" r="r" b="b"/>
            <a:pathLst>
              <a:path w="322501" h="1007706">
                <a:moveTo>
                  <a:pt x="167951" y="0"/>
                </a:moveTo>
                <a:cubicBezTo>
                  <a:pt x="256592" y="359228"/>
                  <a:pt x="345233" y="718457"/>
                  <a:pt x="317241" y="886408"/>
                </a:cubicBezTo>
                <a:cubicBezTo>
                  <a:pt x="289249" y="1054359"/>
                  <a:pt x="48208" y="984380"/>
                  <a:pt x="0" y="1007706"/>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Forma libre: forma 6">
            <a:extLst>
              <a:ext uri="{FF2B5EF4-FFF2-40B4-BE49-F238E27FC236}">
                <a16:creationId xmlns:a16="http://schemas.microsoft.com/office/drawing/2014/main" id="{F4138D38-B339-4F4B-9896-7665B4BA7D64}"/>
              </a:ext>
            </a:extLst>
          </p:cNvPr>
          <p:cNvSpPr/>
          <p:nvPr/>
        </p:nvSpPr>
        <p:spPr>
          <a:xfrm>
            <a:off x="4208106" y="3984171"/>
            <a:ext cx="1364932" cy="1035698"/>
          </a:xfrm>
          <a:custGeom>
            <a:avLst/>
            <a:gdLst>
              <a:gd name="connsiteX0" fmla="*/ 1306286 w 1364932"/>
              <a:gd name="connsiteY0" fmla="*/ 0 h 1035698"/>
              <a:gd name="connsiteX1" fmla="*/ 1212980 w 1364932"/>
              <a:gd name="connsiteY1" fmla="*/ 830425 h 1035698"/>
              <a:gd name="connsiteX2" fmla="*/ 0 w 1364932"/>
              <a:gd name="connsiteY2" fmla="*/ 1035698 h 1035698"/>
            </a:gdLst>
            <a:ahLst/>
            <a:cxnLst>
              <a:cxn ang="0">
                <a:pos x="connsiteX0" y="connsiteY0"/>
              </a:cxn>
              <a:cxn ang="0">
                <a:pos x="connsiteX1" y="connsiteY1"/>
              </a:cxn>
              <a:cxn ang="0">
                <a:pos x="connsiteX2" y="connsiteY2"/>
              </a:cxn>
            </a:cxnLst>
            <a:rect l="l" t="t" r="r" b="b"/>
            <a:pathLst>
              <a:path w="1364932" h="1035698">
                <a:moveTo>
                  <a:pt x="1306286" y="0"/>
                </a:moveTo>
                <a:cubicBezTo>
                  <a:pt x="1368490" y="328904"/>
                  <a:pt x="1430694" y="657809"/>
                  <a:pt x="1212980" y="830425"/>
                </a:cubicBezTo>
                <a:cubicBezTo>
                  <a:pt x="995266" y="1003041"/>
                  <a:pt x="497633" y="1019369"/>
                  <a:pt x="0" y="1035698"/>
                </a:cubicBez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Forma libre: forma 7">
            <a:extLst>
              <a:ext uri="{FF2B5EF4-FFF2-40B4-BE49-F238E27FC236}">
                <a16:creationId xmlns:a16="http://schemas.microsoft.com/office/drawing/2014/main" id="{7D9E051D-11A8-42C1-9056-33721264BE84}"/>
              </a:ext>
            </a:extLst>
          </p:cNvPr>
          <p:cNvSpPr/>
          <p:nvPr/>
        </p:nvSpPr>
        <p:spPr>
          <a:xfrm>
            <a:off x="8923175" y="3968620"/>
            <a:ext cx="1364932" cy="1035698"/>
          </a:xfrm>
          <a:custGeom>
            <a:avLst/>
            <a:gdLst>
              <a:gd name="connsiteX0" fmla="*/ 1306286 w 1364932"/>
              <a:gd name="connsiteY0" fmla="*/ 0 h 1035698"/>
              <a:gd name="connsiteX1" fmla="*/ 1212980 w 1364932"/>
              <a:gd name="connsiteY1" fmla="*/ 830425 h 1035698"/>
              <a:gd name="connsiteX2" fmla="*/ 0 w 1364932"/>
              <a:gd name="connsiteY2" fmla="*/ 1035698 h 1035698"/>
            </a:gdLst>
            <a:ahLst/>
            <a:cxnLst>
              <a:cxn ang="0">
                <a:pos x="connsiteX0" y="connsiteY0"/>
              </a:cxn>
              <a:cxn ang="0">
                <a:pos x="connsiteX1" y="connsiteY1"/>
              </a:cxn>
              <a:cxn ang="0">
                <a:pos x="connsiteX2" y="connsiteY2"/>
              </a:cxn>
            </a:cxnLst>
            <a:rect l="l" t="t" r="r" b="b"/>
            <a:pathLst>
              <a:path w="1364932" h="1035698">
                <a:moveTo>
                  <a:pt x="1306286" y="0"/>
                </a:moveTo>
                <a:cubicBezTo>
                  <a:pt x="1368490" y="328904"/>
                  <a:pt x="1430694" y="657809"/>
                  <a:pt x="1212980" y="830425"/>
                </a:cubicBezTo>
                <a:cubicBezTo>
                  <a:pt x="995266" y="1003041"/>
                  <a:pt x="497633" y="1019369"/>
                  <a:pt x="0" y="1035698"/>
                </a:cubicBez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Forma libre: forma 8">
            <a:extLst>
              <a:ext uri="{FF2B5EF4-FFF2-40B4-BE49-F238E27FC236}">
                <a16:creationId xmlns:a16="http://schemas.microsoft.com/office/drawing/2014/main" id="{74A9C9C9-64B4-4FD5-B7CC-9D56CA511411}"/>
              </a:ext>
            </a:extLst>
          </p:cNvPr>
          <p:cNvSpPr/>
          <p:nvPr/>
        </p:nvSpPr>
        <p:spPr>
          <a:xfrm>
            <a:off x="8723673" y="3974840"/>
            <a:ext cx="322501" cy="914400"/>
          </a:xfrm>
          <a:custGeom>
            <a:avLst/>
            <a:gdLst>
              <a:gd name="connsiteX0" fmla="*/ 167951 w 322501"/>
              <a:gd name="connsiteY0" fmla="*/ 0 h 1007706"/>
              <a:gd name="connsiteX1" fmla="*/ 317241 w 322501"/>
              <a:gd name="connsiteY1" fmla="*/ 886408 h 1007706"/>
              <a:gd name="connsiteX2" fmla="*/ 0 w 322501"/>
              <a:gd name="connsiteY2" fmla="*/ 1007706 h 1007706"/>
            </a:gdLst>
            <a:ahLst/>
            <a:cxnLst>
              <a:cxn ang="0">
                <a:pos x="connsiteX0" y="connsiteY0"/>
              </a:cxn>
              <a:cxn ang="0">
                <a:pos x="connsiteX1" y="connsiteY1"/>
              </a:cxn>
              <a:cxn ang="0">
                <a:pos x="connsiteX2" y="connsiteY2"/>
              </a:cxn>
            </a:cxnLst>
            <a:rect l="l" t="t" r="r" b="b"/>
            <a:pathLst>
              <a:path w="322501" h="1007706">
                <a:moveTo>
                  <a:pt x="167951" y="0"/>
                </a:moveTo>
                <a:cubicBezTo>
                  <a:pt x="256592" y="359228"/>
                  <a:pt x="345233" y="718457"/>
                  <a:pt x="317241" y="886408"/>
                </a:cubicBezTo>
                <a:cubicBezTo>
                  <a:pt x="289249" y="1054359"/>
                  <a:pt x="48208" y="984380"/>
                  <a:pt x="0" y="1007706"/>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a:extLst>
              <a:ext uri="{FF2B5EF4-FFF2-40B4-BE49-F238E27FC236}">
                <a16:creationId xmlns:a16="http://schemas.microsoft.com/office/drawing/2014/main" id="{9FE41786-7CF3-4305-9DF2-291411CE5A63}"/>
              </a:ext>
            </a:extLst>
          </p:cNvPr>
          <p:cNvSpPr txBox="1"/>
          <p:nvPr/>
        </p:nvSpPr>
        <p:spPr>
          <a:xfrm>
            <a:off x="1819469" y="1875452"/>
            <a:ext cx="1835759" cy="369332"/>
          </a:xfrm>
          <a:prstGeom prst="rect">
            <a:avLst/>
          </a:prstGeom>
          <a:noFill/>
        </p:spPr>
        <p:txBody>
          <a:bodyPr wrap="none" rtlCol="0">
            <a:spAutoFit/>
          </a:bodyPr>
          <a:lstStyle/>
          <a:p>
            <a:r>
              <a:rPr lang="es-ES" dirty="0"/>
              <a:t>Modo continuidad</a:t>
            </a:r>
            <a:endParaRPr lang="es-MX" dirty="0"/>
          </a:p>
        </p:txBody>
      </p:sp>
      <p:sp>
        <p:nvSpPr>
          <p:cNvPr id="11" name="CuadroTexto 10">
            <a:extLst>
              <a:ext uri="{FF2B5EF4-FFF2-40B4-BE49-F238E27FC236}">
                <a16:creationId xmlns:a16="http://schemas.microsoft.com/office/drawing/2014/main" id="{CEEB89EF-8BD0-4435-BBBE-08378500F8CC}"/>
              </a:ext>
            </a:extLst>
          </p:cNvPr>
          <p:cNvSpPr txBox="1"/>
          <p:nvPr/>
        </p:nvSpPr>
        <p:spPr>
          <a:xfrm>
            <a:off x="6319934" y="1875452"/>
            <a:ext cx="1835759" cy="369332"/>
          </a:xfrm>
          <a:prstGeom prst="rect">
            <a:avLst/>
          </a:prstGeom>
          <a:noFill/>
        </p:spPr>
        <p:txBody>
          <a:bodyPr wrap="none" rtlCol="0">
            <a:spAutoFit/>
          </a:bodyPr>
          <a:lstStyle/>
          <a:p>
            <a:r>
              <a:rPr lang="es-ES" dirty="0"/>
              <a:t>Modo continuidad</a:t>
            </a:r>
            <a:endParaRPr lang="es-MX" dirty="0"/>
          </a:p>
        </p:txBody>
      </p:sp>
      <p:sp>
        <p:nvSpPr>
          <p:cNvPr id="12" name="CuadroTexto 11">
            <a:extLst>
              <a:ext uri="{FF2B5EF4-FFF2-40B4-BE49-F238E27FC236}">
                <a16:creationId xmlns:a16="http://schemas.microsoft.com/office/drawing/2014/main" id="{71EFBE0F-44AD-42C1-A48D-E3C5114B6457}"/>
              </a:ext>
            </a:extLst>
          </p:cNvPr>
          <p:cNvSpPr txBox="1"/>
          <p:nvPr/>
        </p:nvSpPr>
        <p:spPr>
          <a:xfrm>
            <a:off x="8923175" y="3521393"/>
            <a:ext cx="1173911" cy="369332"/>
          </a:xfrm>
          <a:prstGeom prst="rect">
            <a:avLst/>
          </a:prstGeom>
          <a:noFill/>
        </p:spPr>
        <p:txBody>
          <a:bodyPr wrap="none" rtlCol="0">
            <a:spAutoFit/>
          </a:bodyPr>
          <a:lstStyle/>
          <a:p>
            <a:r>
              <a:rPr lang="es-ES" dirty="0"/>
              <a:t>Cable roto</a:t>
            </a:r>
            <a:endParaRPr lang="es-MX" dirty="0"/>
          </a:p>
        </p:txBody>
      </p:sp>
      <p:sp>
        <p:nvSpPr>
          <p:cNvPr id="13" name="CuadroTexto 12">
            <a:extLst>
              <a:ext uri="{FF2B5EF4-FFF2-40B4-BE49-F238E27FC236}">
                <a16:creationId xmlns:a16="http://schemas.microsoft.com/office/drawing/2014/main" id="{E5AE2B7F-1E9A-46D2-94EF-67FA866843C8}"/>
              </a:ext>
            </a:extLst>
          </p:cNvPr>
          <p:cNvSpPr txBox="1"/>
          <p:nvPr/>
        </p:nvSpPr>
        <p:spPr>
          <a:xfrm>
            <a:off x="3972692" y="3474881"/>
            <a:ext cx="1547218" cy="369332"/>
          </a:xfrm>
          <a:prstGeom prst="rect">
            <a:avLst/>
          </a:prstGeom>
          <a:noFill/>
        </p:spPr>
        <p:txBody>
          <a:bodyPr wrap="none" rtlCol="0">
            <a:spAutoFit/>
          </a:bodyPr>
          <a:lstStyle/>
          <a:p>
            <a:r>
              <a:rPr lang="es-ES" dirty="0"/>
              <a:t>Cable correcto</a:t>
            </a:r>
            <a:endParaRPr lang="es-MX" dirty="0"/>
          </a:p>
        </p:txBody>
      </p:sp>
      <p:sp>
        <p:nvSpPr>
          <p:cNvPr id="15" name="CuadroTexto 14">
            <a:extLst>
              <a:ext uri="{FF2B5EF4-FFF2-40B4-BE49-F238E27FC236}">
                <a16:creationId xmlns:a16="http://schemas.microsoft.com/office/drawing/2014/main" id="{26980F9E-EA37-47EF-A49F-49F4B4F527CC}"/>
              </a:ext>
            </a:extLst>
          </p:cNvPr>
          <p:cNvSpPr txBox="1"/>
          <p:nvPr/>
        </p:nvSpPr>
        <p:spPr>
          <a:xfrm>
            <a:off x="2737348" y="5458103"/>
            <a:ext cx="6106884" cy="923330"/>
          </a:xfrm>
          <a:prstGeom prst="rect">
            <a:avLst/>
          </a:prstGeom>
          <a:noFill/>
        </p:spPr>
        <p:txBody>
          <a:bodyPr wrap="square">
            <a:spAutoFit/>
          </a:bodyPr>
          <a:lstStyle/>
          <a:p>
            <a:r>
              <a:rPr lang="es-ES" dirty="0"/>
              <a:t>Con ella se puede comprobar, de forma acústica, si un elemento conductor permite el paso de la corriente desde los dos puntos en los que se hace la comprobación.</a:t>
            </a:r>
            <a:endParaRPr lang="es-MX" dirty="0"/>
          </a:p>
        </p:txBody>
      </p:sp>
    </p:spTree>
    <p:extLst>
      <p:ext uri="{BB962C8B-B14F-4D97-AF65-F5344CB8AC3E}">
        <p14:creationId xmlns:p14="http://schemas.microsoft.com/office/powerpoint/2010/main" val="3650762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7E7D0AE-9AAE-4334-9F80-7B9F52392D6F}"/>
              </a:ext>
            </a:extLst>
          </p:cNvPr>
          <p:cNvSpPr txBox="1"/>
          <p:nvPr/>
        </p:nvSpPr>
        <p:spPr>
          <a:xfrm>
            <a:off x="0" y="510465"/>
            <a:ext cx="12192000" cy="461665"/>
          </a:xfrm>
          <a:prstGeom prst="rect">
            <a:avLst/>
          </a:prstGeom>
          <a:noFill/>
        </p:spPr>
        <p:txBody>
          <a:bodyPr wrap="square">
            <a:spAutoFit/>
          </a:bodyPr>
          <a:lstStyle/>
          <a:p>
            <a:pPr algn="ctr"/>
            <a:r>
              <a:rPr lang="es-ES" sz="2400" dirty="0"/>
              <a:t>Medición de ganancia transistor</a:t>
            </a:r>
            <a:endParaRPr lang="es-MX" sz="2400" dirty="0"/>
          </a:p>
        </p:txBody>
      </p:sp>
      <p:pic>
        <p:nvPicPr>
          <p:cNvPr id="4" name="Imagen 3">
            <a:extLst>
              <a:ext uri="{FF2B5EF4-FFF2-40B4-BE49-F238E27FC236}">
                <a16:creationId xmlns:a16="http://schemas.microsoft.com/office/drawing/2014/main" id="{110FAB55-CF29-4D8C-9980-0D5C2F4511B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68261" y="1748601"/>
            <a:ext cx="5169160" cy="2565919"/>
          </a:xfrm>
          <a:prstGeom prst="rect">
            <a:avLst/>
          </a:prstGeom>
        </p:spPr>
      </p:pic>
      <p:sp>
        <p:nvSpPr>
          <p:cNvPr id="6" name="CuadroTexto 5">
            <a:extLst>
              <a:ext uri="{FF2B5EF4-FFF2-40B4-BE49-F238E27FC236}">
                <a16:creationId xmlns:a16="http://schemas.microsoft.com/office/drawing/2014/main" id="{B6A1D153-80E2-4C09-8E81-A498A4240DDB}"/>
              </a:ext>
            </a:extLst>
          </p:cNvPr>
          <p:cNvSpPr txBox="1"/>
          <p:nvPr/>
        </p:nvSpPr>
        <p:spPr>
          <a:xfrm>
            <a:off x="1377820" y="1881492"/>
            <a:ext cx="4196442" cy="2677656"/>
          </a:xfrm>
          <a:prstGeom prst="rect">
            <a:avLst/>
          </a:prstGeom>
          <a:noFill/>
        </p:spPr>
        <p:txBody>
          <a:bodyPr wrap="square">
            <a:spAutoFit/>
          </a:bodyPr>
          <a:lstStyle/>
          <a:p>
            <a:r>
              <a:rPr lang="es-ES" sz="1400" b="0" i="0" dirty="0">
                <a:effectLst/>
                <a:latin typeface="Helvetica Neue"/>
              </a:rPr>
              <a:t> </a:t>
            </a:r>
            <a:r>
              <a:rPr lang="es-ES" sz="1400" b="1" dirty="0">
                <a:latin typeface="Helvetica Neue"/>
              </a:rPr>
              <a:t>I</a:t>
            </a:r>
            <a:r>
              <a:rPr lang="es-ES" sz="1400" b="1" i="0" dirty="0">
                <a:effectLst/>
                <a:latin typeface="Helvetica Neue"/>
              </a:rPr>
              <a:t>dentificar los terminales de un transistor</a:t>
            </a:r>
          </a:p>
          <a:p>
            <a:endParaRPr lang="es-ES" sz="1400" b="1" dirty="0">
              <a:latin typeface="Helvetica Neue"/>
            </a:endParaRPr>
          </a:p>
          <a:p>
            <a:r>
              <a:rPr lang="es-ES" sz="1400" b="1" i="0" dirty="0">
                <a:effectLst/>
                <a:latin typeface="Helvetica Neue"/>
              </a:rPr>
              <a:t>colocándolo en la opción llamada </a:t>
            </a:r>
            <a:r>
              <a:rPr lang="es-ES" sz="1400" b="1" i="1" dirty="0">
                <a:effectLst/>
                <a:latin typeface="Helvetica Neue"/>
              </a:rPr>
              <a:t>“</a:t>
            </a:r>
            <a:r>
              <a:rPr lang="es-ES" sz="1400" b="1" i="1" dirty="0" err="1">
                <a:effectLst/>
                <a:latin typeface="Helvetica Neue"/>
              </a:rPr>
              <a:t>hFE</a:t>
            </a:r>
            <a:r>
              <a:rPr lang="es-ES" sz="1400" b="1" i="1" dirty="0">
                <a:effectLst/>
                <a:latin typeface="Helvetica Neue"/>
              </a:rPr>
              <a:t>”</a:t>
            </a:r>
          </a:p>
          <a:p>
            <a:endParaRPr lang="es-ES" sz="1400" b="1" i="1" dirty="0">
              <a:latin typeface="Helvetica Neue"/>
            </a:endParaRPr>
          </a:p>
          <a:p>
            <a:endParaRPr lang="es-ES" sz="1400" b="1" i="1" dirty="0">
              <a:effectLst/>
              <a:latin typeface="Helvetica Neue"/>
            </a:endParaRPr>
          </a:p>
          <a:p>
            <a:r>
              <a:rPr lang="es-ES" sz="1400" b="1" i="0" dirty="0">
                <a:effectLst/>
                <a:latin typeface="Helvetica Neue"/>
              </a:rPr>
              <a:t>Meter  los terminales en los orificios que corresponden a la base, emisor y colector</a:t>
            </a:r>
          </a:p>
          <a:p>
            <a:endParaRPr lang="es-ES" sz="1400" b="1" dirty="0">
              <a:latin typeface="Helvetica Neue"/>
            </a:endParaRPr>
          </a:p>
          <a:p>
            <a:r>
              <a:rPr lang="es-ES" sz="1400" b="1" i="1" dirty="0">
                <a:effectLst/>
                <a:latin typeface="Helvetica Neue"/>
              </a:rPr>
              <a:t>El valor que te arroje el multímetro será la ganancia del transistor.</a:t>
            </a:r>
          </a:p>
          <a:p>
            <a:endParaRPr lang="es-ES" sz="1400" i="1" dirty="0">
              <a:latin typeface="Helvetica Neue"/>
            </a:endParaRPr>
          </a:p>
          <a:p>
            <a:endParaRPr lang="es-MX" sz="1400" dirty="0"/>
          </a:p>
        </p:txBody>
      </p:sp>
      <p:sp>
        <p:nvSpPr>
          <p:cNvPr id="8" name="CuadroTexto 7">
            <a:extLst>
              <a:ext uri="{FF2B5EF4-FFF2-40B4-BE49-F238E27FC236}">
                <a16:creationId xmlns:a16="http://schemas.microsoft.com/office/drawing/2014/main" id="{69B59EF5-8C2A-4B7D-8EAE-87462CF9FE50}"/>
              </a:ext>
            </a:extLst>
          </p:cNvPr>
          <p:cNvSpPr txBox="1"/>
          <p:nvPr/>
        </p:nvSpPr>
        <p:spPr>
          <a:xfrm>
            <a:off x="796212" y="4747097"/>
            <a:ext cx="10599575" cy="307777"/>
          </a:xfrm>
          <a:prstGeom prst="rect">
            <a:avLst/>
          </a:prstGeom>
          <a:noFill/>
        </p:spPr>
        <p:txBody>
          <a:bodyPr wrap="square">
            <a:spAutoFit/>
          </a:bodyPr>
          <a:lstStyle/>
          <a:p>
            <a:pPr algn="l" fontAlgn="base"/>
            <a:r>
              <a:rPr lang="es-ES" sz="1400" b="0" i="0" dirty="0">
                <a:effectLst/>
                <a:latin typeface="Helvetica Neue"/>
              </a:rPr>
              <a:t> </a:t>
            </a:r>
            <a:endParaRPr lang="es-MX" sz="1400" dirty="0"/>
          </a:p>
        </p:txBody>
      </p:sp>
    </p:spTree>
    <p:extLst>
      <p:ext uri="{BB962C8B-B14F-4D97-AF65-F5344CB8AC3E}">
        <p14:creationId xmlns:p14="http://schemas.microsoft.com/office/powerpoint/2010/main" val="1624175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601E817-6EE4-471B-8B0A-03918671D07B}"/>
              </a:ext>
            </a:extLst>
          </p:cNvPr>
          <p:cNvSpPr txBox="1"/>
          <p:nvPr/>
        </p:nvSpPr>
        <p:spPr>
          <a:xfrm>
            <a:off x="0" y="295858"/>
            <a:ext cx="12192000" cy="461665"/>
          </a:xfrm>
          <a:prstGeom prst="rect">
            <a:avLst/>
          </a:prstGeom>
          <a:noFill/>
        </p:spPr>
        <p:txBody>
          <a:bodyPr wrap="square">
            <a:spAutoFit/>
          </a:bodyPr>
          <a:lstStyle/>
          <a:p>
            <a:pPr algn="ctr"/>
            <a:r>
              <a:rPr lang="es-MX" sz="2400" dirty="0"/>
              <a:t>Equipos de soldadura</a:t>
            </a:r>
            <a:r>
              <a:rPr lang="es-MX" sz="2400" b="1" dirty="0"/>
              <a:t>.</a:t>
            </a:r>
          </a:p>
        </p:txBody>
      </p:sp>
      <p:pic>
        <p:nvPicPr>
          <p:cNvPr id="4" name="Imagen 3">
            <a:extLst>
              <a:ext uri="{FF2B5EF4-FFF2-40B4-BE49-F238E27FC236}">
                <a16:creationId xmlns:a16="http://schemas.microsoft.com/office/drawing/2014/main" id="{DBCB8851-F558-417A-A2C7-C2F987C7245F}"/>
              </a:ext>
            </a:extLst>
          </p:cNvPr>
          <p:cNvPicPr>
            <a:picLocks noChangeAspect="1"/>
          </p:cNvPicPr>
          <p:nvPr/>
        </p:nvPicPr>
        <p:blipFill>
          <a:blip r:embed="rId2"/>
          <a:stretch>
            <a:fillRect/>
          </a:stretch>
        </p:blipFill>
        <p:spPr>
          <a:xfrm>
            <a:off x="6711245" y="1281208"/>
            <a:ext cx="4295238" cy="3980952"/>
          </a:xfrm>
          <a:prstGeom prst="rect">
            <a:avLst/>
          </a:prstGeom>
        </p:spPr>
      </p:pic>
      <p:sp>
        <p:nvSpPr>
          <p:cNvPr id="6" name="CuadroTexto 5">
            <a:extLst>
              <a:ext uri="{FF2B5EF4-FFF2-40B4-BE49-F238E27FC236}">
                <a16:creationId xmlns:a16="http://schemas.microsoft.com/office/drawing/2014/main" id="{D2A208A9-69F9-4637-A4EA-BE3AEFFE64F2}"/>
              </a:ext>
            </a:extLst>
          </p:cNvPr>
          <p:cNvSpPr txBox="1"/>
          <p:nvPr/>
        </p:nvSpPr>
        <p:spPr>
          <a:xfrm>
            <a:off x="1671484" y="1476508"/>
            <a:ext cx="4257366" cy="3785652"/>
          </a:xfrm>
          <a:prstGeom prst="rect">
            <a:avLst/>
          </a:prstGeom>
          <a:noFill/>
        </p:spPr>
        <p:txBody>
          <a:bodyPr wrap="square">
            <a:spAutoFit/>
          </a:bodyPr>
          <a:lstStyle/>
          <a:p>
            <a:r>
              <a:rPr lang="es-ES" sz="2400" dirty="0"/>
              <a:t>Se utilizan tanto para el montaje como reparación de todo tipo de circuitos electrónicos. Su funcionamiento se basa en el calentamiento de estaño sobre el punto a soldar. A esta técnica se la denomina «soldadura blanda» y se utiliza para hacer conexiones eléctricas duraderas en placas de circuito impreso</a:t>
            </a:r>
            <a:endParaRPr lang="es-MX" sz="2400" dirty="0"/>
          </a:p>
        </p:txBody>
      </p:sp>
    </p:spTree>
    <p:extLst>
      <p:ext uri="{BB962C8B-B14F-4D97-AF65-F5344CB8AC3E}">
        <p14:creationId xmlns:p14="http://schemas.microsoft.com/office/powerpoint/2010/main" val="249791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C2E7A24-53DF-4E82-B80F-66F9194BFC83}"/>
              </a:ext>
            </a:extLst>
          </p:cNvPr>
          <p:cNvSpPr txBox="1"/>
          <p:nvPr/>
        </p:nvSpPr>
        <p:spPr>
          <a:xfrm>
            <a:off x="1929889" y="1661462"/>
            <a:ext cx="10618841" cy="3970318"/>
          </a:xfrm>
          <a:prstGeom prst="rect">
            <a:avLst/>
          </a:prstGeom>
          <a:noFill/>
        </p:spPr>
        <p:txBody>
          <a:bodyPr wrap="square">
            <a:spAutoFit/>
          </a:bodyPr>
          <a:lstStyle/>
          <a:p>
            <a:pPr algn="l"/>
            <a:r>
              <a:rPr lang="es-ES" b="1" i="0" dirty="0">
                <a:effectLst/>
                <a:latin typeface="Roboto" panose="02000000000000000000" pitchFamily="2" charset="0"/>
              </a:rPr>
              <a:t>Potencia</a:t>
            </a:r>
            <a:r>
              <a:rPr lang="es-ES" b="0" i="0" dirty="0">
                <a:effectLst/>
                <a:latin typeface="Roboto" panose="02000000000000000000" pitchFamily="2" charset="0"/>
              </a:rPr>
              <a:t>: 20W, 30W, 60 W de potencia. </a:t>
            </a:r>
          </a:p>
          <a:p>
            <a:pPr algn="l"/>
            <a:endParaRPr lang="es-ES" b="0" i="0" dirty="0">
              <a:effectLst/>
              <a:latin typeface="Roboto" panose="02000000000000000000" pitchFamily="2" charset="0"/>
            </a:endParaRPr>
          </a:p>
          <a:p>
            <a:pPr algn="l"/>
            <a:r>
              <a:rPr lang="es-ES" b="1" i="0" dirty="0">
                <a:effectLst/>
                <a:latin typeface="Roboto" panose="02000000000000000000" pitchFamily="2" charset="0"/>
              </a:rPr>
              <a:t>Ajuste de temperatura</a:t>
            </a:r>
            <a:r>
              <a:rPr lang="es-ES" dirty="0">
                <a:latin typeface="Roboto" panose="02000000000000000000" pitchFamily="2" charset="0"/>
              </a:rPr>
              <a:t>.</a:t>
            </a:r>
          </a:p>
          <a:p>
            <a:pPr algn="l"/>
            <a:endParaRPr lang="es-ES" b="0" i="0" dirty="0">
              <a:effectLst/>
              <a:latin typeface="Roboto" panose="02000000000000000000" pitchFamily="2" charset="0"/>
            </a:endParaRPr>
          </a:p>
          <a:p>
            <a:pPr algn="l"/>
            <a:r>
              <a:rPr lang="es-ES" b="1" i="0" dirty="0">
                <a:effectLst/>
                <a:latin typeface="Roboto" panose="02000000000000000000" pitchFamily="2" charset="0"/>
              </a:rPr>
              <a:t>Puntas intercambiables</a:t>
            </a:r>
            <a:r>
              <a:rPr lang="es-ES" b="0" i="0" dirty="0">
                <a:effectLst/>
                <a:latin typeface="Roboto" panose="02000000000000000000" pitchFamily="2" charset="0"/>
              </a:rPr>
              <a:t>. </a:t>
            </a:r>
          </a:p>
          <a:p>
            <a:pPr algn="l"/>
            <a:endParaRPr lang="es-ES" b="0" i="0" dirty="0">
              <a:effectLst/>
              <a:latin typeface="Roboto" panose="02000000000000000000" pitchFamily="2" charset="0"/>
            </a:endParaRPr>
          </a:p>
          <a:p>
            <a:pPr algn="l"/>
            <a:r>
              <a:rPr lang="es-ES" b="1" i="0" dirty="0">
                <a:effectLst/>
                <a:latin typeface="Roboto" panose="02000000000000000000" pitchFamily="2" charset="0"/>
              </a:rPr>
              <a:t>Sujeción</a:t>
            </a:r>
            <a:r>
              <a:rPr lang="es-ES" dirty="0">
                <a:latin typeface="Roboto" panose="02000000000000000000" pitchFamily="2" charset="0"/>
              </a:rPr>
              <a:t>.</a:t>
            </a:r>
          </a:p>
          <a:p>
            <a:pPr algn="l"/>
            <a:r>
              <a:rPr lang="es-ES" dirty="0">
                <a:latin typeface="Roboto" panose="02000000000000000000" pitchFamily="2" charset="0"/>
              </a:rPr>
              <a:t> </a:t>
            </a:r>
          </a:p>
          <a:p>
            <a:pPr algn="l"/>
            <a:r>
              <a:rPr lang="es-ES" b="1" i="0" dirty="0">
                <a:effectLst/>
                <a:latin typeface="Roboto" panose="02000000000000000000" pitchFamily="2" charset="0"/>
              </a:rPr>
              <a:t>Velocidad de calentamiento</a:t>
            </a:r>
            <a:r>
              <a:rPr lang="es-ES" dirty="0">
                <a:latin typeface="Roboto" panose="02000000000000000000" pitchFamily="2" charset="0"/>
              </a:rPr>
              <a:t>.</a:t>
            </a:r>
          </a:p>
          <a:p>
            <a:pPr algn="l"/>
            <a:endParaRPr lang="es-ES" b="0" i="0" dirty="0">
              <a:effectLst/>
              <a:latin typeface="Roboto" panose="02000000000000000000" pitchFamily="2" charset="0"/>
            </a:endParaRPr>
          </a:p>
          <a:p>
            <a:pPr algn="l"/>
            <a:r>
              <a:rPr lang="es-ES" b="1" i="0" dirty="0">
                <a:effectLst/>
                <a:latin typeface="Roboto" panose="02000000000000000000" pitchFamily="2" charset="0"/>
              </a:rPr>
              <a:t>Velocidad de enfriamiento</a:t>
            </a:r>
            <a:r>
              <a:rPr lang="es-ES" dirty="0">
                <a:latin typeface="Roboto" panose="02000000000000000000" pitchFamily="2" charset="0"/>
              </a:rPr>
              <a:t>.</a:t>
            </a:r>
          </a:p>
          <a:p>
            <a:pPr algn="l"/>
            <a:endParaRPr lang="es-ES" b="1" i="0" dirty="0">
              <a:effectLst/>
              <a:latin typeface="Roboto" panose="02000000000000000000" pitchFamily="2" charset="0"/>
            </a:endParaRPr>
          </a:p>
          <a:p>
            <a:pPr algn="l"/>
            <a:r>
              <a:rPr lang="es-ES" b="1" i="0" dirty="0">
                <a:effectLst/>
                <a:latin typeface="Roboto" panose="02000000000000000000" pitchFamily="2" charset="0"/>
              </a:rPr>
              <a:t>Diseño ergonómico</a:t>
            </a:r>
            <a:r>
              <a:rPr lang="es-ES" dirty="0">
                <a:latin typeface="Roboto" panose="02000000000000000000" pitchFamily="2" charset="0"/>
              </a:rPr>
              <a:t>.</a:t>
            </a:r>
          </a:p>
          <a:p>
            <a:pPr algn="l"/>
            <a:endParaRPr lang="es-ES" b="0" i="0" dirty="0">
              <a:effectLst/>
              <a:latin typeface="Roboto" panose="02000000000000000000" pitchFamily="2" charset="0"/>
            </a:endParaRPr>
          </a:p>
        </p:txBody>
      </p:sp>
      <p:pic>
        <p:nvPicPr>
          <p:cNvPr id="4" name="Imagen 3">
            <a:extLst>
              <a:ext uri="{FF2B5EF4-FFF2-40B4-BE49-F238E27FC236}">
                <a16:creationId xmlns:a16="http://schemas.microsoft.com/office/drawing/2014/main" id="{FA2075F3-0F2C-4415-97E8-ADD74D39A0EE}"/>
              </a:ext>
            </a:extLst>
          </p:cNvPr>
          <p:cNvPicPr>
            <a:picLocks noChangeAspect="1"/>
          </p:cNvPicPr>
          <p:nvPr/>
        </p:nvPicPr>
        <p:blipFill>
          <a:blip r:embed="rId2"/>
          <a:stretch>
            <a:fillRect/>
          </a:stretch>
        </p:blipFill>
        <p:spPr>
          <a:xfrm>
            <a:off x="4421746" y="1120699"/>
            <a:ext cx="8126984" cy="4571428"/>
          </a:xfrm>
          <a:prstGeom prst="rect">
            <a:avLst/>
          </a:prstGeom>
        </p:spPr>
      </p:pic>
      <p:sp>
        <p:nvSpPr>
          <p:cNvPr id="5" name="CuadroTexto 4">
            <a:extLst>
              <a:ext uri="{FF2B5EF4-FFF2-40B4-BE49-F238E27FC236}">
                <a16:creationId xmlns:a16="http://schemas.microsoft.com/office/drawing/2014/main" id="{09A75FCC-7BEE-4D29-93C9-6BCDDA39F7F8}"/>
              </a:ext>
            </a:extLst>
          </p:cNvPr>
          <p:cNvSpPr txBox="1"/>
          <p:nvPr/>
        </p:nvSpPr>
        <p:spPr>
          <a:xfrm>
            <a:off x="0" y="295858"/>
            <a:ext cx="12192000" cy="461665"/>
          </a:xfrm>
          <a:prstGeom prst="rect">
            <a:avLst/>
          </a:prstGeom>
          <a:noFill/>
        </p:spPr>
        <p:txBody>
          <a:bodyPr wrap="square">
            <a:spAutoFit/>
          </a:bodyPr>
          <a:lstStyle/>
          <a:p>
            <a:pPr algn="ctr"/>
            <a:r>
              <a:rPr lang="es-MX" sz="2400" dirty="0"/>
              <a:t>Equipos de soldadura</a:t>
            </a:r>
            <a:r>
              <a:rPr lang="es-MX" sz="2400" b="1" dirty="0"/>
              <a:t>.</a:t>
            </a:r>
          </a:p>
        </p:txBody>
      </p:sp>
    </p:spTree>
    <p:extLst>
      <p:ext uri="{BB962C8B-B14F-4D97-AF65-F5344CB8AC3E}">
        <p14:creationId xmlns:p14="http://schemas.microsoft.com/office/powerpoint/2010/main" val="3268258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D4130D3-49F0-4057-9FCB-971373DD1ACC}"/>
              </a:ext>
            </a:extLst>
          </p:cNvPr>
          <p:cNvSpPr txBox="1"/>
          <p:nvPr/>
        </p:nvSpPr>
        <p:spPr>
          <a:xfrm>
            <a:off x="1673941" y="1533263"/>
            <a:ext cx="4885406" cy="1631216"/>
          </a:xfrm>
          <a:prstGeom prst="rect">
            <a:avLst/>
          </a:prstGeom>
          <a:noFill/>
        </p:spPr>
        <p:txBody>
          <a:bodyPr wrap="square">
            <a:spAutoFit/>
          </a:bodyPr>
          <a:lstStyle/>
          <a:p>
            <a:r>
              <a:rPr lang="es-ES" sz="2000" dirty="0"/>
              <a:t>Es un metal que funde con facilidad cuando se le aplica calor. </a:t>
            </a:r>
            <a:endParaRPr lang="es-MX" sz="2000" dirty="0"/>
          </a:p>
          <a:p>
            <a:r>
              <a:rPr lang="es-ES" sz="2000" dirty="0"/>
              <a:t>Aleación estaño y plomo en una proporción 60-40 %. Tiene forma de hilo de diferentes diámetros, siendo muy común.</a:t>
            </a:r>
            <a:endParaRPr lang="es-MX" sz="2000" dirty="0"/>
          </a:p>
        </p:txBody>
      </p:sp>
      <p:sp>
        <p:nvSpPr>
          <p:cNvPr id="7" name="CuadroTexto 6">
            <a:extLst>
              <a:ext uri="{FF2B5EF4-FFF2-40B4-BE49-F238E27FC236}">
                <a16:creationId xmlns:a16="http://schemas.microsoft.com/office/drawing/2014/main" id="{C18D74A7-0D3A-416E-BE04-809DE28587B8}"/>
              </a:ext>
            </a:extLst>
          </p:cNvPr>
          <p:cNvSpPr txBox="1"/>
          <p:nvPr/>
        </p:nvSpPr>
        <p:spPr>
          <a:xfrm>
            <a:off x="0" y="454429"/>
            <a:ext cx="12192000" cy="461665"/>
          </a:xfrm>
          <a:prstGeom prst="rect">
            <a:avLst/>
          </a:prstGeom>
          <a:noFill/>
        </p:spPr>
        <p:txBody>
          <a:bodyPr wrap="square">
            <a:spAutoFit/>
          </a:bodyPr>
          <a:lstStyle/>
          <a:p>
            <a:pPr algn="ctr"/>
            <a:r>
              <a:rPr lang="es-ES" sz="2400" dirty="0"/>
              <a:t>El estaño y pasta para soldar </a:t>
            </a:r>
            <a:endParaRPr lang="es-MX" sz="2400" dirty="0"/>
          </a:p>
        </p:txBody>
      </p:sp>
      <p:pic>
        <p:nvPicPr>
          <p:cNvPr id="9" name="Imagen 8">
            <a:extLst>
              <a:ext uri="{FF2B5EF4-FFF2-40B4-BE49-F238E27FC236}">
                <a16:creationId xmlns:a16="http://schemas.microsoft.com/office/drawing/2014/main" id="{DF79F8D8-6C33-44B8-AA5F-4C3C28E850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12255" y="3002835"/>
            <a:ext cx="3302413" cy="3302413"/>
          </a:xfrm>
          <a:prstGeom prst="rect">
            <a:avLst/>
          </a:prstGeom>
        </p:spPr>
      </p:pic>
      <p:sp>
        <p:nvSpPr>
          <p:cNvPr id="13" name="CuadroTexto 12">
            <a:extLst>
              <a:ext uri="{FF2B5EF4-FFF2-40B4-BE49-F238E27FC236}">
                <a16:creationId xmlns:a16="http://schemas.microsoft.com/office/drawing/2014/main" id="{CCAD1A25-AD8F-457E-9309-CFA9449BA7D5}"/>
              </a:ext>
            </a:extLst>
          </p:cNvPr>
          <p:cNvSpPr txBox="1"/>
          <p:nvPr/>
        </p:nvSpPr>
        <p:spPr>
          <a:xfrm>
            <a:off x="2308122" y="6218905"/>
            <a:ext cx="2796047" cy="369332"/>
          </a:xfrm>
          <a:prstGeom prst="rect">
            <a:avLst/>
          </a:prstGeom>
          <a:noFill/>
        </p:spPr>
        <p:txBody>
          <a:bodyPr wrap="square">
            <a:spAutoFit/>
          </a:bodyPr>
          <a:lstStyle/>
          <a:p>
            <a:r>
              <a:rPr lang="es-ES" sz="1800" dirty="0"/>
              <a:t>En electrónica el de 0,8 mm</a:t>
            </a:r>
            <a:endParaRPr lang="es-MX" dirty="0"/>
          </a:p>
        </p:txBody>
      </p:sp>
      <p:pic>
        <p:nvPicPr>
          <p:cNvPr id="15" name="Imagen 14">
            <a:extLst>
              <a:ext uri="{FF2B5EF4-FFF2-40B4-BE49-F238E27FC236}">
                <a16:creationId xmlns:a16="http://schemas.microsoft.com/office/drawing/2014/main" id="{81FC64CA-2D65-4246-9749-4E5FBEAB37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6629" y="2111157"/>
            <a:ext cx="3473443" cy="2162041"/>
          </a:xfrm>
          <a:prstGeom prst="rect">
            <a:avLst/>
          </a:prstGeom>
        </p:spPr>
      </p:pic>
      <p:sp>
        <p:nvSpPr>
          <p:cNvPr id="17" name="CuadroTexto 16">
            <a:extLst>
              <a:ext uri="{FF2B5EF4-FFF2-40B4-BE49-F238E27FC236}">
                <a16:creationId xmlns:a16="http://schemas.microsoft.com/office/drawing/2014/main" id="{6C0F579B-AB40-4728-BEF6-10625DE82470}"/>
              </a:ext>
            </a:extLst>
          </p:cNvPr>
          <p:cNvSpPr txBox="1"/>
          <p:nvPr/>
        </p:nvSpPr>
        <p:spPr>
          <a:xfrm>
            <a:off x="6340580" y="5130168"/>
            <a:ext cx="4494571" cy="923330"/>
          </a:xfrm>
          <a:prstGeom prst="rect">
            <a:avLst/>
          </a:prstGeom>
          <a:noFill/>
        </p:spPr>
        <p:txBody>
          <a:bodyPr wrap="square">
            <a:spAutoFit/>
          </a:bodyPr>
          <a:lstStyle/>
          <a:p>
            <a:pPr algn="ctr"/>
            <a:r>
              <a:rPr lang="es-ES" dirty="0"/>
              <a:t>Solución que elimina el óxido y las impurezas del metal a soldar, facilitando así la aplicación del estaño.</a:t>
            </a:r>
            <a:endParaRPr lang="es-MX" dirty="0"/>
          </a:p>
        </p:txBody>
      </p:sp>
    </p:spTree>
    <p:extLst>
      <p:ext uri="{BB962C8B-B14F-4D97-AF65-F5344CB8AC3E}">
        <p14:creationId xmlns:p14="http://schemas.microsoft.com/office/powerpoint/2010/main" val="1959621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ECE480-2C33-441A-94F5-E11442A38008}"/>
              </a:ext>
            </a:extLst>
          </p:cNvPr>
          <p:cNvSpPr txBox="1"/>
          <p:nvPr/>
        </p:nvSpPr>
        <p:spPr>
          <a:xfrm>
            <a:off x="0" y="356107"/>
            <a:ext cx="12192000" cy="461665"/>
          </a:xfrm>
          <a:prstGeom prst="rect">
            <a:avLst/>
          </a:prstGeom>
          <a:noFill/>
        </p:spPr>
        <p:txBody>
          <a:bodyPr wrap="square">
            <a:spAutoFit/>
          </a:bodyPr>
          <a:lstStyle/>
          <a:p>
            <a:pPr algn="ctr"/>
            <a:r>
              <a:rPr lang="es-MX" sz="2400" dirty="0"/>
              <a:t>Desoldador</a:t>
            </a:r>
          </a:p>
        </p:txBody>
      </p:sp>
      <p:pic>
        <p:nvPicPr>
          <p:cNvPr id="7" name="Imagen 6">
            <a:extLst>
              <a:ext uri="{FF2B5EF4-FFF2-40B4-BE49-F238E27FC236}">
                <a16:creationId xmlns:a16="http://schemas.microsoft.com/office/drawing/2014/main" id="{D97718A5-C013-4207-B060-3D6FC9B49144}"/>
              </a:ext>
            </a:extLst>
          </p:cNvPr>
          <p:cNvPicPr>
            <a:picLocks noChangeAspect="1"/>
          </p:cNvPicPr>
          <p:nvPr/>
        </p:nvPicPr>
        <p:blipFill>
          <a:blip r:embed="rId2"/>
          <a:stretch>
            <a:fillRect/>
          </a:stretch>
        </p:blipFill>
        <p:spPr>
          <a:xfrm>
            <a:off x="1744146" y="1265439"/>
            <a:ext cx="8939682" cy="2400000"/>
          </a:xfrm>
          <a:prstGeom prst="rect">
            <a:avLst/>
          </a:prstGeom>
        </p:spPr>
      </p:pic>
      <p:sp>
        <p:nvSpPr>
          <p:cNvPr id="9" name="CuadroTexto 8">
            <a:extLst>
              <a:ext uri="{FF2B5EF4-FFF2-40B4-BE49-F238E27FC236}">
                <a16:creationId xmlns:a16="http://schemas.microsoft.com/office/drawing/2014/main" id="{1B935D98-59AD-443B-842B-D876069CEE82}"/>
              </a:ext>
            </a:extLst>
          </p:cNvPr>
          <p:cNvSpPr txBox="1"/>
          <p:nvPr/>
        </p:nvSpPr>
        <p:spPr>
          <a:xfrm>
            <a:off x="2397302" y="3466775"/>
            <a:ext cx="7633370" cy="707886"/>
          </a:xfrm>
          <a:prstGeom prst="rect">
            <a:avLst/>
          </a:prstGeom>
          <a:noFill/>
        </p:spPr>
        <p:txBody>
          <a:bodyPr wrap="square">
            <a:spAutoFit/>
          </a:bodyPr>
          <a:lstStyle/>
          <a:p>
            <a:pPr algn="ctr"/>
            <a:r>
              <a:rPr lang="es-ES" sz="2000" dirty="0"/>
              <a:t>Permite retirar la soldadura de los componentes electrónicos de las placas de circuito impreso por succión.</a:t>
            </a:r>
            <a:endParaRPr lang="es-MX" sz="2000" dirty="0"/>
          </a:p>
        </p:txBody>
      </p:sp>
      <p:pic>
        <p:nvPicPr>
          <p:cNvPr id="11" name="Imagen 10">
            <a:extLst>
              <a:ext uri="{FF2B5EF4-FFF2-40B4-BE49-F238E27FC236}">
                <a16:creationId xmlns:a16="http://schemas.microsoft.com/office/drawing/2014/main" id="{94DCC07C-24E9-49CF-93F6-3ACD4679C9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99851" y="4531906"/>
            <a:ext cx="2121309" cy="2121309"/>
          </a:xfrm>
          <a:prstGeom prst="rect">
            <a:avLst/>
          </a:prstGeom>
        </p:spPr>
      </p:pic>
      <p:sp>
        <p:nvSpPr>
          <p:cNvPr id="13" name="CuadroTexto 12">
            <a:extLst>
              <a:ext uri="{FF2B5EF4-FFF2-40B4-BE49-F238E27FC236}">
                <a16:creationId xmlns:a16="http://schemas.microsoft.com/office/drawing/2014/main" id="{97E4D17B-FDA9-41E5-ADDD-0371B7AC0408}"/>
              </a:ext>
            </a:extLst>
          </p:cNvPr>
          <p:cNvSpPr txBox="1"/>
          <p:nvPr/>
        </p:nvSpPr>
        <p:spPr>
          <a:xfrm>
            <a:off x="4928419" y="4943445"/>
            <a:ext cx="6100916" cy="1015663"/>
          </a:xfrm>
          <a:prstGeom prst="rect">
            <a:avLst/>
          </a:prstGeom>
          <a:noFill/>
        </p:spPr>
        <p:txBody>
          <a:bodyPr wrap="square">
            <a:spAutoFit/>
          </a:bodyPr>
          <a:lstStyle/>
          <a:p>
            <a:r>
              <a:rPr lang="es-ES" sz="2000" b="0" i="0" dirty="0">
                <a:effectLst/>
              </a:rPr>
              <a:t>Malla de cobre que se usa para remover soldadura, lo que permite reemplazar componentes y retirar el exceso de soldadura</a:t>
            </a:r>
            <a:endParaRPr lang="es-MX" sz="2000" dirty="0"/>
          </a:p>
        </p:txBody>
      </p:sp>
    </p:spTree>
    <p:extLst>
      <p:ext uri="{BB962C8B-B14F-4D97-AF65-F5344CB8AC3E}">
        <p14:creationId xmlns:p14="http://schemas.microsoft.com/office/powerpoint/2010/main" val="2248093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C9C59F5-F820-454D-9289-318EC35AAB4F}"/>
              </a:ext>
            </a:extLst>
          </p:cNvPr>
          <p:cNvPicPr>
            <a:picLocks noChangeAspect="1"/>
          </p:cNvPicPr>
          <p:nvPr/>
        </p:nvPicPr>
        <p:blipFill>
          <a:blip r:embed="rId2"/>
          <a:stretch>
            <a:fillRect/>
          </a:stretch>
        </p:blipFill>
        <p:spPr>
          <a:xfrm>
            <a:off x="2999656" y="1294617"/>
            <a:ext cx="6526984" cy="4063492"/>
          </a:xfrm>
          <a:prstGeom prst="rect">
            <a:avLst/>
          </a:prstGeom>
        </p:spPr>
      </p:pic>
      <p:sp>
        <p:nvSpPr>
          <p:cNvPr id="4" name="CuadroTexto 3">
            <a:extLst>
              <a:ext uri="{FF2B5EF4-FFF2-40B4-BE49-F238E27FC236}">
                <a16:creationId xmlns:a16="http://schemas.microsoft.com/office/drawing/2014/main" id="{0F2E7280-FE07-4DF2-9FE2-47EB1EE8528A}"/>
              </a:ext>
            </a:extLst>
          </p:cNvPr>
          <p:cNvSpPr txBox="1"/>
          <p:nvPr/>
        </p:nvSpPr>
        <p:spPr>
          <a:xfrm>
            <a:off x="2896336" y="5460746"/>
            <a:ext cx="6733624" cy="923330"/>
          </a:xfrm>
          <a:prstGeom prst="rect">
            <a:avLst/>
          </a:prstGeom>
          <a:noFill/>
        </p:spPr>
        <p:txBody>
          <a:bodyPr wrap="square" rtlCol="0">
            <a:spAutoFit/>
          </a:bodyPr>
          <a:lstStyle/>
          <a:p>
            <a:r>
              <a:rPr lang="es-ES" dirty="0"/>
              <a:t>Soldar es sencillo, pero requiere de experiencia, es importante cumplir con las buenas practicas, como mantener limpia la punta del soldador, aplicar el calor adecuado y usar la correcta cantidad de estaño.</a:t>
            </a:r>
            <a:endParaRPr lang="es-MX" dirty="0"/>
          </a:p>
        </p:txBody>
      </p:sp>
      <p:sp>
        <p:nvSpPr>
          <p:cNvPr id="5" name="CuadroTexto 4">
            <a:extLst>
              <a:ext uri="{FF2B5EF4-FFF2-40B4-BE49-F238E27FC236}">
                <a16:creationId xmlns:a16="http://schemas.microsoft.com/office/drawing/2014/main" id="{3AA5E850-ED68-4FAA-90CD-7E484830FDB0}"/>
              </a:ext>
            </a:extLst>
          </p:cNvPr>
          <p:cNvSpPr txBox="1"/>
          <p:nvPr/>
        </p:nvSpPr>
        <p:spPr>
          <a:xfrm>
            <a:off x="0" y="356107"/>
            <a:ext cx="12192000" cy="461665"/>
          </a:xfrm>
          <a:prstGeom prst="rect">
            <a:avLst/>
          </a:prstGeom>
          <a:noFill/>
        </p:spPr>
        <p:txBody>
          <a:bodyPr wrap="square">
            <a:spAutoFit/>
          </a:bodyPr>
          <a:lstStyle/>
          <a:p>
            <a:pPr algn="ctr"/>
            <a:r>
              <a:rPr lang="es-MX" sz="2400" dirty="0"/>
              <a:t>Proceso de soldar de componentes electrónicos</a:t>
            </a:r>
          </a:p>
        </p:txBody>
      </p:sp>
      <p:sp>
        <p:nvSpPr>
          <p:cNvPr id="6" name="CuadroTexto 5">
            <a:extLst>
              <a:ext uri="{FF2B5EF4-FFF2-40B4-BE49-F238E27FC236}">
                <a16:creationId xmlns:a16="http://schemas.microsoft.com/office/drawing/2014/main" id="{64174E0D-2488-477B-A085-00C7A6BF42F1}"/>
              </a:ext>
            </a:extLst>
          </p:cNvPr>
          <p:cNvSpPr txBox="1"/>
          <p:nvPr/>
        </p:nvSpPr>
        <p:spPr>
          <a:xfrm>
            <a:off x="3704253" y="2286001"/>
            <a:ext cx="768159" cy="369332"/>
          </a:xfrm>
          <a:prstGeom prst="rect">
            <a:avLst/>
          </a:prstGeom>
          <a:noFill/>
        </p:spPr>
        <p:txBody>
          <a:bodyPr wrap="none" rtlCol="0">
            <a:spAutoFit/>
          </a:bodyPr>
          <a:lstStyle/>
          <a:p>
            <a:r>
              <a:rPr lang="es-ES" dirty="0"/>
              <a:t>Estaño</a:t>
            </a:r>
            <a:endParaRPr lang="es-MX" dirty="0"/>
          </a:p>
        </p:txBody>
      </p:sp>
      <p:sp>
        <p:nvSpPr>
          <p:cNvPr id="7" name="CuadroTexto 6">
            <a:extLst>
              <a:ext uri="{FF2B5EF4-FFF2-40B4-BE49-F238E27FC236}">
                <a16:creationId xmlns:a16="http://schemas.microsoft.com/office/drawing/2014/main" id="{D0F47E40-2BAB-493B-9E6D-8B579DEDDFA8}"/>
              </a:ext>
            </a:extLst>
          </p:cNvPr>
          <p:cNvSpPr txBox="1"/>
          <p:nvPr/>
        </p:nvSpPr>
        <p:spPr>
          <a:xfrm>
            <a:off x="4261098" y="4956124"/>
            <a:ext cx="1330814" cy="369332"/>
          </a:xfrm>
          <a:prstGeom prst="rect">
            <a:avLst/>
          </a:prstGeom>
          <a:noFill/>
        </p:spPr>
        <p:txBody>
          <a:bodyPr wrap="none" rtlCol="0">
            <a:spAutoFit/>
          </a:bodyPr>
          <a:lstStyle/>
          <a:p>
            <a:r>
              <a:rPr lang="es-ES" dirty="0"/>
              <a:t>Componente</a:t>
            </a:r>
            <a:endParaRPr lang="es-MX" dirty="0"/>
          </a:p>
        </p:txBody>
      </p:sp>
      <p:sp>
        <p:nvSpPr>
          <p:cNvPr id="8" name="CuadroTexto 7">
            <a:extLst>
              <a:ext uri="{FF2B5EF4-FFF2-40B4-BE49-F238E27FC236}">
                <a16:creationId xmlns:a16="http://schemas.microsoft.com/office/drawing/2014/main" id="{CA6164E6-9406-49E7-BE39-35C75536A045}"/>
              </a:ext>
            </a:extLst>
          </p:cNvPr>
          <p:cNvSpPr txBox="1"/>
          <p:nvPr/>
        </p:nvSpPr>
        <p:spPr>
          <a:xfrm>
            <a:off x="4823987" y="3682483"/>
            <a:ext cx="1149033" cy="369332"/>
          </a:xfrm>
          <a:prstGeom prst="rect">
            <a:avLst/>
          </a:prstGeom>
          <a:noFill/>
        </p:spPr>
        <p:txBody>
          <a:bodyPr wrap="none" rtlCol="0">
            <a:spAutoFit/>
          </a:bodyPr>
          <a:lstStyle/>
          <a:p>
            <a:r>
              <a:rPr lang="es-ES" dirty="0"/>
              <a:t>Soldadura</a:t>
            </a:r>
            <a:endParaRPr lang="es-MX" dirty="0"/>
          </a:p>
        </p:txBody>
      </p:sp>
      <p:sp>
        <p:nvSpPr>
          <p:cNvPr id="9" name="CuadroTexto 8">
            <a:extLst>
              <a:ext uri="{FF2B5EF4-FFF2-40B4-BE49-F238E27FC236}">
                <a16:creationId xmlns:a16="http://schemas.microsoft.com/office/drawing/2014/main" id="{83564A55-0C2C-45FE-B049-C39CE3ADBFB5}"/>
              </a:ext>
            </a:extLst>
          </p:cNvPr>
          <p:cNvSpPr txBox="1"/>
          <p:nvPr/>
        </p:nvSpPr>
        <p:spPr>
          <a:xfrm>
            <a:off x="7977674" y="3059668"/>
            <a:ext cx="830677" cy="369332"/>
          </a:xfrm>
          <a:prstGeom prst="rect">
            <a:avLst/>
          </a:prstGeom>
          <a:noFill/>
        </p:spPr>
        <p:txBody>
          <a:bodyPr wrap="none" rtlCol="0">
            <a:spAutoFit/>
          </a:bodyPr>
          <a:lstStyle/>
          <a:p>
            <a:r>
              <a:rPr lang="es-ES" dirty="0"/>
              <a:t>Cautín </a:t>
            </a:r>
            <a:endParaRPr lang="es-MX" dirty="0"/>
          </a:p>
        </p:txBody>
      </p:sp>
      <p:sp>
        <p:nvSpPr>
          <p:cNvPr id="10" name="CuadroTexto 9">
            <a:extLst>
              <a:ext uri="{FF2B5EF4-FFF2-40B4-BE49-F238E27FC236}">
                <a16:creationId xmlns:a16="http://schemas.microsoft.com/office/drawing/2014/main" id="{A8DECBD8-8CEA-42E9-A5D1-C7A9B3092D44}"/>
              </a:ext>
            </a:extLst>
          </p:cNvPr>
          <p:cNvSpPr txBox="1"/>
          <p:nvPr/>
        </p:nvSpPr>
        <p:spPr>
          <a:xfrm>
            <a:off x="8052572" y="3924507"/>
            <a:ext cx="870751" cy="369332"/>
          </a:xfrm>
          <a:prstGeom prst="rect">
            <a:avLst/>
          </a:prstGeom>
          <a:noFill/>
        </p:spPr>
        <p:txBody>
          <a:bodyPr wrap="none" rtlCol="0">
            <a:spAutoFit/>
          </a:bodyPr>
          <a:lstStyle/>
          <a:p>
            <a:r>
              <a:rPr lang="es-ES" dirty="0"/>
              <a:t>Circuito</a:t>
            </a:r>
            <a:endParaRPr lang="es-MX" dirty="0"/>
          </a:p>
        </p:txBody>
      </p:sp>
    </p:spTree>
    <p:extLst>
      <p:ext uri="{BB962C8B-B14F-4D97-AF65-F5344CB8AC3E}">
        <p14:creationId xmlns:p14="http://schemas.microsoft.com/office/powerpoint/2010/main" val="220588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E10B10-EC78-4612-B6AF-51E9B0181184}"/>
              </a:ext>
            </a:extLst>
          </p:cNvPr>
          <p:cNvSpPr txBox="1"/>
          <p:nvPr/>
        </p:nvSpPr>
        <p:spPr>
          <a:xfrm>
            <a:off x="102637" y="407828"/>
            <a:ext cx="11887200" cy="461665"/>
          </a:xfrm>
          <a:prstGeom prst="rect">
            <a:avLst/>
          </a:prstGeom>
          <a:noFill/>
        </p:spPr>
        <p:txBody>
          <a:bodyPr wrap="square">
            <a:spAutoFit/>
          </a:bodyPr>
          <a:lstStyle/>
          <a:p>
            <a:pPr algn="ctr"/>
            <a:r>
              <a:rPr lang="es-MX" sz="2400" b="1" dirty="0"/>
              <a:t>¿Que es un osciloscopio?</a:t>
            </a:r>
            <a:endParaRPr lang="es-MX" sz="2400" dirty="0"/>
          </a:p>
        </p:txBody>
      </p:sp>
      <p:sp>
        <p:nvSpPr>
          <p:cNvPr id="5" name="CuadroTexto 4">
            <a:extLst>
              <a:ext uri="{FF2B5EF4-FFF2-40B4-BE49-F238E27FC236}">
                <a16:creationId xmlns:a16="http://schemas.microsoft.com/office/drawing/2014/main" id="{D82BE53F-4AB3-4DEC-8677-CADDE72E1B8B}"/>
              </a:ext>
            </a:extLst>
          </p:cNvPr>
          <p:cNvSpPr txBox="1"/>
          <p:nvPr/>
        </p:nvSpPr>
        <p:spPr>
          <a:xfrm>
            <a:off x="1541885" y="2513053"/>
            <a:ext cx="3599283" cy="2585323"/>
          </a:xfrm>
          <a:prstGeom prst="rect">
            <a:avLst/>
          </a:prstGeom>
          <a:noFill/>
        </p:spPr>
        <p:txBody>
          <a:bodyPr wrap="square">
            <a:spAutoFit/>
          </a:bodyPr>
          <a:lstStyle/>
          <a:p>
            <a:pPr marL="0" indent="0">
              <a:buNone/>
            </a:pPr>
            <a:r>
              <a:rPr lang="es-MX" dirty="0"/>
              <a:t>Un osciloscopio es un instrumento de medición para la electrónica. Representa una gráfica de amplitud en el eje vertical y tiempo en el eje horizontal. </a:t>
            </a:r>
          </a:p>
          <a:p>
            <a:pPr marL="0" indent="0">
              <a:buNone/>
            </a:pPr>
            <a:r>
              <a:rPr lang="es-MX" dirty="0"/>
              <a:t>Frecuentemente se complementa con un multímetro, una fuente de alimentación y un generador de funciones o arbitrario.</a:t>
            </a:r>
          </a:p>
        </p:txBody>
      </p:sp>
      <p:pic>
        <p:nvPicPr>
          <p:cNvPr id="8" name="Imagen 7">
            <a:extLst>
              <a:ext uri="{FF2B5EF4-FFF2-40B4-BE49-F238E27FC236}">
                <a16:creationId xmlns:a16="http://schemas.microsoft.com/office/drawing/2014/main" id="{34FCCABC-F51D-4A6E-8795-193FB314C433}"/>
              </a:ext>
            </a:extLst>
          </p:cNvPr>
          <p:cNvPicPr>
            <a:picLocks noChangeAspect="1"/>
          </p:cNvPicPr>
          <p:nvPr/>
        </p:nvPicPr>
        <p:blipFill>
          <a:blip r:embed="rId2"/>
          <a:stretch>
            <a:fillRect/>
          </a:stretch>
        </p:blipFill>
        <p:spPr>
          <a:xfrm>
            <a:off x="4553639" y="869493"/>
            <a:ext cx="6960335" cy="5016994"/>
          </a:xfrm>
          <a:prstGeom prst="rect">
            <a:avLst/>
          </a:prstGeom>
        </p:spPr>
      </p:pic>
    </p:spTree>
    <p:extLst>
      <p:ext uri="{BB962C8B-B14F-4D97-AF65-F5344CB8AC3E}">
        <p14:creationId xmlns:p14="http://schemas.microsoft.com/office/powerpoint/2010/main" val="1330160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9BAE6B2-F3B3-44B0-B5D4-5EC402ADA7E8}"/>
              </a:ext>
            </a:extLst>
          </p:cNvPr>
          <p:cNvSpPr txBox="1"/>
          <p:nvPr/>
        </p:nvSpPr>
        <p:spPr>
          <a:xfrm>
            <a:off x="7184572" y="1884411"/>
            <a:ext cx="4530788" cy="3693319"/>
          </a:xfrm>
          <a:prstGeom prst="rect">
            <a:avLst/>
          </a:prstGeom>
          <a:noFill/>
        </p:spPr>
        <p:txBody>
          <a:bodyPr wrap="square">
            <a:spAutoFit/>
          </a:bodyPr>
          <a:lstStyle/>
          <a:p>
            <a:pPr marL="0" indent="0">
              <a:buNone/>
            </a:pPr>
            <a:r>
              <a:rPr lang="es-MX" dirty="0"/>
              <a:t>El osciloscopio presenta los valores de las señales eléctricas en forma de coordenadas en una pantalla, en la que normalmente el eje X (horizontal) representa tiempos y el eje Y (vertical) representa tensiones. La imagen así obtenida se denomina oscilograma. En osciloscopios análogos o de fosforo digital se suele incluir otra entrada o control, llamado "</a:t>
            </a:r>
            <a:r>
              <a:rPr lang="es-MX" b="1" dirty="0"/>
              <a:t>eje Z</a:t>
            </a:r>
            <a:r>
              <a:rPr lang="es-MX" dirty="0"/>
              <a:t>" que controla la luminosidad del haz, permitiendo resaltar o apagar algunos segmentos de la traza dependiendo de su frecuencia de repetición o velocidad de transición en tiempo.</a:t>
            </a:r>
          </a:p>
        </p:txBody>
      </p:sp>
      <p:pic>
        <p:nvPicPr>
          <p:cNvPr id="4" name="Picture 4" descr="CienciaTech">
            <a:extLst>
              <a:ext uri="{FF2B5EF4-FFF2-40B4-BE49-F238E27FC236}">
                <a16:creationId xmlns:a16="http://schemas.microsoft.com/office/drawing/2014/main" id="{F7BE860F-DE5D-4F57-9C3D-76C43A25403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8420" y="1797117"/>
            <a:ext cx="6446510" cy="386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690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8D1B3B74-08E7-4CE4-8125-9B2D7ACD8D84}"/>
              </a:ext>
            </a:extLst>
          </p:cNvPr>
          <p:cNvPicPr>
            <a:picLocks noChangeAspect="1"/>
          </p:cNvPicPr>
          <p:nvPr/>
        </p:nvPicPr>
        <p:blipFill>
          <a:blip r:embed="rId2"/>
          <a:stretch>
            <a:fillRect/>
          </a:stretch>
        </p:blipFill>
        <p:spPr>
          <a:xfrm>
            <a:off x="1586204" y="947345"/>
            <a:ext cx="8434873" cy="6079837"/>
          </a:xfrm>
          <a:prstGeom prst="rect">
            <a:avLst/>
          </a:prstGeom>
        </p:spPr>
      </p:pic>
      <p:sp>
        <p:nvSpPr>
          <p:cNvPr id="9" name="CuadroTexto 8">
            <a:extLst>
              <a:ext uri="{FF2B5EF4-FFF2-40B4-BE49-F238E27FC236}">
                <a16:creationId xmlns:a16="http://schemas.microsoft.com/office/drawing/2014/main" id="{61793F8C-5C32-43BB-AD89-83ABD7DC23C1}"/>
              </a:ext>
            </a:extLst>
          </p:cNvPr>
          <p:cNvSpPr txBox="1"/>
          <p:nvPr/>
        </p:nvSpPr>
        <p:spPr>
          <a:xfrm>
            <a:off x="3573624" y="2509938"/>
            <a:ext cx="1941365" cy="369332"/>
          </a:xfrm>
          <a:prstGeom prst="rect">
            <a:avLst/>
          </a:prstGeom>
          <a:noFill/>
        </p:spPr>
        <p:txBody>
          <a:bodyPr wrap="none" rtlCol="0">
            <a:spAutoFit/>
          </a:bodyPr>
          <a:lstStyle/>
          <a:p>
            <a:r>
              <a:rPr lang="es-ES" dirty="0"/>
              <a:t>Punta de enganche</a:t>
            </a:r>
            <a:endParaRPr lang="es-MX" dirty="0"/>
          </a:p>
        </p:txBody>
      </p:sp>
      <p:sp>
        <p:nvSpPr>
          <p:cNvPr id="10" name="CuadroTexto 9">
            <a:extLst>
              <a:ext uri="{FF2B5EF4-FFF2-40B4-BE49-F238E27FC236}">
                <a16:creationId xmlns:a16="http://schemas.microsoft.com/office/drawing/2014/main" id="{8CDE9B94-1070-4B69-9C1E-70F8CF723583}"/>
              </a:ext>
            </a:extLst>
          </p:cNvPr>
          <p:cNvSpPr txBox="1"/>
          <p:nvPr/>
        </p:nvSpPr>
        <p:spPr>
          <a:xfrm>
            <a:off x="4957665" y="2774306"/>
            <a:ext cx="2129109" cy="369332"/>
          </a:xfrm>
          <a:prstGeom prst="rect">
            <a:avLst/>
          </a:prstGeom>
          <a:noFill/>
        </p:spPr>
        <p:txBody>
          <a:bodyPr wrap="none" rtlCol="0">
            <a:spAutoFit/>
          </a:bodyPr>
          <a:lstStyle/>
          <a:p>
            <a:r>
              <a:rPr lang="es-ES" dirty="0"/>
              <a:t>Punta intercambiable</a:t>
            </a:r>
            <a:endParaRPr lang="es-MX" dirty="0"/>
          </a:p>
        </p:txBody>
      </p:sp>
      <p:sp>
        <p:nvSpPr>
          <p:cNvPr id="11" name="CuadroTexto 10">
            <a:extLst>
              <a:ext uri="{FF2B5EF4-FFF2-40B4-BE49-F238E27FC236}">
                <a16:creationId xmlns:a16="http://schemas.microsoft.com/office/drawing/2014/main" id="{4242F04D-4E41-42A0-B262-5E5D9F358656}"/>
              </a:ext>
            </a:extLst>
          </p:cNvPr>
          <p:cNvSpPr txBox="1"/>
          <p:nvPr/>
        </p:nvSpPr>
        <p:spPr>
          <a:xfrm>
            <a:off x="6403909" y="3020012"/>
            <a:ext cx="1149674" cy="369332"/>
          </a:xfrm>
          <a:prstGeom prst="rect">
            <a:avLst/>
          </a:prstGeom>
          <a:noFill/>
        </p:spPr>
        <p:txBody>
          <a:bodyPr wrap="none" rtlCol="0">
            <a:spAutoFit/>
          </a:bodyPr>
          <a:lstStyle/>
          <a:p>
            <a:r>
              <a:rPr lang="es-ES" dirty="0"/>
              <a:t>Atenuador</a:t>
            </a:r>
            <a:endParaRPr lang="es-MX" dirty="0"/>
          </a:p>
        </p:txBody>
      </p:sp>
      <p:sp>
        <p:nvSpPr>
          <p:cNvPr id="12" name="CuadroTexto 11">
            <a:extLst>
              <a:ext uri="{FF2B5EF4-FFF2-40B4-BE49-F238E27FC236}">
                <a16:creationId xmlns:a16="http://schemas.microsoft.com/office/drawing/2014/main" id="{584F22F0-BEEC-4195-9B71-D79AF317A265}"/>
              </a:ext>
            </a:extLst>
          </p:cNvPr>
          <p:cNvSpPr txBox="1"/>
          <p:nvPr/>
        </p:nvSpPr>
        <p:spPr>
          <a:xfrm>
            <a:off x="6978746" y="3265718"/>
            <a:ext cx="2414444" cy="369332"/>
          </a:xfrm>
          <a:prstGeom prst="rect">
            <a:avLst/>
          </a:prstGeom>
          <a:noFill/>
        </p:spPr>
        <p:txBody>
          <a:bodyPr wrap="none" rtlCol="0">
            <a:spAutoFit/>
          </a:bodyPr>
          <a:lstStyle/>
          <a:p>
            <a:r>
              <a:rPr lang="es-ES" dirty="0"/>
              <a:t>Ajuste de compensación </a:t>
            </a:r>
            <a:endParaRPr lang="es-MX" dirty="0"/>
          </a:p>
        </p:txBody>
      </p:sp>
      <p:sp>
        <p:nvSpPr>
          <p:cNvPr id="13" name="CuadroTexto 12">
            <a:extLst>
              <a:ext uri="{FF2B5EF4-FFF2-40B4-BE49-F238E27FC236}">
                <a16:creationId xmlns:a16="http://schemas.microsoft.com/office/drawing/2014/main" id="{E3A6C368-7A00-45FB-8073-7787E6451874}"/>
              </a:ext>
            </a:extLst>
          </p:cNvPr>
          <p:cNvSpPr txBox="1"/>
          <p:nvPr/>
        </p:nvSpPr>
        <p:spPr>
          <a:xfrm>
            <a:off x="8326015" y="3511424"/>
            <a:ext cx="859531" cy="369332"/>
          </a:xfrm>
          <a:prstGeom prst="rect">
            <a:avLst/>
          </a:prstGeom>
          <a:noFill/>
        </p:spPr>
        <p:txBody>
          <a:bodyPr wrap="none" rtlCol="0">
            <a:spAutoFit/>
          </a:bodyPr>
          <a:lstStyle/>
          <a:p>
            <a:r>
              <a:rPr lang="es-ES" dirty="0"/>
              <a:t>Cuerpo</a:t>
            </a:r>
            <a:endParaRPr lang="es-MX" dirty="0"/>
          </a:p>
        </p:txBody>
      </p:sp>
      <p:sp>
        <p:nvSpPr>
          <p:cNvPr id="14" name="CuadroTexto 13">
            <a:extLst>
              <a:ext uri="{FF2B5EF4-FFF2-40B4-BE49-F238E27FC236}">
                <a16:creationId xmlns:a16="http://schemas.microsoft.com/office/drawing/2014/main" id="{3FE15E1C-E66D-4453-8FEC-6A8FED066A12}"/>
              </a:ext>
            </a:extLst>
          </p:cNvPr>
          <p:cNvSpPr txBox="1"/>
          <p:nvPr/>
        </p:nvSpPr>
        <p:spPr>
          <a:xfrm>
            <a:off x="4080854" y="5116289"/>
            <a:ext cx="2818400" cy="369332"/>
          </a:xfrm>
          <a:prstGeom prst="rect">
            <a:avLst/>
          </a:prstGeom>
          <a:noFill/>
        </p:spPr>
        <p:txBody>
          <a:bodyPr wrap="none" rtlCol="0">
            <a:spAutoFit/>
          </a:bodyPr>
          <a:lstStyle/>
          <a:p>
            <a:r>
              <a:rPr lang="es-ES" dirty="0"/>
              <a:t>Punta de prueba de la señal</a:t>
            </a:r>
            <a:endParaRPr lang="es-MX" dirty="0"/>
          </a:p>
        </p:txBody>
      </p:sp>
      <p:sp>
        <p:nvSpPr>
          <p:cNvPr id="15" name="CuadroTexto 14">
            <a:extLst>
              <a:ext uri="{FF2B5EF4-FFF2-40B4-BE49-F238E27FC236}">
                <a16:creationId xmlns:a16="http://schemas.microsoft.com/office/drawing/2014/main" id="{97DE4368-3D59-40DB-B5B2-357BF6D95D1F}"/>
              </a:ext>
            </a:extLst>
          </p:cNvPr>
          <p:cNvSpPr txBox="1"/>
          <p:nvPr/>
        </p:nvSpPr>
        <p:spPr>
          <a:xfrm>
            <a:off x="3546070" y="5396208"/>
            <a:ext cx="3046347" cy="369332"/>
          </a:xfrm>
          <a:prstGeom prst="rect">
            <a:avLst/>
          </a:prstGeom>
          <a:noFill/>
        </p:spPr>
        <p:txBody>
          <a:bodyPr wrap="none" rtlCol="0">
            <a:spAutoFit/>
          </a:bodyPr>
          <a:lstStyle/>
          <a:p>
            <a:r>
              <a:rPr lang="es-ES" dirty="0"/>
              <a:t>Pinzas de cocodrilo para tierra</a:t>
            </a:r>
            <a:endParaRPr lang="es-MX" dirty="0"/>
          </a:p>
        </p:txBody>
      </p:sp>
      <p:sp>
        <p:nvSpPr>
          <p:cNvPr id="16" name="CuadroTexto 15">
            <a:extLst>
              <a:ext uri="{FF2B5EF4-FFF2-40B4-BE49-F238E27FC236}">
                <a16:creationId xmlns:a16="http://schemas.microsoft.com/office/drawing/2014/main" id="{3D9A8A06-D157-4DE9-A54E-EF279B3E8D3A}"/>
              </a:ext>
            </a:extLst>
          </p:cNvPr>
          <p:cNvSpPr txBox="1"/>
          <p:nvPr/>
        </p:nvSpPr>
        <p:spPr>
          <a:xfrm>
            <a:off x="8829869" y="4838931"/>
            <a:ext cx="1483098" cy="369332"/>
          </a:xfrm>
          <a:prstGeom prst="rect">
            <a:avLst/>
          </a:prstGeom>
          <a:noFill/>
        </p:spPr>
        <p:txBody>
          <a:bodyPr wrap="none" rtlCol="0">
            <a:spAutoFit/>
          </a:bodyPr>
          <a:lstStyle/>
          <a:p>
            <a:r>
              <a:rPr lang="es-ES" dirty="0"/>
              <a:t>Cable coaxial</a:t>
            </a:r>
            <a:endParaRPr lang="es-MX" dirty="0"/>
          </a:p>
        </p:txBody>
      </p:sp>
      <p:sp>
        <p:nvSpPr>
          <p:cNvPr id="17" name="CuadroTexto 16">
            <a:extLst>
              <a:ext uri="{FF2B5EF4-FFF2-40B4-BE49-F238E27FC236}">
                <a16:creationId xmlns:a16="http://schemas.microsoft.com/office/drawing/2014/main" id="{D23A08B3-70C3-44BE-B918-69E7EAE45A85}"/>
              </a:ext>
            </a:extLst>
          </p:cNvPr>
          <p:cNvSpPr txBox="1"/>
          <p:nvPr/>
        </p:nvSpPr>
        <p:spPr>
          <a:xfrm>
            <a:off x="8310464" y="5426919"/>
            <a:ext cx="1471878" cy="369332"/>
          </a:xfrm>
          <a:prstGeom prst="rect">
            <a:avLst/>
          </a:prstGeom>
          <a:noFill/>
        </p:spPr>
        <p:txBody>
          <a:bodyPr wrap="none" rtlCol="0">
            <a:spAutoFit/>
          </a:bodyPr>
          <a:lstStyle/>
          <a:p>
            <a:r>
              <a:rPr lang="es-ES" dirty="0"/>
              <a:t>Conector BNC</a:t>
            </a:r>
            <a:endParaRPr lang="es-MX" dirty="0"/>
          </a:p>
        </p:txBody>
      </p:sp>
      <p:sp>
        <p:nvSpPr>
          <p:cNvPr id="18" name="CuadroTexto 17">
            <a:extLst>
              <a:ext uri="{FF2B5EF4-FFF2-40B4-BE49-F238E27FC236}">
                <a16:creationId xmlns:a16="http://schemas.microsoft.com/office/drawing/2014/main" id="{BAF8119C-52DA-4A48-B0FE-29C994A59620}"/>
              </a:ext>
            </a:extLst>
          </p:cNvPr>
          <p:cNvSpPr txBox="1"/>
          <p:nvPr/>
        </p:nvSpPr>
        <p:spPr>
          <a:xfrm>
            <a:off x="0" y="364316"/>
            <a:ext cx="12192000" cy="461665"/>
          </a:xfrm>
          <a:prstGeom prst="rect">
            <a:avLst/>
          </a:prstGeom>
          <a:noFill/>
        </p:spPr>
        <p:txBody>
          <a:bodyPr wrap="square" rtlCol="0">
            <a:spAutoFit/>
          </a:bodyPr>
          <a:lstStyle/>
          <a:p>
            <a:pPr algn="ctr"/>
            <a:r>
              <a:rPr lang="es-ES" sz="2400" dirty="0"/>
              <a:t>Sonda de prueba</a:t>
            </a:r>
            <a:endParaRPr lang="es-MX" sz="2400" dirty="0"/>
          </a:p>
        </p:txBody>
      </p:sp>
      <p:sp>
        <p:nvSpPr>
          <p:cNvPr id="20" name="CuadroTexto 19">
            <a:extLst>
              <a:ext uri="{FF2B5EF4-FFF2-40B4-BE49-F238E27FC236}">
                <a16:creationId xmlns:a16="http://schemas.microsoft.com/office/drawing/2014/main" id="{29899AAA-3595-45FB-B926-B2AC982D4C24}"/>
              </a:ext>
            </a:extLst>
          </p:cNvPr>
          <p:cNvSpPr txBox="1"/>
          <p:nvPr/>
        </p:nvSpPr>
        <p:spPr>
          <a:xfrm>
            <a:off x="1294314" y="1081196"/>
            <a:ext cx="9311482" cy="646331"/>
          </a:xfrm>
          <a:prstGeom prst="rect">
            <a:avLst/>
          </a:prstGeom>
          <a:noFill/>
        </p:spPr>
        <p:txBody>
          <a:bodyPr wrap="square">
            <a:spAutoFit/>
          </a:bodyPr>
          <a:lstStyle/>
          <a:p>
            <a:pPr algn="ctr"/>
            <a:r>
              <a:rPr lang="es-ES" dirty="0"/>
              <a:t>La conexión de estos canales se hace mediante unos cables especiales denominados sondas, que disponen de punta de prueba y pinza de tierra</a:t>
            </a:r>
            <a:endParaRPr lang="es-MX" dirty="0"/>
          </a:p>
        </p:txBody>
      </p:sp>
    </p:spTree>
    <p:extLst>
      <p:ext uri="{BB962C8B-B14F-4D97-AF65-F5344CB8AC3E}">
        <p14:creationId xmlns:p14="http://schemas.microsoft.com/office/powerpoint/2010/main" val="650739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C438840-23B5-4D2B-88E2-AD47FD6F98D8}"/>
              </a:ext>
            </a:extLst>
          </p:cNvPr>
          <p:cNvSpPr txBox="1"/>
          <p:nvPr/>
        </p:nvSpPr>
        <p:spPr>
          <a:xfrm>
            <a:off x="3045542" y="611747"/>
            <a:ext cx="6100916" cy="461665"/>
          </a:xfrm>
          <a:prstGeom prst="rect">
            <a:avLst/>
          </a:prstGeom>
          <a:noFill/>
        </p:spPr>
        <p:txBody>
          <a:bodyPr wrap="square">
            <a:spAutoFit/>
          </a:bodyPr>
          <a:lstStyle/>
          <a:p>
            <a:pPr algn="ctr"/>
            <a:r>
              <a:rPr lang="es-MX" sz="2400" dirty="0"/>
              <a:t>Placa de pruebas (</a:t>
            </a:r>
            <a:r>
              <a:rPr lang="es-MX" sz="2400" dirty="0" err="1"/>
              <a:t>Protoboard</a:t>
            </a:r>
            <a:r>
              <a:rPr lang="es-MX" sz="2400" dirty="0"/>
              <a:t>). </a:t>
            </a:r>
          </a:p>
        </p:txBody>
      </p:sp>
      <p:pic>
        <p:nvPicPr>
          <p:cNvPr id="7" name="Imagen 6">
            <a:extLst>
              <a:ext uri="{FF2B5EF4-FFF2-40B4-BE49-F238E27FC236}">
                <a16:creationId xmlns:a16="http://schemas.microsoft.com/office/drawing/2014/main" id="{9337BD00-B178-4350-81A3-F506C9D29E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81126" y="1487001"/>
            <a:ext cx="5681733" cy="3883997"/>
          </a:xfrm>
          <a:prstGeom prst="rect">
            <a:avLst/>
          </a:prstGeom>
        </p:spPr>
      </p:pic>
      <p:sp>
        <p:nvSpPr>
          <p:cNvPr id="9" name="CuadroTexto 8">
            <a:extLst>
              <a:ext uri="{FF2B5EF4-FFF2-40B4-BE49-F238E27FC236}">
                <a16:creationId xmlns:a16="http://schemas.microsoft.com/office/drawing/2014/main" id="{A571565A-0C4D-4A70-A91A-F08639003697}"/>
              </a:ext>
            </a:extLst>
          </p:cNvPr>
          <p:cNvSpPr txBox="1"/>
          <p:nvPr/>
        </p:nvSpPr>
        <p:spPr>
          <a:xfrm>
            <a:off x="1800502" y="2016398"/>
            <a:ext cx="4152427" cy="3046988"/>
          </a:xfrm>
          <a:prstGeom prst="rect">
            <a:avLst/>
          </a:prstGeom>
          <a:noFill/>
        </p:spPr>
        <p:txBody>
          <a:bodyPr wrap="square">
            <a:spAutoFit/>
          </a:bodyPr>
          <a:lstStyle/>
          <a:p>
            <a:r>
              <a:rPr lang="es-ES" sz="2400" b="0" i="0" dirty="0">
                <a:effectLst/>
                <a:latin typeface="-apple-system"/>
              </a:rPr>
              <a:t>Placa de plástico rectangular con una serie de pequeños agujeros. Estos orificios le permiten insertar fácilmente componentes electrónicos en el prototipo (es decir, construir y probar una versión anterior) de un circuito electrónico, </a:t>
            </a:r>
            <a:endParaRPr lang="es-MX" sz="2400" dirty="0"/>
          </a:p>
        </p:txBody>
      </p:sp>
    </p:spTree>
    <p:extLst>
      <p:ext uri="{BB962C8B-B14F-4D97-AF65-F5344CB8AC3E}">
        <p14:creationId xmlns:p14="http://schemas.microsoft.com/office/powerpoint/2010/main" val="3598646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62BF286-28E0-4CC5-937B-CDD34E363D73}"/>
              </a:ext>
            </a:extLst>
          </p:cNvPr>
          <p:cNvSpPr txBox="1"/>
          <p:nvPr/>
        </p:nvSpPr>
        <p:spPr>
          <a:xfrm>
            <a:off x="0" y="333185"/>
            <a:ext cx="12192000" cy="461665"/>
          </a:xfrm>
          <a:prstGeom prst="rect">
            <a:avLst/>
          </a:prstGeom>
          <a:noFill/>
        </p:spPr>
        <p:txBody>
          <a:bodyPr wrap="square">
            <a:spAutoFit/>
          </a:bodyPr>
          <a:lstStyle/>
          <a:p>
            <a:pPr algn="ctr"/>
            <a:r>
              <a:rPr lang="es-MX" sz="2400" dirty="0"/>
              <a:t>Partes del osciloscopio</a:t>
            </a:r>
          </a:p>
        </p:txBody>
      </p:sp>
      <p:pic>
        <p:nvPicPr>
          <p:cNvPr id="5" name="Imagen 4">
            <a:extLst>
              <a:ext uri="{FF2B5EF4-FFF2-40B4-BE49-F238E27FC236}">
                <a16:creationId xmlns:a16="http://schemas.microsoft.com/office/drawing/2014/main" id="{0E5ACA3C-EF48-42BE-8293-F111918B11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77354" y="1169763"/>
            <a:ext cx="5993820" cy="4287713"/>
          </a:xfrm>
          <a:prstGeom prst="rect">
            <a:avLst/>
          </a:prstGeom>
        </p:spPr>
      </p:pic>
      <p:sp>
        <p:nvSpPr>
          <p:cNvPr id="7" name="CuadroTexto 6">
            <a:extLst>
              <a:ext uri="{FF2B5EF4-FFF2-40B4-BE49-F238E27FC236}">
                <a16:creationId xmlns:a16="http://schemas.microsoft.com/office/drawing/2014/main" id="{593108B2-C098-4A05-9D59-4F65169BF309}"/>
              </a:ext>
            </a:extLst>
          </p:cNvPr>
          <p:cNvSpPr txBox="1"/>
          <p:nvPr/>
        </p:nvSpPr>
        <p:spPr>
          <a:xfrm>
            <a:off x="416768" y="1169763"/>
            <a:ext cx="5788089" cy="5355312"/>
          </a:xfrm>
          <a:prstGeom prst="rect">
            <a:avLst/>
          </a:prstGeom>
          <a:noFill/>
        </p:spPr>
        <p:txBody>
          <a:bodyPr wrap="square">
            <a:spAutoFit/>
          </a:bodyPr>
          <a:lstStyle/>
          <a:p>
            <a:r>
              <a:rPr lang="es-ES" dirty="0"/>
              <a:t>1. </a:t>
            </a:r>
            <a:r>
              <a:rPr lang="es-ES" b="1" dirty="0"/>
              <a:t>Pantalla: </a:t>
            </a:r>
            <a:r>
              <a:rPr lang="es-ES" dirty="0"/>
              <a:t>se presentan los trazos de las señales que se van a monitorizar. </a:t>
            </a:r>
          </a:p>
          <a:p>
            <a:r>
              <a:rPr lang="es-ES" dirty="0"/>
              <a:t>2. </a:t>
            </a:r>
            <a:r>
              <a:rPr lang="es-ES" b="1" dirty="0"/>
              <a:t>Mandos INTEN y FOCUS: </a:t>
            </a:r>
            <a:r>
              <a:rPr lang="es-ES" dirty="0"/>
              <a:t>ajusta el brillo y la definición de los trazos en la pantalla. </a:t>
            </a:r>
          </a:p>
          <a:p>
            <a:r>
              <a:rPr lang="es-ES" dirty="0"/>
              <a:t>3. </a:t>
            </a:r>
            <a:r>
              <a:rPr lang="es-ES" b="1" dirty="0"/>
              <a:t>Atenuador: </a:t>
            </a:r>
            <a:r>
              <a:rPr lang="es-ES" dirty="0"/>
              <a:t>permite atenuar el valor de tensión aplicado en los canales. </a:t>
            </a:r>
          </a:p>
          <a:p>
            <a:r>
              <a:rPr lang="es-ES" dirty="0"/>
              <a:t>4. </a:t>
            </a:r>
            <a:r>
              <a:rPr lang="es-ES" b="1" dirty="0"/>
              <a:t>Mandos de posición vertical: </a:t>
            </a:r>
            <a:r>
              <a:rPr lang="es-ES" dirty="0"/>
              <a:t>permite posicionar en el eje vertical las señales visualizadas en pantallas. </a:t>
            </a:r>
          </a:p>
          <a:p>
            <a:r>
              <a:rPr lang="es-ES" dirty="0"/>
              <a:t>5. </a:t>
            </a:r>
            <a:r>
              <a:rPr lang="es-ES" b="1" dirty="0"/>
              <a:t>Conmutador de canal: </a:t>
            </a:r>
            <a:r>
              <a:rPr lang="es-ES" dirty="0"/>
              <a:t>selecciona el canal o canales a visualizar.</a:t>
            </a:r>
          </a:p>
          <a:p>
            <a:r>
              <a:rPr lang="es-ES" dirty="0"/>
              <a:t>6. </a:t>
            </a:r>
            <a:r>
              <a:rPr lang="es-ES" b="1" dirty="0"/>
              <a:t>Botón INVER</a:t>
            </a:r>
            <a:r>
              <a:rPr lang="es-ES" dirty="0"/>
              <a:t>: invierte la polaridad de la señal de entrada, mostrando una onda simétrica (en espejo) de la original. </a:t>
            </a:r>
          </a:p>
          <a:p>
            <a:r>
              <a:rPr lang="es-ES" dirty="0"/>
              <a:t>7. </a:t>
            </a:r>
            <a:r>
              <a:rPr lang="es-ES" b="1" dirty="0"/>
              <a:t>Mando posición horizontal</a:t>
            </a:r>
            <a:r>
              <a:rPr lang="es-ES" dirty="0"/>
              <a:t>: desplaza, a izquierda y derecha, las señales mostradas en pantalla en el eje horizontal. </a:t>
            </a:r>
          </a:p>
          <a:p>
            <a:r>
              <a:rPr lang="es-ES" dirty="0"/>
              <a:t>8. </a:t>
            </a:r>
            <a:r>
              <a:rPr lang="es-ES" b="1" dirty="0"/>
              <a:t>Toma de prueba: </a:t>
            </a:r>
            <a:r>
              <a:rPr lang="es-ES" dirty="0"/>
              <a:t>si se conecta en ella la sonda de señal, permite comprobar si el instrumento y la sonda están correctos. </a:t>
            </a:r>
            <a:endParaRPr lang="es-MX" dirty="0"/>
          </a:p>
        </p:txBody>
      </p:sp>
    </p:spTree>
    <p:extLst>
      <p:ext uri="{BB962C8B-B14F-4D97-AF65-F5344CB8AC3E}">
        <p14:creationId xmlns:p14="http://schemas.microsoft.com/office/powerpoint/2010/main" val="4276828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DAD608-253B-4C08-8FD9-F14A95C24A43}"/>
              </a:ext>
            </a:extLst>
          </p:cNvPr>
          <p:cNvSpPr txBox="1"/>
          <p:nvPr/>
        </p:nvSpPr>
        <p:spPr>
          <a:xfrm>
            <a:off x="5993820" y="1468913"/>
            <a:ext cx="5017536" cy="4247317"/>
          </a:xfrm>
          <a:prstGeom prst="rect">
            <a:avLst/>
          </a:prstGeom>
          <a:noFill/>
        </p:spPr>
        <p:txBody>
          <a:bodyPr wrap="square">
            <a:spAutoFit/>
          </a:bodyPr>
          <a:lstStyle/>
          <a:p>
            <a:r>
              <a:rPr lang="es-ES" b="1" dirty="0"/>
              <a:t>9. Selector VOLTS/DIV: </a:t>
            </a:r>
            <a:r>
              <a:rPr lang="es-ES" dirty="0"/>
              <a:t>mando que permite definir cuántos voltios por división se van a mostrar en la pantalla. </a:t>
            </a:r>
          </a:p>
          <a:p>
            <a:r>
              <a:rPr lang="es-ES" b="1" dirty="0"/>
              <a:t>10. Conmutador AC/GND/DC: </a:t>
            </a:r>
            <a:r>
              <a:rPr lang="es-ES" dirty="0"/>
              <a:t>selecciona el tipo de acoplamiento que se va a realizar en el canal seleccionado. </a:t>
            </a:r>
          </a:p>
          <a:p>
            <a:r>
              <a:rPr lang="es-ES" b="1" dirty="0"/>
              <a:t>11. Canales</a:t>
            </a:r>
            <a:r>
              <a:rPr lang="es-ES" dirty="0"/>
              <a:t>: entrada de tipo hembra para unir el conector BNC de la sonda de prueba. </a:t>
            </a:r>
          </a:p>
          <a:p>
            <a:r>
              <a:rPr lang="es-ES" b="1" dirty="0"/>
              <a:t>12. Interruptor POWER: </a:t>
            </a:r>
            <a:r>
              <a:rPr lang="es-ES" dirty="0"/>
              <a:t>interruptor que permite alimentar el circuito interno del osciloscopio a la red eléctrica. </a:t>
            </a:r>
          </a:p>
          <a:p>
            <a:r>
              <a:rPr lang="es-ES" b="1" dirty="0"/>
              <a:t>13. Selector TIME/DIV: </a:t>
            </a:r>
            <a:r>
              <a:rPr lang="es-ES" dirty="0"/>
              <a:t>también se le denomina base de tiempos (TIME BASE), está graduado en segundos por división y permite elegir la frecuencia de barrido para las señales mostradas en pantalla.</a:t>
            </a:r>
            <a:endParaRPr lang="es-MX" dirty="0"/>
          </a:p>
        </p:txBody>
      </p:sp>
      <p:pic>
        <p:nvPicPr>
          <p:cNvPr id="4" name="Imagen 3">
            <a:extLst>
              <a:ext uri="{FF2B5EF4-FFF2-40B4-BE49-F238E27FC236}">
                <a16:creationId xmlns:a16="http://schemas.microsoft.com/office/drawing/2014/main" id="{69C2370D-A84C-4C7A-AFAE-8E8298190E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927" y="1141770"/>
            <a:ext cx="5993820" cy="4287713"/>
          </a:xfrm>
          <a:prstGeom prst="rect">
            <a:avLst/>
          </a:prstGeom>
        </p:spPr>
      </p:pic>
      <p:sp>
        <p:nvSpPr>
          <p:cNvPr id="5" name="CuadroTexto 4">
            <a:extLst>
              <a:ext uri="{FF2B5EF4-FFF2-40B4-BE49-F238E27FC236}">
                <a16:creationId xmlns:a16="http://schemas.microsoft.com/office/drawing/2014/main" id="{FAD3F402-8E35-4A6F-9838-88CD61326B82}"/>
              </a:ext>
            </a:extLst>
          </p:cNvPr>
          <p:cNvSpPr txBox="1"/>
          <p:nvPr/>
        </p:nvSpPr>
        <p:spPr>
          <a:xfrm>
            <a:off x="0" y="333185"/>
            <a:ext cx="12192000" cy="461665"/>
          </a:xfrm>
          <a:prstGeom prst="rect">
            <a:avLst/>
          </a:prstGeom>
          <a:noFill/>
        </p:spPr>
        <p:txBody>
          <a:bodyPr wrap="square">
            <a:spAutoFit/>
          </a:bodyPr>
          <a:lstStyle/>
          <a:p>
            <a:pPr algn="ctr"/>
            <a:r>
              <a:rPr lang="es-MX" sz="2400" dirty="0"/>
              <a:t>Partes del osciloscopio</a:t>
            </a:r>
          </a:p>
        </p:txBody>
      </p:sp>
    </p:spTree>
    <p:extLst>
      <p:ext uri="{BB962C8B-B14F-4D97-AF65-F5344CB8AC3E}">
        <p14:creationId xmlns:p14="http://schemas.microsoft.com/office/powerpoint/2010/main" val="2030753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5">
            <a:extLst>
              <a:ext uri="{FF2B5EF4-FFF2-40B4-BE49-F238E27FC236}">
                <a16:creationId xmlns:a16="http://schemas.microsoft.com/office/drawing/2014/main" id="{A7184B06-CB38-4F86-87C0-05950881851D}"/>
              </a:ext>
            </a:extLst>
          </p:cNvPr>
          <p:cNvSpPr>
            <a:spLocks noGrp="1"/>
          </p:cNvSpPr>
          <p:nvPr>
            <p:ph type="title"/>
          </p:nvPr>
        </p:nvSpPr>
        <p:spPr>
          <a:xfrm>
            <a:off x="0" y="505755"/>
            <a:ext cx="12192000" cy="557936"/>
          </a:xfrm>
        </p:spPr>
        <p:txBody>
          <a:bodyPr vert="horz" lIns="91440" tIns="45720" rIns="91440" bIns="45720" rtlCol="0" anchor="t">
            <a:normAutofit fontScale="90000"/>
          </a:bodyPr>
          <a:lstStyle/>
          <a:p>
            <a:pPr algn="ctr"/>
            <a:r>
              <a:rPr lang="en-US" sz="2400" b="1" cap="none" dirty="0"/>
              <a:t>¿</a:t>
            </a:r>
            <a:r>
              <a:rPr lang="en-US" sz="2400" b="1" cap="none" dirty="0" err="1"/>
              <a:t>Qué</a:t>
            </a:r>
            <a:r>
              <a:rPr lang="en-US" sz="2400" b="1" cap="none" dirty="0"/>
              <a:t> </a:t>
            </a:r>
            <a:r>
              <a:rPr lang="en-US" sz="2400" b="1" cap="none" dirty="0" err="1"/>
              <a:t>podemos</a:t>
            </a:r>
            <a:r>
              <a:rPr lang="en-US" sz="2400" b="1" cap="none" dirty="0"/>
              <a:t> </a:t>
            </a:r>
            <a:r>
              <a:rPr lang="en-US" sz="2400" b="1" cap="none" dirty="0" err="1"/>
              <a:t>hacer</a:t>
            </a:r>
            <a:r>
              <a:rPr lang="en-US" sz="2400" b="1" cap="none" dirty="0"/>
              <a:t> con un </a:t>
            </a:r>
            <a:r>
              <a:rPr lang="en-US" sz="2400" b="1" cap="none" dirty="0" err="1"/>
              <a:t>osciloscopio</a:t>
            </a:r>
            <a:r>
              <a:rPr lang="en-US" sz="2400" b="1" cap="none" dirty="0"/>
              <a:t>?</a:t>
            </a:r>
            <a:br>
              <a:rPr lang="en-US" sz="2400" b="1" dirty="0"/>
            </a:br>
            <a:endParaRPr lang="en-US" sz="2400" dirty="0"/>
          </a:p>
        </p:txBody>
      </p:sp>
      <p:sp>
        <p:nvSpPr>
          <p:cNvPr id="3" name="Marcador de contenido 6">
            <a:extLst>
              <a:ext uri="{FF2B5EF4-FFF2-40B4-BE49-F238E27FC236}">
                <a16:creationId xmlns:a16="http://schemas.microsoft.com/office/drawing/2014/main" id="{591A8A7A-DA54-4B5C-AC96-955D5AD40607}"/>
              </a:ext>
            </a:extLst>
          </p:cNvPr>
          <p:cNvSpPr>
            <a:spLocks noGrp="1"/>
          </p:cNvSpPr>
          <p:nvPr>
            <p:ph sz="half" idx="1"/>
          </p:nvPr>
        </p:nvSpPr>
        <p:spPr>
          <a:xfrm>
            <a:off x="4940951" y="2335946"/>
            <a:ext cx="6733371" cy="3019826"/>
          </a:xfrm>
        </p:spPr>
        <p:txBody>
          <a:bodyPr vert="horz" lIns="91440" tIns="45720" rIns="91440" bIns="45720" rtlCol="0" anchor="t">
            <a:normAutofit lnSpcReduction="10000"/>
          </a:bodyPr>
          <a:lstStyle/>
          <a:p>
            <a:r>
              <a:rPr lang="en-US" sz="1800" dirty="0" err="1"/>
              <a:t>Determinar</a:t>
            </a:r>
            <a:r>
              <a:rPr lang="en-US" sz="1800" dirty="0"/>
              <a:t> </a:t>
            </a:r>
            <a:r>
              <a:rPr lang="en-US" sz="1800" dirty="0" err="1"/>
              <a:t>directamente</a:t>
            </a:r>
            <a:r>
              <a:rPr lang="en-US" sz="1800" dirty="0"/>
              <a:t> el </a:t>
            </a:r>
            <a:r>
              <a:rPr lang="en-US" sz="1800" dirty="0" err="1"/>
              <a:t>periodo</a:t>
            </a:r>
            <a:r>
              <a:rPr lang="en-US" sz="1800" dirty="0"/>
              <a:t> y el </a:t>
            </a:r>
            <a:r>
              <a:rPr lang="en-US" sz="1800" dirty="0" err="1"/>
              <a:t>voltaje</a:t>
            </a:r>
            <a:r>
              <a:rPr lang="en-US" sz="1800" dirty="0"/>
              <a:t> de una </a:t>
            </a:r>
            <a:r>
              <a:rPr lang="en-US" sz="1800" dirty="0" err="1"/>
              <a:t>señal</a:t>
            </a:r>
            <a:r>
              <a:rPr lang="en-US" sz="1800" dirty="0"/>
              <a:t>.</a:t>
            </a:r>
          </a:p>
          <a:p>
            <a:r>
              <a:rPr lang="en-US" sz="1800" dirty="0" err="1"/>
              <a:t>Determinar</a:t>
            </a:r>
            <a:r>
              <a:rPr lang="en-US" sz="1800" dirty="0"/>
              <a:t> </a:t>
            </a:r>
            <a:r>
              <a:rPr lang="en-US" sz="1800" dirty="0" err="1"/>
              <a:t>indirectamente</a:t>
            </a:r>
            <a:r>
              <a:rPr lang="en-US" sz="1800" dirty="0"/>
              <a:t> la </a:t>
            </a:r>
            <a:r>
              <a:rPr lang="en-US" sz="1800" dirty="0" err="1"/>
              <a:t>frecuencia</a:t>
            </a:r>
            <a:r>
              <a:rPr lang="en-US" sz="1800" dirty="0"/>
              <a:t> de una </a:t>
            </a:r>
            <a:r>
              <a:rPr lang="en-US" sz="1800" dirty="0" err="1"/>
              <a:t>señal</a:t>
            </a:r>
            <a:r>
              <a:rPr lang="en-US" sz="1800" dirty="0"/>
              <a:t>.</a:t>
            </a:r>
          </a:p>
          <a:p>
            <a:r>
              <a:rPr lang="en-US" sz="1800" dirty="0" err="1"/>
              <a:t>Determinar</a:t>
            </a:r>
            <a:r>
              <a:rPr lang="en-US" sz="1800" dirty="0"/>
              <a:t> que </a:t>
            </a:r>
            <a:r>
              <a:rPr lang="en-US" sz="1800" dirty="0" err="1"/>
              <a:t>parte</a:t>
            </a:r>
            <a:r>
              <a:rPr lang="en-US" sz="1800" dirty="0"/>
              <a:t> de la </a:t>
            </a:r>
            <a:r>
              <a:rPr lang="en-US" sz="1800" dirty="0" err="1"/>
              <a:t>señal</a:t>
            </a:r>
            <a:r>
              <a:rPr lang="en-US" sz="1800" dirty="0"/>
              <a:t> es DC y </a:t>
            </a:r>
            <a:r>
              <a:rPr lang="en-US" sz="1800" dirty="0" err="1"/>
              <a:t>cual</a:t>
            </a:r>
            <a:r>
              <a:rPr lang="en-US" sz="1800" dirty="0"/>
              <a:t> AC.</a:t>
            </a:r>
          </a:p>
          <a:p>
            <a:r>
              <a:rPr lang="en-US" sz="1800" dirty="0" err="1"/>
              <a:t>Localizar</a:t>
            </a:r>
            <a:r>
              <a:rPr lang="en-US" sz="1800" dirty="0"/>
              <a:t> </a:t>
            </a:r>
            <a:r>
              <a:rPr lang="en-US" sz="1800" dirty="0" err="1"/>
              <a:t>averías</a:t>
            </a:r>
            <a:r>
              <a:rPr lang="en-US" sz="1800" dirty="0"/>
              <a:t> </a:t>
            </a:r>
            <a:r>
              <a:rPr lang="en-US" sz="1800" dirty="0" err="1"/>
              <a:t>en</a:t>
            </a:r>
            <a:r>
              <a:rPr lang="en-US" sz="1800" dirty="0"/>
              <a:t> un </a:t>
            </a:r>
            <a:r>
              <a:rPr lang="en-US" sz="1800" dirty="0" err="1"/>
              <a:t>circuito</a:t>
            </a:r>
            <a:r>
              <a:rPr lang="en-US" sz="1800" dirty="0"/>
              <a:t>.</a:t>
            </a:r>
          </a:p>
          <a:p>
            <a:r>
              <a:rPr lang="en-US" sz="1800" dirty="0" err="1"/>
              <a:t>Medir</a:t>
            </a:r>
            <a:r>
              <a:rPr lang="en-US" sz="1800" dirty="0"/>
              <a:t> la </a:t>
            </a:r>
            <a:r>
              <a:rPr lang="en-US" sz="1800" dirty="0" err="1"/>
              <a:t>fase</a:t>
            </a:r>
            <a:r>
              <a:rPr lang="en-US" sz="1800" dirty="0"/>
              <a:t> entre dos </a:t>
            </a:r>
            <a:r>
              <a:rPr lang="en-US" sz="1800" dirty="0" err="1"/>
              <a:t>señales</a:t>
            </a:r>
            <a:r>
              <a:rPr lang="en-US" sz="1800" dirty="0"/>
              <a:t>.</a:t>
            </a:r>
          </a:p>
          <a:p>
            <a:r>
              <a:rPr lang="en-US" sz="1800" dirty="0" err="1"/>
              <a:t>Determinar</a:t>
            </a:r>
            <a:r>
              <a:rPr lang="en-US" sz="1800" dirty="0"/>
              <a:t> que </a:t>
            </a:r>
            <a:r>
              <a:rPr lang="en-US" sz="1800" dirty="0" err="1"/>
              <a:t>parte</a:t>
            </a:r>
            <a:r>
              <a:rPr lang="en-US" sz="1800" dirty="0"/>
              <a:t> de la </a:t>
            </a:r>
            <a:r>
              <a:rPr lang="en-US" sz="1800" dirty="0" err="1"/>
              <a:t>señal</a:t>
            </a:r>
            <a:r>
              <a:rPr lang="en-US" sz="1800" dirty="0"/>
              <a:t> es </a:t>
            </a:r>
            <a:r>
              <a:rPr lang="en-US" sz="1800" dirty="0" err="1"/>
              <a:t>ruido</a:t>
            </a:r>
            <a:r>
              <a:rPr lang="en-US" sz="1800" dirty="0"/>
              <a:t> y </a:t>
            </a:r>
            <a:r>
              <a:rPr lang="en-US" sz="1800" dirty="0" err="1"/>
              <a:t>como</a:t>
            </a:r>
            <a:r>
              <a:rPr lang="en-US" sz="1800" dirty="0"/>
              <a:t> </a:t>
            </a:r>
            <a:r>
              <a:rPr lang="en-US" sz="1800" dirty="0" err="1"/>
              <a:t>varia</a:t>
            </a:r>
            <a:r>
              <a:rPr lang="en-US" sz="1800" dirty="0"/>
              <a:t> </a:t>
            </a:r>
            <a:r>
              <a:rPr lang="en-US" sz="1800" dirty="0" err="1"/>
              <a:t>este</a:t>
            </a:r>
            <a:r>
              <a:rPr lang="en-US" sz="1800" dirty="0"/>
              <a:t> </a:t>
            </a:r>
            <a:r>
              <a:rPr lang="en-US" sz="1800" dirty="0" err="1"/>
              <a:t>en</a:t>
            </a:r>
            <a:r>
              <a:rPr lang="en-US" sz="1800" dirty="0"/>
              <a:t> el </a:t>
            </a:r>
            <a:r>
              <a:rPr lang="en-US" sz="1800" dirty="0" err="1"/>
              <a:t>tiempo</a:t>
            </a:r>
            <a:r>
              <a:rPr lang="en-US" sz="1800" dirty="0"/>
              <a:t>.</a:t>
            </a:r>
          </a:p>
          <a:p>
            <a:endParaRPr lang="en-US" sz="1800" dirty="0"/>
          </a:p>
        </p:txBody>
      </p:sp>
      <p:pic>
        <p:nvPicPr>
          <p:cNvPr id="4" name="Imagen 3">
            <a:extLst>
              <a:ext uri="{FF2B5EF4-FFF2-40B4-BE49-F238E27FC236}">
                <a16:creationId xmlns:a16="http://schemas.microsoft.com/office/drawing/2014/main" id="{6FC2BE5C-0239-47CE-A4E0-54B6741A19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344" y="1802554"/>
            <a:ext cx="5253184" cy="3786483"/>
          </a:xfrm>
          <a:prstGeom prst="rect">
            <a:avLst/>
          </a:prstGeom>
        </p:spPr>
      </p:pic>
    </p:spTree>
    <p:extLst>
      <p:ext uri="{BB962C8B-B14F-4D97-AF65-F5344CB8AC3E}">
        <p14:creationId xmlns:p14="http://schemas.microsoft.com/office/powerpoint/2010/main" val="3947657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B1795E8-3E40-4403-BDBF-7D2F8C1443F9}"/>
              </a:ext>
            </a:extLst>
          </p:cNvPr>
          <p:cNvSpPr txBox="1"/>
          <p:nvPr/>
        </p:nvSpPr>
        <p:spPr>
          <a:xfrm>
            <a:off x="-307910" y="345544"/>
            <a:ext cx="12192000" cy="461665"/>
          </a:xfrm>
          <a:prstGeom prst="rect">
            <a:avLst/>
          </a:prstGeom>
          <a:noFill/>
        </p:spPr>
        <p:txBody>
          <a:bodyPr wrap="square">
            <a:spAutoFit/>
          </a:bodyPr>
          <a:lstStyle/>
          <a:p>
            <a:pPr algn="ctr"/>
            <a:r>
              <a:rPr lang="es-ES" sz="2400" dirty="0"/>
              <a:t>Medida de tensión en corriente continua</a:t>
            </a:r>
            <a:endParaRPr lang="es-MX" sz="2400" dirty="0"/>
          </a:p>
        </p:txBody>
      </p:sp>
      <p:pic>
        <p:nvPicPr>
          <p:cNvPr id="9" name="Imagen 8">
            <a:extLst>
              <a:ext uri="{FF2B5EF4-FFF2-40B4-BE49-F238E27FC236}">
                <a16:creationId xmlns:a16="http://schemas.microsoft.com/office/drawing/2014/main" id="{EC1D47AF-E2C6-4455-998B-D139414E2B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05670" y="934803"/>
            <a:ext cx="7246776" cy="2916157"/>
          </a:xfrm>
          <a:prstGeom prst="rect">
            <a:avLst/>
          </a:prstGeom>
        </p:spPr>
      </p:pic>
      <p:sp>
        <p:nvSpPr>
          <p:cNvPr id="10" name="CuadroTexto 9">
            <a:extLst>
              <a:ext uri="{FF2B5EF4-FFF2-40B4-BE49-F238E27FC236}">
                <a16:creationId xmlns:a16="http://schemas.microsoft.com/office/drawing/2014/main" id="{57B383B9-BFB6-4961-A4C3-6B0D99F05A3A}"/>
              </a:ext>
            </a:extLst>
          </p:cNvPr>
          <p:cNvSpPr txBox="1"/>
          <p:nvPr/>
        </p:nvSpPr>
        <p:spPr>
          <a:xfrm>
            <a:off x="1695757" y="1227197"/>
            <a:ext cx="1775230" cy="523220"/>
          </a:xfrm>
          <a:prstGeom prst="rect">
            <a:avLst/>
          </a:prstGeom>
          <a:noFill/>
        </p:spPr>
        <p:txBody>
          <a:bodyPr wrap="none" rtlCol="0">
            <a:spAutoFit/>
          </a:bodyPr>
          <a:lstStyle/>
          <a:p>
            <a:pPr algn="r"/>
            <a:r>
              <a:rPr lang="es-ES" sz="1400" dirty="0"/>
              <a:t>Conmutador en 0.5 V </a:t>
            </a:r>
          </a:p>
          <a:p>
            <a:pPr algn="r"/>
            <a:r>
              <a:rPr lang="es-ES" sz="1400" dirty="0"/>
              <a:t>Lectura de 1V</a:t>
            </a:r>
            <a:endParaRPr lang="es-MX" sz="1400" dirty="0"/>
          </a:p>
        </p:txBody>
      </p:sp>
      <p:sp>
        <p:nvSpPr>
          <p:cNvPr id="12" name="CuadroTexto 11">
            <a:extLst>
              <a:ext uri="{FF2B5EF4-FFF2-40B4-BE49-F238E27FC236}">
                <a16:creationId xmlns:a16="http://schemas.microsoft.com/office/drawing/2014/main" id="{5EB83696-ED36-49C3-8588-A4DB7678F8A5}"/>
              </a:ext>
            </a:extLst>
          </p:cNvPr>
          <p:cNvSpPr txBox="1"/>
          <p:nvPr/>
        </p:nvSpPr>
        <p:spPr>
          <a:xfrm>
            <a:off x="1349829" y="2733984"/>
            <a:ext cx="2069063" cy="738664"/>
          </a:xfrm>
          <a:prstGeom prst="rect">
            <a:avLst/>
          </a:prstGeom>
          <a:noFill/>
        </p:spPr>
        <p:txBody>
          <a:bodyPr wrap="square">
            <a:spAutoFit/>
          </a:bodyPr>
          <a:lstStyle/>
          <a:p>
            <a:pPr algn="r"/>
            <a:r>
              <a:rPr lang="es-ES" sz="1400" dirty="0"/>
              <a:t>Conmutador en 5 V por división. Lectura de la medida: –12 V.</a:t>
            </a:r>
            <a:endParaRPr lang="es-MX" sz="1400" dirty="0"/>
          </a:p>
        </p:txBody>
      </p:sp>
      <p:sp>
        <p:nvSpPr>
          <p:cNvPr id="14" name="CuadroTexto 13">
            <a:extLst>
              <a:ext uri="{FF2B5EF4-FFF2-40B4-BE49-F238E27FC236}">
                <a16:creationId xmlns:a16="http://schemas.microsoft.com/office/drawing/2014/main" id="{C1B47B91-1FA2-4F8A-88AA-F73226D45B0E}"/>
              </a:ext>
            </a:extLst>
          </p:cNvPr>
          <p:cNvSpPr txBox="1"/>
          <p:nvPr/>
        </p:nvSpPr>
        <p:spPr>
          <a:xfrm>
            <a:off x="1620418" y="4158163"/>
            <a:ext cx="8876522" cy="1477328"/>
          </a:xfrm>
          <a:prstGeom prst="rect">
            <a:avLst/>
          </a:prstGeom>
          <a:noFill/>
        </p:spPr>
        <p:txBody>
          <a:bodyPr wrap="square">
            <a:spAutoFit/>
          </a:bodyPr>
          <a:lstStyle/>
          <a:p>
            <a:r>
              <a:rPr lang="es-ES" dirty="0"/>
              <a:t>Ajustar el mando VOLT/DIV para observar la medida de la mejor forma posible. Si el valor de la tensión es positivo, la línea se desplaza hacia la parte superior de la línea de referencia. Si por el contrario es negativa, la línea se desplaza hacia abajo. En este caso, el valor en voltios es el número de cuadrículas que la línea se desplaza en vertical multiplicado por el valor en el que se encuentra el conmutador VOLT/DIV.</a:t>
            </a:r>
            <a:endParaRPr lang="es-MX" dirty="0"/>
          </a:p>
        </p:txBody>
      </p:sp>
    </p:spTree>
    <p:extLst>
      <p:ext uri="{BB962C8B-B14F-4D97-AF65-F5344CB8AC3E}">
        <p14:creationId xmlns:p14="http://schemas.microsoft.com/office/powerpoint/2010/main" val="1650876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EBD7D4E-7150-40A3-8A11-591C990EE0AC}"/>
              </a:ext>
            </a:extLst>
          </p:cNvPr>
          <p:cNvPicPr>
            <a:picLocks noChangeAspect="1"/>
          </p:cNvPicPr>
          <p:nvPr/>
        </p:nvPicPr>
        <p:blipFill>
          <a:blip r:embed="rId2"/>
          <a:stretch>
            <a:fillRect/>
          </a:stretch>
        </p:blipFill>
        <p:spPr>
          <a:xfrm>
            <a:off x="1943004" y="1196311"/>
            <a:ext cx="3953943" cy="5250494"/>
          </a:xfrm>
          <a:prstGeom prst="rect">
            <a:avLst/>
          </a:prstGeom>
        </p:spPr>
      </p:pic>
      <p:sp>
        <p:nvSpPr>
          <p:cNvPr id="5" name="CuadroTexto 4">
            <a:extLst>
              <a:ext uri="{FF2B5EF4-FFF2-40B4-BE49-F238E27FC236}">
                <a16:creationId xmlns:a16="http://schemas.microsoft.com/office/drawing/2014/main" id="{82B3AED6-F2C2-4BDD-B2A2-03911D29982E}"/>
              </a:ext>
            </a:extLst>
          </p:cNvPr>
          <p:cNvSpPr txBox="1"/>
          <p:nvPr/>
        </p:nvSpPr>
        <p:spPr>
          <a:xfrm>
            <a:off x="0" y="435818"/>
            <a:ext cx="12192000" cy="461665"/>
          </a:xfrm>
          <a:prstGeom prst="rect">
            <a:avLst/>
          </a:prstGeom>
          <a:noFill/>
        </p:spPr>
        <p:txBody>
          <a:bodyPr wrap="square">
            <a:spAutoFit/>
          </a:bodyPr>
          <a:lstStyle/>
          <a:p>
            <a:pPr algn="ctr"/>
            <a:r>
              <a:rPr lang="es-MX" sz="2400" dirty="0"/>
              <a:t>Medida de señales periódicas</a:t>
            </a:r>
          </a:p>
        </p:txBody>
      </p:sp>
      <p:sp>
        <p:nvSpPr>
          <p:cNvPr id="7" name="CuadroTexto 6">
            <a:extLst>
              <a:ext uri="{FF2B5EF4-FFF2-40B4-BE49-F238E27FC236}">
                <a16:creationId xmlns:a16="http://schemas.microsoft.com/office/drawing/2014/main" id="{8311E6EE-458B-4058-AC5F-87D5B72E49AB}"/>
              </a:ext>
            </a:extLst>
          </p:cNvPr>
          <p:cNvSpPr txBox="1"/>
          <p:nvPr/>
        </p:nvSpPr>
        <p:spPr>
          <a:xfrm>
            <a:off x="5721999" y="1330517"/>
            <a:ext cx="5689340" cy="4524315"/>
          </a:xfrm>
          <a:prstGeom prst="rect">
            <a:avLst/>
          </a:prstGeom>
          <a:noFill/>
        </p:spPr>
        <p:txBody>
          <a:bodyPr wrap="square">
            <a:spAutoFit/>
          </a:bodyPr>
          <a:lstStyle/>
          <a:p>
            <a:r>
              <a:rPr lang="es-ES" dirty="0"/>
              <a:t>Con un osciloscopio se puede medir de forma directa el valor de amplitud y de frecuencia de las señales periódicas. </a:t>
            </a:r>
          </a:p>
          <a:p>
            <a:endParaRPr lang="es-ES" dirty="0"/>
          </a:p>
          <a:p>
            <a:pPr marL="342900" indent="-342900">
              <a:buAutoNum type="arabicPeriod"/>
            </a:pPr>
            <a:r>
              <a:rPr lang="es-ES" dirty="0"/>
              <a:t>Se conectan las puntas de la sonda de prueba en los puntos del circuito en los que se desea medir la señal. </a:t>
            </a:r>
          </a:p>
          <a:p>
            <a:r>
              <a:rPr lang="es-ES" dirty="0"/>
              <a:t>2. Se ajusta la señal de referencia, es decir, con el conmutador de canal en GND y la señal en la línea horizontal central de la pantalla. </a:t>
            </a:r>
          </a:p>
          <a:p>
            <a:r>
              <a:rPr lang="es-ES" dirty="0"/>
              <a:t>3. Para visualizar la señal periódica en la pantalla, se pone el conmutador del canal en AC.</a:t>
            </a:r>
          </a:p>
          <a:p>
            <a:r>
              <a:rPr lang="es-ES" dirty="0"/>
              <a:t>4. Se ajusta la amplitud de la señal con el atenuador VOLT/DIV, hasta que la forma de onda encaja de tal forma en la pantalla.</a:t>
            </a:r>
          </a:p>
          <a:p>
            <a:r>
              <a:rPr lang="es-ES" dirty="0"/>
              <a:t>5. Ajustar el barrido de la señal con el mando de la base de tiempos TIME/DIV, hasta que se pueda visualizar un ciclo completo en la pantalla.</a:t>
            </a:r>
            <a:endParaRPr lang="es-MX" dirty="0"/>
          </a:p>
        </p:txBody>
      </p:sp>
      <p:sp>
        <p:nvSpPr>
          <p:cNvPr id="9" name="CuadroTexto 8">
            <a:extLst>
              <a:ext uri="{FF2B5EF4-FFF2-40B4-BE49-F238E27FC236}">
                <a16:creationId xmlns:a16="http://schemas.microsoft.com/office/drawing/2014/main" id="{704FF66E-292F-417A-A535-9FF87E1747B1}"/>
              </a:ext>
            </a:extLst>
          </p:cNvPr>
          <p:cNvSpPr txBox="1"/>
          <p:nvPr/>
        </p:nvSpPr>
        <p:spPr>
          <a:xfrm>
            <a:off x="2092391" y="3069454"/>
            <a:ext cx="3048776" cy="523220"/>
          </a:xfrm>
          <a:prstGeom prst="rect">
            <a:avLst/>
          </a:prstGeom>
          <a:noFill/>
        </p:spPr>
        <p:txBody>
          <a:bodyPr wrap="square">
            <a:spAutoFit/>
          </a:bodyPr>
          <a:lstStyle/>
          <a:p>
            <a:r>
              <a:rPr lang="es-ES" sz="1400" dirty="0"/>
              <a:t>Conmutador en 1 V por división. Valor de la amplitud: 3 V.</a:t>
            </a:r>
            <a:endParaRPr lang="es-MX" sz="1400" dirty="0"/>
          </a:p>
        </p:txBody>
      </p:sp>
      <p:sp>
        <p:nvSpPr>
          <p:cNvPr id="11" name="CuadroTexto 10">
            <a:extLst>
              <a:ext uri="{FF2B5EF4-FFF2-40B4-BE49-F238E27FC236}">
                <a16:creationId xmlns:a16="http://schemas.microsoft.com/office/drawing/2014/main" id="{F0431D25-F230-45BD-B65F-DA495F56AA4A}"/>
              </a:ext>
            </a:extLst>
          </p:cNvPr>
          <p:cNvSpPr txBox="1"/>
          <p:nvPr/>
        </p:nvSpPr>
        <p:spPr>
          <a:xfrm>
            <a:off x="1943003" y="5934680"/>
            <a:ext cx="3375445" cy="523220"/>
          </a:xfrm>
          <a:prstGeom prst="rect">
            <a:avLst/>
          </a:prstGeom>
          <a:noFill/>
        </p:spPr>
        <p:txBody>
          <a:bodyPr wrap="square">
            <a:spAutoFit/>
          </a:bodyPr>
          <a:lstStyle/>
          <a:p>
            <a:r>
              <a:rPr lang="es-ES" sz="1400" dirty="0"/>
              <a:t>Conmutador en 50 </a:t>
            </a:r>
            <a:r>
              <a:rPr lang="es-ES" sz="1400" dirty="0" err="1"/>
              <a:t>mV</a:t>
            </a:r>
            <a:r>
              <a:rPr lang="es-ES" sz="1400" dirty="0"/>
              <a:t> por división. Lectura de la medida: 170 </a:t>
            </a:r>
            <a:r>
              <a:rPr lang="es-ES" sz="1400" dirty="0" err="1"/>
              <a:t>mV</a:t>
            </a:r>
            <a:r>
              <a:rPr lang="es-ES" sz="1400" dirty="0"/>
              <a:t>.</a:t>
            </a:r>
            <a:endParaRPr lang="es-MX" sz="1400" dirty="0"/>
          </a:p>
        </p:txBody>
      </p:sp>
    </p:spTree>
    <p:extLst>
      <p:ext uri="{BB962C8B-B14F-4D97-AF65-F5344CB8AC3E}">
        <p14:creationId xmlns:p14="http://schemas.microsoft.com/office/powerpoint/2010/main" val="3706830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58FE61-75C2-43F4-A4C5-CD2EDE8B1546}"/>
              </a:ext>
            </a:extLst>
          </p:cNvPr>
          <p:cNvSpPr txBox="1"/>
          <p:nvPr/>
        </p:nvSpPr>
        <p:spPr>
          <a:xfrm>
            <a:off x="0" y="342508"/>
            <a:ext cx="12260424" cy="461665"/>
          </a:xfrm>
          <a:prstGeom prst="rect">
            <a:avLst/>
          </a:prstGeom>
          <a:noFill/>
        </p:spPr>
        <p:txBody>
          <a:bodyPr wrap="square">
            <a:spAutoFit/>
          </a:bodyPr>
          <a:lstStyle/>
          <a:p>
            <a:pPr algn="ctr"/>
            <a:r>
              <a:rPr lang="es-MX" sz="2400" dirty="0"/>
              <a:t>El generador de funciones</a:t>
            </a:r>
          </a:p>
        </p:txBody>
      </p:sp>
      <p:pic>
        <p:nvPicPr>
          <p:cNvPr id="5" name="Imagen 4">
            <a:extLst>
              <a:ext uri="{FF2B5EF4-FFF2-40B4-BE49-F238E27FC236}">
                <a16:creationId xmlns:a16="http://schemas.microsoft.com/office/drawing/2014/main" id="{4C5734FD-B99D-4D9F-A111-51D95AE63A63}"/>
              </a:ext>
            </a:extLst>
          </p:cNvPr>
          <p:cNvPicPr>
            <a:picLocks noChangeAspect="1"/>
          </p:cNvPicPr>
          <p:nvPr/>
        </p:nvPicPr>
        <p:blipFill>
          <a:blip r:embed="rId2"/>
          <a:stretch>
            <a:fillRect/>
          </a:stretch>
        </p:blipFill>
        <p:spPr>
          <a:xfrm>
            <a:off x="2583190" y="1055336"/>
            <a:ext cx="7094043" cy="3946418"/>
          </a:xfrm>
          <a:prstGeom prst="rect">
            <a:avLst/>
          </a:prstGeom>
        </p:spPr>
      </p:pic>
      <p:sp>
        <p:nvSpPr>
          <p:cNvPr id="8" name="Marcador de contenido 2">
            <a:extLst>
              <a:ext uri="{FF2B5EF4-FFF2-40B4-BE49-F238E27FC236}">
                <a16:creationId xmlns:a16="http://schemas.microsoft.com/office/drawing/2014/main" id="{5F23497E-3143-4E12-A39D-CD2FF28BFA0D}"/>
              </a:ext>
            </a:extLst>
          </p:cNvPr>
          <p:cNvSpPr>
            <a:spLocks noGrp="1"/>
          </p:cNvSpPr>
          <p:nvPr>
            <p:ph sz="half" idx="1"/>
          </p:nvPr>
        </p:nvSpPr>
        <p:spPr>
          <a:xfrm>
            <a:off x="1725959" y="5121498"/>
            <a:ext cx="9414792" cy="1393994"/>
          </a:xfrm>
        </p:spPr>
        <p:txBody>
          <a:bodyPr vert="horz" lIns="91440" tIns="45720" rIns="91440" bIns="45720" rtlCol="0">
            <a:normAutofit/>
          </a:bodyPr>
          <a:lstStyle/>
          <a:p>
            <a:pPr algn="just"/>
            <a:r>
              <a:rPr lang="en-US" sz="2000" dirty="0"/>
              <a:t>Es </a:t>
            </a:r>
            <a:r>
              <a:rPr lang="en-US" sz="2000" dirty="0" err="1"/>
              <a:t>una</a:t>
            </a:r>
            <a:r>
              <a:rPr lang="en-US" sz="2000" dirty="0"/>
              <a:t> </a:t>
            </a:r>
            <a:r>
              <a:rPr lang="en-US" sz="2000" dirty="0" err="1"/>
              <a:t>fuente</a:t>
            </a:r>
            <a:r>
              <a:rPr lang="en-US" sz="2000" dirty="0"/>
              <a:t> de </a:t>
            </a:r>
            <a:r>
              <a:rPr lang="en-US" sz="2000" dirty="0" err="1"/>
              <a:t>señales</a:t>
            </a:r>
            <a:r>
              <a:rPr lang="en-US" sz="2000" dirty="0"/>
              <a:t> que </a:t>
            </a:r>
            <a:r>
              <a:rPr lang="en-US" sz="2000" dirty="0" err="1"/>
              <a:t>puede</a:t>
            </a:r>
            <a:r>
              <a:rPr lang="en-US" sz="2000" dirty="0"/>
              <a:t> </a:t>
            </a:r>
            <a:r>
              <a:rPr lang="en-US" sz="2000" dirty="0" err="1"/>
              <a:t>producir</a:t>
            </a:r>
            <a:r>
              <a:rPr lang="en-US" sz="2000" dirty="0"/>
              <a:t> </a:t>
            </a:r>
            <a:r>
              <a:rPr lang="en-US" sz="2000" dirty="0" err="1"/>
              <a:t>diferentes</a:t>
            </a:r>
            <a:r>
              <a:rPr lang="en-US" sz="2000" dirty="0"/>
              <a:t> </a:t>
            </a:r>
            <a:r>
              <a:rPr lang="en-US" sz="2000" dirty="0" err="1"/>
              <a:t>formas</a:t>
            </a:r>
            <a:r>
              <a:rPr lang="en-US" sz="2000" dirty="0"/>
              <a:t> de </a:t>
            </a:r>
            <a:r>
              <a:rPr lang="en-US" sz="2000" dirty="0" err="1"/>
              <a:t>onda</a:t>
            </a:r>
            <a:r>
              <a:rPr lang="en-US" sz="2000" dirty="0"/>
              <a:t>, </a:t>
            </a:r>
            <a:r>
              <a:rPr lang="en-US" sz="2000" dirty="0" err="1"/>
              <a:t>regularmente</a:t>
            </a:r>
            <a:r>
              <a:rPr lang="en-US" sz="2000" dirty="0"/>
              <a:t> son </a:t>
            </a:r>
            <a:r>
              <a:rPr lang="en-US" sz="2000" dirty="0" err="1"/>
              <a:t>señales</a:t>
            </a:r>
            <a:r>
              <a:rPr lang="en-US" sz="2000" dirty="0"/>
              <a:t> </a:t>
            </a:r>
            <a:r>
              <a:rPr lang="en-US" sz="2000" dirty="0" err="1"/>
              <a:t>cuadradas</a:t>
            </a:r>
            <a:r>
              <a:rPr lang="en-US" sz="2000" dirty="0"/>
              <a:t>, </a:t>
            </a:r>
            <a:r>
              <a:rPr lang="en-US" sz="2000" dirty="0" err="1"/>
              <a:t>senoidales</a:t>
            </a:r>
            <a:r>
              <a:rPr lang="en-US" sz="2000" dirty="0"/>
              <a:t>, </a:t>
            </a:r>
            <a:r>
              <a:rPr lang="en-US" sz="2000" dirty="0" err="1"/>
              <a:t>triangules</a:t>
            </a:r>
            <a:r>
              <a:rPr lang="en-US" sz="2000" dirty="0"/>
              <a:t> y rampa, con un </a:t>
            </a:r>
            <a:r>
              <a:rPr lang="en-US" sz="2000" dirty="0" err="1"/>
              <a:t>amplio</a:t>
            </a:r>
            <a:r>
              <a:rPr lang="en-US" sz="2000" dirty="0"/>
              <a:t> </a:t>
            </a:r>
            <a:r>
              <a:rPr lang="en-US" sz="2000" dirty="0" err="1"/>
              <a:t>rango</a:t>
            </a:r>
            <a:r>
              <a:rPr lang="en-US" sz="2000" dirty="0"/>
              <a:t> de </a:t>
            </a:r>
            <a:r>
              <a:rPr lang="en-US" sz="2000" dirty="0" err="1"/>
              <a:t>frecuencias</a:t>
            </a:r>
            <a:r>
              <a:rPr lang="en-US" sz="2000" dirty="0"/>
              <a:t> que van </a:t>
            </a:r>
            <a:r>
              <a:rPr lang="en-US" sz="2000" dirty="0" err="1"/>
              <a:t>desde</a:t>
            </a:r>
            <a:r>
              <a:rPr lang="en-US" sz="2000" dirty="0"/>
              <a:t> 0.01 Hz hasta 1 MHz</a:t>
            </a:r>
          </a:p>
        </p:txBody>
      </p:sp>
    </p:spTree>
    <p:extLst>
      <p:ext uri="{BB962C8B-B14F-4D97-AF65-F5344CB8AC3E}">
        <p14:creationId xmlns:p14="http://schemas.microsoft.com/office/powerpoint/2010/main" val="2456293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FB1F067-FCC0-426E-98D5-D7294C9C556F}"/>
              </a:ext>
            </a:extLst>
          </p:cNvPr>
          <p:cNvSpPr txBox="1"/>
          <p:nvPr/>
        </p:nvSpPr>
        <p:spPr>
          <a:xfrm>
            <a:off x="5301005" y="1614712"/>
            <a:ext cx="6106884" cy="4524315"/>
          </a:xfrm>
          <a:prstGeom prst="rect">
            <a:avLst/>
          </a:prstGeom>
          <a:noFill/>
        </p:spPr>
        <p:txBody>
          <a:bodyPr wrap="square">
            <a:spAutoFit/>
          </a:bodyPr>
          <a:lstStyle/>
          <a:p>
            <a:pPr marL="342900" indent="-342900">
              <a:buAutoNum type="arabicPeriod"/>
            </a:pPr>
            <a:r>
              <a:rPr lang="es-ES" dirty="0" err="1"/>
              <a:t>Display</a:t>
            </a:r>
            <a:r>
              <a:rPr lang="es-ES" dirty="0"/>
              <a:t> o visualizador de las magnitudes de salida. </a:t>
            </a:r>
          </a:p>
          <a:p>
            <a:r>
              <a:rPr lang="es-ES" dirty="0"/>
              <a:t>2. Selector del rango de frecuencias. En él se selecciona el margen de frecuencia en el que se va a trabajar.</a:t>
            </a:r>
          </a:p>
          <a:p>
            <a:r>
              <a:rPr lang="es-ES" dirty="0"/>
              <a:t>3. Mando giratorio para el ajuste fino de la FRECUENCIA dentro de un rango previamente seleccionado en el selector 2.</a:t>
            </a:r>
          </a:p>
          <a:p>
            <a:r>
              <a:rPr lang="es-ES" dirty="0"/>
              <a:t>4. Mando de OFFSET. Permite desplazar un número de voltios, en positivo y negativo.</a:t>
            </a:r>
          </a:p>
          <a:p>
            <a:r>
              <a:rPr lang="es-ES" dirty="0"/>
              <a:t>5. Regulación de AMPLITUD. Permite aumentar y disminuir el valor de la amplitud en la señal de salida.</a:t>
            </a:r>
          </a:p>
          <a:p>
            <a:r>
              <a:rPr lang="es-ES" dirty="0"/>
              <a:t>6. Selector de tipo de FUNCIÓN. Selecciona la forma de onda de la señal de salida con la que se va a trabajar.</a:t>
            </a:r>
          </a:p>
          <a:p>
            <a:r>
              <a:rPr lang="es-ES" dirty="0"/>
              <a:t>7. Botón de ATENUACIÓN. Atenúa la señal de salida un determinado número </a:t>
            </a:r>
            <a:r>
              <a:rPr lang="es-ES" dirty="0" err="1"/>
              <a:t>dedecibelios</a:t>
            </a:r>
            <a:r>
              <a:rPr lang="es-ES" dirty="0"/>
              <a:t>. </a:t>
            </a:r>
          </a:p>
          <a:p>
            <a:r>
              <a:rPr lang="es-ES" dirty="0"/>
              <a:t>8. Conector de salida para la conexión de sonda. Suele ser de tipo hembra BNC. </a:t>
            </a:r>
          </a:p>
          <a:p>
            <a:r>
              <a:rPr lang="es-ES" dirty="0"/>
              <a:t>9. Conector de salida para señales de lógica digital TTL</a:t>
            </a:r>
            <a:endParaRPr lang="es-MX" dirty="0"/>
          </a:p>
        </p:txBody>
      </p:sp>
      <p:sp>
        <p:nvSpPr>
          <p:cNvPr id="4" name="CuadroTexto 3">
            <a:extLst>
              <a:ext uri="{FF2B5EF4-FFF2-40B4-BE49-F238E27FC236}">
                <a16:creationId xmlns:a16="http://schemas.microsoft.com/office/drawing/2014/main" id="{A8FD7409-6774-4FF7-B76E-CA5B022F26C7}"/>
              </a:ext>
            </a:extLst>
          </p:cNvPr>
          <p:cNvSpPr txBox="1"/>
          <p:nvPr/>
        </p:nvSpPr>
        <p:spPr>
          <a:xfrm>
            <a:off x="0" y="342508"/>
            <a:ext cx="12260424" cy="461665"/>
          </a:xfrm>
          <a:prstGeom prst="rect">
            <a:avLst/>
          </a:prstGeom>
          <a:noFill/>
        </p:spPr>
        <p:txBody>
          <a:bodyPr wrap="square">
            <a:spAutoFit/>
          </a:bodyPr>
          <a:lstStyle/>
          <a:p>
            <a:pPr algn="ctr"/>
            <a:r>
              <a:rPr lang="es-MX" sz="2400" dirty="0"/>
              <a:t>Partes del generador de funciones</a:t>
            </a:r>
          </a:p>
        </p:txBody>
      </p:sp>
      <p:pic>
        <p:nvPicPr>
          <p:cNvPr id="5" name="Imagen 4">
            <a:extLst>
              <a:ext uri="{FF2B5EF4-FFF2-40B4-BE49-F238E27FC236}">
                <a16:creationId xmlns:a16="http://schemas.microsoft.com/office/drawing/2014/main" id="{E6F6195D-C798-409E-B23A-134DDD5688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3885" y="2128357"/>
            <a:ext cx="5097120" cy="2835529"/>
          </a:xfrm>
          <a:prstGeom prst="rect">
            <a:avLst/>
          </a:prstGeom>
        </p:spPr>
      </p:pic>
    </p:spTree>
    <p:extLst>
      <p:ext uri="{BB962C8B-B14F-4D97-AF65-F5344CB8AC3E}">
        <p14:creationId xmlns:p14="http://schemas.microsoft.com/office/powerpoint/2010/main" val="1727171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FC9EB967-8249-4C2A-9D5B-B10023558808}"/>
              </a:ext>
            </a:extLst>
          </p:cNvPr>
          <p:cNvSpPr txBox="1"/>
          <p:nvPr/>
        </p:nvSpPr>
        <p:spPr>
          <a:xfrm>
            <a:off x="2135560" y="893085"/>
            <a:ext cx="5165260" cy="646331"/>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dirty="0"/>
              <a:t>Las fuentes de alimentación pueden ser de dos tipos:</a:t>
            </a:r>
          </a:p>
          <a:p>
            <a:endParaRPr lang="es-MX" dirty="0"/>
          </a:p>
        </p:txBody>
      </p:sp>
      <p:pic>
        <p:nvPicPr>
          <p:cNvPr id="3" name="table">
            <a:extLst>
              <a:ext uri="{FF2B5EF4-FFF2-40B4-BE49-F238E27FC236}">
                <a16:creationId xmlns:a16="http://schemas.microsoft.com/office/drawing/2014/main" id="{78408708-EA7B-494F-93B6-A7C2626B78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5560" y="1484355"/>
            <a:ext cx="7920880" cy="4480560"/>
          </a:xfrm>
          <a:prstGeom prst="rect">
            <a:avLst/>
          </a:prstGeom>
        </p:spPr>
      </p:pic>
      <p:pic>
        <p:nvPicPr>
          <p:cNvPr id="4" name="Picture 3">
            <a:extLst>
              <a:ext uri="{FF2B5EF4-FFF2-40B4-BE49-F238E27FC236}">
                <a16:creationId xmlns:a16="http://schemas.microsoft.com/office/drawing/2014/main" id="{48FFDC1A-C067-416E-BE7C-A6D9D288D93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51584" y="1973205"/>
            <a:ext cx="3735916" cy="26642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1D889BE-2A8E-4103-88D6-E8854CBCD25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44072" y="2189229"/>
            <a:ext cx="3024336" cy="2491376"/>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19E253A7-3863-4E86-A865-2858CEC91D15}"/>
              </a:ext>
            </a:extLst>
          </p:cNvPr>
          <p:cNvSpPr txBox="1"/>
          <p:nvPr/>
        </p:nvSpPr>
        <p:spPr>
          <a:xfrm>
            <a:off x="0" y="243272"/>
            <a:ext cx="12192000" cy="400110"/>
          </a:xfrm>
          <a:prstGeom prst="rect">
            <a:avLst/>
          </a:prstGeom>
          <a:noFill/>
        </p:spPr>
        <p:txBody>
          <a:bodyPr wrap="square">
            <a:spAutoFit/>
          </a:bodyPr>
          <a:lstStyle/>
          <a:p>
            <a:pPr algn="ctr"/>
            <a:r>
              <a:rPr lang="es-MX" sz="2000" dirty="0"/>
              <a:t>Fuentes de energía</a:t>
            </a:r>
          </a:p>
        </p:txBody>
      </p:sp>
    </p:spTree>
    <p:extLst>
      <p:ext uri="{BB962C8B-B14F-4D97-AF65-F5344CB8AC3E}">
        <p14:creationId xmlns:p14="http://schemas.microsoft.com/office/powerpoint/2010/main" val="4161620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a:extLst>
              <a:ext uri="{FF2B5EF4-FFF2-40B4-BE49-F238E27FC236}">
                <a16:creationId xmlns:a16="http://schemas.microsoft.com/office/drawing/2014/main" id="{547A0BE0-610F-43CE-B44D-396E7D8B2C0D}"/>
              </a:ext>
            </a:extLst>
          </p:cNvPr>
          <p:cNvSpPr/>
          <p:nvPr/>
        </p:nvSpPr>
        <p:spPr>
          <a:xfrm>
            <a:off x="1524000" y="893331"/>
            <a:ext cx="9144000" cy="400110"/>
          </a:xfrm>
          <a:prstGeom prst="rect">
            <a:avLst/>
          </a:prstGeom>
        </p:spPr>
        <p:txBody>
          <a:bodyPr wrap="square">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2000" b="1" dirty="0"/>
              <a:t>Fuentes de alimentación lineales </a:t>
            </a:r>
          </a:p>
        </p:txBody>
      </p:sp>
      <p:pic>
        <p:nvPicPr>
          <p:cNvPr id="3" name="Picture 2">
            <a:extLst>
              <a:ext uri="{FF2B5EF4-FFF2-40B4-BE49-F238E27FC236}">
                <a16:creationId xmlns:a16="http://schemas.microsoft.com/office/drawing/2014/main" id="{C7216013-C532-4957-BFC6-3E32A5A7C74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47528" y="1844581"/>
            <a:ext cx="8700708" cy="4017302"/>
          </a:xfrm>
          <a:prstGeom prst="rect">
            <a:avLst/>
          </a:prstGeom>
          <a:noFill/>
          <a:extLst>
            <a:ext uri="{909E8E84-426E-40DD-AFC4-6F175D3DCCD1}">
              <a14:hiddenFill xmlns:a14="http://schemas.microsoft.com/office/drawing/2010/main">
                <a:solidFill>
                  <a:srgbClr val="FFFFFF"/>
                </a:solidFill>
              </a14:hiddenFill>
            </a:ext>
          </a:extLst>
        </p:spPr>
      </p:pic>
      <p:sp>
        <p:nvSpPr>
          <p:cNvPr id="4" name="4 CuadroTexto">
            <a:extLst>
              <a:ext uri="{FF2B5EF4-FFF2-40B4-BE49-F238E27FC236}">
                <a16:creationId xmlns:a16="http://schemas.microsoft.com/office/drawing/2014/main" id="{064AC1D1-7DE7-43CC-9AD1-707C0D3AB6FD}"/>
              </a:ext>
            </a:extLst>
          </p:cNvPr>
          <p:cNvSpPr txBox="1"/>
          <p:nvPr/>
        </p:nvSpPr>
        <p:spPr>
          <a:xfrm>
            <a:off x="1616456" y="1483345"/>
            <a:ext cx="9144000" cy="646331"/>
          </a:xfrm>
          <a:prstGeom prst="rect">
            <a:avLst/>
          </a:prstGeom>
          <a:noFill/>
        </p:spPr>
        <p:txBody>
          <a:bodyPr wrap="squar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dirty="0"/>
              <a:t>Son fuentes que basan su funcionamiento en la reducción de tensión en un circuito de corriente alterna mediante un transformador y su posterior rectificado y filtrado de la señal obtenida.</a:t>
            </a:r>
            <a:endParaRPr lang="es-MX" dirty="0"/>
          </a:p>
        </p:txBody>
      </p:sp>
      <p:sp>
        <p:nvSpPr>
          <p:cNvPr id="5" name="5 CuadroTexto">
            <a:extLst>
              <a:ext uri="{FF2B5EF4-FFF2-40B4-BE49-F238E27FC236}">
                <a16:creationId xmlns:a16="http://schemas.microsoft.com/office/drawing/2014/main" id="{EFC6952F-7E45-4E32-A237-4707F38A82C3}"/>
              </a:ext>
            </a:extLst>
          </p:cNvPr>
          <p:cNvSpPr txBox="1"/>
          <p:nvPr/>
        </p:nvSpPr>
        <p:spPr>
          <a:xfrm>
            <a:off x="2198560" y="4628455"/>
            <a:ext cx="2169248" cy="369332"/>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solidFill>
                  <a:srgbClr val="FF0000"/>
                </a:solidFill>
              </a:rPr>
              <a:t>Diagrama de bloques</a:t>
            </a:r>
            <a:endParaRPr lang="es-MX" dirty="0">
              <a:solidFill>
                <a:srgbClr val="FF0000"/>
              </a:solidFill>
            </a:endParaRPr>
          </a:p>
        </p:txBody>
      </p:sp>
      <p:sp>
        <p:nvSpPr>
          <p:cNvPr id="6" name="6 CuadroTexto">
            <a:extLst>
              <a:ext uri="{FF2B5EF4-FFF2-40B4-BE49-F238E27FC236}">
                <a16:creationId xmlns:a16="http://schemas.microsoft.com/office/drawing/2014/main" id="{6CA20BE3-2C20-4906-B288-5877ADD439B0}"/>
              </a:ext>
            </a:extLst>
          </p:cNvPr>
          <p:cNvSpPr txBox="1"/>
          <p:nvPr/>
        </p:nvSpPr>
        <p:spPr>
          <a:xfrm>
            <a:off x="1847528" y="5564559"/>
            <a:ext cx="8568951" cy="400110"/>
          </a:xfrm>
          <a:prstGeom prst="rect">
            <a:avLst/>
          </a:prstGeom>
          <a:noFill/>
        </p:spPr>
        <p:txBody>
          <a:bodyPr wrap="squar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2000" b="1" dirty="0"/>
              <a:t>Voltaje en corriente alterna nominal de 120V a 60 Hertz.</a:t>
            </a:r>
          </a:p>
        </p:txBody>
      </p:sp>
      <p:sp>
        <p:nvSpPr>
          <p:cNvPr id="7" name="CuadroTexto 6">
            <a:extLst>
              <a:ext uri="{FF2B5EF4-FFF2-40B4-BE49-F238E27FC236}">
                <a16:creationId xmlns:a16="http://schemas.microsoft.com/office/drawing/2014/main" id="{63274A29-A6D7-4468-9285-5EFDCDB34470}"/>
              </a:ext>
            </a:extLst>
          </p:cNvPr>
          <p:cNvSpPr txBox="1"/>
          <p:nvPr/>
        </p:nvSpPr>
        <p:spPr>
          <a:xfrm>
            <a:off x="3387013" y="2416010"/>
            <a:ext cx="1669816" cy="400110"/>
          </a:xfrm>
          <a:prstGeom prst="rect">
            <a:avLst/>
          </a:prstGeom>
          <a:noFill/>
        </p:spPr>
        <p:txBody>
          <a:bodyPr wrap="none" rtlCol="0">
            <a:spAutoFit/>
          </a:bodyPr>
          <a:lstStyle/>
          <a:p>
            <a:r>
              <a:rPr lang="es-ES" sz="2000" dirty="0"/>
              <a:t>Transformador</a:t>
            </a:r>
            <a:endParaRPr lang="es-MX" sz="2000" dirty="0"/>
          </a:p>
        </p:txBody>
      </p:sp>
      <p:sp>
        <p:nvSpPr>
          <p:cNvPr id="8" name="CuadroTexto 7">
            <a:extLst>
              <a:ext uri="{FF2B5EF4-FFF2-40B4-BE49-F238E27FC236}">
                <a16:creationId xmlns:a16="http://schemas.microsoft.com/office/drawing/2014/main" id="{2ADD4F66-DC0D-4F6B-ADD7-C3B980D96E9B}"/>
              </a:ext>
            </a:extLst>
          </p:cNvPr>
          <p:cNvSpPr txBox="1"/>
          <p:nvPr/>
        </p:nvSpPr>
        <p:spPr>
          <a:xfrm>
            <a:off x="5047498" y="2416010"/>
            <a:ext cx="1393715" cy="400110"/>
          </a:xfrm>
          <a:prstGeom prst="rect">
            <a:avLst/>
          </a:prstGeom>
          <a:noFill/>
        </p:spPr>
        <p:txBody>
          <a:bodyPr wrap="none" rtlCol="0">
            <a:spAutoFit/>
          </a:bodyPr>
          <a:lstStyle/>
          <a:p>
            <a:r>
              <a:rPr lang="es-ES" sz="2000" dirty="0"/>
              <a:t>Rectificador</a:t>
            </a:r>
            <a:endParaRPr lang="es-MX" sz="2000" dirty="0"/>
          </a:p>
        </p:txBody>
      </p:sp>
      <p:sp>
        <p:nvSpPr>
          <p:cNvPr id="9" name="CuadroTexto 8">
            <a:extLst>
              <a:ext uri="{FF2B5EF4-FFF2-40B4-BE49-F238E27FC236}">
                <a16:creationId xmlns:a16="http://schemas.microsoft.com/office/drawing/2014/main" id="{33A38902-C2D3-43FE-A784-FA2EF729C4A7}"/>
              </a:ext>
            </a:extLst>
          </p:cNvPr>
          <p:cNvSpPr txBox="1"/>
          <p:nvPr/>
        </p:nvSpPr>
        <p:spPr>
          <a:xfrm>
            <a:off x="7981170" y="2415391"/>
            <a:ext cx="1508746" cy="400110"/>
          </a:xfrm>
          <a:prstGeom prst="rect">
            <a:avLst/>
          </a:prstGeom>
          <a:noFill/>
        </p:spPr>
        <p:txBody>
          <a:bodyPr wrap="none" rtlCol="0">
            <a:spAutoFit/>
          </a:bodyPr>
          <a:lstStyle/>
          <a:p>
            <a:r>
              <a:rPr lang="es-ES" sz="2000" dirty="0"/>
              <a:t>Estabilizador</a:t>
            </a:r>
            <a:endParaRPr lang="es-MX" sz="2000" dirty="0"/>
          </a:p>
        </p:txBody>
      </p:sp>
      <p:sp>
        <p:nvSpPr>
          <p:cNvPr id="10" name="CuadroTexto 9">
            <a:extLst>
              <a:ext uri="{FF2B5EF4-FFF2-40B4-BE49-F238E27FC236}">
                <a16:creationId xmlns:a16="http://schemas.microsoft.com/office/drawing/2014/main" id="{936B563E-5A22-4983-83DE-4233494FDA00}"/>
              </a:ext>
            </a:extLst>
          </p:cNvPr>
          <p:cNvSpPr txBox="1"/>
          <p:nvPr/>
        </p:nvSpPr>
        <p:spPr>
          <a:xfrm>
            <a:off x="6868149" y="2415391"/>
            <a:ext cx="686085" cy="400110"/>
          </a:xfrm>
          <a:prstGeom prst="rect">
            <a:avLst/>
          </a:prstGeom>
          <a:noFill/>
        </p:spPr>
        <p:txBody>
          <a:bodyPr wrap="none" rtlCol="0">
            <a:spAutoFit/>
          </a:bodyPr>
          <a:lstStyle/>
          <a:p>
            <a:r>
              <a:rPr lang="es-ES" sz="2000" dirty="0"/>
              <a:t>Filtro</a:t>
            </a:r>
            <a:endParaRPr lang="es-MX" sz="2000" dirty="0"/>
          </a:p>
        </p:txBody>
      </p:sp>
    </p:spTree>
    <p:extLst>
      <p:ext uri="{BB962C8B-B14F-4D97-AF65-F5344CB8AC3E}">
        <p14:creationId xmlns:p14="http://schemas.microsoft.com/office/powerpoint/2010/main" val="30554755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a:extLst>
              <a:ext uri="{FF2B5EF4-FFF2-40B4-BE49-F238E27FC236}">
                <a16:creationId xmlns:a16="http://schemas.microsoft.com/office/drawing/2014/main" id="{F965EBE8-70CD-4C58-ACE0-FEA6348214C3}"/>
              </a:ext>
            </a:extLst>
          </p:cNvPr>
          <p:cNvSpPr/>
          <p:nvPr/>
        </p:nvSpPr>
        <p:spPr>
          <a:xfrm>
            <a:off x="1524000" y="800708"/>
            <a:ext cx="9144000" cy="369332"/>
          </a:xfrm>
          <a:prstGeom prst="rect">
            <a:avLst/>
          </a:prstGeom>
        </p:spPr>
        <p:txBody>
          <a:bodyPr wrap="square">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b="1" dirty="0"/>
              <a:t>Fuentes de alimentación conmutadas.</a:t>
            </a:r>
          </a:p>
        </p:txBody>
      </p:sp>
      <p:pic>
        <p:nvPicPr>
          <p:cNvPr id="4" name="Imagen 3">
            <a:extLst>
              <a:ext uri="{FF2B5EF4-FFF2-40B4-BE49-F238E27FC236}">
                <a16:creationId xmlns:a16="http://schemas.microsoft.com/office/drawing/2014/main" id="{52DBA5A4-F061-47CD-8EE3-04FE338F9786}"/>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5586061" y="2155371"/>
            <a:ext cx="5330755" cy="3107094"/>
          </a:xfrm>
          <a:prstGeom prst="rect">
            <a:avLst/>
          </a:prstGeom>
          <a:ln>
            <a:noFill/>
          </a:ln>
          <a:extLst>
            <a:ext uri="{53640926-AAD7-44D8-BBD7-CCE9431645EC}">
              <a14:shadowObscured xmlns:a14="http://schemas.microsoft.com/office/drawing/2010/main"/>
            </a:ext>
          </a:extLst>
        </p:spPr>
      </p:pic>
      <p:sp>
        <p:nvSpPr>
          <p:cNvPr id="8" name="CuadroTexto 7">
            <a:extLst>
              <a:ext uri="{FF2B5EF4-FFF2-40B4-BE49-F238E27FC236}">
                <a16:creationId xmlns:a16="http://schemas.microsoft.com/office/drawing/2014/main" id="{ADD19ED3-4D4C-4212-BF86-5767FF33C320}"/>
              </a:ext>
            </a:extLst>
          </p:cNvPr>
          <p:cNvSpPr txBox="1"/>
          <p:nvPr/>
        </p:nvSpPr>
        <p:spPr>
          <a:xfrm>
            <a:off x="1923662" y="2056845"/>
            <a:ext cx="3275044" cy="3693319"/>
          </a:xfrm>
          <a:prstGeom prst="rect">
            <a:avLst/>
          </a:prstGeom>
          <a:noFill/>
        </p:spPr>
        <p:txBody>
          <a:bodyPr wrap="square">
            <a:spAutoFit/>
          </a:bodyPr>
          <a:lstStyle/>
          <a:p>
            <a:r>
              <a:rPr lang="es-ES" dirty="0"/>
              <a:t>Las fuentes de alimentación conmutadas, en lugar de trabajar con la frecuencia de la red eléctrica de 50 Hz, trabajan con frecuencias mucho más altas, en torno a los 100 kHz. La principal ventaja de este tipo de fuentes respecto a las de tipo lineal es que el tamaño del transformador disminuye considerablemente y, por tanto, disminuyen las pérdidas de energía y el volumen de la fuente.</a:t>
            </a:r>
            <a:endParaRPr lang="es-MX" dirty="0"/>
          </a:p>
        </p:txBody>
      </p:sp>
    </p:spTree>
    <p:extLst>
      <p:ext uri="{BB962C8B-B14F-4D97-AF65-F5344CB8AC3E}">
        <p14:creationId xmlns:p14="http://schemas.microsoft.com/office/powerpoint/2010/main" val="4114956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35509FA-F2FA-416C-9DF7-F4997BCDA6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6890" y="438539"/>
            <a:ext cx="4106779" cy="6858000"/>
          </a:xfrm>
          <a:prstGeom prst="rect">
            <a:avLst/>
          </a:prstGeom>
        </p:spPr>
      </p:pic>
      <p:cxnSp>
        <p:nvCxnSpPr>
          <p:cNvPr id="7" name="Conector recto de flecha 6">
            <a:extLst>
              <a:ext uri="{FF2B5EF4-FFF2-40B4-BE49-F238E27FC236}">
                <a16:creationId xmlns:a16="http://schemas.microsoft.com/office/drawing/2014/main" id="{956D304E-54E4-4CAA-B0D6-C22DF50742F4}"/>
              </a:ext>
            </a:extLst>
          </p:cNvPr>
          <p:cNvCxnSpPr>
            <a:cxnSpLocks/>
          </p:cNvCxnSpPr>
          <p:nvPr/>
        </p:nvCxnSpPr>
        <p:spPr>
          <a:xfrm>
            <a:off x="3870960" y="2813180"/>
            <a:ext cx="853440" cy="68694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1" name="Conector recto de flecha 10">
            <a:extLst>
              <a:ext uri="{FF2B5EF4-FFF2-40B4-BE49-F238E27FC236}">
                <a16:creationId xmlns:a16="http://schemas.microsoft.com/office/drawing/2014/main" id="{7303BB20-E2BF-4006-A37E-B2970365C000}"/>
              </a:ext>
            </a:extLst>
          </p:cNvPr>
          <p:cNvCxnSpPr>
            <a:cxnSpLocks/>
          </p:cNvCxnSpPr>
          <p:nvPr/>
        </p:nvCxnSpPr>
        <p:spPr>
          <a:xfrm>
            <a:off x="4140200" y="2707640"/>
            <a:ext cx="1767840" cy="13462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4" name="Conector recto 13">
            <a:extLst>
              <a:ext uri="{FF2B5EF4-FFF2-40B4-BE49-F238E27FC236}">
                <a16:creationId xmlns:a16="http://schemas.microsoft.com/office/drawing/2014/main" id="{B381E55A-2071-419F-AFDB-6C4073FCF4FB}"/>
              </a:ext>
            </a:extLst>
          </p:cNvPr>
          <p:cNvCxnSpPr/>
          <p:nvPr/>
        </p:nvCxnSpPr>
        <p:spPr>
          <a:xfrm flipH="1">
            <a:off x="3870960" y="2707640"/>
            <a:ext cx="269240" cy="105540"/>
          </a:xfrm>
          <a:prstGeom prst="line">
            <a:avLst/>
          </a:prstGeom>
        </p:spPr>
        <p:style>
          <a:lnRef idx="3">
            <a:schemeClr val="accent4"/>
          </a:lnRef>
          <a:fillRef idx="0">
            <a:schemeClr val="accent4"/>
          </a:fillRef>
          <a:effectRef idx="2">
            <a:schemeClr val="accent4"/>
          </a:effectRef>
          <a:fontRef idx="minor">
            <a:schemeClr val="tx1"/>
          </a:fontRef>
        </p:style>
      </p:cxnSp>
      <p:cxnSp>
        <p:nvCxnSpPr>
          <p:cNvPr id="16" name="Conector recto 15">
            <a:extLst>
              <a:ext uri="{FF2B5EF4-FFF2-40B4-BE49-F238E27FC236}">
                <a16:creationId xmlns:a16="http://schemas.microsoft.com/office/drawing/2014/main" id="{A8D2987C-2251-40D9-AE38-C5B6BC709596}"/>
              </a:ext>
            </a:extLst>
          </p:cNvPr>
          <p:cNvCxnSpPr/>
          <p:nvPr/>
        </p:nvCxnSpPr>
        <p:spPr>
          <a:xfrm flipH="1" flipV="1">
            <a:off x="3296920" y="2341880"/>
            <a:ext cx="574040" cy="471300"/>
          </a:xfrm>
          <a:prstGeom prst="line">
            <a:avLst/>
          </a:prstGeom>
        </p:spPr>
        <p:style>
          <a:lnRef idx="3">
            <a:schemeClr val="accent4"/>
          </a:lnRef>
          <a:fillRef idx="0">
            <a:schemeClr val="accent4"/>
          </a:fillRef>
          <a:effectRef idx="2">
            <a:schemeClr val="accent4"/>
          </a:effectRef>
          <a:fontRef idx="minor">
            <a:schemeClr val="tx1"/>
          </a:fontRef>
        </p:style>
      </p:cxnSp>
      <p:cxnSp>
        <p:nvCxnSpPr>
          <p:cNvPr id="18" name="Conector recto 17">
            <a:extLst>
              <a:ext uri="{FF2B5EF4-FFF2-40B4-BE49-F238E27FC236}">
                <a16:creationId xmlns:a16="http://schemas.microsoft.com/office/drawing/2014/main" id="{EFCB7E25-4BCE-401A-AF1C-3647A80D7E0D}"/>
              </a:ext>
            </a:extLst>
          </p:cNvPr>
          <p:cNvCxnSpPr/>
          <p:nvPr/>
        </p:nvCxnSpPr>
        <p:spPr>
          <a:xfrm flipV="1">
            <a:off x="3296920" y="1107440"/>
            <a:ext cx="0" cy="1234440"/>
          </a:xfrm>
          <a:prstGeom prst="line">
            <a:avLst/>
          </a:prstGeom>
        </p:spPr>
        <p:style>
          <a:lnRef idx="3">
            <a:schemeClr val="accent4"/>
          </a:lnRef>
          <a:fillRef idx="0">
            <a:schemeClr val="accent4"/>
          </a:fillRef>
          <a:effectRef idx="2">
            <a:schemeClr val="accent4"/>
          </a:effectRef>
          <a:fontRef idx="minor">
            <a:schemeClr val="tx1"/>
          </a:fontRef>
        </p:style>
      </p:cxnSp>
      <p:sp>
        <p:nvSpPr>
          <p:cNvPr id="19" name="CuadroTexto 18">
            <a:extLst>
              <a:ext uri="{FF2B5EF4-FFF2-40B4-BE49-F238E27FC236}">
                <a16:creationId xmlns:a16="http://schemas.microsoft.com/office/drawing/2014/main" id="{A2C74885-72DC-461B-AF1E-F7264459A644}"/>
              </a:ext>
            </a:extLst>
          </p:cNvPr>
          <p:cNvSpPr txBox="1"/>
          <p:nvPr/>
        </p:nvSpPr>
        <p:spPr>
          <a:xfrm>
            <a:off x="3296920" y="928544"/>
            <a:ext cx="3036409" cy="461665"/>
          </a:xfrm>
          <a:prstGeom prst="rect">
            <a:avLst/>
          </a:prstGeom>
          <a:noFill/>
        </p:spPr>
        <p:txBody>
          <a:bodyPr wrap="none" rtlCol="0">
            <a:spAutoFit/>
          </a:bodyPr>
          <a:lstStyle/>
          <a:p>
            <a:r>
              <a:rPr lang="es-MX" sz="2400" dirty="0"/>
              <a:t>Líneas de alimentación </a:t>
            </a:r>
          </a:p>
        </p:txBody>
      </p:sp>
      <p:cxnSp>
        <p:nvCxnSpPr>
          <p:cNvPr id="21" name="Conector recto de flecha 20">
            <a:extLst>
              <a:ext uri="{FF2B5EF4-FFF2-40B4-BE49-F238E27FC236}">
                <a16:creationId xmlns:a16="http://schemas.microsoft.com/office/drawing/2014/main" id="{68D76352-82C2-47FF-967D-CFE221F91E46}"/>
              </a:ext>
            </a:extLst>
          </p:cNvPr>
          <p:cNvCxnSpPr>
            <a:cxnSpLocks/>
          </p:cNvCxnSpPr>
          <p:nvPr/>
        </p:nvCxnSpPr>
        <p:spPr>
          <a:xfrm>
            <a:off x="6817360" y="1945640"/>
            <a:ext cx="0" cy="81477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3" name="Conector recto de flecha 22">
            <a:extLst>
              <a:ext uri="{FF2B5EF4-FFF2-40B4-BE49-F238E27FC236}">
                <a16:creationId xmlns:a16="http://schemas.microsoft.com/office/drawing/2014/main" id="{7FB2E2AC-34BE-4F17-9753-F4E53FCFD4F5}"/>
              </a:ext>
            </a:extLst>
          </p:cNvPr>
          <p:cNvCxnSpPr>
            <a:cxnSpLocks/>
          </p:cNvCxnSpPr>
          <p:nvPr/>
        </p:nvCxnSpPr>
        <p:spPr>
          <a:xfrm>
            <a:off x="7274560" y="2214880"/>
            <a:ext cx="0" cy="81477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5" name="Conector recto 24">
            <a:extLst>
              <a:ext uri="{FF2B5EF4-FFF2-40B4-BE49-F238E27FC236}">
                <a16:creationId xmlns:a16="http://schemas.microsoft.com/office/drawing/2014/main" id="{FB77570A-A6BC-4DC7-A63A-7863A326E251}"/>
              </a:ext>
            </a:extLst>
          </p:cNvPr>
          <p:cNvCxnSpPr/>
          <p:nvPr/>
        </p:nvCxnSpPr>
        <p:spPr>
          <a:xfrm flipH="1" flipV="1">
            <a:off x="6817360" y="1945640"/>
            <a:ext cx="457200" cy="269240"/>
          </a:xfrm>
          <a:prstGeom prst="line">
            <a:avLst/>
          </a:prstGeom>
        </p:spPr>
        <p:style>
          <a:lnRef idx="3">
            <a:schemeClr val="accent4"/>
          </a:lnRef>
          <a:fillRef idx="0">
            <a:schemeClr val="accent4"/>
          </a:fillRef>
          <a:effectRef idx="2">
            <a:schemeClr val="accent4"/>
          </a:effectRef>
          <a:fontRef idx="minor">
            <a:schemeClr val="tx1"/>
          </a:fontRef>
        </p:style>
      </p:cxnSp>
      <p:cxnSp>
        <p:nvCxnSpPr>
          <p:cNvPr id="27" name="Conector recto 26">
            <a:extLst>
              <a:ext uri="{FF2B5EF4-FFF2-40B4-BE49-F238E27FC236}">
                <a16:creationId xmlns:a16="http://schemas.microsoft.com/office/drawing/2014/main" id="{1C68E08B-A764-4F1E-8D66-F60714524039}"/>
              </a:ext>
            </a:extLst>
          </p:cNvPr>
          <p:cNvCxnSpPr/>
          <p:nvPr/>
        </p:nvCxnSpPr>
        <p:spPr>
          <a:xfrm flipV="1">
            <a:off x="6817360" y="1159376"/>
            <a:ext cx="0" cy="786264"/>
          </a:xfrm>
          <a:prstGeom prst="line">
            <a:avLst/>
          </a:prstGeom>
        </p:spPr>
        <p:style>
          <a:lnRef idx="3">
            <a:schemeClr val="accent4"/>
          </a:lnRef>
          <a:fillRef idx="0">
            <a:schemeClr val="accent4"/>
          </a:fillRef>
          <a:effectRef idx="2">
            <a:schemeClr val="accent4"/>
          </a:effectRef>
          <a:fontRef idx="minor">
            <a:schemeClr val="tx1"/>
          </a:fontRef>
        </p:style>
      </p:cxnSp>
      <p:sp>
        <p:nvSpPr>
          <p:cNvPr id="28" name="CuadroTexto 27">
            <a:extLst>
              <a:ext uri="{FF2B5EF4-FFF2-40B4-BE49-F238E27FC236}">
                <a16:creationId xmlns:a16="http://schemas.microsoft.com/office/drawing/2014/main" id="{C078A802-71D9-46EC-83A0-3D1B33F3054A}"/>
              </a:ext>
            </a:extLst>
          </p:cNvPr>
          <p:cNvSpPr txBox="1"/>
          <p:nvPr/>
        </p:nvSpPr>
        <p:spPr>
          <a:xfrm>
            <a:off x="6791422" y="961257"/>
            <a:ext cx="2933816" cy="461665"/>
          </a:xfrm>
          <a:prstGeom prst="rect">
            <a:avLst/>
          </a:prstGeom>
          <a:noFill/>
        </p:spPr>
        <p:txBody>
          <a:bodyPr wrap="none" rtlCol="0">
            <a:spAutoFit/>
          </a:bodyPr>
          <a:lstStyle/>
          <a:p>
            <a:r>
              <a:rPr lang="es-MX" sz="2400" dirty="0"/>
              <a:t>Columnas Horizontales</a:t>
            </a:r>
          </a:p>
        </p:txBody>
      </p:sp>
      <p:cxnSp>
        <p:nvCxnSpPr>
          <p:cNvPr id="30" name="Conector recto de flecha 29">
            <a:extLst>
              <a:ext uri="{FF2B5EF4-FFF2-40B4-BE49-F238E27FC236}">
                <a16:creationId xmlns:a16="http://schemas.microsoft.com/office/drawing/2014/main" id="{30A86473-0B18-4E68-80CB-91C7D3D19F4C}"/>
              </a:ext>
            </a:extLst>
          </p:cNvPr>
          <p:cNvCxnSpPr/>
          <p:nvPr/>
        </p:nvCxnSpPr>
        <p:spPr>
          <a:xfrm flipH="1" flipV="1">
            <a:off x="4461108" y="4342441"/>
            <a:ext cx="33422" cy="145764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CuadroTexto 30">
            <a:extLst>
              <a:ext uri="{FF2B5EF4-FFF2-40B4-BE49-F238E27FC236}">
                <a16:creationId xmlns:a16="http://schemas.microsoft.com/office/drawing/2014/main" id="{9FA36986-5037-4ACF-ABF0-A44016A93D30}"/>
              </a:ext>
            </a:extLst>
          </p:cNvPr>
          <p:cNvSpPr txBox="1"/>
          <p:nvPr/>
        </p:nvSpPr>
        <p:spPr>
          <a:xfrm>
            <a:off x="2583238" y="5371271"/>
            <a:ext cx="1911292" cy="461665"/>
          </a:xfrm>
          <a:prstGeom prst="rect">
            <a:avLst/>
          </a:prstGeom>
          <a:noFill/>
        </p:spPr>
        <p:txBody>
          <a:bodyPr wrap="none" rtlCol="0">
            <a:spAutoFit/>
          </a:bodyPr>
          <a:lstStyle/>
          <a:p>
            <a:r>
              <a:rPr lang="es-MX" sz="2400" dirty="0"/>
              <a:t>Líneas Central</a:t>
            </a:r>
          </a:p>
        </p:txBody>
      </p:sp>
      <p:pic>
        <p:nvPicPr>
          <p:cNvPr id="35" name="Imagen 34">
            <a:extLst>
              <a:ext uri="{FF2B5EF4-FFF2-40B4-BE49-F238E27FC236}">
                <a16:creationId xmlns:a16="http://schemas.microsoft.com/office/drawing/2014/main" id="{6BE01FD5-921C-4DA8-9B55-5D441A5526EA}"/>
              </a:ext>
            </a:extLst>
          </p:cNvPr>
          <p:cNvPicPr>
            <a:picLocks noChangeAspect="1"/>
          </p:cNvPicPr>
          <p:nvPr/>
        </p:nvPicPr>
        <p:blipFill>
          <a:blip r:embed="rId3"/>
          <a:stretch>
            <a:fillRect/>
          </a:stretch>
        </p:blipFill>
        <p:spPr>
          <a:xfrm>
            <a:off x="8258330" y="3702012"/>
            <a:ext cx="2303923" cy="2194732"/>
          </a:xfrm>
          <a:prstGeom prst="rect">
            <a:avLst/>
          </a:prstGeom>
        </p:spPr>
      </p:pic>
      <p:sp>
        <p:nvSpPr>
          <p:cNvPr id="36" name="CuadroTexto 35">
            <a:extLst>
              <a:ext uri="{FF2B5EF4-FFF2-40B4-BE49-F238E27FC236}">
                <a16:creationId xmlns:a16="http://schemas.microsoft.com/office/drawing/2014/main" id="{6B44FAB4-1099-4339-89BD-1F106DCC0959}"/>
              </a:ext>
            </a:extLst>
          </p:cNvPr>
          <p:cNvSpPr txBox="1"/>
          <p:nvPr/>
        </p:nvSpPr>
        <p:spPr>
          <a:xfrm>
            <a:off x="0" y="355291"/>
            <a:ext cx="12192000" cy="461665"/>
          </a:xfrm>
          <a:prstGeom prst="rect">
            <a:avLst/>
          </a:prstGeom>
          <a:noFill/>
        </p:spPr>
        <p:txBody>
          <a:bodyPr wrap="square">
            <a:spAutoFit/>
          </a:bodyPr>
          <a:lstStyle/>
          <a:p>
            <a:pPr algn="ctr"/>
            <a:r>
              <a:rPr lang="es-MX" sz="2400" dirty="0"/>
              <a:t>Placa de pruebas (</a:t>
            </a:r>
            <a:r>
              <a:rPr lang="es-MX" sz="2400" dirty="0" err="1"/>
              <a:t>Protoboard</a:t>
            </a:r>
            <a:r>
              <a:rPr lang="es-MX" sz="2400" dirty="0"/>
              <a:t>). </a:t>
            </a:r>
          </a:p>
        </p:txBody>
      </p:sp>
    </p:spTree>
    <p:extLst>
      <p:ext uri="{BB962C8B-B14F-4D97-AF65-F5344CB8AC3E}">
        <p14:creationId xmlns:p14="http://schemas.microsoft.com/office/powerpoint/2010/main" val="354864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B4C3B7E-5966-451D-8E24-516B9146E8F3}"/>
              </a:ext>
            </a:extLst>
          </p:cNvPr>
          <p:cNvSpPr txBox="1"/>
          <p:nvPr/>
        </p:nvSpPr>
        <p:spPr>
          <a:xfrm>
            <a:off x="0" y="438540"/>
            <a:ext cx="12192000" cy="461665"/>
          </a:xfrm>
          <a:prstGeom prst="rect">
            <a:avLst/>
          </a:prstGeom>
          <a:noFill/>
        </p:spPr>
        <p:txBody>
          <a:bodyPr wrap="square" rtlCol="0">
            <a:spAutoFit/>
          </a:bodyPr>
          <a:lstStyle/>
          <a:p>
            <a:pPr algn="ctr"/>
            <a:r>
              <a:rPr lang="es-ES" sz="2400" b="1" dirty="0"/>
              <a:t>Celda solar</a:t>
            </a:r>
            <a:endParaRPr lang="es-MX" sz="2400" b="1" dirty="0"/>
          </a:p>
        </p:txBody>
      </p:sp>
      <p:sp>
        <p:nvSpPr>
          <p:cNvPr id="4" name="CuadroTexto 3">
            <a:extLst>
              <a:ext uri="{FF2B5EF4-FFF2-40B4-BE49-F238E27FC236}">
                <a16:creationId xmlns:a16="http://schemas.microsoft.com/office/drawing/2014/main" id="{F03D87CE-DFAA-4F97-B745-4265BDF2A2FB}"/>
              </a:ext>
            </a:extLst>
          </p:cNvPr>
          <p:cNvSpPr txBox="1"/>
          <p:nvPr/>
        </p:nvSpPr>
        <p:spPr>
          <a:xfrm>
            <a:off x="2063231" y="4308231"/>
            <a:ext cx="8065536" cy="1477328"/>
          </a:xfrm>
          <a:prstGeom prst="rect">
            <a:avLst/>
          </a:prstGeom>
          <a:noFill/>
        </p:spPr>
        <p:txBody>
          <a:bodyPr wrap="square">
            <a:spAutoFit/>
          </a:bodyPr>
          <a:lstStyle/>
          <a:p>
            <a:pPr algn="just" fontAlgn="base"/>
            <a:r>
              <a:rPr lang="es-ES" b="0" i="0" dirty="0">
                <a:effectLst/>
                <a:latin typeface="open sans" panose="020B0606030504020204" pitchFamily="34" charset="0"/>
              </a:rPr>
              <a:t>Una </a:t>
            </a:r>
            <a:r>
              <a:rPr lang="es-ES" b="1" i="0" dirty="0">
                <a:effectLst/>
                <a:latin typeface="inherit"/>
              </a:rPr>
              <a:t>Celda Solar</a:t>
            </a:r>
            <a:r>
              <a:rPr lang="es-ES" b="0" i="0" dirty="0">
                <a:effectLst/>
                <a:latin typeface="open sans" panose="020B0606030504020204" pitchFamily="34" charset="0"/>
              </a:rPr>
              <a:t> es un dispositivo electrónico que captura la luz solar y la convierte directamente en electricidad. Las celdas solares suelen estar juntas para formar unidades más grandes llamadas módulos solares, acopladas a unidades aún más grandes conocidas como paneles solares.</a:t>
            </a:r>
          </a:p>
          <a:p>
            <a:pPr algn="just" fontAlgn="base"/>
            <a:r>
              <a:rPr lang="es-ES" b="0" i="0" dirty="0">
                <a:effectLst/>
                <a:latin typeface="open sans" panose="020B0606030504020204" pitchFamily="34" charset="0"/>
              </a:rPr>
              <a:t>Las celdas de un panel solar generan energía al capturar la luz solar.</a:t>
            </a:r>
          </a:p>
        </p:txBody>
      </p:sp>
      <p:pic>
        <p:nvPicPr>
          <p:cNvPr id="6" name="Imagen 5">
            <a:extLst>
              <a:ext uri="{FF2B5EF4-FFF2-40B4-BE49-F238E27FC236}">
                <a16:creationId xmlns:a16="http://schemas.microsoft.com/office/drawing/2014/main" id="{EB0C3E05-9BD0-45A7-B6B6-E2888482E9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58123" y="1720333"/>
            <a:ext cx="7075753" cy="2282501"/>
          </a:xfrm>
          <a:prstGeom prst="rect">
            <a:avLst/>
          </a:prstGeom>
        </p:spPr>
      </p:pic>
    </p:spTree>
    <p:extLst>
      <p:ext uri="{BB962C8B-B14F-4D97-AF65-F5344CB8AC3E}">
        <p14:creationId xmlns:p14="http://schemas.microsoft.com/office/powerpoint/2010/main" val="2344593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190080C-5194-4C59-B4DF-E53EC58582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48036" y="1185175"/>
            <a:ext cx="8495928" cy="4879536"/>
          </a:xfrm>
          <a:prstGeom prst="rect">
            <a:avLst/>
          </a:prstGeom>
        </p:spPr>
      </p:pic>
      <p:sp>
        <p:nvSpPr>
          <p:cNvPr id="3" name="CuadroTexto 8">
            <a:extLst>
              <a:ext uri="{FF2B5EF4-FFF2-40B4-BE49-F238E27FC236}">
                <a16:creationId xmlns:a16="http://schemas.microsoft.com/office/drawing/2014/main" id="{AB0B30AC-DFB1-4C48-9B66-D830C18B1E01}"/>
              </a:ext>
            </a:extLst>
          </p:cNvPr>
          <p:cNvSpPr txBox="1"/>
          <p:nvPr/>
        </p:nvSpPr>
        <p:spPr>
          <a:xfrm>
            <a:off x="6671556" y="1554507"/>
            <a:ext cx="948208" cy="1477328"/>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t>12 Volts</a:t>
            </a:r>
          </a:p>
          <a:p>
            <a:r>
              <a:rPr lang="es-MX" b="1" dirty="0"/>
              <a:t>8.2 A</a:t>
            </a:r>
          </a:p>
          <a:p>
            <a:r>
              <a:rPr lang="es-MX" b="1" dirty="0"/>
              <a:t>PANEL</a:t>
            </a:r>
          </a:p>
          <a:p>
            <a:r>
              <a:rPr lang="es-MX" b="1" dirty="0"/>
              <a:t>SOLAR</a:t>
            </a:r>
          </a:p>
          <a:p>
            <a:r>
              <a:rPr lang="es-MX" b="1" dirty="0"/>
              <a:t>    2</a:t>
            </a:r>
            <a:endParaRPr lang="en-US" b="1" dirty="0"/>
          </a:p>
        </p:txBody>
      </p:sp>
      <p:sp>
        <p:nvSpPr>
          <p:cNvPr id="4" name="CuadroTexto 9">
            <a:extLst>
              <a:ext uri="{FF2B5EF4-FFF2-40B4-BE49-F238E27FC236}">
                <a16:creationId xmlns:a16="http://schemas.microsoft.com/office/drawing/2014/main" id="{44FBD135-3FF1-4684-9700-D37F08BD32DA}"/>
              </a:ext>
            </a:extLst>
          </p:cNvPr>
          <p:cNvSpPr txBox="1"/>
          <p:nvPr/>
        </p:nvSpPr>
        <p:spPr>
          <a:xfrm>
            <a:off x="3863244" y="1554507"/>
            <a:ext cx="948208" cy="1477328"/>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t>12 Volts</a:t>
            </a:r>
          </a:p>
          <a:p>
            <a:r>
              <a:rPr lang="es-MX" b="1" dirty="0"/>
              <a:t>8.2 A</a:t>
            </a:r>
          </a:p>
          <a:p>
            <a:r>
              <a:rPr lang="es-MX" b="1" dirty="0"/>
              <a:t>PANEL</a:t>
            </a:r>
          </a:p>
          <a:p>
            <a:r>
              <a:rPr lang="es-MX" b="1" dirty="0"/>
              <a:t>SOLAR</a:t>
            </a:r>
          </a:p>
          <a:p>
            <a:r>
              <a:rPr lang="es-MX" b="1" dirty="0"/>
              <a:t>     1</a:t>
            </a:r>
            <a:endParaRPr lang="en-US" b="1" dirty="0"/>
          </a:p>
        </p:txBody>
      </p:sp>
      <p:sp>
        <p:nvSpPr>
          <p:cNvPr id="5" name="CuadroTexto 10">
            <a:extLst>
              <a:ext uri="{FF2B5EF4-FFF2-40B4-BE49-F238E27FC236}">
                <a16:creationId xmlns:a16="http://schemas.microsoft.com/office/drawing/2014/main" id="{F58F044B-0D3F-44EF-A90D-B6A4361F835E}"/>
              </a:ext>
            </a:extLst>
          </p:cNvPr>
          <p:cNvSpPr txBox="1"/>
          <p:nvPr/>
        </p:nvSpPr>
        <p:spPr>
          <a:xfrm>
            <a:off x="9373536" y="1554507"/>
            <a:ext cx="996298" cy="1477328"/>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t>12 </a:t>
            </a:r>
            <a:r>
              <a:rPr lang="es-MX" b="1" dirty="0" err="1"/>
              <a:t>VoltA</a:t>
            </a:r>
            <a:endParaRPr lang="es-MX" b="1" dirty="0"/>
          </a:p>
          <a:p>
            <a:r>
              <a:rPr lang="es-MX" b="1" dirty="0"/>
              <a:t>8.2 a</a:t>
            </a:r>
          </a:p>
          <a:p>
            <a:r>
              <a:rPr lang="es-MX" b="1" dirty="0"/>
              <a:t>PANEL</a:t>
            </a:r>
          </a:p>
          <a:p>
            <a:r>
              <a:rPr lang="es-MX" b="1" dirty="0"/>
              <a:t>SOLAR</a:t>
            </a:r>
          </a:p>
          <a:p>
            <a:r>
              <a:rPr lang="es-MX" b="1" dirty="0"/>
              <a:t>     3</a:t>
            </a:r>
            <a:endParaRPr lang="en-US" b="1" dirty="0"/>
          </a:p>
        </p:txBody>
      </p:sp>
      <p:sp>
        <p:nvSpPr>
          <p:cNvPr id="6" name="CuadroTexto 11">
            <a:extLst>
              <a:ext uri="{FF2B5EF4-FFF2-40B4-BE49-F238E27FC236}">
                <a16:creationId xmlns:a16="http://schemas.microsoft.com/office/drawing/2014/main" id="{0C7B5A1E-FAB8-4B20-8543-136C0988DDA2}"/>
              </a:ext>
            </a:extLst>
          </p:cNvPr>
          <p:cNvSpPr txBox="1"/>
          <p:nvPr/>
        </p:nvSpPr>
        <p:spPr>
          <a:xfrm>
            <a:off x="4672706" y="5393911"/>
            <a:ext cx="1985352" cy="369332"/>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solidFill>
                  <a:schemeClr val="accent2"/>
                </a:solidFill>
              </a:rPr>
              <a:t>36 Volts DC - 8.2 A </a:t>
            </a:r>
            <a:endParaRPr lang="en-US" b="1" dirty="0">
              <a:solidFill>
                <a:schemeClr val="accent2"/>
              </a:solidFill>
            </a:endParaRPr>
          </a:p>
        </p:txBody>
      </p:sp>
      <p:sp>
        <p:nvSpPr>
          <p:cNvPr id="7" name="1 Rectángulo">
            <a:extLst>
              <a:ext uri="{FF2B5EF4-FFF2-40B4-BE49-F238E27FC236}">
                <a16:creationId xmlns:a16="http://schemas.microsoft.com/office/drawing/2014/main" id="{CC89D16B-17E7-4982-825A-79A92AF99E49}"/>
              </a:ext>
            </a:extLst>
          </p:cNvPr>
          <p:cNvSpPr/>
          <p:nvPr/>
        </p:nvSpPr>
        <p:spPr>
          <a:xfrm>
            <a:off x="0" y="422006"/>
            <a:ext cx="12192000" cy="461665"/>
          </a:xfrm>
          <a:prstGeom prst="rect">
            <a:avLst/>
          </a:prstGeom>
        </p:spPr>
        <p:txBody>
          <a:bodyPr wrap="square">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2400" b="1" dirty="0"/>
              <a:t>Conexión en serie del panel solar </a:t>
            </a:r>
            <a:r>
              <a:rPr lang="es-ES" sz="2400" b="1" dirty="0"/>
              <a:t>.</a:t>
            </a:r>
            <a:endParaRPr lang="es-MX" sz="2400" b="1" dirty="0"/>
          </a:p>
        </p:txBody>
      </p:sp>
    </p:spTree>
    <p:extLst>
      <p:ext uri="{BB962C8B-B14F-4D97-AF65-F5344CB8AC3E}">
        <p14:creationId xmlns:p14="http://schemas.microsoft.com/office/powerpoint/2010/main" val="2168634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Rectángulo">
            <a:extLst>
              <a:ext uri="{FF2B5EF4-FFF2-40B4-BE49-F238E27FC236}">
                <a16:creationId xmlns:a16="http://schemas.microsoft.com/office/drawing/2014/main" id="{9325FAA3-3DAA-4A1B-AB68-B6DE5D517C96}"/>
              </a:ext>
            </a:extLst>
          </p:cNvPr>
          <p:cNvSpPr/>
          <p:nvPr/>
        </p:nvSpPr>
        <p:spPr>
          <a:xfrm>
            <a:off x="0" y="453794"/>
            <a:ext cx="12192000" cy="461665"/>
          </a:xfrm>
          <a:prstGeom prst="rect">
            <a:avLst/>
          </a:prstGeom>
        </p:spPr>
        <p:txBody>
          <a:bodyPr wrap="square">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2400" b="1" dirty="0"/>
              <a:t>Conexión en paralelo del panel solar </a:t>
            </a:r>
            <a:r>
              <a:rPr lang="es-ES" sz="2400" b="1" dirty="0"/>
              <a:t>.</a:t>
            </a:r>
            <a:endParaRPr lang="es-MX" sz="2400" b="1" dirty="0"/>
          </a:p>
        </p:txBody>
      </p:sp>
      <p:sp>
        <p:nvSpPr>
          <p:cNvPr id="8" name="CuadroTexto 8">
            <a:extLst>
              <a:ext uri="{FF2B5EF4-FFF2-40B4-BE49-F238E27FC236}">
                <a16:creationId xmlns:a16="http://schemas.microsoft.com/office/drawing/2014/main" id="{861A61F5-F4BD-4D87-8E44-48A583C16E83}"/>
              </a:ext>
            </a:extLst>
          </p:cNvPr>
          <p:cNvSpPr txBox="1"/>
          <p:nvPr/>
        </p:nvSpPr>
        <p:spPr>
          <a:xfrm>
            <a:off x="6528048" y="1645417"/>
            <a:ext cx="948208" cy="1477328"/>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t>12 Volts</a:t>
            </a:r>
          </a:p>
          <a:p>
            <a:r>
              <a:rPr lang="es-MX" b="1" dirty="0"/>
              <a:t>8.2 A</a:t>
            </a:r>
          </a:p>
          <a:p>
            <a:r>
              <a:rPr lang="es-MX" b="1" dirty="0"/>
              <a:t>PANEL</a:t>
            </a:r>
          </a:p>
          <a:p>
            <a:r>
              <a:rPr lang="es-MX" b="1" dirty="0"/>
              <a:t>SOLAR</a:t>
            </a:r>
          </a:p>
          <a:p>
            <a:r>
              <a:rPr lang="es-MX" b="1" dirty="0"/>
              <a:t>    2</a:t>
            </a:r>
            <a:endParaRPr lang="en-US" b="1" dirty="0"/>
          </a:p>
        </p:txBody>
      </p:sp>
      <p:sp>
        <p:nvSpPr>
          <p:cNvPr id="9" name="CuadroTexto 9">
            <a:extLst>
              <a:ext uri="{FF2B5EF4-FFF2-40B4-BE49-F238E27FC236}">
                <a16:creationId xmlns:a16="http://schemas.microsoft.com/office/drawing/2014/main" id="{6142C5C8-B9F9-4096-B4FD-D28A49EA6DD6}"/>
              </a:ext>
            </a:extLst>
          </p:cNvPr>
          <p:cNvSpPr txBox="1"/>
          <p:nvPr/>
        </p:nvSpPr>
        <p:spPr>
          <a:xfrm>
            <a:off x="3719736" y="1645417"/>
            <a:ext cx="948208" cy="1477328"/>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t>12 Volts</a:t>
            </a:r>
          </a:p>
          <a:p>
            <a:r>
              <a:rPr lang="es-MX" b="1" dirty="0"/>
              <a:t>8.2 A</a:t>
            </a:r>
          </a:p>
          <a:p>
            <a:r>
              <a:rPr lang="es-MX" b="1" dirty="0"/>
              <a:t>PANEL</a:t>
            </a:r>
          </a:p>
          <a:p>
            <a:r>
              <a:rPr lang="es-MX" b="1" dirty="0"/>
              <a:t>SOLAR</a:t>
            </a:r>
          </a:p>
          <a:p>
            <a:r>
              <a:rPr lang="es-MX" b="1" dirty="0"/>
              <a:t>     1</a:t>
            </a:r>
            <a:endParaRPr lang="en-US" b="1" dirty="0"/>
          </a:p>
        </p:txBody>
      </p:sp>
      <p:sp>
        <p:nvSpPr>
          <p:cNvPr id="10" name="CuadroTexto 10">
            <a:extLst>
              <a:ext uri="{FF2B5EF4-FFF2-40B4-BE49-F238E27FC236}">
                <a16:creationId xmlns:a16="http://schemas.microsoft.com/office/drawing/2014/main" id="{A3B15769-6801-4205-AEC6-2CC2AFBC58A8}"/>
              </a:ext>
            </a:extLst>
          </p:cNvPr>
          <p:cNvSpPr txBox="1"/>
          <p:nvPr/>
        </p:nvSpPr>
        <p:spPr>
          <a:xfrm>
            <a:off x="9108232" y="1645417"/>
            <a:ext cx="948208" cy="1477328"/>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t>12 Volts</a:t>
            </a:r>
          </a:p>
          <a:p>
            <a:r>
              <a:rPr lang="es-MX" b="1" dirty="0"/>
              <a:t>8.2 A</a:t>
            </a:r>
          </a:p>
          <a:p>
            <a:r>
              <a:rPr lang="es-MX" b="1" dirty="0"/>
              <a:t>PANEL</a:t>
            </a:r>
          </a:p>
          <a:p>
            <a:r>
              <a:rPr lang="es-MX" b="1" dirty="0"/>
              <a:t>SOLAR</a:t>
            </a:r>
          </a:p>
          <a:p>
            <a:r>
              <a:rPr lang="es-MX" b="1" dirty="0"/>
              <a:t>     3</a:t>
            </a:r>
            <a:endParaRPr lang="en-US" b="1" dirty="0"/>
          </a:p>
        </p:txBody>
      </p:sp>
      <p:sp>
        <p:nvSpPr>
          <p:cNvPr id="11" name="CuadroTexto 11">
            <a:extLst>
              <a:ext uri="{FF2B5EF4-FFF2-40B4-BE49-F238E27FC236}">
                <a16:creationId xmlns:a16="http://schemas.microsoft.com/office/drawing/2014/main" id="{E2FBDC76-833B-49CD-9C2A-ADD1236718AE}"/>
              </a:ext>
            </a:extLst>
          </p:cNvPr>
          <p:cNvSpPr txBox="1"/>
          <p:nvPr/>
        </p:nvSpPr>
        <p:spPr>
          <a:xfrm>
            <a:off x="8787631" y="4404701"/>
            <a:ext cx="1268809" cy="646331"/>
          </a:xfrm>
          <a:prstGeom prst="rect">
            <a:avLst/>
          </a:prstGeom>
          <a:noFill/>
        </p:spPr>
        <p:txBody>
          <a:bodyPr wrap="non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b="1" dirty="0">
                <a:solidFill>
                  <a:schemeClr val="accent2"/>
                </a:solidFill>
              </a:rPr>
              <a:t>12 Volts DC</a:t>
            </a:r>
          </a:p>
          <a:p>
            <a:r>
              <a:rPr lang="es-MX" b="1" dirty="0">
                <a:solidFill>
                  <a:schemeClr val="accent2"/>
                </a:solidFill>
              </a:rPr>
              <a:t> 24.6 A</a:t>
            </a:r>
            <a:endParaRPr lang="en-US" b="1" dirty="0">
              <a:solidFill>
                <a:schemeClr val="accent2"/>
              </a:solidFill>
            </a:endParaRPr>
          </a:p>
        </p:txBody>
      </p:sp>
      <p:pic>
        <p:nvPicPr>
          <p:cNvPr id="12" name="Imagen 11">
            <a:extLst>
              <a:ext uri="{FF2B5EF4-FFF2-40B4-BE49-F238E27FC236}">
                <a16:creationId xmlns:a16="http://schemas.microsoft.com/office/drawing/2014/main" id="{64E3B036-3FED-4549-86B9-7FC7E84C55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5520" y="1236349"/>
            <a:ext cx="8136904" cy="4673334"/>
          </a:xfrm>
          <a:prstGeom prst="rect">
            <a:avLst/>
          </a:prstGeom>
        </p:spPr>
      </p:pic>
    </p:spTree>
    <p:extLst>
      <p:ext uri="{BB962C8B-B14F-4D97-AF65-F5344CB8AC3E}">
        <p14:creationId xmlns:p14="http://schemas.microsoft.com/office/powerpoint/2010/main" val="417085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F90F0D9-548E-4C09-B183-473E152B4D2F}"/>
              </a:ext>
            </a:extLst>
          </p:cNvPr>
          <p:cNvSpPr txBox="1"/>
          <p:nvPr/>
        </p:nvSpPr>
        <p:spPr>
          <a:xfrm>
            <a:off x="0" y="398498"/>
            <a:ext cx="12192000" cy="461665"/>
          </a:xfrm>
          <a:prstGeom prst="rect">
            <a:avLst/>
          </a:prstGeom>
          <a:noFill/>
        </p:spPr>
        <p:txBody>
          <a:bodyPr wrap="square">
            <a:spAutoFit/>
          </a:bodyPr>
          <a:lstStyle/>
          <a:p>
            <a:pPr algn="ctr"/>
            <a:r>
              <a:rPr lang="es-MX" sz="2400" dirty="0"/>
              <a:t>Pilas y baterías</a:t>
            </a:r>
          </a:p>
        </p:txBody>
      </p:sp>
      <p:sp>
        <p:nvSpPr>
          <p:cNvPr id="5" name="CuadroTexto 4">
            <a:extLst>
              <a:ext uri="{FF2B5EF4-FFF2-40B4-BE49-F238E27FC236}">
                <a16:creationId xmlns:a16="http://schemas.microsoft.com/office/drawing/2014/main" id="{49E96C51-1423-4C15-B279-3DAFC2BC96A5}"/>
              </a:ext>
            </a:extLst>
          </p:cNvPr>
          <p:cNvSpPr txBox="1"/>
          <p:nvPr/>
        </p:nvSpPr>
        <p:spPr>
          <a:xfrm>
            <a:off x="1203649" y="1214640"/>
            <a:ext cx="9890449" cy="646331"/>
          </a:xfrm>
          <a:prstGeom prst="rect">
            <a:avLst/>
          </a:prstGeom>
          <a:noFill/>
        </p:spPr>
        <p:txBody>
          <a:bodyPr wrap="square">
            <a:spAutoFit/>
          </a:bodyPr>
          <a:lstStyle/>
          <a:p>
            <a:r>
              <a:rPr lang="es-ES" dirty="0"/>
              <a:t>Las pilas y baterías (también denominadas acumuladores) son generadores químicos de corriente continua que permiten acumular energía eléctrica y usarla en un dispositivo electrónico móvil cuando sea oportuno</a:t>
            </a:r>
            <a:endParaRPr lang="es-MX" dirty="0"/>
          </a:p>
        </p:txBody>
      </p:sp>
      <p:sp>
        <p:nvSpPr>
          <p:cNvPr id="7" name="CuadroTexto 6">
            <a:extLst>
              <a:ext uri="{FF2B5EF4-FFF2-40B4-BE49-F238E27FC236}">
                <a16:creationId xmlns:a16="http://schemas.microsoft.com/office/drawing/2014/main" id="{1AE2A382-1D95-4169-A140-BEED55229552}"/>
              </a:ext>
            </a:extLst>
          </p:cNvPr>
          <p:cNvSpPr txBox="1"/>
          <p:nvPr/>
        </p:nvSpPr>
        <p:spPr>
          <a:xfrm>
            <a:off x="1492897" y="2764980"/>
            <a:ext cx="3629610" cy="2585323"/>
          </a:xfrm>
          <a:prstGeom prst="rect">
            <a:avLst/>
          </a:prstGeom>
          <a:noFill/>
        </p:spPr>
        <p:txBody>
          <a:bodyPr wrap="square">
            <a:spAutoFit/>
          </a:bodyPr>
          <a:lstStyle/>
          <a:p>
            <a:r>
              <a:rPr lang="es-ES" dirty="0"/>
              <a:t>La pila no pierde energía si no se usa y, sin embargo, la batería sí lo hace, aunque sus terminales no estén conectados al circuito que alimenta. Además, las baterías son recargables y las pilas no. En cualquier caso, tanto las pilas como las baterías tienen dos terminales polarizados (denominados polos)</a:t>
            </a:r>
            <a:endParaRPr lang="es-MX" dirty="0"/>
          </a:p>
        </p:txBody>
      </p:sp>
      <p:pic>
        <p:nvPicPr>
          <p:cNvPr id="8" name="Imagen 7">
            <a:extLst>
              <a:ext uri="{FF2B5EF4-FFF2-40B4-BE49-F238E27FC236}">
                <a16:creationId xmlns:a16="http://schemas.microsoft.com/office/drawing/2014/main" id="{229787DC-9ECE-400C-9F5A-FB503836441E}"/>
              </a:ext>
            </a:extLst>
          </p:cNvPr>
          <p:cNvPicPr>
            <a:picLocks noChangeAspect="1"/>
          </p:cNvPicPr>
          <p:nvPr/>
        </p:nvPicPr>
        <p:blipFill>
          <a:blip r:embed="rId2"/>
          <a:stretch>
            <a:fillRect/>
          </a:stretch>
        </p:blipFill>
        <p:spPr>
          <a:xfrm>
            <a:off x="5122507" y="2301542"/>
            <a:ext cx="5971870" cy="3344247"/>
          </a:xfrm>
          <a:prstGeom prst="rect">
            <a:avLst/>
          </a:prstGeom>
        </p:spPr>
      </p:pic>
    </p:spTree>
    <p:extLst>
      <p:ext uri="{BB962C8B-B14F-4D97-AF65-F5344CB8AC3E}">
        <p14:creationId xmlns:p14="http://schemas.microsoft.com/office/powerpoint/2010/main" val="3384290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FA13902-4F73-4CE9-83E9-71ED40F6FDFF}"/>
              </a:ext>
            </a:extLst>
          </p:cNvPr>
          <p:cNvSpPr txBox="1"/>
          <p:nvPr/>
        </p:nvSpPr>
        <p:spPr>
          <a:xfrm>
            <a:off x="6584371" y="2274838"/>
            <a:ext cx="4998875" cy="2308324"/>
          </a:xfrm>
          <a:prstGeom prst="rect">
            <a:avLst/>
          </a:prstGeom>
          <a:noFill/>
        </p:spPr>
        <p:txBody>
          <a:bodyPr wrap="square">
            <a:spAutoFit/>
          </a:bodyPr>
          <a:lstStyle/>
          <a:p>
            <a:r>
              <a:rPr lang="es-ES" dirty="0"/>
              <a:t>■ Diferencia de potencial o tensión: es la tensión máxima en voltios que se puede medir entre sus polos. </a:t>
            </a:r>
          </a:p>
          <a:p>
            <a:r>
              <a:rPr lang="es-ES" dirty="0"/>
              <a:t>■ Corriente: es el valor máximo en amperios (o miliamperios) que es capaz de entregar al circuito.</a:t>
            </a:r>
          </a:p>
          <a:p>
            <a:r>
              <a:rPr lang="es-ES" dirty="0"/>
              <a:t>■ Resistencia interna: es el valor resistivo en ohmios que presenta ante el paso de la corriente a través de ellas.</a:t>
            </a:r>
            <a:endParaRPr lang="es-MX" dirty="0"/>
          </a:p>
        </p:txBody>
      </p:sp>
      <p:sp>
        <p:nvSpPr>
          <p:cNvPr id="5" name="CuadroTexto 4">
            <a:extLst>
              <a:ext uri="{FF2B5EF4-FFF2-40B4-BE49-F238E27FC236}">
                <a16:creationId xmlns:a16="http://schemas.microsoft.com/office/drawing/2014/main" id="{0083C559-C52B-41E2-B7F6-1B40404D1BDE}"/>
              </a:ext>
            </a:extLst>
          </p:cNvPr>
          <p:cNvSpPr txBox="1"/>
          <p:nvPr/>
        </p:nvSpPr>
        <p:spPr>
          <a:xfrm>
            <a:off x="0" y="333186"/>
            <a:ext cx="12192000" cy="400110"/>
          </a:xfrm>
          <a:prstGeom prst="rect">
            <a:avLst/>
          </a:prstGeom>
          <a:noFill/>
        </p:spPr>
        <p:txBody>
          <a:bodyPr wrap="square">
            <a:spAutoFit/>
          </a:bodyPr>
          <a:lstStyle/>
          <a:p>
            <a:pPr algn="ctr"/>
            <a:r>
              <a:rPr lang="es-ES" sz="2000" dirty="0"/>
              <a:t>Las principales características de las pilas y baterías </a:t>
            </a:r>
            <a:endParaRPr lang="es-MX" sz="2000" dirty="0"/>
          </a:p>
        </p:txBody>
      </p:sp>
      <p:pic>
        <p:nvPicPr>
          <p:cNvPr id="9" name="Imagen 8">
            <a:extLst>
              <a:ext uri="{FF2B5EF4-FFF2-40B4-BE49-F238E27FC236}">
                <a16:creationId xmlns:a16="http://schemas.microsoft.com/office/drawing/2014/main" id="{1CC39436-D85D-4952-8999-45CCC564BD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0491" y="1864031"/>
            <a:ext cx="5487246" cy="3129938"/>
          </a:xfrm>
          <a:prstGeom prst="rect">
            <a:avLst/>
          </a:prstGeom>
        </p:spPr>
      </p:pic>
    </p:spTree>
    <p:extLst>
      <p:ext uri="{BB962C8B-B14F-4D97-AF65-F5344CB8AC3E}">
        <p14:creationId xmlns:p14="http://schemas.microsoft.com/office/powerpoint/2010/main" val="2707287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A627CC1-4C8E-45C6-B654-7AB4A6A09C36}"/>
              </a:ext>
            </a:extLst>
          </p:cNvPr>
          <p:cNvSpPr txBox="1"/>
          <p:nvPr/>
        </p:nvSpPr>
        <p:spPr>
          <a:xfrm>
            <a:off x="1824718" y="5024029"/>
            <a:ext cx="8878397" cy="1200329"/>
          </a:xfrm>
          <a:prstGeom prst="rect">
            <a:avLst/>
          </a:prstGeom>
          <a:noFill/>
        </p:spPr>
        <p:txBody>
          <a:bodyPr wrap="square">
            <a:spAutoFit/>
          </a:bodyPr>
          <a:lstStyle/>
          <a:p>
            <a:pPr algn="just"/>
            <a:r>
              <a:rPr lang="es-ES" dirty="0"/>
              <a:t>La conexión en serie de pilas y baterías debe hacerse conectando el polo positivo de la primera pila con el negativo de la siguiente, y así sucesivamente, de forma que el conjunto se comporte como una sola batería, cuya tensión es la suma de las tensiones individuales de cada una de las pilas asociadas.</a:t>
            </a:r>
            <a:endParaRPr lang="es-MX" dirty="0"/>
          </a:p>
        </p:txBody>
      </p:sp>
      <p:sp>
        <p:nvSpPr>
          <p:cNvPr id="5" name="CuadroTexto 4">
            <a:extLst>
              <a:ext uri="{FF2B5EF4-FFF2-40B4-BE49-F238E27FC236}">
                <a16:creationId xmlns:a16="http://schemas.microsoft.com/office/drawing/2014/main" id="{727016D7-7573-497F-851A-8B9D628E0247}"/>
              </a:ext>
            </a:extLst>
          </p:cNvPr>
          <p:cNvSpPr txBox="1"/>
          <p:nvPr/>
        </p:nvSpPr>
        <p:spPr>
          <a:xfrm>
            <a:off x="0" y="480596"/>
            <a:ext cx="12192000" cy="400110"/>
          </a:xfrm>
          <a:prstGeom prst="rect">
            <a:avLst/>
          </a:prstGeom>
          <a:noFill/>
        </p:spPr>
        <p:txBody>
          <a:bodyPr wrap="square">
            <a:spAutoFit/>
          </a:bodyPr>
          <a:lstStyle/>
          <a:p>
            <a:pPr algn="ctr"/>
            <a:r>
              <a:rPr lang="es-ES" sz="2000" b="1" dirty="0"/>
              <a:t>La conexión en serie </a:t>
            </a:r>
            <a:endParaRPr lang="es-MX" sz="2000" b="1" dirty="0"/>
          </a:p>
        </p:txBody>
      </p:sp>
      <p:pic>
        <p:nvPicPr>
          <p:cNvPr id="7" name="Imagen 6">
            <a:extLst>
              <a:ext uri="{FF2B5EF4-FFF2-40B4-BE49-F238E27FC236}">
                <a16:creationId xmlns:a16="http://schemas.microsoft.com/office/drawing/2014/main" id="{9B0D6435-4E7B-4122-8E53-56D0B59A491A}"/>
              </a:ext>
            </a:extLst>
          </p:cNvPr>
          <p:cNvPicPr>
            <a:picLocks noChangeAspect="1"/>
          </p:cNvPicPr>
          <p:nvPr/>
        </p:nvPicPr>
        <p:blipFill>
          <a:blip r:embed="rId2"/>
          <a:stretch>
            <a:fillRect/>
          </a:stretch>
        </p:blipFill>
        <p:spPr>
          <a:xfrm>
            <a:off x="2099938" y="1218007"/>
            <a:ext cx="8327958" cy="3621767"/>
          </a:xfrm>
          <a:prstGeom prst="rect">
            <a:avLst/>
          </a:prstGeom>
        </p:spPr>
      </p:pic>
      <p:sp>
        <p:nvSpPr>
          <p:cNvPr id="8" name="CuadroTexto 7">
            <a:extLst>
              <a:ext uri="{FF2B5EF4-FFF2-40B4-BE49-F238E27FC236}">
                <a16:creationId xmlns:a16="http://schemas.microsoft.com/office/drawing/2014/main" id="{A1433142-EBC0-4D7C-9BA6-EE44169E8D6E}"/>
              </a:ext>
            </a:extLst>
          </p:cNvPr>
          <p:cNvSpPr txBox="1"/>
          <p:nvPr/>
        </p:nvSpPr>
        <p:spPr>
          <a:xfrm>
            <a:off x="2602507" y="2514600"/>
            <a:ext cx="264816" cy="461665"/>
          </a:xfrm>
          <a:prstGeom prst="rect">
            <a:avLst/>
          </a:prstGeom>
          <a:noFill/>
        </p:spPr>
        <p:txBody>
          <a:bodyPr wrap="none" rtlCol="0">
            <a:spAutoFit/>
          </a:bodyPr>
          <a:lstStyle/>
          <a:p>
            <a:r>
              <a:rPr lang="es-ES" sz="2400" b="1" dirty="0"/>
              <a:t>I</a:t>
            </a:r>
            <a:endParaRPr lang="es-MX" sz="2400" b="1" dirty="0"/>
          </a:p>
        </p:txBody>
      </p:sp>
      <p:sp>
        <p:nvSpPr>
          <p:cNvPr id="9" name="CuadroTexto 8">
            <a:extLst>
              <a:ext uri="{FF2B5EF4-FFF2-40B4-BE49-F238E27FC236}">
                <a16:creationId xmlns:a16="http://schemas.microsoft.com/office/drawing/2014/main" id="{95BE140D-61A1-451B-8F19-9BD090CBE3EF}"/>
              </a:ext>
            </a:extLst>
          </p:cNvPr>
          <p:cNvSpPr txBox="1"/>
          <p:nvPr/>
        </p:nvSpPr>
        <p:spPr>
          <a:xfrm>
            <a:off x="3585487" y="2923818"/>
            <a:ext cx="264816" cy="461665"/>
          </a:xfrm>
          <a:prstGeom prst="rect">
            <a:avLst/>
          </a:prstGeom>
          <a:noFill/>
        </p:spPr>
        <p:txBody>
          <a:bodyPr wrap="none" rtlCol="0">
            <a:spAutoFit/>
          </a:bodyPr>
          <a:lstStyle/>
          <a:p>
            <a:r>
              <a:rPr lang="es-ES" sz="2400" b="1" dirty="0"/>
              <a:t>I</a:t>
            </a:r>
            <a:endParaRPr lang="es-MX" sz="2400" b="1" dirty="0"/>
          </a:p>
        </p:txBody>
      </p:sp>
      <p:sp>
        <p:nvSpPr>
          <p:cNvPr id="10" name="CuadroTexto 9">
            <a:extLst>
              <a:ext uri="{FF2B5EF4-FFF2-40B4-BE49-F238E27FC236}">
                <a16:creationId xmlns:a16="http://schemas.microsoft.com/office/drawing/2014/main" id="{042246C5-2219-428C-A596-09BEA9807A4B}"/>
              </a:ext>
            </a:extLst>
          </p:cNvPr>
          <p:cNvSpPr txBox="1"/>
          <p:nvPr/>
        </p:nvSpPr>
        <p:spPr>
          <a:xfrm>
            <a:off x="4774207" y="2944892"/>
            <a:ext cx="235962" cy="369332"/>
          </a:xfrm>
          <a:prstGeom prst="rect">
            <a:avLst/>
          </a:prstGeom>
          <a:noFill/>
        </p:spPr>
        <p:txBody>
          <a:bodyPr wrap="none" rtlCol="0">
            <a:spAutoFit/>
          </a:bodyPr>
          <a:lstStyle/>
          <a:p>
            <a:r>
              <a:rPr lang="es-ES" dirty="0"/>
              <a:t>I</a:t>
            </a:r>
            <a:endParaRPr lang="es-MX" dirty="0"/>
          </a:p>
        </p:txBody>
      </p:sp>
      <p:sp>
        <p:nvSpPr>
          <p:cNvPr id="11" name="CuadroTexto 10">
            <a:extLst>
              <a:ext uri="{FF2B5EF4-FFF2-40B4-BE49-F238E27FC236}">
                <a16:creationId xmlns:a16="http://schemas.microsoft.com/office/drawing/2014/main" id="{C60C5A4C-4ACA-4CC6-92B7-C48EDF8B9FCD}"/>
              </a:ext>
            </a:extLst>
          </p:cNvPr>
          <p:cNvSpPr txBox="1"/>
          <p:nvPr/>
        </p:nvSpPr>
        <p:spPr>
          <a:xfrm>
            <a:off x="4038896" y="2302791"/>
            <a:ext cx="324128" cy="369332"/>
          </a:xfrm>
          <a:prstGeom prst="rect">
            <a:avLst/>
          </a:prstGeom>
          <a:noFill/>
        </p:spPr>
        <p:txBody>
          <a:bodyPr wrap="none" rtlCol="0">
            <a:spAutoFit/>
          </a:bodyPr>
          <a:lstStyle/>
          <a:p>
            <a:r>
              <a:rPr lang="es-ES" dirty="0"/>
              <a:t>V</a:t>
            </a:r>
            <a:endParaRPr lang="es-MX" dirty="0"/>
          </a:p>
        </p:txBody>
      </p:sp>
      <p:sp>
        <p:nvSpPr>
          <p:cNvPr id="12" name="CuadroTexto 11">
            <a:extLst>
              <a:ext uri="{FF2B5EF4-FFF2-40B4-BE49-F238E27FC236}">
                <a16:creationId xmlns:a16="http://schemas.microsoft.com/office/drawing/2014/main" id="{9F630150-380D-4CB6-AD46-3F7A3EDD9878}"/>
              </a:ext>
            </a:extLst>
          </p:cNvPr>
          <p:cNvSpPr txBox="1"/>
          <p:nvPr/>
        </p:nvSpPr>
        <p:spPr>
          <a:xfrm>
            <a:off x="4153940" y="2390894"/>
            <a:ext cx="247184" cy="369332"/>
          </a:xfrm>
          <a:prstGeom prst="rect">
            <a:avLst/>
          </a:prstGeom>
          <a:noFill/>
        </p:spPr>
        <p:txBody>
          <a:bodyPr wrap="none" rtlCol="0">
            <a:spAutoFit/>
          </a:bodyPr>
          <a:lstStyle/>
          <a:p>
            <a:r>
              <a:rPr lang="es-ES" dirty="0"/>
              <a:t>t</a:t>
            </a:r>
            <a:endParaRPr lang="es-MX" dirty="0"/>
          </a:p>
        </p:txBody>
      </p:sp>
      <p:sp>
        <p:nvSpPr>
          <p:cNvPr id="13" name="CuadroTexto 12">
            <a:extLst>
              <a:ext uri="{FF2B5EF4-FFF2-40B4-BE49-F238E27FC236}">
                <a16:creationId xmlns:a16="http://schemas.microsoft.com/office/drawing/2014/main" id="{A85E24C6-F0CD-425D-8591-099AABF5AB60}"/>
              </a:ext>
            </a:extLst>
          </p:cNvPr>
          <p:cNvSpPr txBox="1"/>
          <p:nvPr/>
        </p:nvSpPr>
        <p:spPr>
          <a:xfrm>
            <a:off x="2933624" y="4461154"/>
            <a:ext cx="311304" cy="369332"/>
          </a:xfrm>
          <a:prstGeom prst="rect">
            <a:avLst/>
          </a:prstGeom>
          <a:noFill/>
        </p:spPr>
        <p:txBody>
          <a:bodyPr wrap="none" rtlCol="0">
            <a:spAutoFit/>
          </a:bodyPr>
          <a:lstStyle/>
          <a:p>
            <a:r>
              <a:rPr lang="es-ES" dirty="0"/>
              <a:t>1</a:t>
            </a:r>
            <a:endParaRPr lang="es-MX" dirty="0"/>
          </a:p>
        </p:txBody>
      </p:sp>
      <p:sp>
        <p:nvSpPr>
          <p:cNvPr id="14" name="CuadroTexto 13">
            <a:extLst>
              <a:ext uri="{FF2B5EF4-FFF2-40B4-BE49-F238E27FC236}">
                <a16:creationId xmlns:a16="http://schemas.microsoft.com/office/drawing/2014/main" id="{1C5AE009-A96B-4CD2-BDB2-1D3AB125AF1B}"/>
              </a:ext>
            </a:extLst>
          </p:cNvPr>
          <p:cNvSpPr txBox="1"/>
          <p:nvPr/>
        </p:nvSpPr>
        <p:spPr>
          <a:xfrm>
            <a:off x="2804456" y="4337331"/>
            <a:ext cx="330540" cy="369332"/>
          </a:xfrm>
          <a:prstGeom prst="rect">
            <a:avLst/>
          </a:prstGeom>
          <a:noFill/>
        </p:spPr>
        <p:txBody>
          <a:bodyPr wrap="none" rtlCol="0">
            <a:spAutoFit/>
          </a:bodyPr>
          <a:lstStyle/>
          <a:p>
            <a:r>
              <a:rPr lang="es-ES" b="1" dirty="0"/>
              <a:t>V</a:t>
            </a:r>
            <a:endParaRPr lang="es-MX" b="1" dirty="0"/>
          </a:p>
        </p:txBody>
      </p:sp>
      <p:sp>
        <p:nvSpPr>
          <p:cNvPr id="15" name="CuadroTexto 14">
            <a:extLst>
              <a:ext uri="{FF2B5EF4-FFF2-40B4-BE49-F238E27FC236}">
                <a16:creationId xmlns:a16="http://schemas.microsoft.com/office/drawing/2014/main" id="{4A9F9C26-C48B-4A65-85AD-979E71639009}"/>
              </a:ext>
            </a:extLst>
          </p:cNvPr>
          <p:cNvSpPr txBox="1"/>
          <p:nvPr/>
        </p:nvSpPr>
        <p:spPr>
          <a:xfrm>
            <a:off x="5225092" y="4329711"/>
            <a:ext cx="330540" cy="369332"/>
          </a:xfrm>
          <a:prstGeom prst="rect">
            <a:avLst/>
          </a:prstGeom>
          <a:noFill/>
        </p:spPr>
        <p:txBody>
          <a:bodyPr wrap="none" rtlCol="0">
            <a:spAutoFit/>
          </a:bodyPr>
          <a:lstStyle/>
          <a:p>
            <a:r>
              <a:rPr lang="es-ES" b="1" dirty="0"/>
              <a:t>V</a:t>
            </a:r>
            <a:endParaRPr lang="es-MX" b="1" dirty="0"/>
          </a:p>
        </p:txBody>
      </p:sp>
      <p:sp>
        <p:nvSpPr>
          <p:cNvPr id="16" name="CuadroTexto 15">
            <a:extLst>
              <a:ext uri="{FF2B5EF4-FFF2-40B4-BE49-F238E27FC236}">
                <a16:creationId xmlns:a16="http://schemas.microsoft.com/office/drawing/2014/main" id="{11F0251B-C886-4100-8F1A-DA43E0FE40A1}"/>
              </a:ext>
            </a:extLst>
          </p:cNvPr>
          <p:cNvSpPr txBox="1"/>
          <p:nvPr/>
        </p:nvSpPr>
        <p:spPr>
          <a:xfrm>
            <a:off x="3991914" y="4329828"/>
            <a:ext cx="330540" cy="369332"/>
          </a:xfrm>
          <a:prstGeom prst="rect">
            <a:avLst/>
          </a:prstGeom>
          <a:noFill/>
        </p:spPr>
        <p:txBody>
          <a:bodyPr wrap="none" rtlCol="0">
            <a:spAutoFit/>
          </a:bodyPr>
          <a:lstStyle/>
          <a:p>
            <a:r>
              <a:rPr lang="es-ES" b="1" dirty="0"/>
              <a:t>V</a:t>
            </a:r>
            <a:endParaRPr lang="es-MX" b="1" dirty="0"/>
          </a:p>
        </p:txBody>
      </p:sp>
      <p:sp>
        <p:nvSpPr>
          <p:cNvPr id="18" name="CuadroTexto 17">
            <a:extLst>
              <a:ext uri="{FF2B5EF4-FFF2-40B4-BE49-F238E27FC236}">
                <a16:creationId xmlns:a16="http://schemas.microsoft.com/office/drawing/2014/main" id="{78674A25-A7A0-4E0D-9D64-73D7EFC40A5D}"/>
              </a:ext>
            </a:extLst>
          </p:cNvPr>
          <p:cNvSpPr txBox="1"/>
          <p:nvPr/>
        </p:nvSpPr>
        <p:spPr>
          <a:xfrm>
            <a:off x="5367882" y="4449729"/>
            <a:ext cx="311304" cy="369332"/>
          </a:xfrm>
          <a:prstGeom prst="rect">
            <a:avLst/>
          </a:prstGeom>
          <a:noFill/>
        </p:spPr>
        <p:txBody>
          <a:bodyPr wrap="none" rtlCol="0">
            <a:spAutoFit/>
          </a:bodyPr>
          <a:lstStyle/>
          <a:p>
            <a:r>
              <a:rPr lang="es-ES" dirty="0"/>
              <a:t>3</a:t>
            </a:r>
            <a:endParaRPr lang="es-MX" dirty="0"/>
          </a:p>
        </p:txBody>
      </p:sp>
      <p:sp>
        <p:nvSpPr>
          <p:cNvPr id="19" name="CuadroTexto 18">
            <a:extLst>
              <a:ext uri="{FF2B5EF4-FFF2-40B4-BE49-F238E27FC236}">
                <a16:creationId xmlns:a16="http://schemas.microsoft.com/office/drawing/2014/main" id="{BC672FCF-C41A-4DFB-AE04-F4A6FFD39EF1}"/>
              </a:ext>
            </a:extLst>
          </p:cNvPr>
          <p:cNvSpPr txBox="1"/>
          <p:nvPr/>
        </p:nvSpPr>
        <p:spPr>
          <a:xfrm>
            <a:off x="4153940" y="4449729"/>
            <a:ext cx="311304" cy="369332"/>
          </a:xfrm>
          <a:prstGeom prst="rect">
            <a:avLst/>
          </a:prstGeom>
          <a:noFill/>
        </p:spPr>
        <p:txBody>
          <a:bodyPr wrap="none" rtlCol="0">
            <a:spAutoFit/>
          </a:bodyPr>
          <a:lstStyle/>
          <a:p>
            <a:r>
              <a:rPr lang="es-ES" dirty="0"/>
              <a:t>2</a:t>
            </a:r>
            <a:endParaRPr lang="es-MX" dirty="0"/>
          </a:p>
        </p:txBody>
      </p:sp>
      <p:sp>
        <p:nvSpPr>
          <p:cNvPr id="20" name="CuadroTexto 19">
            <a:extLst>
              <a:ext uri="{FF2B5EF4-FFF2-40B4-BE49-F238E27FC236}">
                <a16:creationId xmlns:a16="http://schemas.microsoft.com/office/drawing/2014/main" id="{37460962-BEB1-433B-B4B1-421FF2973B6C}"/>
              </a:ext>
            </a:extLst>
          </p:cNvPr>
          <p:cNvSpPr txBox="1"/>
          <p:nvPr/>
        </p:nvSpPr>
        <p:spPr>
          <a:xfrm>
            <a:off x="3482895" y="4322091"/>
            <a:ext cx="338554" cy="369332"/>
          </a:xfrm>
          <a:prstGeom prst="rect">
            <a:avLst/>
          </a:prstGeom>
          <a:noFill/>
        </p:spPr>
        <p:txBody>
          <a:bodyPr wrap="none" rtlCol="0">
            <a:spAutoFit/>
          </a:bodyPr>
          <a:lstStyle/>
          <a:p>
            <a:r>
              <a:rPr lang="es-ES" dirty="0"/>
              <a:t>+</a:t>
            </a:r>
            <a:endParaRPr lang="es-MX" dirty="0"/>
          </a:p>
        </p:txBody>
      </p:sp>
      <p:sp>
        <p:nvSpPr>
          <p:cNvPr id="21" name="CuadroTexto 20">
            <a:extLst>
              <a:ext uri="{FF2B5EF4-FFF2-40B4-BE49-F238E27FC236}">
                <a16:creationId xmlns:a16="http://schemas.microsoft.com/office/drawing/2014/main" id="{4C5997FE-1321-4EFA-A528-030E12DA3776}"/>
              </a:ext>
            </a:extLst>
          </p:cNvPr>
          <p:cNvSpPr txBox="1"/>
          <p:nvPr/>
        </p:nvSpPr>
        <p:spPr>
          <a:xfrm>
            <a:off x="4648571" y="4322091"/>
            <a:ext cx="338554" cy="369332"/>
          </a:xfrm>
          <a:prstGeom prst="rect">
            <a:avLst/>
          </a:prstGeom>
          <a:noFill/>
        </p:spPr>
        <p:txBody>
          <a:bodyPr wrap="none" rtlCol="0">
            <a:spAutoFit/>
          </a:bodyPr>
          <a:lstStyle/>
          <a:p>
            <a:r>
              <a:rPr lang="es-ES" dirty="0"/>
              <a:t>+</a:t>
            </a:r>
            <a:endParaRPr lang="es-MX" dirty="0"/>
          </a:p>
        </p:txBody>
      </p:sp>
      <p:sp>
        <p:nvSpPr>
          <p:cNvPr id="22" name="CuadroTexto 21">
            <a:extLst>
              <a:ext uri="{FF2B5EF4-FFF2-40B4-BE49-F238E27FC236}">
                <a16:creationId xmlns:a16="http://schemas.microsoft.com/office/drawing/2014/main" id="{43DE9DB9-58F6-4D1E-9C29-5B69942FE9A0}"/>
              </a:ext>
            </a:extLst>
          </p:cNvPr>
          <p:cNvSpPr txBox="1"/>
          <p:nvPr/>
        </p:nvSpPr>
        <p:spPr>
          <a:xfrm>
            <a:off x="7482764" y="4445914"/>
            <a:ext cx="311304" cy="369332"/>
          </a:xfrm>
          <a:prstGeom prst="rect">
            <a:avLst/>
          </a:prstGeom>
          <a:noFill/>
        </p:spPr>
        <p:txBody>
          <a:bodyPr wrap="none" rtlCol="0">
            <a:spAutoFit/>
          </a:bodyPr>
          <a:lstStyle/>
          <a:p>
            <a:r>
              <a:rPr lang="es-ES" dirty="0"/>
              <a:t>1</a:t>
            </a:r>
            <a:endParaRPr lang="es-MX" dirty="0"/>
          </a:p>
        </p:txBody>
      </p:sp>
      <p:sp>
        <p:nvSpPr>
          <p:cNvPr id="23" name="CuadroTexto 22">
            <a:extLst>
              <a:ext uri="{FF2B5EF4-FFF2-40B4-BE49-F238E27FC236}">
                <a16:creationId xmlns:a16="http://schemas.microsoft.com/office/drawing/2014/main" id="{D948AEC0-619E-447E-B0AA-722AE18F61FE}"/>
              </a:ext>
            </a:extLst>
          </p:cNvPr>
          <p:cNvSpPr txBox="1"/>
          <p:nvPr/>
        </p:nvSpPr>
        <p:spPr>
          <a:xfrm>
            <a:off x="7353596" y="4322091"/>
            <a:ext cx="330540" cy="369332"/>
          </a:xfrm>
          <a:prstGeom prst="rect">
            <a:avLst/>
          </a:prstGeom>
          <a:noFill/>
        </p:spPr>
        <p:txBody>
          <a:bodyPr wrap="none" rtlCol="0">
            <a:spAutoFit/>
          </a:bodyPr>
          <a:lstStyle/>
          <a:p>
            <a:r>
              <a:rPr lang="es-ES" b="1" dirty="0"/>
              <a:t>V</a:t>
            </a:r>
            <a:endParaRPr lang="es-MX" b="1" dirty="0"/>
          </a:p>
        </p:txBody>
      </p:sp>
      <p:sp>
        <p:nvSpPr>
          <p:cNvPr id="24" name="CuadroTexto 23">
            <a:extLst>
              <a:ext uri="{FF2B5EF4-FFF2-40B4-BE49-F238E27FC236}">
                <a16:creationId xmlns:a16="http://schemas.microsoft.com/office/drawing/2014/main" id="{8D1600EF-2C43-4B48-9E16-B5B2052F25D7}"/>
              </a:ext>
            </a:extLst>
          </p:cNvPr>
          <p:cNvSpPr txBox="1"/>
          <p:nvPr/>
        </p:nvSpPr>
        <p:spPr>
          <a:xfrm>
            <a:off x="9423712" y="4314471"/>
            <a:ext cx="330540" cy="369332"/>
          </a:xfrm>
          <a:prstGeom prst="rect">
            <a:avLst/>
          </a:prstGeom>
          <a:noFill/>
        </p:spPr>
        <p:txBody>
          <a:bodyPr wrap="none" rtlCol="0">
            <a:spAutoFit/>
          </a:bodyPr>
          <a:lstStyle/>
          <a:p>
            <a:r>
              <a:rPr lang="es-ES" b="1" dirty="0"/>
              <a:t>V</a:t>
            </a:r>
            <a:endParaRPr lang="es-MX" b="1" dirty="0"/>
          </a:p>
        </p:txBody>
      </p:sp>
      <p:sp>
        <p:nvSpPr>
          <p:cNvPr id="25" name="CuadroTexto 24">
            <a:extLst>
              <a:ext uri="{FF2B5EF4-FFF2-40B4-BE49-F238E27FC236}">
                <a16:creationId xmlns:a16="http://schemas.microsoft.com/office/drawing/2014/main" id="{389204BE-F233-49FC-9CE2-E1D4DD450018}"/>
              </a:ext>
            </a:extLst>
          </p:cNvPr>
          <p:cNvSpPr txBox="1"/>
          <p:nvPr/>
        </p:nvSpPr>
        <p:spPr>
          <a:xfrm>
            <a:off x="8411514" y="4314588"/>
            <a:ext cx="330540" cy="369332"/>
          </a:xfrm>
          <a:prstGeom prst="rect">
            <a:avLst/>
          </a:prstGeom>
          <a:noFill/>
        </p:spPr>
        <p:txBody>
          <a:bodyPr wrap="none" rtlCol="0">
            <a:spAutoFit/>
          </a:bodyPr>
          <a:lstStyle/>
          <a:p>
            <a:r>
              <a:rPr lang="es-ES" b="1" dirty="0"/>
              <a:t>V</a:t>
            </a:r>
            <a:endParaRPr lang="es-MX" b="1" dirty="0"/>
          </a:p>
        </p:txBody>
      </p:sp>
      <p:sp>
        <p:nvSpPr>
          <p:cNvPr id="26" name="CuadroTexto 25">
            <a:extLst>
              <a:ext uri="{FF2B5EF4-FFF2-40B4-BE49-F238E27FC236}">
                <a16:creationId xmlns:a16="http://schemas.microsoft.com/office/drawing/2014/main" id="{5410F2AC-E917-4B78-BDB1-028254904D3E}"/>
              </a:ext>
            </a:extLst>
          </p:cNvPr>
          <p:cNvSpPr txBox="1"/>
          <p:nvPr/>
        </p:nvSpPr>
        <p:spPr>
          <a:xfrm>
            <a:off x="9528402" y="4434489"/>
            <a:ext cx="311304" cy="369332"/>
          </a:xfrm>
          <a:prstGeom prst="rect">
            <a:avLst/>
          </a:prstGeom>
          <a:noFill/>
        </p:spPr>
        <p:txBody>
          <a:bodyPr wrap="none" rtlCol="0">
            <a:spAutoFit/>
          </a:bodyPr>
          <a:lstStyle/>
          <a:p>
            <a:r>
              <a:rPr lang="es-ES" dirty="0"/>
              <a:t>3</a:t>
            </a:r>
            <a:endParaRPr lang="es-MX" dirty="0"/>
          </a:p>
        </p:txBody>
      </p:sp>
      <p:sp>
        <p:nvSpPr>
          <p:cNvPr id="27" name="CuadroTexto 26">
            <a:extLst>
              <a:ext uri="{FF2B5EF4-FFF2-40B4-BE49-F238E27FC236}">
                <a16:creationId xmlns:a16="http://schemas.microsoft.com/office/drawing/2014/main" id="{F54D4931-B1BE-4964-9E1E-F41A8CF0C02D}"/>
              </a:ext>
            </a:extLst>
          </p:cNvPr>
          <p:cNvSpPr txBox="1"/>
          <p:nvPr/>
        </p:nvSpPr>
        <p:spPr>
          <a:xfrm>
            <a:off x="8527820" y="4434489"/>
            <a:ext cx="311304" cy="369332"/>
          </a:xfrm>
          <a:prstGeom prst="rect">
            <a:avLst/>
          </a:prstGeom>
          <a:noFill/>
        </p:spPr>
        <p:txBody>
          <a:bodyPr wrap="none" rtlCol="0">
            <a:spAutoFit/>
          </a:bodyPr>
          <a:lstStyle/>
          <a:p>
            <a:r>
              <a:rPr lang="es-ES" dirty="0"/>
              <a:t>2</a:t>
            </a:r>
            <a:endParaRPr lang="es-MX" dirty="0"/>
          </a:p>
        </p:txBody>
      </p:sp>
      <p:sp>
        <p:nvSpPr>
          <p:cNvPr id="30" name="CuadroTexto 29">
            <a:extLst>
              <a:ext uri="{FF2B5EF4-FFF2-40B4-BE49-F238E27FC236}">
                <a16:creationId xmlns:a16="http://schemas.microsoft.com/office/drawing/2014/main" id="{B1B73F22-EC2B-4E6D-9D73-CC978D778817}"/>
              </a:ext>
            </a:extLst>
          </p:cNvPr>
          <p:cNvSpPr txBox="1"/>
          <p:nvPr/>
        </p:nvSpPr>
        <p:spPr>
          <a:xfrm>
            <a:off x="10088826" y="3579614"/>
            <a:ext cx="247184" cy="369332"/>
          </a:xfrm>
          <a:prstGeom prst="rect">
            <a:avLst/>
          </a:prstGeom>
          <a:noFill/>
        </p:spPr>
        <p:txBody>
          <a:bodyPr wrap="none" rtlCol="0">
            <a:spAutoFit/>
          </a:bodyPr>
          <a:lstStyle/>
          <a:p>
            <a:r>
              <a:rPr lang="es-ES" dirty="0"/>
              <a:t>t</a:t>
            </a:r>
            <a:endParaRPr lang="es-MX" dirty="0"/>
          </a:p>
        </p:txBody>
      </p:sp>
      <p:sp>
        <p:nvSpPr>
          <p:cNvPr id="31" name="CuadroTexto 30">
            <a:extLst>
              <a:ext uri="{FF2B5EF4-FFF2-40B4-BE49-F238E27FC236}">
                <a16:creationId xmlns:a16="http://schemas.microsoft.com/office/drawing/2014/main" id="{67C238BB-C490-471E-A926-7E14D1DC2712}"/>
              </a:ext>
            </a:extLst>
          </p:cNvPr>
          <p:cNvSpPr txBox="1"/>
          <p:nvPr/>
        </p:nvSpPr>
        <p:spPr>
          <a:xfrm>
            <a:off x="9923556" y="3502703"/>
            <a:ext cx="330540" cy="369332"/>
          </a:xfrm>
          <a:prstGeom prst="rect">
            <a:avLst/>
          </a:prstGeom>
          <a:noFill/>
        </p:spPr>
        <p:txBody>
          <a:bodyPr wrap="none" rtlCol="0">
            <a:spAutoFit/>
          </a:bodyPr>
          <a:lstStyle/>
          <a:p>
            <a:r>
              <a:rPr lang="es-ES" b="1" dirty="0"/>
              <a:t>V</a:t>
            </a:r>
            <a:endParaRPr lang="es-MX" b="1" dirty="0"/>
          </a:p>
        </p:txBody>
      </p:sp>
      <p:sp>
        <p:nvSpPr>
          <p:cNvPr id="33" name="CuadroTexto 32">
            <a:extLst>
              <a:ext uri="{FF2B5EF4-FFF2-40B4-BE49-F238E27FC236}">
                <a16:creationId xmlns:a16="http://schemas.microsoft.com/office/drawing/2014/main" id="{C692225A-6450-4BF7-9C65-CE275F72F191}"/>
              </a:ext>
            </a:extLst>
          </p:cNvPr>
          <p:cNvSpPr txBox="1"/>
          <p:nvPr/>
        </p:nvSpPr>
        <p:spPr>
          <a:xfrm>
            <a:off x="4759780" y="2923817"/>
            <a:ext cx="264816" cy="461665"/>
          </a:xfrm>
          <a:prstGeom prst="rect">
            <a:avLst/>
          </a:prstGeom>
          <a:noFill/>
        </p:spPr>
        <p:txBody>
          <a:bodyPr wrap="none" rtlCol="0">
            <a:spAutoFit/>
          </a:bodyPr>
          <a:lstStyle/>
          <a:p>
            <a:r>
              <a:rPr lang="es-ES" sz="2400" b="1" dirty="0"/>
              <a:t>I</a:t>
            </a:r>
            <a:endParaRPr lang="es-MX" sz="2400" b="1" dirty="0"/>
          </a:p>
        </p:txBody>
      </p:sp>
      <p:sp>
        <p:nvSpPr>
          <p:cNvPr id="34" name="CuadroTexto 33">
            <a:extLst>
              <a:ext uri="{FF2B5EF4-FFF2-40B4-BE49-F238E27FC236}">
                <a16:creationId xmlns:a16="http://schemas.microsoft.com/office/drawing/2014/main" id="{01BCD0D0-B90F-435C-8203-7E4FC0C64DF9}"/>
              </a:ext>
            </a:extLst>
          </p:cNvPr>
          <p:cNvSpPr txBox="1"/>
          <p:nvPr/>
        </p:nvSpPr>
        <p:spPr>
          <a:xfrm>
            <a:off x="9048752" y="3511334"/>
            <a:ext cx="264816" cy="461665"/>
          </a:xfrm>
          <a:prstGeom prst="rect">
            <a:avLst/>
          </a:prstGeom>
          <a:noFill/>
        </p:spPr>
        <p:txBody>
          <a:bodyPr wrap="none" rtlCol="0">
            <a:spAutoFit/>
          </a:bodyPr>
          <a:lstStyle/>
          <a:p>
            <a:r>
              <a:rPr lang="es-ES" sz="2400" b="1" dirty="0"/>
              <a:t>I</a:t>
            </a:r>
            <a:endParaRPr lang="es-MX" sz="2400" b="1" dirty="0"/>
          </a:p>
        </p:txBody>
      </p:sp>
      <p:sp>
        <p:nvSpPr>
          <p:cNvPr id="35" name="CuadroTexto 34">
            <a:extLst>
              <a:ext uri="{FF2B5EF4-FFF2-40B4-BE49-F238E27FC236}">
                <a16:creationId xmlns:a16="http://schemas.microsoft.com/office/drawing/2014/main" id="{34AD90FC-12B6-474A-92FB-AE4948267146}"/>
              </a:ext>
            </a:extLst>
          </p:cNvPr>
          <p:cNvSpPr txBox="1"/>
          <p:nvPr/>
        </p:nvSpPr>
        <p:spPr>
          <a:xfrm>
            <a:off x="7985265" y="3511334"/>
            <a:ext cx="264816" cy="461665"/>
          </a:xfrm>
          <a:prstGeom prst="rect">
            <a:avLst/>
          </a:prstGeom>
          <a:noFill/>
        </p:spPr>
        <p:txBody>
          <a:bodyPr wrap="square" rtlCol="0">
            <a:spAutoFit/>
          </a:bodyPr>
          <a:lstStyle/>
          <a:p>
            <a:r>
              <a:rPr lang="es-ES" sz="2400" b="1" dirty="0"/>
              <a:t>I</a:t>
            </a:r>
            <a:endParaRPr lang="es-MX" sz="2400" b="1" dirty="0"/>
          </a:p>
        </p:txBody>
      </p:sp>
      <p:sp>
        <p:nvSpPr>
          <p:cNvPr id="36" name="CuadroTexto 35">
            <a:extLst>
              <a:ext uri="{FF2B5EF4-FFF2-40B4-BE49-F238E27FC236}">
                <a16:creationId xmlns:a16="http://schemas.microsoft.com/office/drawing/2014/main" id="{D964B745-BCD8-4FF5-A3F9-974283FA2599}"/>
              </a:ext>
            </a:extLst>
          </p:cNvPr>
          <p:cNvSpPr txBox="1"/>
          <p:nvPr/>
        </p:nvSpPr>
        <p:spPr>
          <a:xfrm>
            <a:off x="6741875" y="3429776"/>
            <a:ext cx="264816" cy="461665"/>
          </a:xfrm>
          <a:prstGeom prst="rect">
            <a:avLst/>
          </a:prstGeom>
          <a:noFill/>
        </p:spPr>
        <p:txBody>
          <a:bodyPr wrap="none" rtlCol="0">
            <a:spAutoFit/>
          </a:bodyPr>
          <a:lstStyle/>
          <a:p>
            <a:r>
              <a:rPr lang="es-ES" sz="2400" b="1" dirty="0"/>
              <a:t>I</a:t>
            </a:r>
            <a:endParaRPr lang="es-MX" sz="2400" b="1" dirty="0"/>
          </a:p>
        </p:txBody>
      </p:sp>
      <p:cxnSp>
        <p:nvCxnSpPr>
          <p:cNvPr id="38" name="Conector recto 37">
            <a:extLst>
              <a:ext uri="{FF2B5EF4-FFF2-40B4-BE49-F238E27FC236}">
                <a16:creationId xmlns:a16="http://schemas.microsoft.com/office/drawing/2014/main" id="{CCC7712F-5D67-4CB8-A31C-3F7AA48B29C6}"/>
              </a:ext>
            </a:extLst>
          </p:cNvPr>
          <p:cNvCxnSpPr>
            <a:cxnSpLocks/>
          </p:cNvCxnSpPr>
          <p:nvPr/>
        </p:nvCxnSpPr>
        <p:spPr>
          <a:xfrm flipH="1">
            <a:off x="7508080" y="3764280"/>
            <a:ext cx="10786" cy="48089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121D9BF0-563A-44F4-B25B-FB87C1262F3E}"/>
              </a:ext>
            </a:extLst>
          </p:cNvPr>
          <p:cNvCxnSpPr>
            <a:cxnSpLocks/>
          </p:cNvCxnSpPr>
          <p:nvPr/>
        </p:nvCxnSpPr>
        <p:spPr>
          <a:xfrm flipH="1">
            <a:off x="9602383" y="3732552"/>
            <a:ext cx="10786" cy="48089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85053394-2302-4FF6-B15B-E7F97B8417AA}"/>
              </a:ext>
            </a:extLst>
          </p:cNvPr>
          <p:cNvCxnSpPr>
            <a:cxnSpLocks/>
          </p:cNvCxnSpPr>
          <p:nvPr/>
        </p:nvCxnSpPr>
        <p:spPr>
          <a:xfrm flipH="1">
            <a:off x="8553294" y="3764279"/>
            <a:ext cx="10786" cy="480893"/>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9A90CD51-7110-4536-B592-7BCA8FB7D374}"/>
              </a:ext>
            </a:extLst>
          </p:cNvPr>
          <p:cNvCxnSpPr>
            <a:cxnSpLocks/>
          </p:cNvCxnSpPr>
          <p:nvPr/>
        </p:nvCxnSpPr>
        <p:spPr>
          <a:xfrm>
            <a:off x="7656793" y="3855338"/>
            <a:ext cx="3612" cy="29676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7CEF9F48-0578-412E-A9A9-11176CC7ECD6}"/>
              </a:ext>
            </a:extLst>
          </p:cNvPr>
          <p:cNvCxnSpPr>
            <a:cxnSpLocks/>
          </p:cNvCxnSpPr>
          <p:nvPr/>
        </p:nvCxnSpPr>
        <p:spPr>
          <a:xfrm>
            <a:off x="8703069" y="3872157"/>
            <a:ext cx="3612" cy="29676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EEB41782-CCDB-44F6-B13B-B7426B41664E}"/>
              </a:ext>
            </a:extLst>
          </p:cNvPr>
          <p:cNvCxnSpPr>
            <a:cxnSpLocks/>
          </p:cNvCxnSpPr>
          <p:nvPr/>
        </p:nvCxnSpPr>
        <p:spPr>
          <a:xfrm>
            <a:off x="9738735" y="3916680"/>
            <a:ext cx="3612" cy="296765"/>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8A224F2E-1177-412B-8CFE-90A698648BC0}"/>
              </a:ext>
            </a:extLst>
          </p:cNvPr>
          <p:cNvCxnSpPr>
            <a:cxnSpLocks/>
          </p:cNvCxnSpPr>
          <p:nvPr/>
        </p:nvCxnSpPr>
        <p:spPr>
          <a:xfrm>
            <a:off x="7684136" y="4010775"/>
            <a:ext cx="879944" cy="976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1514FE4F-4233-40E7-8F6F-F9EADF7F1F21}"/>
              </a:ext>
            </a:extLst>
          </p:cNvPr>
          <p:cNvCxnSpPr>
            <a:cxnSpLocks/>
          </p:cNvCxnSpPr>
          <p:nvPr/>
        </p:nvCxnSpPr>
        <p:spPr>
          <a:xfrm>
            <a:off x="7078894" y="4003720"/>
            <a:ext cx="426293" cy="976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0" name="Conector recto 49">
            <a:extLst>
              <a:ext uri="{FF2B5EF4-FFF2-40B4-BE49-F238E27FC236}">
                <a16:creationId xmlns:a16="http://schemas.microsoft.com/office/drawing/2014/main" id="{CB98EBA0-DCEC-4DF9-8C8B-AA45903525A9}"/>
              </a:ext>
            </a:extLst>
          </p:cNvPr>
          <p:cNvCxnSpPr>
            <a:cxnSpLocks/>
          </p:cNvCxnSpPr>
          <p:nvPr/>
        </p:nvCxnSpPr>
        <p:spPr>
          <a:xfrm flipV="1">
            <a:off x="9771528" y="4025857"/>
            <a:ext cx="440890" cy="712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55A218FC-32B9-4F53-A0D4-D584E62C4A68}"/>
              </a:ext>
            </a:extLst>
          </p:cNvPr>
          <p:cNvCxnSpPr>
            <a:cxnSpLocks/>
          </p:cNvCxnSpPr>
          <p:nvPr/>
        </p:nvCxnSpPr>
        <p:spPr>
          <a:xfrm>
            <a:off x="8698470" y="4018155"/>
            <a:ext cx="879944" cy="976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65132B58-866F-4B72-A851-0D8EB171D9B0}"/>
              </a:ext>
            </a:extLst>
          </p:cNvPr>
          <p:cNvCxnSpPr>
            <a:cxnSpLocks/>
          </p:cNvCxnSpPr>
          <p:nvPr/>
        </p:nvCxnSpPr>
        <p:spPr>
          <a:xfrm>
            <a:off x="7078894" y="3283330"/>
            <a:ext cx="3133524" cy="976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B4D4AC3C-E351-4D7B-8383-AC8ED9A81CB0}"/>
              </a:ext>
            </a:extLst>
          </p:cNvPr>
          <p:cNvCxnSpPr>
            <a:cxnSpLocks/>
          </p:cNvCxnSpPr>
          <p:nvPr/>
        </p:nvCxnSpPr>
        <p:spPr>
          <a:xfrm>
            <a:off x="7078894" y="3274638"/>
            <a:ext cx="0" cy="736137"/>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610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244F93A-A250-49CC-8EBD-9991361D4F20}"/>
              </a:ext>
            </a:extLst>
          </p:cNvPr>
          <p:cNvSpPr txBox="1"/>
          <p:nvPr/>
        </p:nvSpPr>
        <p:spPr>
          <a:xfrm>
            <a:off x="1553547" y="4917799"/>
            <a:ext cx="9311640" cy="1200329"/>
          </a:xfrm>
          <a:prstGeom prst="rect">
            <a:avLst/>
          </a:prstGeom>
          <a:noFill/>
        </p:spPr>
        <p:txBody>
          <a:bodyPr wrap="square">
            <a:spAutoFit/>
          </a:bodyPr>
          <a:lstStyle/>
          <a:p>
            <a:r>
              <a:rPr lang="es-ES" dirty="0"/>
              <a:t>La conexión en paralelo se realiza uniendo todos los polos positivos en un punto común y todos los negativos en otro. De esta forma, el conjunto se comporta también como una sola batería, cuya tensión es la misma que la de cualquiera de ellas, pero, en este caso, la corriente entregada por el conjunto es la suma de las corrientes individuales de cada una de las baterías.</a:t>
            </a:r>
            <a:endParaRPr lang="es-MX" dirty="0"/>
          </a:p>
        </p:txBody>
      </p:sp>
      <p:pic>
        <p:nvPicPr>
          <p:cNvPr id="5" name="Imagen 4">
            <a:extLst>
              <a:ext uri="{FF2B5EF4-FFF2-40B4-BE49-F238E27FC236}">
                <a16:creationId xmlns:a16="http://schemas.microsoft.com/office/drawing/2014/main" id="{E5730EBD-99C2-4279-9FF3-450BCED3A9BC}"/>
              </a:ext>
            </a:extLst>
          </p:cNvPr>
          <p:cNvPicPr>
            <a:picLocks noChangeAspect="1"/>
          </p:cNvPicPr>
          <p:nvPr/>
        </p:nvPicPr>
        <p:blipFill>
          <a:blip r:embed="rId2"/>
          <a:stretch>
            <a:fillRect/>
          </a:stretch>
        </p:blipFill>
        <p:spPr>
          <a:xfrm>
            <a:off x="2218975" y="1482222"/>
            <a:ext cx="7604760" cy="3307254"/>
          </a:xfrm>
          <a:prstGeom prst="rect">
            <a:avLst/>
          </a:prstGeom>
        </p:spPr>
      </p:pic>
      <p:sp>
        <p:nvSpPr>
          <p:cNvPr id="6" name="CuadroTexto 5">
            <a:extLst>
              <a:ext uri="{FF2B5EF4-FFF2-40B4-BE49-F238E27FC236}">
                <a16:creationId xmlns:a16="http://schemas.microsoft.com/office/drawing/2014/main" id="{108A81B1-C825-4352-ACF5-C11B289126D9}"/>
              </a:ext>
            </a:extLst>
          </p:cNvPr>
          <p:cNvSpPr txBox="1"/>
          <p:nvPr/>
        </p:nvSpPr>
        <p:spPr>
          <a:xfrm>
            <a:off x="0" y="480596"/>
            <a:ext cx="12192000" cy="400110"/>
          </a:xfrm>
          <a:prstGeom prst="rect">
            <a:avLst/>
          </a:prstGeom>
          <a:noFill/>
        </p:spPr>
        <p:txBody>
          <a:bodyPr wrap="square">
            <a:spAutoFit/>
          </a:bodyPr>
          <a:lstStyle/>
          <a:p>
            <a:pPr algn="ctr"/>
            <a:r>
              <a:rPr lang="es-ES" sz="2000" b="1" dirty="0"/>
              <a:t>La conexión en paralelo </a:t>
            </a:r>
            <a:endParaRPr lang="es-MX" sz="2000" b="1" dirty="0"/>
          </a:p>
        </p:txBody>
      </p:sp>
      <p:sp>
        <p:nvSpPr>
          <p:cNvPr id="7" name="CuadroTexto 6">
            <a:extLst>
              <a:ext uri="{FF2B5EF4-FFF2-40B4-BE49-F238E27FC236}">
                <a16:creationId xmlns:a16="http://schemas.microsoft.com/office/drawing/2014/main" id="{F35ADC83-2D6C-414D-8D7A-B50C2E73D16D}"/>
              </a:ext>
            </a:extLst>
          </p:cNvPr>
          <p:cNvSpPr txBox="1"/>
          <p:nvPr/>
        </p:nvSpPr>
        <p:spPr>
          <a:xfrm>
            <a:off x="2840314" y="4414499"/>
            <a:ext cx="311304" cy="369332"/>
          </a:xfrm>
          <a:prstGeom prst="rect">
            <a:avLst/>
          </a:prstGeom>
          <a:noFill/>
        </p:spPr>
        <p:txBody>
          <a:bodyPr wrap="none" rtlCol="0">
            <a:spAutoFit/>
          </a:bodyPr>
          <a:lstStyle/>
          <a:p>
            <a:r>
              <a:rPr lang="es-ES" dirty="0"/>
              <a:t>1</a:t>
            </a:r>
            <a:endParaRPr lang="es-MX" dirty="0"/>
          </a:p>
        </p:txBody>
      </p:sp>
      <p:sp>
        <p:nvSpPr>
          <p:cNvPr id="8" name="CuadroTexto 7">
            <a:extLst>
              <a:ext uri="{FF2B5EF4-FFF2-40B4-BE49-F238E27FC236}">
                <a16:creationId xmlns:a16="http://schemas.microsoft.com/office/drawing/2014/main" id="{8D463EFF-0D25-4EAA-B96D-3C134E1B2002}"/>
              </a:ext>
            </a:extLst>
          </p:cNvPr>
          <p:cNvSpPr txBox="1"/>
          <p:nvPr/>
        </p:nvSpPr>
        <p:spPr>
          <a:xfrm>
            <a:off x="2720477" y="4290676"/>
            <a:ext cx="330540" cy="369332"/>
          </a:xfrm>
          <a:prstGeom prst="rect">
            <a:avLst/>
          </a:prstGeom>
          <a:noFill/>
        </p:spPr>
        <p:txBody>
          <a:bodyPr wrap="none" rtlCol="0">
            <a:spAutoFit/>
          </a:bodyPr>
          <a:lstStyle/>
          <a:p>
            <a:r>
              <a:rPr lang="es-ES" b="1" dirty="0"/>
              <a:t>V</a:t>
            </a:r>
            <a:endParaRPr lang="es-MX" b="1" dirty="0"/>
          </a:p>
        </p:txBody>
      </p:sp>
      <p:sp>
        <p:nvSpPr>
          <p:cNvPr id="9" name="CuadroTexto 8">
            <a:extLst>
              <a:ext uri="{FF2B5EF4-FFF2-40B4-BE49-F238E27FC236}">
                <a16:creationId xmlns:a16="http://schemas.microsoft.com/office/drawing/2014/main" id="{B1069465-9305-4476-89BC-AE6D8197E90B}"/>
              </a:ext>
            </a:extLst>
          </p:cNvPr>
          <p:cNvSpPr txBox="1"/>
          <p:nvPr/>
        </p:nvSpPr>
        <p:spPr>
          <a:xfrm>
            <a:off x="4954509" y="4301718"/>
            <a:ext cx="330540" cy="369332"/>
          </a:xfrm>
          <a:prstGeom prst="rect">
            <a:avLst/>
          </a:prstGeom>
          <a:noFill/>
        </p:spPr>
        <p:txBody>
          <a:bodyPr wrap="none" rtlCol="0">
            <a:spAutoFit/>
          </a:bodyPr>
          <a:lstStyle/>
          <a:p>
            <a:r>
              <a:rPr lang="es-ES" b="1" dirty="0"/>
              <a:t>V</a:t>
            </a:r>
            <a:endParaRPr lang="es-MX" b="1" dirty="0"/>
          </a:p>
        </p:txBody>
      </p:sp>
      <p:sp>
        <p:nvSpPr>
          <p:cNvPr id="10" name="CuadroTexto 9">
            <a:extLst>
              <a:ext uri="{FF2B5EF4-FFF2-40B4-BE49-F238E27FC236}">
                <a16:creationId xmlns:a16="http://schemas.microsoft.com/office/drawing/2014/main" id="{13748142-6C34-4BB3-BC6C-A4E70654DAD6}"/>
              </a:ext>
            </a:extLst>
          </p:cNvPr>
          <p:cNvSpPr txBox="1"/>
          <p:nvPr/>
        </p:nvSpPr>
        <p:spPr>
          <a:xfrm>
            <a:off x="3842626" y="4301835"/>
            <a:ext cx="330540" cy="369332"/>
          </a:xfrm>
          <a:prstGeom prst="rect">
            <a:avLst/>
          </a:prstGeom>
          <a:noFill/>
        </p:spPr>
        <p:txBody>
          <a:bodyPr wrap="none" rtlCol="0">
            <a:spAutoFit/>
          </a:bodyPr>
          <a:lstStyle/>
          <a:p>
            <a:r>
              <a:rPr lang="es-ES" b="1" dirty="0"/>
              <a:t>V</a:t>
            </a:r>
            <a:endParaRPr lang="es-MX" b="1" dirty="0"/>
          </a:p>
        </p:txBody>
      </p:sp>
      <p:sp>
        <p:nvSpPr>
          <p:cNvPr id="11" name="CuadroTexto 10">
            <a:extLst>
              <a:ext uri="{FF2B5EF4-FFF2-40B4-BE49-F238E27FC236}">
                <a16:creationId xmlns:a16="http://schemas.microsoft.com/office/drawing/2014/main" id="{E0AD0BAF-5ABC-4B54-AEE8-71BCB9F0754A}"/>
              </a:ext>
            </a:extLst>
          </p:cNvPr>
          <p:cNvSpPr txBox="1"/>
          <p:nvPr/>
        </p:nvSpPr>
        <p:spPr>
          <a:xfrm>
            <a:off x="5041313" y="4421736"/>
            <a:ext cx="311304" cy="369332"/>
          </a:xfrm>
          <a:prstGeom prst="rect">
            <a:avLst/>
          </a:prstGeom>
          <a:noFill/>
        </p:spPr>
        <p:txBody>
          <a:bodyPr wrap="none" rtlCol="0">
            <a:spAutoFit/>
          </a:bodyPr>
          <a:lstStyle/>
          <a:p>
            <a:r>
              <a:rPr lang="es-ES" dirty="0"/>
              <a:t>3</a:t>
            </a:r>
            <a:endParaRPr lang="es-MX" dirty="0"/>
          </a:p>
        </p:txBody>
      </p:sp>
      <p:sp>
        <p:nvSpPr>
          <p:cNvPr id="12" name="CuadroTexto 11">
            <a:extLst>
              <a:ext uri="{FF2B5EF4-FFF2-40B4-BE49-F238E27FC236}">
                <a16:creationId xmlns:a16="http://schemas.microsoft.com/office/drawing/2014/main" id="{92C10D1F-8FAC-41B8-84AD-FDE79F614A25}"/>
              </a:ext>
            </a:extLst>
          </p:cNvPr>
          <p:cNvSpPr txBox="1"/>
          <p:nvPr/>
        </p:nvSpPr>
        <p:spPr>
          <a:xfrm>
            <a:off x="3967325" y="4421736"/>
            <a:ext cx="311304" cy="369332"/>
          </a:xfrm>
          <a:prstGeom prst="rect">
            <a:avLst/>
          </a:prstGeom>
          <a:noFill/>
        </p:spPr>
        <p:txBody>
          <a:bodyPr wrap="none" rtlCol="0">
            <a:spAutoFit/>
          </a:bodyPr>
          <a:lstStyle/>
          <a:p>
            <a:r>
              <a:rPr lang="es-ES" dirty="0"/>
              <a:t>2</a:t>
            </a:r>
            <a:endParaRPr lang="es-MX" dirty="0"/>
          </a:p>
        </p:txBody>
      </p:sp>
      <p:sp>
        <p:nvSpPr>
          <p:cNvPr id="13" name="CuadroTexto 12">
            <a:extLst>
              <a:ext uri="{FF2B5EF4-FFF2-40B4-BE49-F238E27FC236}">
                <a16:creationId xmlns:a16="http://schemas.microsoft.com/office/drawing/2014/main" id="{DC0CB7E7-A6B3-41A3-A517-98025FF0D6FD}"/>
              </a:ext>
            </a:extLst>
          </p:cNvPr>
          <p:cNvSpPr txBox="1"/>
          <p:nvPr/>
        </p:nvSpPr>
        <p:spPr>
          <a:xfrm>
            <a:off x="3342930" y="4322091"/>
            <a:ext cx="338554" cy="369332"/>
          </a:xfrm>
          <a:prstGeom prst="rect">
            <a:avLst/>
          </a:prstGeom>
          <a:noFill/>
        </p:spPr>
        <p:txBody>
          <a:bodyPr wrap="none" rtlCol="0">
            <a:spAutoFit/>
          </a:bodyPr>
          <a:lstStyle/>
          <a:p>
            <a:r>
              <a:rPr lang="es-ES" dirty="0"/>
              <a:t>=</a:t>
            </a:r>
            <a:endParaRPr lang="es-MX" dirty="0"/>
          </a:p>
        </p:txBody>
      </p:sp>
      <p:sp>
        <p:nvSpPr>
          <p:cNvPr id="14" name="CuadroTexto 13">
            <a:extLst>
              <a:ext uri="{FF2B5EF4-FFF2-40B4-BE49-F238E27FC236}">
                <a16:creationId xmlns:a16="http://schemas.microsoft.com/office/drawing/2014/main" id="{BB537C5A-4C35-46F3-A4C9-DE3932905630}"/>
              </a:ext>
            </a:extLst>
          </p:cNvPr>
          <p:cNvSpPr txBox="1"/>
          <p:nvPr/>
        </p:nvSpPr>
        <p:spPr>
          <a:xfrm>
            <a:off x="4499275" y="4322091"/>
            <a:ext cx="338554" cy="369332"/>
          </a:xfrm>
          <a:prstGeom prst="rect">
            <a:avLst/>
          </a:prstGeom>
          <a:noFill/>
        </p:spPr>
        <p:txBody>
          <a:bodyPr wrap="none" rtlCol="0">
            <a:spAutoFit/>
          </a:bodyPr>
          <a:lstStyle/>
          <a:p>
            <a:r>
              <a:rPr lang="es-ES" dirty="0"/>
              <a:t>=</a:t>
            </a:r>
            <a:endParaRPr lang="es-MX" dirty="0"/>
          </a:p>
        </p:txBody>
      </p:sp>
      <p:sp>
        <p:nvSpPr>
          <p:cNvPr id="15" name="CuadroTexto 14">
            <a:extLst>
              <a:ext uri="{FF2B5EF4-FFF2-40B4-BE49-F238E27FC236}">
                <a16:creationId xmlns:a16="http://schemas.microsoft.com/office/drawing/2014/main" id="{9B7A5FCE-4921-4B39-B816-9F3C3D0241F3}"/>
              </a:ext>
            </a:extLst>
          </p:cNvPr>
          <p:cNvSpPr txBox="1"/>
          <p:nvPr/>
        </p:nvSpPr>
        <p:spPr>
          <a:xfrm>
            <a:off x="6649216" y="4045167"/>
            <a:ext cx="311304" cy="369332"/>
          </a:xfrm>
          <a:prstGeom prst="rect">
            <a:avLst/>
          </a:prstGeom>
          <a:noFill/>
        </p:spPr>
        <p:txBody>
          <a:bodyPr wrap="none" rtlCol="0">
            <a:spAutoFit/>
          </a:bodyPr>
          <a:lstStyle/>
          <a:p>
            <a:r>
              <a:rPr lang="es-ES" dirty="0"/>
              <a:t>1</a:t>
            </a:r>
            <a:endParaRPr lang="es-MX" dirty="0"/>
          </a:p>
        </p:txBody>
      </p:sp>
      <p:sp>
        <p:nvSpPr>
          <p:cNvPr id="16" name="CuadroTexto 15">
            <a:extLst>
              <a:ext uri="{FF2B5EF4-FFF2-40B4-BE49-F238E27FC236}">
                <a16:creationId xmlns:a16="http://schemas.microsoft.com/office/drawing/2014/main" id="{4AA44BD0-DB39-41F7-9CB7-5F243B9373EB}"/>
              </a:ext>
            </a:extLst>
          </p:cNvPr>
          <p:cNvSpPr txBox="1"/>
          <p:nvPr/>
        </p:nvSpPr>
        <p:spPr>
          <a:xfrm>
            <a:off x="6539610" y="3937275"/>
            <a:ext cx="330540" cy="369332"/>
          </a:xfrm>
          <a:prstGeom prst="rect">
            <a:avLst/>
          </a:prstGeom>
          <a:noFill/>
        </p:spPr>
        <p:txBody>
          <a:bodyPr wrap="none" rtlCol="0">
            <a:spAutoFit/>
          </a:bodyPr>
          <a:lstStyle/>
          <a:p>
            <a:r>
              <a:rPr lang="es-ES" b="1" dirty="0"/>
              <a:t>V</a:t>
            </a:r>
            <a:endParaRPr lang="es-MX" b="1" dirty="0"/>
          </a:p>
        </p:txBody>
      </p:sp>
      <p:sp>
        <p:nvSpPr>
          <p:cNvPr id="17" name="CuadroTexto 16">
            <a:extLst>
              <a:ext uri="{FF2B5EF4-FFF2-40B4-BE49-F238E27FC236}">
                <a16:creationId xmlns:a16="http://schemas.microsoft.com/office/drawing/2014/main" id="{3307EBCD-DB5C-443E-B45B-510BF6F5596F}"/>
              </a:ext>
            </a:extLst>
          </p:cNvPr>
          <p:cNvSpPr txBox="1"/>
          <p:nvPr/>
        </p:nvSpPr>
        <p:spPr>
          <a:xfrm>
            <a:off x="8457231" y="3966217"/>
            <a:ext cx="330540" cy="369332"/>
          </a:xfrm>
          <a:prstGeom prst="rect">
            <a:avLst/>
          </a:prstGeom>
          <a:noFill/>
        </p:spPr>
        <p:txBody>
          <a:bodyPr wrap="none" rtlCol="0">
            <a:spAutoFit/>
          </a:bodyPr>
          <a:lstStyle/>
          <a:p>
            <a:r>
              <a:rPr lang="es-ES" b="1" dirty="0"/>
              <a:t>V</a:t>
            </a:r>
            <a:endParaRPr lang="es-MX" b="1" dirty="0"/>
          </a:p>
        </p:txBody>
      </p:sp>
      <p:sp>
        <p:nvSpPr>
          <p:cNvPr id="18" name="CuadroTexto 17">
            <a:extLst>
              <a:ext uri="{FF2B5EF4-FFF2-40B4-BE49-F238E27FC236}">
                <a16:creationId xmlns:a16="http://schemas.microsoft.com/office/drawing/2014/main" id="{B91DE065-D94E-4EFF-BBB2-1498D050DCBE}"/>
              </a:ext>
            </a:extLst>
          </p:cNvPr>
          <p:cNvSpPr txBox="1"/>
          <p:nvPr/>
        </p:nvSpPr>
        <p:spPr>
          <a:xfrm>
            <a:off x="7515831" y="3970323"/>
            <a:ext cx="330540" cy="369332"/>
          </a:xfrm>
          <a:prstGeom prst="rect">
            <a:avLst/>
          </a:prstGeom>
          <a:noFill/>
        </p:spPr>
        <p:txBody>
          <a:bodyPr wrap="none" rtlCol="0">
            <a:spAutoFit/>
          </a:bodyPr>
          <a:lstStyle/>
          <a:p>
            <a:r>
              <a:rPr lang="es-ES" b="1" dirty="0"/>
              <a:t>V</a:t>
            </a:r>
            <a:endParaRPr lang="es-MX" b="1" dirty="0"/>
          </a:p>
        </p:txBody>
      </p:sp>
      <p:sp>
        <p:nvSpPr>
          <p:cNvPr id="19" name="CuadroTexto 18">
            <a:extLst>
              <a:ext uri="{FF2B5EF4-FFF2-40B4-BE49-F238E27FC236}">
                <a16:creationId xmlns:a16="http://schemas.microsoft.com/office/drawing/2014/main" id="{4A03115A-E5E0-4F04-B5A6-9E57D3FBD8C5}"/>
              </a:ext>
            </a:extLst>
          </p:cNvPr>
          <p:cNvSpPr txBox="1"/>
          <p:nvPr/>
        </p:nvSpPr>
        <p:spPr>
          <a:xfrm>
            <a:off x="8591028" y="4062893"/>
            <a:ext cx="311304" cy="369332"/>
          </a:xfrm>
          <a:prstGeom prst="rect">
            <a:avLst/>
          </a:prstGeom>
          <a:noFill/>
        </p:spPr>
        <p:txBody>
          <a:bodyPr wrap="none" rtlCol="0">
            <a:spAutoFit/>
          </a:bodyPr>
          <a:lstStyle/>
          <a:p>
            <a:r>
              <a:rPr lang="es-ES" dirty="0"/>
              <a:t>3</a:t>
            </a:r>
            <a:endParaRPr lang="es-MX" dirty="0"/>
          </a:p>
        </p:txBody>
      </p:sp>
      <p:sp>
        <p:nvSpPr>
          <p:cNvPr id="20" name="CuadroTexto 19">
            <a:extLst>
              <a:ext uri="{FF2B5EF4-FFF2-40B4-BE49-F238E27FC236}">
                <a16:creationId xmlns:a16="http://schemas.microsoft.com/office/drawing/2014/main" id="{29CB1EFE-12E5-4CCD-A99B-5420267D7238}"/>
              </a:ext>
            </a:extLst>
          </p:cNvPr>
          <p:cNvSpPr txBox="1"/>
          <p:nvPr/>
        </p:nvSpPr>
        <p:spPr>
          <a:xfrm>
            <a:off x="7638628" y="4059619"/>
            <a:ext cx="311304" cy="369332"/>
          </a:xfrm>
          <a:prstGeom prst="rect">
            <a:avLst/>
          </a:prstGeom>
          <a:noFill/>
        </p:spPr>
        <p:txBody>
          <a:bodyPr wrap="none" rtlCol="0">
            <a:spAutoFit/>
          </a:bodyPr>
          <a:lstStyle/>
          <a:p>
            <a:r>
              <a:rPr lang="es-ES" dirty="0"/>
              <a:t>2</a:t>
            </a:r>
            <a:endParaRPr lang="es-MX" dirty="0"/>
          </a:p>
        </p:txBody>
      </p:sp>
      <p:sp>
        <p:nvSpPr>
          <p:cNvPr id="21" name="CuadroTexto 20">
            <a:extLst>
              <a:ext uri="{FF2B5EF4-FFF2-40B4-BE49-F238E27FC236}">
                <a16:creationId xmlns:a16="http://schemas.microsoft.com/office/drawing/2014/main" id="{873D20E2-A0AA-422F-BDFC-A4FFF18E9C59}"/>
              </a:ext>
            </a:extLst>
          </p:cNvPr>
          <p:cNvSpPr txBox="1"/>
          <p:nvPr/>
        </p:nvSpPr>
        <p:spPr>
          <a:xfrm>
            <a:off x="9077584" y="3671461"/>
            <a:ext cx="247184" cy="369332"/>
          </a:xfrm>
          <a:prstGeom prst="rect">
            <a:avLst/>
          </a:prstGeom>
          <a:noFill/>
        </p:spPr>
        <p:txBody>
          <a:bodyPr wrap="none" rtlCol="0">
            <a:spAutoFit/>
          </a:bodyPr>
          <a:lstStyle/>
          <a:p>
            <a:r>
              <a:rPr lang="es-ES" dirty="0"/>
              <a:t>t</a:t>
            </a:r>
            <a:endParaRPr lang="es-MX" dirty="0"/>
          </a:p>
        </p:txBody>
      </p:sp>
      <p:sp>
        <p:nvSpPr>
          <p:cNvPr id="22" name="CuadroTexto 21">
            <a:extLst>
              <a:ext uri="{FF2B5EF4-FFF2-40B4-BE49-F238E27FC236}">
                <a16:creationId xmlns:a16="http://schemas.microsoft.com/office/drawing/2014/main" id="{288B3F0B-A690-4708-BE35-090CB5DBCB78}"/>
              </a:ext>
            </a:extLst>
          </p:cNvPr>
          <p:cNvSpPr txBox="1"/>
          <p:nvPr/>
        </p:nvSpPr>
        <p:spPr>
          <a:xfrm>
            <a:off x="9293897" y="3791000"/>
            <a:ext cx="330540" cy="369332"/>
          </a:xfrm>
          <a:prstGeom prst="rect">
            <a:avLst/>
          </a:prstGeom>
          <a:noFill/>
        </p:spPr>
        <p:txBody>
          <a:bodyPr wrap="none" rtlCol="0">
            <a:spAutoFit/>
          </a:bodyPr>
          <a:lstStyle/>
          <a:p>
            <a:r>
              <a:rPr lang="es-ES" b="1" dirty="0"/>
              <a:t>V</a:t>
            </a:r>
            <a:endParaRPr lang="es-MX" b="1" dirty="0"/>
          </a:p>
        </p:txBody>
      </p:sp>
      <p:sp>
        <p:nvSpPr>
          <p:cNvPr id="23" name="CuadroTexto 22">
            <a:extLst>
              <a:ext uri="{FF2B5EF4-FFF2-40B4-BE49-F238E27FC236}">
                <a16:creationId xmlns:a16="http://schemas.microsoft.com/office/drawing/2014/main" id="{1AF86782-7B75-4B0B-BD22-AD8F99D661D9}"/>
              </a:ext>
            </a:extLst>
          </p:cNvPr>
          <p:cNvSpPr txBox="1"/>
          <p:nvPr/>
        </p:nvSpPr>
        <p:spPr>
          <a:xfrm>
            <a:off x="8495811" y="3461206"/>
            <a:ext cx="264816" cy="461665"/>
          </a:xfrm>
          <a:prstGeom prst="rect">
            <a:avLst/>
          </a:prstGeom>
          <a:noFill/>
        </p:spPr>
        <p:txBody>
          <a:bodyPr wrap="none" rtlCol="0">
            <a:spAutoFit/>
          </a:bodyPr>
          <a:lstStyle/>
          <a:p>
            <a:r>
              <a:rPr lang="es-ES" sz="2400" b="1" dirty="0"/>
              <a:t>I</a:t>
            </a:r>
            <a:endParaRPr lang="es-MX" sz="2400" b="1" dirty="0"/>
          </a:p>
        </p:txBody>
      </p:sp>
      <p:sp>
        <p:nvSpPr>
          <p:cNvPr id="24" name="CuadroTexto 23">
            <a:extLst>
              <a:ext uri="{FF2B5EF4-FFF2-40B4-BE49-F238E27FC236}">
                <a16:creationId xmlns:a16="http://schemas.microsoft.com/office/drawing/2014/main" id="{1804EC57-58D8-4BF5-B77F-AC104455317E}"/>
              </a:ext>
            </a:extLst>
          </p:cNvPr>
          <p:cNvSpPr txBox="1"/>
          <p:nvPr/>
        </p:nvSpPr>
        <p:spPr>
          <a:xfrm>
            <a:off x="7544284" y="3432458"/>
            <a:ext cx="264816" cy="461665"/>
          </a:xfrm>
          <a:prstGeom prst="rect">
            <a:avLst/>
          </a:prstGeom>
          <a:noFill/>
        </p:spPr>
        <p:txBody>
          <a:bodyPr wrap="square" rtlCol="0">
            <a:spAutoFit/>
          </a:bodyPr>
          <a:lstStyle/>
          <a:p>
            <a:r>
              <a:rPr lang="es-ES" sz="2400" b="1" dirty="0"/>
              <a:t>I</a:t>
            </a:r>
            <a:endParaRPr lang="es-MX" sz="2400" b="1" dirty="0"/>
          </a:p>
        </p:txBody>
      </p:sp>
      <p:sp>
        <p:nvSpPr>
          <p:cNvPr id="25" name="CuadroTexto 24">
            <a:extLst>
              <a:ext uri="{FF2B5EF4-FFF2-40B4-BE49-F238E27FC236}">
                <a16:creationId xmlns:a16="http://schemas.microsoft.com/office/drawing/2014/main" id="{3FCAEAAF-B9FD-4038-9B86-152DE09F1D17}"/>
              </a:ext>
            </a:extLst>
          </p:cNvPr>
          <p:cNvSpPr txBox="1"/>
          <p:nvPr/>
        </p:nvSpPr>
        <p:spPr>
          <a:xfrm>
            <a:off x="6590299" y="3444367"/>
            <a:ext cx="264816" cy="461665"/>
          </a:xfrm>
          <a:prstGeom prst="rect">
            <a:avLst/>
          </a:prstGeom>
          <a:noFill/>
        </p:spPr>
        <p:txBody>
          <a:bodyPr wrap="none" rtlCol="0">
            <a:spAutoFit/>
          </a:bodyPr>
          <a:lstStyle/>
          <a:p>
            <a:r>
              <a:rPr lang="es-ES" sz="2400" b="1" dirty="0"/>
              <a:t>I</a:t>
            </a:r>
            <a:endParaRPr lang="es-MX" sz="2400" b="1" dirty="0"/>
          </a:p>
        </p:txBody>
      </p:sp>
      <p:cxnSp>
        <p:nvCxnSpPr>
          <p:cNvPr id="26" name="Conector recto 25">
            <a:extLst>
              <a:ext uri="{FF2B5EF4-FFF2-40B4-BE49-F238E27FC236}">
                <a16:creationId xmlns:a16="http://schemas.microsoft.com/office/drawing/2014/main" id="{37B6B2DE-A852-4DC3-BBF2-CB515D71EE49}"/>
              </a:ext>
            </a:extLst>
          </p:cNvPr>
          <p:cNvCxnSpPr>
            <a:cxnSpLocks/>
          </p:cNvCxnSpPr>
          <p:nvPr/>
        </p:nvCxnSpPr>
        <p:spPr>
          <a:xfrm flipH="1">
            <a:off x="6320424" y="3874789"/>
            <a:ext cx="41627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9A58DDAD-6E07-4272-B5EF-3064A9266A89}"/>
              </a:ext>
            </a:extLst>
          </p:cNvPr>
          <p:cNvCxnSpPr>
            <a:cxnSpLocks/>
          </p:cNvCxnSpPr>
          <p:nvPr/>
        </p:nvCxnSpPr>
        <p:spPr>
          <a:xfrm>
            <a:off x="6403823" y="3967062"/>
            <a:ext cx="220912" cy="334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F0F41D47-184C-4D63-AB5D-B9E10183711A}"/>
              </a:ext>
            </a:extLst>
          </p:cNvPr>
          <p:cNvCxnSpPr>
            <a:cxnSpLocks/>
          </p:cNvCxnSpPr>
          <p:nvPr/>
        </p:nvCxnSpPr>
        <p:spPr>
          <a:xfrm>
            <a:off x="6493432" y="3475526"/>
            <a:ext cx="2995801"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2509AB91-5D1A-4FB9-A4EF-4376F9359F52}"/>
              </a:ext>
            </a:extLst>
          </p:cNvPr>
          <p:cNvCxnSpPr>
            <a:cxnSpLocks/>
          </p:cNvCxnSpPr>
          <p:nvPr/>
        </p:nvCxnSpPr>
        <p:spPr>
          <a:xfrm>
            <a:off x="6509901" y="3963721"/>
            <a:ext cx="0" cy="45077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C3B84C60-E2BB-438F-94C5-0E0163EDE02C}"/>
              </a:ext>
            </a:extLst>
          </p:cNvPr>
          <p:cNvCxnSpPr>
            <a:cxnSpLocks/>
          </p:cNvCxnSpPr>
          <p:nvPr/>
        </p:nvCxnSpPr>
        <p:spPr>
          <a:xfrm flipH="1">
            <a:off x="7299043" y="3856127"/>
            <a:ext cx="41627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989B3B64-A8AB-4839-AF33-9B48AF72BDC2}"/>
              </a:ext>
            </a:extLst>
          </p:cNvPr>
          <p:cNvCxnSpPr>
            <a:cxnSpLocks/>
          </p:cNvCxnSpPr>
          <p:nvPr/>
        </p:nvCxnSpPr>
        <p:spPr>
          <a:xfrm flipH="1">
            <a:off x="8232623" y="3856127"/>
            <a:ext cx="41627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CC11A131-77E9-45A1-9BFF-49724BD1F89C}"/>
              </a:ext>
            </a:extLst>
          </p:cNvPr>
          <p:cNvCxnSpPr>
            <a:cxnSpLocks/>
          </p:cNvCxnSpPr>
          <p:nvPr/>
        </p:nvCxnSpPr>
        <p:spPr>
          <a:xfrm>
            <a:off x="6493432" y="4414499"/>
            <a:ext cx="2995801"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FFB5D18A-15E7-46F3-8433-DC2FC15C8019}"/>
              </a:ext>
            </a:extLst>
          </p:cNvPr>
          <p:cNvCxnSpPr>
            <a:cxnSpLocks/>
          </p:cNvCxnSpPr>
          <p:nvPr/>
        </p:nvCxnSpPr>
        <p:spPr>
          <a:xfrm>
            <a:off x="7361609" y="3970323"/>
            <a:ext cx="220912" cy="334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5DA6476D-D3D8-4450-919E-851EC560BAA7}"/>
              </a:ext>
            </a:extLst>
          </p:cNvPr>
          <p:cNvCxnSpPr>
            <a:cxnSpLocks/>
          </p:cNvCxnSpPr>
          <p:nvPr/>
        </p:nvCxnSpPr>
        <p:spPr>
          <a:xfrm>
            <a:off x="8319395" y="3963721"/>
            <a:ext cx="220912" cy="334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90DBFEAD-440A-4551-8D23-08452B9E68DA}"/>
              </a:ext>
            </a:extLst>
          </p:cNvPr>
          <p:cNvCxnSpPr>
            <a:cxnSpLocks/>
          </p:cNvCxnSpPr>
          <p:nvPr/>
        </p:nvCxnSpPr>
        <p:spPr>
          <a:xfrm>
            <a:off x="7490970" y="3963721"/>
            <a:ext cx="0" cy="45077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8B3F01BD-3CC1-41B6-A4D3-EA5FCAC08D00}"/>
              </a:ext>
            </a:extLst>
          </p:cNvPr>
          <p:cNvCxnSpPr>
            <a:cxnSpLocks/>
          </p:cNvCxnSpPr>
          <p:nvPr/>
        </p:nvCxnSpPr>
        <p:spPr>
          <a:xfrm>
            <a:off x="8440762" y="3970958"/>
            <a:ext cx="0" cy="45077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54575876-2EFC-40A3-907B-E20A75ADF588}"/>
              </a:ext>
            </a:extLst>
          </p:cNvPr>
          <p:cNvCxnSpPr>
            <a:cxnSpLocks/>
          </p:cNvCxnSpPr>
          <p:nvPr/>
        </p:nvCxnSpPr>
        <p:spPr>
          <a:xfrm>
            <a:off x="6493432" y="3475526"/>
            <a:ext cx="16469" cy="40425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48B34FFB-0D2B-4F17-A8AF-2FF0AE38EB36}"/>
              </a:ext>
            </a:extLst>
          </p:cNvPr>
          <p:cNvCxnSpPr>
            <a:cxnSpLocks/>
          </p:cNvCxnSpPr>
          <p:nvPr/>
        </p:nvCxnSpPr>
        <p:spPr>
          <a:xfrm>
            <a:off x="7491545" y="3461206"/>
            <a:ext cx="16469" cy="40425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6A72BF7D-7D0D-483D-ACB9-4750615D86F4}"/>
              </a:ext>
            </a:extLst>
          </p:cNvPr>
          <p:cNvCxnSpPr>
            <a:cxnSpLocks/>
          </p:cNvCxnSpPr>
          <p:nvPr/>
        </p:nvCxnSpPr>
        <p:spPr>
          <a:xfrm>
            <a:off x="8440762" y="3470537"/>
            <a:ext cx="16469" cy="40425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54" name="CuadroTexto 53">
            <a:extLst>
              <a:ext uri="{FF2B5EF4-FFF2-40B4-BE49-F238E27FC236}">
                <a16:creationId xmlns:a16="http://schemas.microsoft.com/office/drawing/2014/main" id="{7EA3B888-4E3A-4E89-BF52-513E84FCC109}"/>
              </a:ext>
            </a:extLst>
          </p:cNvPr>
          <p:cNvSpPr txBox="1"/>
          <p:nvPr/>
        </p:nvSpPr>
        <p:spPr>
          <a:xfrm>
            <a:off x="7791028" y="4212019"/>
            <a:ext cx="311304" cy="369332"/>
          </a:xfrm>
          <a:prstGeom prst="rect">
            <a:avLst/>
          </a:prstGeom>
          <a:noFill/>
        </p:spPr>
        <p:txBody>
          <a:bodyPr wrap="none" rtlCol="0">
            <a:spAutoFit/>
          </a:bodyPr>
          <a:lstStyle/>
          <a:p>
            <a:r>
              <a:rPr lang="es-ES" dirty="0"/>
              <a:t>2</a:t>
            </a:r>
            <a:endParaRPr lang="es-MX" dirty="0"/>
          </a:p>
        </p:txBody>
      </p:sp>
      <p:sp>
        <p:nvSpPr>
          <p:cNvPr id="56" name="CuadroTexto 55">
            <a:extLst>
              <a:ext uri="{FF2B5EF4-FFF2-40B4-BE49-F238E27FC236}">
                <a16:creationId xmlns:a16="http://schemas.microsoft.com/office/drawing/2014/main" id="{6EADEB7A-D15F-4657-8C62-C81FF7FBA25D}"/>
              </a:ext>
            </a:extLst>
          </p:cNvPr>
          <p:cNvSpPr txBox="1"/>
          <p:nvPr/>
        </p:nvSpPr>
        <p:spPr>
          <a:xfrm>
            <a:off x="6649216" y="3590697"/>
            <a:ext cx="311304" cy="369332"/>
          </a:xfrm>
          <a:prstGeom prst="rect">
            <a:avLst/>
          </a:prstGeom>
          <a:noFill/>
        </p:spPr>
        <p:txBody>
          <a:bodyPr wrap="none" rtlCol="0">
            <a:spAutoFit/>
          </a:bodyPr>
          <a:lstStyle/>
          <a:p>
            <a:r>
              <a:rPr lang="es-ES" dirty="0"/>
              <a:t>1</a:t>
            </a:r>
            <a:endParaRPr lang="es-MX" dirty="0"/>
          </a:p>
        </p:txBody>
      </p:sp>
      <p:sp>
        <p:nvSpPr>
          <p:cNvPr id="57" name="CuadroTexto 56">
            <a:extLst>
              <a:ext uri="{FF2B5EF4-FFF2-40B4-BE49-F238E27FC236}">
                <a16:creationId xmlns:a16="http://schemas.microsoft.com/office/drawing/2014/main" id="{22691246-C0C3-45C3-A304-577C3445BC1E}"/>
              </a:ext>
            </a:extLst>
          </p:cNvPr>
          <p:cNvSpPr txBox="1"/>
          <p:nvPr/>
        </p:nvSpPr>
        <p:spPr>
          <a:xfrm>
            <a:off x="8583012" y="3579160"/>
            <a:ext cx="311304" cy="369332"/>
          </a:xfrm>
          <a:prstGeom prst="rect">
            <a:avLst/>
          </a:prstGeom>
          <a:noFill/>
        </p:spPr>
        <p:txBody>
          <a:bodyPr wrap="none" rtlCol="0">
            <a:spAutoFit/>
          </a:bodyPr>
          <a:lstStyle/>
          <a:p>
            <a:r>
              <a:rPr lang="es-ES" dirty="0"/>
              <a:t>3</a:t>
            </a:r>
            <a:endParaRPr lang="es-MX" dirty="0"/>
          </a:p>
        </p:txBody>
      </p:sp>
      <p:sp>
        <p:nvSpPr>
          <p:cNvPr id="58" name="CuadroTexto 57">
            <a:extLst>
              <a:ext uri="{FF2B5EF4-FFF2-40B4-BE49-F238E27FC236}">
                <a16:creationId xmlns:a16="http://schemas.microsoft.com/office/drawing/2014/main" id="{3D43FBA1-4485-41EA-8DCC-6EC9EC2234AE}"/>
              </a:ext>
            </a:extLst>
          </p:cNvPr>
          <p:cNvSpPr txBox="1"/>
          <p:nvPr/>
        </p:nvSpPr>
        <p:spPr>
          <a:xfrm>
            <a:off x="7638628" y="3561964"/>
            <a:ext cx="311304" cy="369332"/>
          </a:xfrm>
          <a:prstGeom prst="rect">
            <a:avLst/>
          </a:prstGeom>
          <a:noFill/>
        </p:spPr>
        <p:txBody>
          <a:bodyPr wrap="none" rtlCol="0">
            <a:spAutoFit/>
          </a:bodyPr>
          <a:lstStyle/>
          <a:p>
            <a:r>
              <a:rPr lang="es-ES" dirty="0"/>
              <a:t>2</a:t>
            </a:r>
            <a:endParaRPr lang="es-MX" dirty="0"/>
          </a:p>
        </p:txBody>
      </p:sp>
      <p:sp>
        <p:nvSpPr>
          <p:cNvPr id="59" name="CuadroTexto 58">
            <a:extLst>
              <a:ext uri="{FF2B5EF4-FFF2-40B4-BE49-F238E27FC236}">
                <a16:creationId xmlns:a16="http://schemas.microsoft.com/office/drawing/2014/main" id="{C2706243-192D-4CA6-A1A2-34B6651AB61B}"/>
              </a:ext>
            </a:extLst>
          </p:cNvPr>
          <p:cNvSpPr txBox="1"/>
          <p:nvPr/>
        </p:nvSpPr>
        <p:spPr>
          <a:xfrm>
            <a:off x="8975768" y="3528295"/>
            <a:ext cx="264816" cy="461665"/>
          </a:xfrm>
          <a:prstGeom prst="rect">
            <a:avLst/>
          </a:prstGeom>
          <a:noFill/>
        </p:spPr>
        <p:txBody>
          <a:bodyPr wrap="none" rtlCol="0">
            <a:spAutoFit/>
          </a:bodyPr>
          <a:lstStyle/>
          <a:p>
            <a:r>
              <a:rPr lang="es-ES" sz="2400" b="1" dirty="0"/>
              <a:t>I</a:t>
            </a:r>
            <a:endParaRPr lang="es-MX" sz="2400" b="1" dirty="0"/>
          </a:p>
        </p:txBody>
      </p:sp>
    </p:spTree>
    <p:extLst>
      <p:ext uri="{BB962C8B-B14F-4D97-AF65-F5344CB8AC3E}">
        <p14:creationId xmlns:p14="http://schemas.microsoft.com/office/powerpoint/2010/main" val="3284999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01B16F-38DD-4A97-95FD-19FA8D061175}"/>
              </a:ext>
            </a:extLst>
          </p:cNvPr>
          <p:cNvSpPr txBox="1"/>
          <p:nvPr/>
        </p:nvSpPr>
        <p:spPr>
          <a:xfrm>
            <a:off x="0" y="519793"/>
            <a:ext cx="12192000" cy="400110"/>
          </a:xfrm>
          <a:prstGeom prst="rect">
            <a:avLst/>
          </a:prstGeom>
          <a:noFill/>
        </p:spPr>
        <p:txBody>
          <a:bodyPr wrap="square">
            <a:spAutoFit/>
          </a:bodyPr>
          <a:lstStyle/>
          <a:p>
            <a:pPr algn="ctr"/>
            <a:r>
              <a:rPr lang="es-ES" sz="2000" dirty="0"/>
              <a:t>Software de diseño y simulación electrónica</a:t>
            </a:r>
            <a:endParaRPr lang="es-MX" sz="2000" dirty="0"/>
          </a:p>
        </p:txBody>
      </p:sp>
      <p:sp>
        <p:nvSpPr>
          <p:cNvPr id="6" name="CuadroTexto 5">
            <a:extLst>
              <a:ext uri="{FF2B5EF4-FFF2-40B4-BE49-F238E27FC236}">
                <a16:creationId xmlns:a16="http://schemas.microsoft.com/office/drawing/2014/main" id="{D2179574-8F4D-41D3-B83B-DE0337D911B3}"/>
              </a:ext>
            </a:extLst>
          </p:cNvPr>
          <p:cNvSpPr txBox="1"/>
          <p:nvPr/>
        </p:nvSpPr>
        <p:spPr>
          <a:xfrm>
            <a:off x="870080" y="1979333"/>
            <a:ext cx="3869871" cy="3416320"/>
          </a:xfrm>
          <a:prstGeom prst="rect">
            <a:avLst/>
          </a:prstGeom>
          <a:noFill/>
        </p:spPr>
        <p:txBody>
          <a:bodyPr wrap="square">
            <a:spAutoFit/>
          </a:bodyPr>
          <a:lstStyle/>
          <a:p>
            <a:r>
              <a:rPr lang="es-ES" dirty="0"/>
              <a:t>Esquemática. Permiten representar y editar los esquemas electrónicos de forma simple y eficiente.</a:t>
            </a:r>
          </a:p>
          <a:p>
            <a:endParaRPr lang="es-ES" dirty="0"/>
          </a:p>
          <a:p>
            <a:r>
              <a:rPr lang="es-ES" dirty="0"/>
              <a:t> ■ Simulación. Es posible realizar simulaciones muy reales del comportamiento de circuitos</a:t>
            </a:r>
          </a:p>
          <a:p>
            <a:endParaRPr lang="es-ES" dirty="0"/>
          </a:p>
          <a:p>
            <a:r>
              <a:rPr lang="es-ES" dirty="0"/>
              <a:t>■ Fabricación PCB. Partiendo de la herramienta de esquemática, es posible el diseño de placas de circuito impreso (PCB).</a:t>
            </a:r>
            <a:endParaRPr lang="es-MX" dirty="0"/>
          </a:p>
        </p:txBody>
      </p:sp>
      <p:pic>
        <p:nvPicPr>
          <p:cNvPr id="8" name="Imagen 7">
            <a:extLst>
              <a:ext uri="{FF2B5EF4-FFF2-40B4-BE49-F238E27FC236}">
                <a16:creationId xmlns:a16="http://schemas.microsoft.com/office/drawing/2014/main" id="{592C0281-157D-48E3-852E-3DAA2B288A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18333" y="1462347"/>
            <a:ext cx="8665215" cy="4736150"/>
          </a:xfrm>
          <a:prstGeom prst="rect">
            <a:avLst/>
          </a:prstGeom>
        </p:spPr>
      </p:pic>
      <p:sp>
        <p:nvSpPr>
          <p:cNvPr id="9" name="CuadroTexto 8">
            <a:extLst>
              <a:ext uri="{FF2B5EF4-FFF2-40B4-BE49-F238E27FC236}">
                <a16:creationId xmlns:a16="http://schemas.microsoft.com/office/drawing/2014/main" id="{F07FF2F7-B1A7-45CE-9C70-86DAC53468C4}"/>
              </a:ext>
            </a:extLst>
          </p:cNvPr>
          <p:cNvSpPr txBox="1"/>
          <p:nvPr/>
        </p:nvSpPr>
        <p:spPr>
          <a:xfrm>
            <a:off x="1178560" y="6338207"/>
            <a:ext cx="5359352" cy="369332"/>
          </a:xfrm>
          <a:prstGeom prst="rect">
            <a:avLst/>
          </a:prstGeom>
          <a:noFill/>
        </p:spPr>
        <p:txBody>
          <a:bodyPr wrap="none" rtlCol="0">
            <a:spAutoFit/>
          </a:bodyPr>
          <a:lstStyle/>
          <a:p>
            <a:r>
              <a:rPr lang="es-MX" dirty="0"/>
              <a:t>FRITZING, MULTISIM, PROTEUS, ULTIBOARD, TINKERCAD</a:t>
            </a:r>
          </a:p>
        </p:txBody>
      </p:sp>
    </p:spTree>
    <p:extLst>
      <p:ext uri="{BB962C8B-B14F-4D97-AF65-F5344CB8AC3E}">
        <p14:creationId xmlns:p14="http://schemas.microsoft.com/office/powerpoint/2010/main" val="2771843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10CBBF9-1F9C-4F7E-924E-2668F743A427}"/>
              </a:ext>
            </a:extLst>
          </p:cNvPr>
          <p:cNvSpPr txBox="1"/>
          <p:nvPr/>
        </p:nvSpPr>
        <p:spPr>
          <a:xfrm>
            <a:off x="0" y="361173"/>
            <a:ext cx="12192000" cy="369332"/>
          </a:xfrm>
          <a:prstGeom prst="rect">
            <a:avLst/>
          </a:prstGeom>
          <a:noFill/>
        </p:spPr>
        <p:txBody>
          <a:bodyPr wrap="square">
            <a:spAutoFit/>
          </a:bodyPr>
          <a:lstStyle/>
          <a:p>
            <a:pPr algn="ctr"/>
            <a:r>
              <a:rPr lang="es-MX" dirty="0"/>
              <a:t>Diseño de circuitos.</a:t>
            </a:r>
          </a:p>
        </p:txBody>
      </p:sp>
      <p:pic>
        <p:nvPicPr>
          <p:cNvPr id="5" name="Imagen 4">
            <a:extLst>
              <a:ext uri="{FF2B5EF4-FFF2-40B4-BE49-F238E27FC236}">
                <a16:creationId xmlns:a16="http://schemas.microsoft.com/office/drawing/2014/main" id="{B25DC572-C075-4DFA-8980-F0C7726F55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26358" y="1169468"/>
            <a:ext cx="5417977" cy="2887112"/>
          </a:xfrm>
          <a:prstGeom prst="rect">
            <a:avLst/>
          </a:prstGeom>
        </p:spPr>
      </p:pic>
      <p:pic>
        <p:nvPicPr>
          <p:cNvPr id="7" name="Imagen 6">
            <a:extLst>
              <a:ext uri="{FF2B5EF4-FFF2-40B4-BE49-F238E27FC236}">
                <a16:creationId xmlns:a16="http://schemas.microsoft.com/office/drawing/2014/main" id="{BEA7AA41-C706-4FE0-B46A-B888D6F5A7F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76658" y="3425331"/>
            <a:ext cx="2478088" cy="1976246"/>
          </a:xfrm>
          <a:prstGeom prst="rect">
            <a:avLst/>
          </a:prstGeom>
        </p:spPr>
      </p:pic>
      <p:pic>
        <p:nvPicPr>
          <p:cNvPr id="9" name="Imagen 8">
            <a:extLst>
              <a:ext uri="{FF2B5EF4-FFF2-40B4-BE49-F238E27FC236}">
                <a16:creationId xmlns:a16="http://schemas.microsoft.com/office/drawing/2014/main" id="{C289F243-EFB9-4848-8F9E-DBBB2ED4F0C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65490" y="3913905"/>
            <a:ext cx="2565920" cy="2262495"/>
          </a:xfrm>
          <a:prstGeom prst="rect">
            <a:avLst/>
          </a:prstGeom>
        </p:spPr>
      </p:pic>
      <p:pic>
        <p:nvPicPr>
          <p:cNvPr id="11" name="Imagen 10">
            <a:extLst>
              <a:ext uri="{FF2B5EF4-FFF2-40B4-BE49-F238E27FC236}">
                <a16:creationId xmlns:a16="http://schemas.microsoft.com/office/drawing/2014/main" id="{412FE816-87CC-4028-803A-FDBDE4F6C00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934466" y="4130315"/>
            <a:ext cx="3046010" cy="2366512"/>
          </a:xfrm>
          <a:prstGeom prst="rect">
            <a:avLst/>
          </a:prstGeom>
        </p:spPr>
      </p:pic>
      <p:pic>
        <p:nvPicPr>
          <p:cNvPr id="13" name="Imagen 12">
            <a:extLst>
              <a:ext uri="{FF2B5EF4-FFF2-40B4-BE49-F238E27FC236}">
                <a16:creationId xmlns:a16="http://schemas.microsoft.com/office/drawing/2014/main" id="{611FD781-7B5D-4082-AADE-D3A186EEE33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773131" y="1169468"/>
            <a:ext cx="2778583" cy="2177785"/>
          </a:xfrm>
          <a:prstGeom prst="rect">
            <a:avLst/>
          </a:prstGeom>
        </p:spPr>
      </p:pic>
      <p:sp>
        <p:nvSpPr>
          <p:cNvPr id="15" name="CuadroTexto 14">
            <a:extLst>
              <a:ext uri="{FF2B5EF4-FFF2-40B4-BE49-F238E27FC236}">
                <a16:creationId xmlns:a16="http://schemas.microsoft.com/office/drawing/2014/main" id="{5D6147D3-47FD-4999-95F9-F7ED63A441D6}"/>
              </a:ext>
            </a:extLst>
          </p:cNvPr>
          <p:cNvSpPr txBox="1"/>
          <p:nvPr/>
        </p:nvSpPr>
        <p:spPr>
          <a:xfrm>
            <a:off x="1023216" y="1968744"/>
            <a:ext cx="6106884" cy="461665"/>
          </a:xfrm>
          <a:prstGeom prst="rect">
            <a:avLst/>
          </a:prstGeom>
          <a:noFill/>
        </p:spPr>
        <p:txBody>
          <a:bodyPr wrap="square">
            <a:spAutoFit/>
          </a:bodyPr>
          <a:lstStyle/>
          <a:p>
            <a:r>
              <a:rPr lang="es-MX" sz="2400" dirty="0"/>
              <a:t>TINKERCAD</a:t>
            </a:r>
          </a:p>
        </p:txBody>
      </p:sp>
      <p:sp>
        <p:nvSpPr>
          <p:cNvPr id="16" name="CuadroTexto 15">
            <a:extLst>
              <a:ext uri="{FF2B5EF4-FFF2-40B4-BE49-F238E27FC236}">
                <a16:creationId xmlns:a16="http://schemas.microsoft.com/office/drawing/2014/main" id="{66C7690B-BA50-470E-9E1C-6F199173A9A8}"/>
              </a:ext>
            </a:extLst>
          </p:cNvPr>
          <p:cNvSpPr txBox="1"/>
          <p:nvPr/>
        </p:nvSpPr>
        <p:spPr>
          <a:xfrm>
            <a:off x="797472" y="3601550"/>
            <a:ext cx="3176130" cy="3416320"/>
          </a:xfrm>
          <a:prstGeom prst="rect">
            <a:avLst/>
          </a:prstGeom>
          <a:noFill/>
        </p:spPr>
        <p:txBody>
          <a:bodyPr wrap="square" rtlCol="0">
            <a:spAutoFit/>
          </a:bodyPr>
          <a:lstStyle/>
          <a:p>
            <a:r>
              <a:rPr lang="es-MX" dirty="0"/>
              <a:t>Contiene componentes básico entre otros componentes.</a:t>
            </a:r>
          </a:p>
          <a:p>
            <a:endParaRPr lang="es-MX" dirty="0"/>
          </a:p>
          <a:p>
            <a:r>
              <a:rPr lang="es-MX" dirty="0"/>
              <a:t>Se puede realizar diagrama o en </a:t>
            </a:r>
            <a:r>
              <a:rPr lang="es-MX" dirty="0" err="1"/>
              <a:t>protoboar</a:t>
            </a:r>
            <a:r>
              <a:rPr lang="es-MX" dirty="0"/>
              <a:t>.</a:t>
            </a:r>
          </a:p>
          <a:p>
            <a:endParaRPr lang="es-MX" dirty="0"/>
          </a:p>
          <a:p>
            <a:r>
              <a:rPr lang="es-MX" dirty="0"/>
              <a:t>Tiene simulador en tempo real.</a:t>
            </a:r>
          </a:p>
          <a:p>
            <a:endParaRPr lang="es-MX" dirty="0"/>
          </a:p>
          <a:p>
            <a:r>
              <a:rPr lang="es-MX" dirty="0"/>
              <a:t>Se necesita un registro y tener internet. </a:t>
            </a:r>
          </a:p>
          <a:p>
            <a:endParaRPr lang="es-MX" dirty="0"/>
          </a:p>
          <a:p>
            <a:endParaRPr lang="es-MX" dirty="0"/>
          </a:p>
        </p:txBody>
      </p:sp>
    </p:spTree>
    <p:extLst>
      <p:ext uri="{BB962C8B-B14F-4D97-AF65-F5344CB8AC3E}">
        <p14:creationId xmlns:p14="http://schemas.microsoft.com/office/powerpoint/2010/main" val="16963435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9BA538A-405B-4C87-A5BF-CE311AA7B711}"/>
              </a:ext>
            </a:extLst>
          </p:cNvPr>
          <p:cNvSpPr txBox="1"/>
          <p:nvPr/>
        </p:nvSpPr>
        <p:spPr>
          <a:xfrm>
            <a:off x="0" y="426484"/>
            <a:ext cx="12192000" cy="400110"/>
          </a:xfrm>
          <a:prstGeom prst="rect">
            <a:avLst/>
          </a:prstGeom>
          <a:noFill/>
        </p:spPr>
        <p:txBody>
          <a:bodyPr wrap="square">
            <a:spAutoFit/>
          </a:bodyPr>
          <a:lstStyle/>
          <a:p>
            <a:pPr algn="ctr"/>
            <a:r>
              <a:rPr lang="es-MX" sz="2000" b="1" dirty="0"/>
              <a:t>Diseño de PCB</a:t>
            </a:r>
          </a:p>
        </p:txBody>
      </p:sp>
      <p:sp>
        <p:nvSpPr>
          <p:cNvPr id="5" name="CuadroTexto 4">
            <a:extLst>
              <a:ext uri="{FF2B5EF4-FFF2-40B4-BE49-F238E27FC236}">
                <a16:creationId xmlns:a16="http://schemas.microsoft.com/office/drawing/2014/main" id="{F079E9E3-5D0E-4CC5-B4FA-F1B027ED6EEA}"/>
              </a:ext>
            </a:extLst>
          </p:cNvPr>
          <p:cNvSpPr txBox="1"/>
          <p:nvPr/>
        </p:nvSpPr>
        <p:spPr>
          <a:xfrm>
            <a:off x="1523222" y="1544232"/>
            <a:ext cx="6106884" cy="369332"/>
          </a:xfrm>
          <a:prstGeom prst="rect">
            <a:avLst/>
          </a:prstGeom>
          <a:noFill/>
        </p:spPr>
        <p:txBody>
          <a:bodyPr wrap="square">
            <a:spAutoFit/>
          </a:bodyPr>
          <a:lstStyle/>
          <a:p>
            <a:pPr algn="l"/>
            <a:r>
              <a:rPr lang="es-ES" b="1" i="0" dirty="0">
                <a:effectLst/>
              </a:rPr>
              <a:t>Qué es un PCB y para qué se utiliza</a:t>
            </a:r>
          </a:p>
        </p:txBody>
      </p:sp>
      <p:sp>
        <p:nvSpPr>
          <p:cNvPr id="7" name="CuadroTexto 6">
            <a:extLst>
              <a:ext uri="{FF2B5EF4-FFF2-40B4-BE49-F238E27FC236}">
                <a16:creationId xmlns:a16="http://schemas.microsoft.com/office/drawing/2014/main" id="{CDE97001-C8A1-4CFC-BB03-D480BE36D2E5}"/>
              </a:ext>
            </a:extLst>
          </p:cNvPr>
          <p:cNvSpPr txBox="1"/>
          <p:nvPr/>
        </p:nvSpPr>
        <p:spPr>
          <a:xfrm>
            <a:off x="1523223" y="2188429"/>
            <a:ext cx="4233765" cy="1477328"/>
          </a:xfrm>
          <a:prstGeom prst="rect">
            <a:avLst/>
          </a:prstGeom>
          <a:noFill/>
        </p:spPr>
        <p:txBody>
          <a:bodyPr wrap="square">
            <a:spAutoFit/>
          </a:bodyPr>
          <a:lstStyle/>
          <a:p>
            <a:pPr algn="l"/>
            <a:r>
              <a:rPr lang="es-MX" b="0" i="0" dirty="0">
                <a:effectLst/>
                <a:latin typeface="+mj-lt"/>
              </a:rPr>
              <a:t>Placa electrónica o placa de circuito impreso. Se trata de una superficie constituida por caminos, pistas o buses de material conductor laminadas sobre una base no conductora,</a:t>
            </a:r>
            <a:endParaRPr lang="es-ES" b="1" i="0" dirty="0">
              <a:effectLst/>
              <a:latin typeface="+mj-lt"/>
            </a:endParaRPr>
          </a:p>
        </p:txBody>
      </p:sp>
      <p:sp>
        <p:nvSpPr>
          <p:cNvPr id="11" name="CuadroTexto 10">
            <a:extLst>
              <a:ext uri="{FF2B5EF4-FFF2-40B4-BE49-F238E27FC236}">
                <a16:creationId xmlns:a16="http://schemas.microsoft.com/office/drawing/2014/main" id="{2DB5697E-DBB5-482F-BA4A-3DB8C172071F}"/>
              </a:ext>
            </a:extLst>
          </p:cNvPr>
          <p:cNvSpPr txBox="1"/>
          <p:nvPr/>
        </p:nvSpPr>
        <p:spPr>
          <a:xfrm>
            <a:off x="6714663" y="4679789"/>
            <a:ext cx="3954115" cy="923330"/>
          </a:xfrm>
          <a:prstGeom prst="rect">
            <a:avLst/>
          </a:prstGeom>
          <a:noFill/>
        </p:spPr>
        <p:txBody>
          <a:bodyPr wrap="square">
            <a:spAutoFit/>
          </a:bodyPr>
          <a:lstStyle/>
          <a:p>
            <a:r>
              <a:rPr lang="es-MX" dirty="0"/>
              <a:t>Se utilizan para conectar eléctricamente diferentes componentes eléctricos a través de las pistas conductoras</a:t>
            </a:r>
          </a:p>
        </p:txBody>
      </p:sp>
      <p:pic>
        <p:nvPicPr>
          <p:cNvPr id="13" name="Imagen 12">
            <a:extLst>
              <a:ext uri="{FF2B5EF4-FFF2-40B4-BE49-F238E27FC236}">
                <a16:creationId xmlns:a16="http://schemas.microsoft.com/office/drawing/2014/main" id="{3615D74D-788F-4477-9CE3-C02377B9D0F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85420" y="1182269"/>
            <a:ext cx="3662533" cy="2979872"/>
          </a:xfrm>
          <a:prstGeom prst="rect">
            <a:avLst/>
          </a:prstGeom>
        </p:spPr>
      </p:pic>
      <p:pic>
        <p:nvPicPr>
          <p:cNvPr id="15" name="Imagen 14">
            <a:extLst>
              <a:ext uri="{FF2B5EF4-FFF2-40B4-BE49-F238E27FC236}">
                <a16:creationId xmlns:a16="http://schemas.microsoft.com/office/drawing/2014/main" id="{9E968D32-94C3-4559-B092-416D7049312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3222" y="3846156"/>
            <a:ext cx="4233765" cy="2590596"/>
          </a:xfrm>
          <a:prstGeom prst="rect">
            <a:avLst/>
          </a:prstGeom>
        </p:spPr>
      </p:pic>
    </p:spTree>
    <p:extLst>
      <p:ext uri="{BB962C8B-B14F-4D97-AF65-F5344CB8AC3E}">
        <p14:creationId xmlns:p14="http://schemas.microsoft.com/office/powerpoint/2010/main" val="2338536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7D172E3-B687-48FE-85B0-8DA70CBE470E}"/>
              </a:ext>
            </a:extLst>
          </p:cNvPr>
          <p:cNvSpPr txBox="1"/>
          <p:nvPr/>
        </p:nvSpPr>
        <p:spPr>
          <a:xfrm>
            <a:off x="1457909" y="1998062"/>
            <a:ext cx="2320990" cy="3477875"/>
          </a:xfrm>
          <a:prstGeom prst="rect">
            <a:avLst/>
          </a:prstGeom>
          <a:noFill/>
        </p:spPr>
        <p:txBody>
          <a:bodyPr wrap="square">
            <a:spAutoFit/>
          </a:bodyPr>
          <a:lstStyle/>
          <a:p>
            <a:r>
              <a:rPr lang="es-ES" sz="2000" dirty="0"/>
              <a:t>Son utilizados para agarrar, manipular, doblar, pelar y cortar todo tipo de cables y patillas de componentes. En función de su boca, pueden ser universales, de punta plana, punta curvada, de corte.</a:t>
            </a:r>
            <a:endParaRPr lang="es-MX" sz="2000" dirty="0"/>
          </a:p>
        </p:txBody>
      </p:sp>
      <p:pic>
        <p:nvPicPr>
          <p:cNvPr id="5" name="Imagen 4">
            <a:extLst>
              <a:ext uri="{FF2B5EF4-FFF2-40B4-BE49-F238E27FC236}">
                <a16:creationId xmlns:a16="http://schemas.microsoft.com/office/drawing/2014/main" id="{91941326-A2CC-457C-8371-025565359003}"/>
              </a:ext>
            </a:extLst>
          </p:cNvPr>
          <p:cNvPicPr>
            <a:picLocks noChangeAspect="1"/>
          </p:cNvPicPr>
          <p:nvPr/>
        </p:nvPicPr>
        <p:blipFill>
          <a:blip r:embed="rId2"/>
          <a:stretch>
            <a:fillRect/>
          </a:stretch>
        </p:blipFill>
        <p:spPr>
          <a:xfrm>
            <a:off x="3979644" y="1418567"/>
            <a:ext cx="7468521" cy="4739638"/>
          </a:xfrm>
          <a:prstGeom prst="rect">
            <a:avLst/>
          </a:prstGeom>
        </p:spPr>
      </p:pic>
      <p:sp>
        <p:nvSpPr>
          <p:cNvPr id="6" name="CuadroTexto 5">
            <a:extLst>
              <a:ext uri="{FF2B5EF4-FFF2-40B4-BE49-F238E27FC236}">
                <a16:creationId xmlns:a16="http://schemas.microsoft.com/office/drawing/2014/main" id="{384BF26B-96DD-43BF-9897-C31CE9BEB1C6}"/>
              </a:ext>
            </a:extLst>
          </p:cNvPr>
          <p:cNvSpPr txBox="1"/>
          <p:nvPr/>
        </p:nvSpPr>
        <p:spPr>
          <a:xfrm>
            <a:off x="5057192" y="541175"/>
            <a:ext cx="1628266" cy="523220"/>
          </a:xfrm>
          <a:prstGeom prst="rect">
            <a:avLst/>
          </a:prstGeom>
          <a:noFill/>
        </p:spPr>
        <p:txBody>
          <a:bodyPr wrap="none" rtlCol="0">
            <a:spAutoFit/>
          </a:bodyPr>
          <a:lstStyle/>
          <a:p>
            <a:r>
              <a:rPr lang="es-ES" sz="2800" b="1" dirty="0"/>
              <a:t>ALICATES</a:t>
            </a:r>
            <a:endParaRPr lang="es-MX" sz="2800" b="1" dirty="0"/>
          </a:p>
        </p:txBody>
      </p:sp>
    </p:spTree>
    <p:extLst>
      <p:ext uri="{BB962C8B-B14F-4D97-AF65-F5344CB8AC3E}">
        <p14:creationId xmlns:p14="http://schemas.microsoft.com/office/powerpoint/2010/main" val="2805093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0F214F1-4E93-4313-B76F-3A871BC8A11E}"/>
              </a:ext>
            </a:extLst>
          </p:cNvPr>
          <p:cNvSpPr txBox="1"/>
          <p:nvPr/>
        </p:nvSpPr>
        <p:spPr>
          <a:xfrm>
            <a:off x="0" y="426484"/>
            <a:ext cx="12192000" cy="400110"/>
          </a:xfrm>
          <a:prstGeom prst="rect">
            <a:avLst/>
          </a:prstGeom>
          <a:noFill/>
        </p:spPr>
        <p:txBody>
          <a:bodyPr wrap="square">
            <a:spAutoFit/>
          </a:bodyPr>
          <a:lstStyle/>
          <a:p>
            <a:pPr algn="ctr"/>
            <a:r>
              <a:rPr lang="es-MX" sz="2000" b="1" dirty="0"/>
              <a:t>Diseño de PCB</a:t>
            </a:r>
          </a:p>
        </p:txBody>
      </p:sp>
      <p:pic>
        <p:nvPicPr>
          <p:cNvPr id="4" name="Imagen 3">
            <a:extLst>
              <a:ext uri="{FF2B5EF4-FFF2-40B4-BE49-F238E27FC236}">
                <a16:creationId xmlns:a16="http://schemas.microsoft.com/office/drawing/2014/main" id="{16256AD2-5BB3-41A7-9FC2-08B464B50B6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45020" y="1670180"/>
            <a:ext cx="5547917" cy="3517640"/>
          </a:xfrm>
          <a:prstGeom prst="rect">
            <a:avLst/>
          </a:prstGeom>
        </p:spPr>
      </p:pic>
      <p:sp>
        <p:nvSpPr>
          <p:cNvPr id="6" name="CuadroTexto 5">
            <a:extLst>
              <a:ext uri="{FF2B5EF4-FFF2-40B4-BE49-F238E27FC236}">
                <a16:creationId xmlns:a16="http://schemas.microsoft.com/office/drawing/2014/main" id="{0561B920-48B5-4F47-9222-FAD9835F3EEE}"/>
              </a:ext>
            </a:extLst>
          </p:cNvPr>
          <p:cNvSpPr txBox="1"/>
          <p:nvPr/>
        </p:nvSpPr>
        <p:spPr>
          <a:xfrm>
            <a:off x="1131337" y="1443841"/>
            <a:ext cx="4355063" cy="3970318"/>
          </a:xfrm>
          <a:prstGeom prst="rect">
            <a:avLst/>
          </a:prstGeom>
          <a:noFill/>
        </p:spPr>
        <p:txBody>
          <a:bodyPr wrap="square">
            <a:spAutoFit/>
          </a:bodyPr>
          <a:lstStyle/>
          <a:p>
            <a:pPr algn="l" fontAlgn="base"/>
            <a:r>
              <a:rPr lang="es-ES" b="1" i="0" dirty="0">
                <a:effectLst/>
                <a:latin typeface="calibri" panose="020F0502020204030204" pitchFamily="34" charset="0"/>
              </a:rPr>
              <a:t>Impresión serigráfica</a:t>
            </a:r>
            <a:r>
              <a:rPr lang="es-ES" b="0" i="0" dirty="0">
                <a:effectLst/>
                <a:latin typeface="calibri" panose="020F0502020204030204" pitchFamily="34" charset="0"/>
              </a:rPr>
              <a:t>. Una opción en la que se utilizan tintas resistentes al grabado y a la protección de la capa de cobre.</a:t>
            </a:r>
          </a:p>
          <a:p>
            <a:pPr algn="l" fontAlgn="base"/>
            <a:r>
              <a:rPr lang="es-ES" b="1" i="0" dirty="0">
                <a:effectLst/>
                <a:latin typeface="calibri" panose="020F0502020204030204" pitchFamily="34" charset="0"/>
              </a:rPr>
              <a:t>– Fotograbado.</a:t>
            </a:r>
            <a:r>
              <a:rPr lang="es-ES" b="0" i="0" dirty="0">
                <a:effectLst/>
                <a:latin typeface="calibri" panose="020F0502020204030204" pitchFamily="34" charset="0"/>
              </a:rPr>
              <a:t> Una técnica que se utiliza el grabado químico para eliminar del sustrato la capa de cobre.</a:t>
            </a:r>
          </a:p>
          <a:p>
            <a:pPr algn="l" fontAlgn="base"/>
            <a:r>
              <a:rPr lang="es-ES" b="1" i="0" dirty="0">
                <a:effectLst/>
                <a:latin typeface="calibri" panose="020F0502020204030204" pitchFamily="34" charset="0"/>
              </a:rPr>
              <a:t>– Fresado de circuitos impresos.</a:t>
            </a:r>
            <a:r>
              <a:rPr lang="es-ES" b="0" i="0" dirty="0">
                <a:effectLst/>
                <a:latin typeface="calibri" panose="020F0502020204030204" pitchFamily="34" charset="0"/>
              </a:rPr>
              <a:t> Una metodología mucho más mecánica que permite eliminar con la fresadora el cobre del sustrato.</a:t>
            </a:r>
          </a:p>
          <a:p>
            <a:pPr algn="l" fontAlgn="base"/>
            <a:r>
              <a:rPr lang="es-ES" b="1" i="0" dirty="0">
                <a:effectLst/>
                <a:latin typeface="calibri" panose="020F0502020204030204" pitchFamily="34" charset="0"/>
              </a:rPr>
              <a:t>– Marcador </a:t>
            </a:r>
            <a:r>
              <a:rPr lang="es-ES" b="0" i="0" dirty="0">
                <a:effectLst/>
                <a:latin typeface="calibri" panose="020F0502020204030204" pitchFamily="34" charset="0"/>
              </a:rPr>
              <a:t>. Por último, esta técnica permite crear un circuito mediante la marcador indeleble marcando a mano el diseño.</a:t>
            </a:r>
          </a:p>
        </p:txBody>
      </p:sp>
      <p:sp>
        <p:nvSpPr>
          <p:cNvPr id="8" name="CuadroTexto 7">
            <a:extLst>
              <a:ext uri="{FF2B5EF4-FFF2-40B4-BE49-F238E27FC236}">
                <a16:creationId xmlns:a16="http://schemas.microsoft.com/office/drawing/2014/main" id="{10FCC016-F843-4C3F-B561-878BE9CE690A}"/>
              </a:ext>
            </a:extLst>
          </p:cNvPr>
          <p:cNvSpPr txBox="1"/>
          <p:nvPr/>
        </p:nvSpPr>
        <p:spPr>
          <a:xfrm>
            <a:off x="7672096" y="5187820"/>
            <a:ext cx="1705169" cy="369332"/>
          </a:xfrm>
          <a:prstGeom prst="rect">
            <a:avLst/>
          </a:prstGeom>
          <a:noFill/>
        </p:spPr>
        <p:txBody>
          <a:bodyPr wrap="square">
            <a:spAutoFit/>
          </a:bodyPr>
          <a:lstStyle/>
          <a:p>
            <a:r>
              <a:rPr lang="es-MX" b="0" i="0" dirty="0">
                <a:solidFill>
                  <a:srgbClr val="FFFFFF"/>
                </a:solidFill>
                <a:effectLst/>
                <a:latin typeface="Lucida Grande"/>
              </a:rPr>
              <a:t>Cloruro férrico</a:t>
            </a:r>
            <a:endParaRPr lang="es-MX" dirty="0"/>
          </a:p>
        </p:txBody>
      </p:sp>
    </p:spTree>
    <p:extLst>
      <p:ext uri="{BB962C8B-B14F-4D97-AF65-F5344CB8AC3E}">
        <p14:creationId xmlns:p14="http://schemas.microsoft.com/office/powerpoint/2010/main" val="4149019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4A1CC3E-DC4D-4B49-B828-9A8C00DDEB33}"/>
              </a:ext>
            </a:extLst>
          </p:cNvPr>
          <p:cNvSpPr txBox="1"/>
          <p:nvPr/>
        </p:nvSpPr>
        <p:spPr>
          <a:xfrm>
            <a:off x="3042558" y="1872378"/>
            <a:ext cx="6106884" cy="369332"/>
          </a:xfrm>
          <a:prstGeom prst="rect">
            <a:avLst/>
          </a:prstGeom>
          <a:noFill/>
        </p:spPr>
        <p:txBody>
          <a:bodyPr wrap="square">
            <a:spAutoFit/>
          </a:bodyPr>
          <a:lstStyle/>
          <a:p>
            <a:r>
              <a:rPr lang="es-ES" b="0" i="0" dirty="0">
                <a:solidFill>
                  <a:srgbClr val="EFF3F8"/>
                </a:solidFill>
                <a:effectLst/>
                <a:latin typeface="Roboto" panose="02000000000000000000" pitchFamily="2" charset="0"/>
              </a:rPr>
              <a:t>Es una representación gráfica de un circuito electrónico.</a:t>
            </a:r>
            <a:endParaRPr lang="es-MX" dirty="0"/>
          </a:p>
        </p:txBody>
      </p:sp>
      <p:sp>
        <p:nvSpPr>
          <p:cNvPr id="4" name="CuadroTexto 3">
            <a:extLst>
              <a:ext uri="{FF2B5EF4-FFF2-40B4-BE49-F238E27FC236}">
                <a16:creationId xmlns:a16="http://schemas.microsoft.com/office/drawing/2014/main" id="{AAF692D4-D284-49B3-8485-7800EC3CEE43}"/>
              </a:ext>
            </a:extLst>
          </p:cNvPr>
          <p:cNvSpPr txBox="1"/>
          <p:nvPr/>
        </p:nvSpPr>
        <p:spPr>
          <a:xfrm>
            <a:off x="0" y="426484"/>
            <a:ext cx="12192000" cy="400110"/>
          </a:xfrm>
          <a:prstGeom prst="rect">
            <a:avLst/>
          </a:prstGeom>
          <a:noFill/>
        </p:spPr>
        <p:txBody>
          <a:bodyPr wrap="square">
            <a:spAutoFit/>
          </a:bodyPr>
          <a:lstStyle/>
          <a:p>
            <a:pPr algn="ctr"/>
            <a:r>
              <a:rPr lang="es-MX" sz="2000" b="1" dirty="0"/>
              <a:t>Diagramas electrónicos</a:t>
            </a:r>
          </a:p>
        </p:txBody>
      </p:sp>
      <p:sp>
        <p:nvSpPr>
          <p:cNvPr id="7" name="CuadroTexto 6">
            <a:extLst>
              <a:ext uri="{FF2B5EF4-FFF2-40B4-BE49-F238E27FC236}">
                <a16:creationId xmlns:a16="http://schemas.microsoft.com/office/drawing/2014/main" id="{A87F6105-2096-48C8-ABA5-DC5A230C76AA}"/>
              </a:ext>
            </a:extLst>
          </p:cNvPr>
          <p:cNvSpPr txBox="1"/>
          <p:nvPr/>
        </p:nvSpPr>
        <p:spPr>
          <a:xfrm>
            <a:off x="1719166" y="3287494"/>
            <a:ext cx="3011455" cy="2031325"/>
          </a:xfrm>
          <a:prstGeom prst="rect">
            <a:avLst/>
          </a:prstGeom>
          <a:noFill/>
        </p:spPr>
        <p:txBody>
          <a:bodyPr wrap="square">
            <a:spAutoFit/>
          </a:bodyPr>
          <a:lstStyle/>
          <a:p>
            <a:r>
              <a:rPr lang="es-ES" b="0" i="0" dirty="0">
                <a:solidFill>
                  <a:srgbClr val="EFF3F8"/>
                </a:solidFill>
                <a:effectLst/>
                <a:latin typeface="Roboto" panose="02000000000000000000" pitchFamily="2" charset="0"/>
              </a:rPr>
              <a:t>Muestra diferentes componentes del circuito de manera simple y utilizando símbolos de acuerdo a ciertas normas, y las conexiones de alimentación.</a:t>
            </a:r>
            <a:endParaRPr lang="es-MX" dirty="0"/>
          </a:p>
        </p:txBody>
      </p:sp>
      <p:pic>
        <p:nvPicPr>
          <p:cNvPr id="9" name="Imagen 8">
            <a:extLst>
              <a:ext uri="{FF2B5EF4-FFF2-40B4-BE49-F238E27FC236}">
                <a16:creationId xmlns:a16="http://schemas.microsoft.com/office/drawing/2014/main" id="{3577D75D-AD43-4806-B425-57772AF057F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64666" y="2803014"/>
            <a:ext cx="6776050" cy="3233892"/>
          </a:xfrm>
          <a:prstGeom prst="rect">
            <a:avLst/>
          </a:prstGeom>
        </p:spPr>
      </p:pic>
    </p:spTree>
    <p:extLst>
      <p:ext uri="{BB962C8B-B14F-4D97-AF65-F5344CB8AC3E}">
        <p14:creationId xmlns:p14="http://schemas.microsoft.com/office/powerpoint/2010/main" val="2156529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09AFA91-85BE-4A07-8470-A004493B6174}"/>
              </a:ext>
            </a:extLst>
          </p:cNvPr>
          <p:cNvSpPr txBox="1"/>
          <p:nvPr/>
        </p:nvSpPr>
        <p:spPr>
          <a:xfrm>
            <a:off x="0" y="473141"/>
            <a:ext cx="12192000" cy="400110"/>
          </a:xfrm>
          <a:prstGeom prst="rect">
            <a:avLst/>
          </a:prstGeom>
          <a:noFill/>
        </p:spPr>
        <p:txBody>
          <a:bodyPr wrap="square">
            <a:spAutoFit/>
          </a:bodyPr>
          <a:lstStyle/>
          <a:p>
            <a:pPr algn="ctr"/>
            <a:r>
              <a:rPr lang="es-ES" sz="2000" b="1" dirty="0"/>
              <a:t>Circuitos equivalentes</a:t>
            </a:r>
            <a:endParaRPr lang="es-MX" sz="2000" b="1" dirty="0"/>
          </a:p>
        </p:txBody>
      </p:sp>
      <p:sp>
        <p:nvSpPr>
          <p:cNvPr id="5" name="CuadroTexto 4">
            <a:extLst>
              <a:ext uri="{FF2B5EF4-FFF2-40B4-BE49-F238E27FC236}">
                <a16:creationId xmlns:a16="http://schemas.microsoft.com/office/drawing/2014/main" id="{4391A410-C6E7-42B4-9D1A-83F02DCD05CC}"/>
              </a:ext>
            </a:extLst>
          </p:cNvPr>
          <p:cNvSpPr txBox="1"/>
          <p:nvPr/>
        </p:nvSpPr>
        <p:spPr>
          <a:xfrm>
            <a:off x="905071" y="1497421"/>
            <a:ext cx="4385386" cy="4524315"/>
          </a:xfrm>
          <a:prstGeom prst="rect">
            <a:avLst/>
          </a:prstGeom>
          <a:noFill/>
        </p:spPr>
        <p:txBody>
          <a:bodyPr wrap="square">
            <a:spAutoFit/>
          </a:bodyPr>
          <a:lstStyle/>
          <a:p>
            <a:pPr algn="l"/>
            <a:r>
              <a:rPr lang="es-ES" b="0" i="0" dirty="0">
                <a:effectLst/>
                <a:latin typeface="Arial" panose="020B0604020202020204" pitchFamily="34" charset="0"/>
              </a:rPr>
              <a:t>Un circuito equivalente es un modelo simplificado de un circuito existente que simplifica enormemente el análisis de un circuito original. </a:t>
            </a:r>
          </a:p>
          <a:p>
            <a:pPr algn="l"/>
            <a:r>
              <a:rPr lang="es-ES" b="0" i="0" dirty="0">
                <a:effectLst/>
                <a:latin typeface="Arial" panose="020B0604020202020204" pitchFamily="34" charset="0"/>
              </a:rPr>
              <a:t>Dicho de otra manera, es un artificio matemático por medio del cual se consigue estudiar el comportamiento de un circuito mediante otro más sencillo.</a:t>
            </a:r>
          </a:p>
          <a:p>
            <a:pPr algn="l"/>
            <a:endParaRPr lang="es-ES" b="0" i="0" dirty="0">
              <a:effectLst/>
              <a:latin typeface="Arial" panose="020B0604020202020204" pitchFamily="34" charset="0"/>
            </a:endParaRPr>
          </a:p>
          <a:p>
            <a:pPr algn="l"/>
            <a:r>
              <a:rPr lang="es-ES" b="0" i="0" dirty="0">
                <a:effectLst/>
                <a:latin typeface="Arial" panose="020B0604020202020204" pitchFamily="34" charset="0"/>
              </a:rPr>
              <a:t>Cuando la fuente de entrada es un generador de tensión, se utiliza el teorema de Thévenin para aislar los componentes de interés</a:t>
            </a:r>
          </a:p>
          <a:p>
            <a:pPr algn="l"/>
            <a:endParaRPr lang="es-ES" b="0" i="0" dirty="0">
              <a:effectLst/>
              <a:latin typeface="Arial" panose="020B0604020202020204" pitchFamily="34" charset="0"/>
            </a:endParaRPr>
          </a:p>
          <a:p>
            <a:pPr algn="l"/>
            <a:r>
              <a:rPr lang="es-ES" dirty="0">
                <a:latin typeface="Arial" panose="020B0604020202020204" pitchFamily="34" charset="0"/>
              </a:rPr>
              <a:t>S</a:t>
            </a:r>
            <a:r>
              <a:rPr lang="es-ES" b="0" i="0" dirty="0">
                <a:effectLst/>
                <a:latin typeface="Arial" panose="020B0604020202020204" pitchFamily="34" charset="0"/>
              </a:rPr>
              <a:t>i la entrada es un generador de corriente se utiliza el teorema de Norton.</a:t>
            </a:r>
          </a:p>
        </p:txBody>
      </p:sp>
      <p:pic>
        <p:nvPicPr>
          <p:cNvPr id="4" name="Imagen 3">
            <a:extLst>
              <a:ext uri="{FF2B5EF4-FFF2-40B4-BE49-F238E27FC236}">
                <a16:creationId xmlns:a16="http://schemas.microsoft.com/office/drawing/2014/main" id="{0D448303-6EC8-42E4-9B39-D356A0D4F1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5294" y="1497421"/>
            <a:ext cx="6430885" cy="1931579"/>
          </a:xfrm>
          <a:prstGeom prst="rect">
            <a:avLst/>
          </a:prstGeom>
        </p:spPr>
      </p:pic>
      <p:pic>
        <p:nvPicPr>
          <p:cNvPr id="7" name="Imagen 6">
            <a:extLst>
              <a:ext uri="{FF2B5EF4-FFF2-40B4-BE49-F238E27FC236}">
                <a16:creationId xmlns:a16="http://schemas.microsoft.com/office/drawing/2014/main" id="{C8549C01-D322-44C8-9112-2702DD2547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5294" y="4226624"/>
            <a:ext cx="6430885" cy="1931579"/>
          </a:xfrm>
          <a:prstGeom prst="rect">
            <a:avLst/>
          </a:prstGeom>
        </p:spPr>
      </p:pic>
    </p:spTree>
    <p:extLst>
      <p:ext uri="{BB962C8B-B14F-4D97-AF65-F5344CB8AC3E}">
        <p14:creationId xmlns:p14="http://schemas.microsoft.com/office/powerpoint/2010/main" val="29340224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AD46B0-E1FF-4B9C-9C9E-8A508A5547CC}"/>
              </a:ext>
            </a:extLst>
          </p:cNvPr>
          <p:cNvSpPr txBox="1"/>
          <p:nvPr/>
        </p:nvSpPr>
        <p:spPr>
          <a:xfrm>
            <a:off x="0" y="491802"/>
            <a:ext cx="12192000" cy="400110"/>
          </a:xfrm>
          <a:prstGeom prst="rect">
            <a:avLst/>
          </a:prstGeom>
          <a:noFill/>
        </p:spPr>
        <p:txBody>
          <a:bodyPr wrap="square">
            <a:spAutoFit/>
          </a:bodyPr>
          <a:lstStyle/>
          <a:p>
            <a:pPr algn="ctr"/>
            <a:r>
              <a:rPr lang="es-MX" sz="2000" b="1" dirty="0"/>
              <a:t>Circuito Serie.</a:t>
            </a:r>
          </a:p>
        </p:txBody>
      </p:sp>
      <p:sp>
        <p:nvSpPr>
          <p:cNvPr id="9" name="CuadroTexto 8">
            <a:extLst>
              <a:ext uri="{FF2B5EF4-FFF2-40B4-BE49-F238E27FC236}">
                <a16:creationId xmlns:a16="http://schemas.microsoft.com/office/drawing/2014/main" id="{BC65696D-EBB3-4EFD-B791-FBDE6802255A}"/>
              </a:ext>
            </a:extLst>
          </p:cNvPr>
          <p:cNvSpPr txBox="1"/>
          <p:nvPr/>
        </p:nvSpPr>
        <p:spPr>
          <a:xfrm>
            <a:off x="0" y="6111752"/>
            <a:ext cx="12192000" cy="369332"/>
          </a:xfrm>
          <a:prstGeom prst="rect">
            <a:avLst/>
          </a:prstGeom>
          <a:noFill/>
        </p:spPr>
        <p:txBody>
          <a:bodyPr wrap="square">
            <a:spAutoFit/>
          </a:bodyPr>
          <a:lstStyle/>
          <a:p>
            <a:pPr algn="ctr"/>
            <a:r>
              <a:rPr lang="es-ES" b="0" i="0" dirty="0">
                <a:effectLst/>
                <a:latin typeface="Lato" panose="020F0502020204030203" pitchFamily="34" charset="0"/>
              </a:rPr>
              <a:t>Los componentes están conectados en cadena uno detrás de otro</a:t>
            </a:r>
            <a:endParaRPr lang="es-MX" dirty="0"/>
          </a:p>
        </p:txBody>
      </p:sp>
      <p:sp>
        <p:nvSpPr>
          <p:cNvPr id="13" name="CuadroTexto 12">
            <a:extLst>
              <a:ext uri="{FF2B5EF4-FFF2-40B4-BE49-F238E27FC236}">
                <a16:creationId xmlns:a16="http://schemas.microsoft.com/office/drawing/2014/main" id="{50CEB0B9-4003-49C8-9069-091D584F5A3A}"/>
              </a:ext>
            </a:extLst>
          </p:cNvPr>
          <p:cNvSpPr txBox="1"/>
          <p:nvPr/>
        </p:nvSpPr>
        <p:spPr>
          <a:xfrm>
            <a:off x="1000709" y="1324573"/>
            <a:ext cx="4523014" cy="3139321"/>
          </a:xfrm>
          <a:prstGeom prst="rect">
            <a:avLst/>
          </a:prstGeom>
          <a:noFill/>
        </p:spPr>
        <p:txBody>
          <a:bodyPr wrap="square">
            <a:spAutoFit/>
          </a:bodyPr>
          <a:lstStyle/>
          <a:p>
            <a:pPr algn="l">
              <a:buFont typeface="+mj-lt"/>
              <a:buAutoNum type="arabicPeriod"/>
            </a:pPr>
            <a:r>
              <a:rPr lang="es-ES" b="0" i="0" dirty="0">
                <a:effectLst/>
                <a:latin typeface="Lato" panose="020F0502020204030203" pitchFamily="34" charset="0"/>
              </a:rPr>
              <a:t>La corriente eléctrica que pasa por los componentes es la misma.</a:t>
            </a:r>
          </a:p>
          <a:p>
            <a:pPr algn="l">
              <a:buFont typeface="+mj-lt"/>
              <a:buAutoNum type="arabicPeriod"/>
            </a:pPr>
            <a:endParaRPr lang="es-ES" b="0" i="0" dirty="0">
              <a:effectLst/>
              <a:latin typeface="Lato" panose="020F0502020204030203" pitchFamily="34" charset="0"/>
            </a:endParaRPr>
          </a:p>
          <a:p>
            <a:pPr algn="l">
              <a:buFont typeface="+mj-lt"/>
              <a:buAutoNum type="arabicPeriod"/>
            </a:pPr>
            <a:r>
              <a:rPr lang="es-ES" b="0" i="0" dirty="0">
                <a:effectLst/>
                <a:latin typeface="Lato" panose="020F0502020204030203" pitchFamily="34" charset="0"/>
              </a:rPr>
              <a:t>Esto significa que si quitamos o abrimos un componente, los demás componentes tampoco tendrán corriente y no funcionarán.</a:t>
            </a:r>
          </a:p>
          <a:p>
            <a:pPr algn="l">
              <a:buFont typeface="+mj-lt"/>
              <a:buAutoNum type="arabicPeriod"/>
            </a:pPr>
            <a:endParaRPr lang="es-ES" b="0" i="0" dirty="0">
              <a:effectLst/>
              <a:latin typeface="Lato" panose="020F0502020204030203" pitchFamily="34" charset="0"/>
            </a:endParaRPr>
          </a:p>
          <a:p>
            <a:pPr algn="l">
              <a:buFont typeface="+mj-lt"/>
              <a:buAutoNum type="arabicPeriod"/>
            </a:pPr>
            <a:r>
              <a:rPr lang="es-ES" b="0" i="0" dirty="0">
                <a:effectLst/>
                <a:latin typeface="Lato" panose="020F0502020204030203" pitchFamily="34" charset="0"/>
              </a:rPr>
              <a:t>La tensión de la pila se divide entre los componentes, que tendrán por lo tanto una tensión menor que la pila.</a:t>
            </a:r>
          </a:p>
        </p:txBody>
      </p:sp>
      <p:pic>
        <p:nvPicPr>
          <p:cNvPr id="14" name="Imagen 13">
            <a:extLst>
              <a:ext uri="{FF2B5EF4-FFF2-40B4-BE49-F238E27FC236}">
                <a16:creationId xmlns:a16="http://schemas.microsoft.com/office/drawing/2014/main" id="{D3ACF3C4-B734-4200-84D4-4FFA866AFF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82350" y="4652282"/>
            <a:ext cx="3863342" cy="1095975"/>
          </a:xfrm>
          <a:prstGeom prst="rect">
            <a:avLst/>
          </a:prstGeom>
        </p:spPr>
      </p:pic>
      <p:pic>
        <p:nvPicPr>
          <p:cNvPr id="15" name="Imagen 14">
            <a:extLst>
              <a:ext uri="{FF2B5EF4-FFF2-40B4-BE49-F238E27FC236}">
                <a16:creationId xmlns:a16="http://schemas.microsoft.com/office/drawing/2014/main" id="{68BB8D50-7375-437B-B10A-E5C6D9DDD2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1889" y="1752384"/>
            <a:ext cx="5479402" cy="1749448"/>
          </a:xfrm>
          <a:prstGeom prst="rect">
            <a:avLst/>
          </a:prstGeom>
        </p:spPr>
      </p:pic>
      <p:sp>
        <p:nvSpPr>
          <p:cNvPr id="16" name="CuadroTexto 15">
            <a:extLst>
              <a:ext uri="{FF2B5EF4-FFF2-40B4-BE49-F238E27FC236}">
                <a16:creationId xmlns:a16="http://schemas.microsoft.com/office/drawing/2014/main" id="{63119657-2D59-4FC3-96B5-5E8B7726D35E}"/>
              </a:ext>
            </a:extLst>
          </p:cNvPr>
          <p:cNvSpPr txBox="1"/>
          <p:nvPr/>
        </p:nvSpPr>
        <p:spPr>
          <a:xfrm>
            <a:off x="7215674" y="3750799"/>
            <a:ext cx="2972737" cy="461665"/>
          </a:xfrm>
          <a:prstGeom prst="rect">
            <a:avLst/>
          </a:prstGeom>
          <a:noFill/>
        </p:spPr>
        <p:txBody>
          <a:bodyPr wrap="none" rtlCol="0">
            <a:spAutoFit/>
          </a:bodyPr>
          <a:lstStyle/>
          <a:p>
            <a:r>
              <a:rPr lang="es-ES" sz="2400" dirty="0" err="1"/>
              <a:t>Req</a:t>
            </a:r>
            <a:r>
              <a:rPr lang="es-ES" sz="2400" dirty="0"/>
              <a:t>= R1+R2+…….Rn</a:t>
            </a:r>
            <a:endParaRPr lang="es-MX" sz="2400" dirty="0"/>
          </a:p>
        </p:txBody>
      </p:sp>
      <p:sp>
        <p:nvSpPr>
          <p:cNvPr id="17" name="CuadroTexto 16">
            <a:extLst>
              <a:ext uri="{FF2B5EF4-FFF2-40B4-BE49-F238E27FC236}">
                <a16:creationId xmlns:a16="http://schemas.microsoft.com/office/drawing/2014/main" id="{6EC1E0D7-5B6A-4F74-A7F0-057563EEC996}"/>
              </a:ext>
            </a:extLst>
          </p:cNvPr>
          <p:cNvSpPr txBox="1"/>
          <p:nvPr/>
        </p:nvSpPr>
        <p:spPr>
          <a:xfrm>
            <a:off x="7246310" y="4598532"/>
            <a:ext cx="2983958" cy="461665"/>
          </a:xfrm>
          <a:prstGeom prst="rect">
            <a:avLst/>
          </a:prstGeom>
          <a:noFill/>
        </p:spPr>
        <p:txBody>
          <a:bodyPr wrap="none" rtlCol="0">
            <a:spAutoFit/>
          </a:bodyPr>
          <a:lstStyle/>
          <a:p>
            <a:r>
              <a:rPr lang="es-ES" sz="2400" dirty="0" err="1"/>
              <a:t>Req</a:t>
            </a:r>
            <a:r>
              <a:rPr lang="es-ES" sz="2400" dirty="0"/>
              <a:t>= 10+5+15=30</a:t>
            </a:r>
            <a:r>
              <a:rPr lang="el-GR" sz="2400" dirty="0"/>
              <a:t>Ω</a:t>
            </a:r>
            <a:endParaRPr lang="es-MX" sz="2400" dirty="0"/>
          </a:p>
        </p:txBody>
      </p:sp>
    </p:spTree>
    <p:extLst>
      <p:ext uri="{BB962C8B-B14F-4D97-AF65-F5344CB8AC3E}">
        <p14:creationId xmlns:p14="http://schemas.microsoft.com/office/powerpoint/2010/main" val="4019926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735FCA6-F764-427E-9EF0-922DD7DCEC1C}"/>
              </a:ext>
            </a:extLst>
          </p:cNvPr>
          <p:cNvSpPr txBox="1"/>
          <p:nvPr/>
        </p:nvSpPr>
        <p:spPr>
          <a:xfrm>
            <a:off x="0" y="491802"/>
            <a:ext cx="12192000" cy="400110"/>
          </a:xfrm>
          <a:prstGeom prst="rect">
            <a:avLst/>
          </a:prstGeom>
          <a:noFill/>
        </p:spPr>
        <p:txBody>
          <a:bodyPr wrap="square">
            <a:spAutoFit/>
          </a:bodyPr>
          <a:lstStyle/>
          <a:p>
            <a:pPr algn="ctr"/>
            <a:r>
              <a:rPr lang="es-MX" sz="2000" b="1" dirty="0"/>
              <a:t>Circuito Paralelo.</a:t>
            </a:r>
          </a:p>
        </p:txBody>
      </p:sp>
      <p:sp>
        <p:nvSpPr>
          <p:cNvPr id="4" name="CuadroTexto 3">
            <a:extLst>
              <a:ext uri="{FF2B5EF4-FFF2-40B4-BE49-F238E27FC236}">
                <a16:creationId xmlns:a16="http://schemas.microsoft.com/office/drawing/2014/main" id="{F383CED9-2DBC-4C56-BB72-1B30E037EED6}"/>
              </a:ext>
            </a:extLst>
          </p:cNvPr>
          <p:cNvSpPr txBox="1"/>
          <p:nvPr/>
        </p:nvSpPr>
        <p:spPr>
          <a:xfrm>
            <a:off x="0" y="6194266"/>
            <a:ext cx="12192000" cy="369332"/>
          </a:xfrm>
          <a:prstGeom prst="rect">
            <a:avLst/>
          </a:prstGeom>
          <a:noFill/>
        </p:spPr>
        <p:txBody>
          <a:bodyPr wrap="square">
            <a:spAutoFit/>
          </a:bodyPr>
          <a:lstStyle/>
          <a:p>
            <a:pPr algn="ctr"/>
            <a:r>
              <a:rPr lang="es-ES" b="0" i="0" dirty="0">
                <a:effectLst/>
                <a:latin typeface="Lato" panose="020F0502020204030203" pitchFamily="34" charset="0"/>
              </a:rPr>
              <a:t>Los componentes están conectados entre sí por los dos lados</a:t>
            </a:r>
            <a:endParaRPr lang="es-MX" dirty="0"/>
          </a:p>
        </p:txBody>
      </p:sp>
      <p:sp>
        <p:nvSpPr>
          <p:cNvPr id="6" name="CuadroTexto 5">
            <a:extLst>
              <a:ext uri="{FF2B5EF4-FFF2-40B4-BE49-F238E27FC236}">
                <a16:creationId xmlns:a16="http://schemas.microsoft.com/office/drawing/2014/main" id="{B14E0AE8-D614-49BA-B03B-CA139510661F}"/>
              </a:ext>
            </a:extLst>
          </p:cNvPr>
          <p:cNvSpPr txBox="1"/>
          <p:nvPr/>
        </p:nvSpPr>
        <p:spPr>
          <a:xfrm>
            <a:off x="1355271" y="1507182"/>
            <a:ext cx="3002124" cy="2308324"/>
          </a:xfrm>
          <a:prstGeom prst="rect">
            <a:avLst/>
          </a:prstGeom>
          <a:noFill/>
        </p:spPr>
        <p:txBody>
          <a:bodyPr wrap="square">
            <a:spAutoFit/>
          </a:bodyPr>
          <a:lstStyle/>
          <a:p>
            <a:pPr algn="l">
              <a:buFont typeface="+mj-lt"/>
              <a:buAutoNum type="arabicPeriod"/>
            </a:pPr>
            <a:r>
              <a:rPr lang="es-ES" b="0" i="0" dirty="0">
                <a:effectLst/>
                <a:latin typeface="Lato" panose="020F0502020204030203" pitchFamily="34" charset="0"/>
              </a:rPr>
              <a:t>El </a:t>
            </a:r>
            <a:r>
              <a:rPr lang="es-ES" dirty="0">
                <a:latin typeface="Lato" panose="020F0502020204030203" pitchFamily="34" charset="0"/>
              </a:rPr>
              <a:t>Voltaje </a:t>
            </a:r>
            <a:r>
              <a:rPr lang="es-ES" b="0" i="0" dirty="0">
                <a:effectLst/>
                <a:latin typeface="Lato" panose="020F0502020204030203" pitchFamily="34" charset="0"/>
              </a:rPr>
              <a:t>que llega a los componentes es la misma.</a:t>
            </a:r>
          </a:p>
          <a:p>
            <a:pPr algn="l">
              <a:buFont typeface="+mj-lt"/>
              <a:buAutoNum type="arabicPeriod"/>
            </a:pPr>
            <a:endParaRPr lang="es-ES" b="0" i="0" dirty="0">
              <a:effectLst/>
              <a:latin typeface="Lato" panose="020F0502020204030203" pitchFamily="34" charset="0"/>
            </a:endParaRPr>
          </a:p>
          <a:p>
            <a:pPr algn="l">
              <a:buFont typeface="+mj-lt"/>
              <a:buAutoNum type="arabicPeriod"/>
            </a:pPr>
            <a:r>
              <a:rPr lang="es-ES" b="0" i="0" dirty="0">
                <a:effectLst/>
                <a:latin typeface="Lato" panose="020F0502020204030203" pitchFamily="34" charset="0"/>
              </a:rPr>
              <a:t>La corriente de la pila se divide entre los componentes, que tendrán por lo tanto una corriente menor que la pila.</a:t>
            </a:r>
          </a:p>
        </p:txBody>
      </p:sp>
      <p:pic>
        <p:nvPicPr>
          <p:cNvPr id="12" name="Imagen 11">
            <a:extLst>
              <a:ext uri="{FF2B5EF4-FFF2-40B4-BE49-F238E27FC236}">
                <a16:creationId xmlns:a16="http://schemas.microsoft.com/office/drawing/2014/main" id="{CC5A109A-1AB1-47C9-B356-C54517D1D10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83923" y="2041881"/>
            <a:ext cx="6543964" cy="1723751"/>
          </a:xfrm>
          <a:prstGeom prst="rect">
            <a:avLst/>
          </a:prstGeom>
        </p:spPr>
      </p:pic>
      <p:sp>
        <p:nvSpPr>
          <p:cNvPr id="13" name="CuadroTexto 12">
            <a:extLst>
              <a:ext uri="{FF2B5EF4-FFF2-40B4-BE49-F238E27FC236}">
                <a16:creationId xmlns:a16="http://schemas.microsoft.com/office/drawing/2014/main" id="{0889D1CD-1367-493D-8E6E-C6049FBD14FC}"/>
              </a:ext>
            </a:extLst>
          </p:cNvPr>
          <p:cNvSpPr txBox="1"/>
          <p:nvPr/>
        </p:nvSpPr>
        <p:spPr>
          <a:xfrm>
            <a:off x="6696466" y="4569600"/>
            <a:ext cx="689163" cy="369332"/>
          </a:xfrm>
          <a:prstGeom prst="rect">
            <a:avLst/>
          </a:prstGeom>
          <a:noFill/>
        </p:spPr>
        <p:txBody>
          <a:bodyPr wrap="none" rtlCol="0">
            <a:spAutoFit/>
          </a:bodyPr>
          <a:lstStyle/>
          <a:p>
            <a:r>
              <a:rPr lang="es-ES" dirty="0" err="1"/>
              <a:t>Req</a:t>
            </a:r>
            <a:r>
              <a:rPr lang="es-ES" dirty="0"/>
              <a:t>=</a:t>
            </a:r>
            <a:endParaRPr lang="es-MX" dirty="0"/>
          </a:p>
        </p:txBody>
      </p:sp>
      <p:cxnSp>
        <p:nvCxnSpPr>
          <p:cNvPr id="15" name="Conector recto 14">
            <a:extLst>
              <a:ext uri="{FF2B5EF4-FFF2-40B4-BE49-F238E27FC236}">
                <a16:creationId xmlns:a16="http://schemas.microsoft.com/office/drawing/2014/main" id="{0C5F787C-A166-40F1-BD57-3363E4EFF2F3}"/>
              </a:ext>
            </a:extLst>
          </p:cNvPr>
          <p:cNvCxnSpPr>
            <a:cxnSpLocks/>
            <a:stCxn id="13" idx="3"/>
          </p:cNvCxnSpPr>
          <p:nvPr/>
        </p:nvCxnSpPr>
        <p:spPr>
          <a:xfrm flipV="1">
            <a:off x="7385629" y="4735797"/>
            <a:ext cx="1906560" cy="184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9949072B-682C-4FEC-9DDF-A8A91D20E4AB}"/>
              </a:ext>
            </a:extLst>
          </p:cNvPr>
          <p:cNvSpPr txBox="1"/>
          <p:nvPr/>
        </p:nvSpPr>
        <p:spPr>
          <a:xfrm>
            <a:off x="7376785" y="5100663"/>
            <a:ext cx="426720" cy="369332"/>
          </a:xfrm>
          <a:prstGeom prst="rect">
            <a:avLst/>
          </a:prstGeom>
          <a:noFill/>
        </p:spPr>
        <p:txBody>
          <a:bodyPr wrap="none" rtlCol="0">
            <a:spAutoFit/>
          </a:bodyPr>
          <a:lstStyle/>
          <a:p>
            <a:r>
              <a:rPr lang="es-ES" dirty="0"/>
              <a:t>R1</a:t>
            </a:r>
            <a:endParaRPr lang="es-MX" dirty="0"/>
          </a:p>
        </p:txBody>
      </p:sp>
      <p:sp>
        <p:nvSpPr>
          <p:cNvPr id="18" name="CuadroTexto 17">
            <a:extLst>
              <a:ext uri="{FF2B5EF4-FFF2-40B4-BE49-F238E27FC236}">
                <a16:creationId xmlns:a16="http://schemas.microsoft.com/office/drawing/2014/main" id="{0B6DC3CB-50DD-4F71-A811-9740E88B820D}"/>
              </a:ext>
            </a:extLst>
          </p:cNvPr>
          <p:cNvSpPr txBox="1"/>
          <p:nvPr/>
        </p:nvSpPr>
        <p:spPr>
          <a:xfrm>
            <a:off x="7411077" y="4782259"/>
            <a:ext cx="311304" cy="369332"/>
          </a:xfrm>
          <a:prstGeom prst="rect">
            <a:avLst/>
          </a:prstGeom>
          <a:noFill/>
        </p:spPr>
        <p:txBody>
          <a:bodyPr wrap="none" rtlCol="0">
            <a:spAutoFit/>
          </a:bodyPr>
          <a:lstStyle/>
          <a:p>
            <a:r>
              <a:rPr lang="es-ES" dirty="0"/>
              <a:t>1</a:t>
            </a:r>
            <a:endParaRPr lang="es-MX" dirty="0"/>
          </a:p>
        </p:txBody>
      </p:sp>
      <p:sp>
        <p:nvSpPr>
          <p:cNvPr id="19" name="CuadroTexto 18">
            <a:extLst>
              <a:ext uri="{FF2B5EF4-FFF2-40B4-BE49-F238E27FC236}">
                <a16:creationId xmlns:a16="http://schemas.microsoft.com/office/drawing/2014/main" id="{DA3D738B-EAFD-4AA6-AF57-DFD04F9636DC}"/>
              </a:ext>
            </a:extLst>
          </p:cNvPr>
          <p:cNvSpPr txBox="1"/>
          <p:nvPr/>
        </p:nvSpPr>
        <p:spPr>
          <a:xfrm>
            <a:off x="8021528" y="4772928"/>
            <a:ext cx="311304" cy="369332"/>
          </a:xfrm>
          <a:prstGeom prst="rect">
            <a:avLst/>
          </a:prstGeom>
          <a:noFill/>
        </p:spPr>
        <p:txBody>
          <a:bodyPr wrap="none" rtlCol="0">
            <a:spAutoFit/>
          </a:bodyPr>
          <a:lstStyle/>
          <a:p>
            <a:r>
              <a:rPr lang="es-ES" dirty="0"/>
              <a:t>1</a:t>
            </a:r>
            <a:endParaRPr lang="es-MX" dirty="0"/>
          </a:p>
        </p:txBody>
      </p:sp>
      <p:sp>
        <p:nvSpPr>
          <p:cNvPr id="20" name="CuadroTexto 19">
            <a:extLst>
              <a:ext uri="{FF2B5EF4-FFF2-40B4-BE49-F238E27FC236}">
                <a16:creationId xmlns:a16="http://schemas.microsoft.com/office/drawing/2014/main" id="{141CC0FF-F7D2-48BE-8372-C39222C9F24B}"/>
              </a:ext>
            </a:extLst>
          </p:cNvPr>
          <p:cNvSpPr txBox="1"/>
          <p:nvPr/>
        </p:nvSpPr>
        <p:spPr>
          <a:xfrm>
            <a:off x="8675799" y="4759324"/>
            <a:ext cx="311304" cy="369332"/>
          </a:xfrm>
          <a:prstGeom prst="rect">
            <a:avLst/>
          </a:prstGeom>
          <a:noFill/>
        </p:spPr>
        <p:txBody>
          <a:bodyPr wrap="none" rtlCol="0">
            <a:spAutoFit/>
          </a:bodyPr>
          <a:lstStyle/>
          <a:p>
            <a:r>
              <a:rPr lang="es-ES" dirty="0"/>
              <a:t>1</a:t>
            </a:r>
            <a:endParaRPr lang="es-MX" dirty="0"/>
          </a:p>
        </p:txBody>
      </p:sp>
      <p:sp>
        <p:nvSpPr>
          <p:cNvPr id="21" name="CuadroTexto 20">
            <a:extLst>
              <a:ext uri="{FF2B5EF4-FFF2-40B4-BE49-F238E27FC236}">
                <a16:creationId xmlns:a16="http://schemas.microsoft.com/office/drawing/2014/main" id="{21C2D8E5-E19D-4DBC-9C62-DFAA0A328DEF}"/>
              </a:ext>
            </a:extLst>
          </p:cNvPr>
          <p:cNvSpPr txBox="1"/>
          <p:nvPr/>
        </p:nvSpPr>
        <p:spPr>
          <a:xfrm>
            <a:off x="8152011" y="4366465"/>
            <a:ext cx="311304" cy="369332"/>
          </a:xfrm>
          <a:prstGeom prst="rect">
            <a:avLst/>
          </a:prstGeom>
          <a:noFill/>
        </p:spPr>
        <p:txBody>
          <a:bodyPr wrap="none" rtlCol="0">
            <a:spAutoFit/>
          </a:bodyPr>
          <a:lstStyle/>
          <a:p>
            <a:r>
              <a:rPr lang="es-ES" dirty="0"/>
              <a:t>1</a:t>
            </a:r>
            <a:endParaRPr lang="es-MX" dirty="0"/>
          </a:p>
        </p:txBody>
      </p:sp>
      <p:cxnSp>
        <p:nvCxnSpPr>
          <p:cNvPr id="22" name="Conector recto 21">
            <a:extLst>
              <a:ext uri="{FF2B5EF4-FFF2-40B4-BE49-F238E27FC236}">
                <a16:creationId xmlns:a16="http://schemas.microsoft.com/office/drawing/2014/main" id="{B4F7B661-4738-4940-9F44-DDF558019B23}"/>
              </a:ext>
            </a:extLst>
          </p:cNvPr>
          <p:cNvCxnSpPr>
            <a:cxnSpLocks/>
          </p:cNvCxnSpPr>
          <p:nvPr/>
        </p:nvCxnSpPr>
        <p:spPr>
          <a:xfrm>
            <a:off x="7405001" y="5100663"/>
            <a:ext cx="2998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6639A97C-97D5-425D-A7DC-964E891F25C4}"/>
              </a:ext>
            </a:extLst>
          </p:cNvPr>
          <p:cNvCxnSpPr>
            <a:cxnSpLocks/>
          </p:cNvCxnSpPr>
          <p:nvPr/>
        </p:nvCxnSpPr>
        <p:spPr>
          <a:xfrm>
            <a:off x="8021531" y="5100663"/>
            <a:ext cx="2998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4653D851-CF8B-401F-8780-BC73AA11A344}"/>
              </a:ext>
            </a:extLst>
          </p:cNvPr>
          <p:cNvCxnSpPr>
            <a:cxnSpLocks/>
          </p:cNvCxnSpPr>
          <p:nvPr/>
        </p:nvCxnSpPr>
        <p:spPr>
          <a:xfrm>
            <a:off x="8666473" y="5100663"/>
            <a:ext cx="2998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D37DE42F-7F4C-4A76-925E-7816E2882B86}"/>
              </a:ext>
            </a:extLst>
          </p:cNvPr>
          <p:cNvSpPr txBox="1"/>
          <p:nvPr/>
        </p:nvSpPr>
        <p:spPr>
          <a:xfrm>
            <a:off x="8630915" y="5082602"/>
            <a:ext cx="426720" cy="369332"/>
          </a:xfrm>
          <a:prstGeom prst="rect">
            <a:avLst/>
          </a:prstGeom>
          <a:noFill/>
        </p:spPr>
        <p:txBody>
          <a:bodyPr wrap="none" rtlCol="0">
            <a:spAutoFit/>
          </a:bodyPr>
          <a:lstStyle/>
          <a:p>
            <a:r>
              <a:rPr lang="es-ES" dirty="0"/>
              <a:t>R3</a:t>
            </a:r>
            <a:endParaRPr lang="es-MX" dirty="0"/>
          </a:p>
        </p:txBody>
      </p:sp>
      <p:sp>
        <p:nvSpPr>
          <p:cNvPr id="27" name="CuadroTexto 26">
            <a:extLst>
              <a:ext uri="{FF2B5EF4-FFF2-40B4-BE49-F238E27FC236}">
                <a16:creationId xmlns:a16="http://schemas.microsoft.com/office/drawing/2014/main" id="{56D7C743-173C-4302-8306-2239321226B8}"/>
              </a:ext>
            </a:extLst>
          </p:cNvPr>
          <p:cNvSpPr txBox="1"/>
          <p:nvPr/>
        </p:nvSpPr>
        <p:spPr>
          <a:xfrm>
            <a:off x="7955905" y="5087945"/>
            <a:ext cx="426720" cy="369332"/>
          </a:xfrm>
          <a:prstGeom prst="rect">
            <a:avLst/>
          </a:prstGeom>
          <a:noFill/>
        </p:spPr>
        <p:txBody>
          <a:bodyPr wrap="none" rtlCol="0">
            <a:spAutoFit/>
          </a:bodyPr>
          <a:lstStyle/>
          <a:p>
            <a:r>
              <a:rPr lang="es-ES" dirty="0"/>
              <a:t>R2</a:t>
            </a:r>
            <a:endParaRPr lang="es-MX" dirty="0"/>
          </a:p>
        </p:txBody>
      </p:sp>
      <p:sp>
        <p:nvSpPr>
          <p:cNvPr id="28" name="CuadroTexto 27">
            <a:extLst>
              <a:ext uri="{FF2B5EF4-FFF2-40B4-BE49-F238E27FC236}">
                <a16:creationId xmlns:a16="http://schemas.microsoft.com/office/drawing/2014/main" id="{7B97ECB8-1C92-41A9-992E-7615E14EB84D}"/>
              </a:ext>
            </a:extLst>
          </p:cNvPr>
          <p:cNvSpPr txBox="1"/>
          <p:nvPr/>
        </p:nvSpPr>
        <p:spPr>
          <a:xfrm>
            <a:off x="7687976" y="4897527"/>
            <a:ext cx="338554" cy="369332"/>
          </a:xfrm>
          <a:prstGeom prst="rect">
            <a:avLst/>
          </a:prstGeom>
          <a:noFill/>
        </p:spPr>
        <p:txBody>
          <a:bodyPr wrap="none" rtlCol="0">
            <a:spAutoFit/>
          </a:bodyPr>
          <a:lstStyle/>
          <a:p>
            <a:r>
              <a:rPr lang="es-ES" dirty="0"/>
              <a:t>+</a:t>
            </a:r>
            <a:endParaRPr lang="es-MX" dirty="0"/>
          </a:p>
        </p:txBody>
      </p:sp>
      <p:sp>
        <p:nvSpPr>
          <p:cNvPr id="29" name="CuadroTexto 28">
            <a:extLst>
              <a:ext uri="{FF2B5EF4-FFF2-40B4-BE49-F238E27FC236}">
                <a16:creationId xmlns:a16="http://schemas.microsoft.com/office/drawing/2014/main" id="{19A82350-5BBE-4FFC-88B6-601F3278ADA0}"/>
              </a:ext>
            </a:extLst>
          </p:cNvPr>
          <p:cNvSpPr txBox="1"/>
          <p:nvPr/>
        </p:nvSpPr>
        <p:spPr>
          <a:xfrm>
            <a:off x="8356941" y="4878623"/>
            <a:ext cx="338554" cy="369332"/>
          </a:xfrm>
          <a:prstGeom prst="rect">
            <a:avLst/>
          </a:prstGeom>
          <a:noFill/>
        </p:spPr>
        <p:txBody>
          <a:bodyPr wrap="none" rtlCol="0">
            <a:spAutoFit/>
          </a:bodyPr>
          <a:lstStyle/>
          <a:p>
            <a:r>
              <a:rPr lang="es-ES" dirty="0"/>
              <a:t>+</a:t>
            </a:r>
            <a:endParaRPr lang="es-MX" dirty="0"/>
          </a:p>
        </p:txBody>
      </p:sp>
      <p:sp>
        <p:nvSpPr>
          <p:cNvPr id="30" name="CuadroTexto 29">
            <a:extLst>
              <a:ext uri="{FF2B5EF4-FFF2-40B4-BE49-F238E27FC236}">
                <a16:creationId xmlns:a16="http://schemas.microsoft.com/office/drawing/2014/main" id="{101CCE41-B326-4587-A8D3-BE6027E5D051}"/>
              </a:ext>
            </a:extLst>
          </p:cNvPr>
          <p:cNvSpPr txBox="1"/>
          <p:nvPr/>
        </p:nvSpPr>
        <p:spPr>
          <a:xfrm>
            <a:off x="8933242" y="4860203"/>
            <a:ext cx="415498" cy="369332"/>
          </a:xfrm>
          <a:prstGeom prst="rect">
            <a:avLst/>
          </a:prstGeom>
          <a:noFill/>
        </p:spPr>
        <p:txBody>
          <a:bodyPr wrap="none" rtlCol="0">
            <a:spAutoFit/>
          </a:bodyPr>
          <a:lstStyle/>
          <a:p>
            <a:r>
              <a:rPr lang="es-ES" dirty="0"/>
              <a:t>…</a:t>
            </a:r>
            <a:endParaRPr lang="es-MX" dirty="0"/>
          </a:p>
        </p:txBody>
      </p:sp>
      <p:pic>
        <p:nvPicPr>
          <p:cNvPr id="32" name="Imagen 31">
            <a:extLst>
              <a:ext uri="{FF2B5EF4-FFF2-40B4-BE49-F238E27FC236}">
                <a16:creationId xmlns:a16="http://schemas.microsoft.com/office/drawing/2014/main" id="{40DE5A97-4EB6-475D-958C-D30B763E97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99330" y="3954965"/>
            <a:ext cx="2466180" cy="1897858"/>
          </a:xfrm>
          <a:prstGeom prst="rect">
            <a:avLst/>
          </a:prstGeom>
        </p:spPr>
      </p:pic>
    </p:spTree>
    <p:extLst>
      <p:ext uri="{BB962C8B-B14F-4D97-AF65-F5344CB8AC3E}">
        <p14:creationId xmlns:p14="http://schemas.microsoft.com/office/powerpoint/2010/main" val="3785565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E3BFDC2-E14C-401E-8DF7-797788220426}"/>
              </a:ext>
            </a:extLst>
          </p:cNvPr>
          <p:cNvSpPr txBox="1"/>
          <p:nvPr/>
        </p:nvSpPr>
        <p:spPr>
          <a:xfrm>
            <a:off x="0" y="491802"/>
            <a:ext cx="12192000" cy="400110"/>
          </a:xfrm>
          <a:prstGeom prst="rect">
            <a:avLst/>
          </a:prstGeom>
          <a:noFill/>
        </p:spPr>
        <p:txBody>
          <a:bodyPr wrap="square">
            <a:spAutoFit/>
          </a:bodyPr>
          <a:lstStyle/>
          <a:p>
            <a:pPr algn="ctr"/>
            <a:r>
              <a:rPr lang="es-MX" sz="2000" b="1" dirty="0"/>
              <a:t>Circuito Mixto.</a:t>
            </a:r>
          </a:p>
        </p:txBody>
      </p:sp>
      <p:sp>
        <p:nvSpPr>
          <p:cNvPr id="4" name="CuadroTexto 3">
            <a:extLst>
              <a:ext uri="{FF2B5EF4-FFF2-40B4-BE49-F238E27FC236}">
                <a16:creationId xmlns:a16="http://schemas.microsoft.com/office/drawing/2014/main" id="{661442C1-4028-4B60-B7DB-96D605C909F6}"/>
              </a:ext>
            </a:extLst>
          </p:cNvPr>
          <p:cNvSpPr txBox="1"/>
          <p:nvPr/>
        </p:nvSpPr>
        <p:spPr>
          <a:xfrm>
            <a:off x="1859126" y="1559040"/>
            <a:ext cx="3543300" cy="1754326"/>
          </a:xfrm>
          <a:prstGeom prst="rect">
            <a:avLst/>
          </a:prstGeom>
          <a:noFill/>
        </p:spPr>
        <p:txBody>
          <a:bodyPr wrap="square">
            <a:spAutoFit/>
          </a:bodyPr>
          <a:lstStyle/>
          <a:p>
            <a:r>
              <a:rPr lang="es-ES" b="0" i="0" dirty="0">
                <a:effectLst/>
              </a:rPr>
              <a:t>Un circuito mixto es una combinación de varios elementos conectados tanto en serie como en paralelo. Sus propiedades y características son una combinación de ambos tipos de conexión.</a:t>
            </a:r>
            <a:endParaRPr lang="es-MX" dirty="0"/>
          </a:p>
        </p:txBody>
      </p:sp>
      <p:pic>
        <p:nvPicPr>
          <p:cNvPr id="6" name="Imagen 5">
            <a:extLst>
              <a:ext uri="{FF2B5EF4-FFF2-40B4-BE49-F238E27FC236}">
                <a16:creationId xmlns:a16="http://schemas.microsoft.com/office/drawing/2014/main" id="{FAB5EE7D-FF58-4351-A470-0819EDD1FA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73676" y="1532218"/>
            <a:ext cx="3972243" cy="3562296"/>
          </a:xfrm>
          <a:prstGeom prst="rect">
            <a:avLst/>
          </a:prstGeom>
        </p:spPr>
      </p:pic>
      <p:sp>
        <p:nvSpPr>
          <p:cNvPr id="7" name="CuadroTexto 6">
            <a:extLst>
              <a:ext uri="{FF2B5EF4-FFF2-40B4-BE49-F238E27FC236}">
                <a16:creationId xmlns:a16="http://schemas.microsoft.com/office/drawing/2014/main" id="{720C51AC-D916-4886-A65F-E8E75D9E033A}"/>
              </a:ext>
            </a:extLst>
          </p:cNvPr>
          <p:cNvSpPr txBox="1"/>
          <p:nvPr/>
        </p:nvSpPr>
        <p:spPr>
          <a:xfrm>
            <a:off x="2046514" y="3518829"/>
            <a:ext cx="2972737" cy="461665"/>
          </a:xfrm>
          <a:prstGeom prst="rect">
            <a:avLst/>
          </a:prstGeom>
          <a:noFill/>
        </p:spPr>
        <p:txBody>
          <a:bodyPr wrap="none" rtlCol="0">
            <a:spAutoFit/>
          </a:bodyPr>
          <a:lstStyle/>
          <a:p>
            <a:r>
              <a:rPr lang="es-ES" sz="2400" dirty="0" err="1"/>
              <a:t>Req</a:t>
            </a:r>
            <a:r>
              <a:rPr lang="es-ES" sz="2400" dirty="0"/>
              <a:t>= R1+R2+…….Rn</a:t>
            </a:r>
            <a:endParaRPr lang="es-MX" sz="2400" dirty="0"/>
          </a:p>
        </p:txBody>
      </p:sp>
      <p:sp>
        <p:nvSpPr>
          <p:cNvPr id="8" name="CuadroTexto 7">
            <a:extLst>
              <a:ext uri="{FF2B5EF4-FFF2-40B4-BE49-F238E27FC236}">
                <a16:creationId xmlns:a16="http://schemas.microsoft.com/office/drawing/2014/main" id="{C086809F-E534-4A83-878F-FB45DAB20507}"/>
              </a:ext>
            </a:extLst>
          </p:cNvPr>
          <p:cNvSpPr txBox="1"/>
          <p:nvPr/>
        </p:nvSpPr>
        <p:spPr>
          <a:xfrm>
            <a:off x="2115135" y="4389092"/>
            <a:ext cx="689163" cy="369332"/>
          </a:xfrm>
          <a:prstGeom prst="rect">
            <a:avLst/>
          </a:prstGeom>
          <a:noFill/>
        </p:spPr>
        <p:txBody>
          <a:bodyPr wrap="none" rtlCol="0">
            <a:spAutoFit/>
          </a:bodyPr>
          <a:lstStyle/>
          <a:p>
            <a:r>
              <a:rPr lang="es-ES" dirty="0" err="1"/>
              <a:t>Req</a:t>
            </a:r>
            <a:r>
              <a:rPr lang="es-ES" dirty="0"/>
              <a:t>=</a:t>
            </a:r>
            <a:endParaRPr lang="es-MX" dirty="0"/>
          </a:p>
        </p:txBody>
      </p:sp>
      <p:cxnSp>
        <p:nvCxnSpPr>
          <p:cNvPr id="9" name="Conector recto 8">
            <a:extLst>
              <a:ext uri="{FF2B5EF4-FFF2-40B4-BE49-F238E27FC236}">
                <a16:creationId xmlns:a16="http://schemas.microsoft.com/office/drawing/2014/main" id="{B229941E-7D77-4F85-81F7-B63E53491DFC}"/>
              </a:ext>
            </a:extLst>
          </p:cNvPr>
          <p:cNvCxnSpPr>
            <a:cxnSpLocks/>
            <a:stCxn id="8" idx="3"/>
          </p:cNvCxnSpPr>
          <p:nvPr/>
        </p:nvCxnSpPr>
        <p:spPr>
          <a:xfrm flipV="1">
            <a:off x="2804298" y="4555289"/>
            <a:ext cx="1906560" cy="184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D4AD32A9-756E-479D-859B-E3110A134A6D}"/>
              </a:ext>
            </a:extLst>
          </p:cNvPr>
          <p:cNvSpPr txBox="1"/>
          <p:nvPr/>
        </p:nvSpPr>
        <p:spPr>
          <a:xfrm>
            <a:off x="2795454" y="4920155"/>
            <a:ext cx="426720" cy="369332"/>
          </a:xfrm>
          <a:prstGeom prst="rect">
            <a:avLst/>
          </a:prstGeom>
          <a:noFill/>
        </p:spPr>
        <p:txBody>
          <a:bodyPr wrap="none" rtlCol="0">
            <a:spAutoFit/>
          </a:bodyPr>
          <a:lstStyle/>
          <a:p>
            <a:r>
              <a:rPr lang="es-ES" dirty="0"/>
              <a:t>R1</a:t>
            </a:r>
            <a:endParaRPr lang="es-MX" dirty="0"/>
          </a:p>
        </p:txBody>
      </p:sp>
      <p:sp>
        <p:nvSpPr>
          <p:cNvPr id="11" name="CuadroTexto 10">
            <a:extLst>
              <a:ext uri="{FF2B5EF4-FFF2-40B4-BE49-F238E27FC236}">
                <a16:creationId xmlns:a16="http://schemas.microsoft.com/office/drawing/2014/main" id="{E4263EF9-05B3-4F0A-9B84-9C350D4F39A6}"/>
              </a:ext>
            </a:extLst>
          </p:cNvPr>
          <p:cNvSpPr txBox="1"/>
          <p:nvPr/>
        </p:nvSpPr>
        <p:spPr>
          <a:xfrm>
            <a:off x="2829746" y="4601751"/>
            <a:ext cx="311304" cy="369332"/>
          </a:xfrm>
          <a:prstGeom prst="rect">
            <a:avLst/>
          </a:prstGeom>
          <a:noFill/>
        </p:spPr>
        <p:txBody>
          <a:bodyPr wrap="none" rtlCol="0">
            <a:spAutoFit/>
          </a:bodyPr>
          <a:lstStyle/>
          <a:p>
            <a:r>
              <a:rPr lang="es-ES" dirty="0"/>
              <a:t>1</a:t>
            </a:r>
            <a:endParaRPr lang="es-MX" dirty="0"/>
          </a:p>
        </p:txBody>
      </p:sp>
      <p:sp>
        <p:nvSpPr>
          <p:cNvPr id="12" name="CuadroTexto 11">
            <a:extLst>
              <a:ext uri="{FF2B5EF4-FFF2-40B4-BE49-F238E27FC236}">
                <a16:creationId xmlns:a16="http://schemas.microsoft.com/office/drawing/2014/main" id="{B828E214-2303-42EB-9914-7DB654C4B1D2}"/>
              </a:ext>
            </a:extLst>
          </p:cNvPr>
          <p:cNvSpPr txBox="1"/>
          <p:nvPr/>
        </p:nvSpPr>
        <p:spPr>
          <a:xfrm>
            <a:off x="3440197" y="4592420"/>
            <a:ext cx="311304" cy="369332"/>
          </a:xfrm>
          <a:prstGeom prst="rect">
            <a:avLst/>
          </a:prstGeom>
          <a:noFill/>
        </p:spPr>
        <p:txBody>
          <a:bodyPr wrap="none" rtlCol="0">
            <a:spAutoFit/>
          </a:bodyPr>
          <a:lstStyle/>
          <a:p>
            <a:r>
              <a:rPr lang="es-ES" dirty="0"/>
              <a:t>1</a:t>
            </a:r>
            <a:endParaRPr lang="es-MX" dirty="0"/>
          </a:p>
        </p:txBody>
      </p:sp>
      <p:sp>
        <p:nvSpPr>
          <p:cNvPr id="13" name="CuadroTexto 12">
            <a:extLst>
              <a:ext uri="{FF2B5EF4-FFF2-40B4-BE49-F238E27FC236}">
                <a16:creationId xmlns:a16="http://schemas.microsoft.com/office/drawing/2014/main" id="{3B3355D8-976F-4E02-ABC0-E0C0847E2801}"/>
              </a:ext>
            </a:extLst>
          </p:cNvPr>
          <p:cNvSpPr txBox="1"/>
          <p:nvPr/>
        </p:nvSpPr>
        <p:spPr>
          <a:xfrm>
            <a:off x="4094468" y="4578816"/>
            <a:ext cx="311304" cy="369332"/>
          </a:xfrm>
          <a:prstGeom prst="rect">
            <a:avLst/>
          </a:prstGeom>
          <a:noFill/>
        </p:spPr>
        <p:txBody>
          <a:bodyPr wrap="none" rtlCol="0">
            <a:spAutoFit/>
          </a:bodyPr>
          <a:lstStyle/>
          <a:p>
            <a:r>
              <a:rPr lang="es-ES" dirty="0"/>
              <a:t>1</a:t>
            </a:r>
            <a:endParaRPr lang="es-MX" dirty="0"/>
          </a:p>
        </p:txBody>
      </p:sp>
      <p:sp>
        <p:nvSpPr>
          <p:cNvPr id="14" name="CuadroTexto 13">
            <a:extLst>
              <a:ext uri="{FF2B5EF4-FFF2-40B4-BE49-F238E27FC236}">
                <a16:creationId xmlns:a16="http://schemas.microsoft.com/office/drawing/2014/main" id="{64F423B4-A0BD-41CF-8734-C11E478CC3DC}"/>
              </a:ext>
            </a:extLst>
          </p:cNvPr>
          <p:cNvSpPr txBox="1"/>
          <p:nvPr/>
        </p:nvSpPr>
        <p:spPr>
          <a:xfrm>
            <a:off x="3570680" y="4185957"/>
            <a:ext cx="311304" cy="369332"/>
          </a:xfrm>
          <a:prstGeom prst="rect">
            <a:avLst/>
          </a:prstGeom>
          <a:noFill/>
        </p:spPr>
        <p:txBody>
          <a:bodyPr wrap="none" rtlCol="0">
            <a:spAutoFit/>
          </a:bodyPr>
          <a:lstStyle/>
          <a:p>
            <a:r>
              <a:rPr lang="es-ES" dirty="0"/>
              <a:t>1</a:t>
            </a:r>
            <a:endParaRPr lang="es-MX" dirty="0"/>
          </a:p>
        </p:txBody>
      </p:sp>
      <p:cxnSp>
        <p:nvCxnSpPr>
          <p:cNvPr id="15" name="Conector recto 14">
            <a:extLst>
              <a:ext uri="{FF2B5EF4-FFF2-40B4-BE49-F238E27FC236}">
                <a16:creationId xmlns:a16="http://schemas.microsoft.com/office/drawing/2014/main" id="{FFB9ED60-2E53-474A-A33E-D9D1741E17BC}"/>
              </a:ext>
            </a:extLst>
          </p:cNvPr>
          <p:cNvCxnSpPr>
            <a:cxnSpLocks/>
          </p:cNvCxnSpPr>
          <p:nvPr/>
        </p:nvCxnSpPr>
        <p:spPr>
          <a:xfrm>
            <a:off x="2823670" y="4920155"/>
            <a:ext cx="2998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160AC36C-6A6C-4B76-9611-605C52A91679}"/>
              </a:ext>
            </a:extLst>
          </p:cNvPr>
          <p:cNvCxnSpPr>
            <a:cxnSpLocks/>
          </p:cNvCxnSpPr>
          <p:nvPr/>
        </p:nvCxnSpPr>
        <p:spPr>
          <a:xfrm>
            <a:off x="3440200" y="4920155"/>
            <a:ext cx="2998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D457092A-C9A2-4AF3-A31F-B6115A1B3E5A}"/>
              </a:ext>
            </a:extLst>
          </p:cNvPr>
          <p:cNvCxnSpPr>
            <a:cxnSpLocks/>
          </p:cNvCxnSpPr>
          <p:nvPr/>
        </p:nvCxnSpPr>
        <p:spPr>
          <a:xfrm>
            <a:off x="4085142" y="4920155"/>
            <a:ext cx="2998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5DB0A35D-F8B7-4C20-93F2-14D76BB8E354}"/>
              </a:ext>
            </a:extLst>
          </p:cNvPr>
          <p:cNvSpPr txBox="1"/>
          <p:nvPr/>
        </p:nvSpPr>
        <p:spPr>
          <a:xfrm>
            <a:off x="4049584" y="4902094"/>
            <a:ext cx="426720" cy="369332"/>
          </a:xfrm>
          <a:prstGeom prst="rect">
            <a:avLst/>
          </a:prstGeom>
          <a:noFill/>
        </p:spPr>
        <p:txBody>
          <a:bodyPr wrap="none" rtlCol="0">
            <a:spAutoFit/>
          </a:bodyPr>
          <a:lstStyle/>
          <a:p>
            <a:r>
              <a:rPr lang="es-ES" dirty="0"/>
              <a:t>R3</a:t>
            </a:r>
            <a:endParaRPr lang="es-MX" dirty="0"/>
          </a:p>
        </p:txBody>
      </p:sp>
      <p:sp>
        <p:nvSpPr>
          <p:cNvPr id="19" name="CuadroTexto 18">
            <a:extLst>
              <a:ext uri="{FF2B5EF4-FFF2-40B4-BE49-F238E27FC236}">
                <a16:creationId xmlns:a16="http://schemas.microsoft.com/office/drawing/2014/main" id="{832F8BB2-F359-409E-8517-91FE94BB98E6}"/>
              </a:ext>
            </a:extLst>
          </p:cNvPr>
          <p:cNvSpPr txBox="1"/>
          <p:nvPr/>
        </p:nvSpPr>
        <p:spPr>
          <a:xfrm>
            <a:off x="3374574" y="4907437"/>
            <a:ext cx="426720" cy="369332"/>
          </a:xfrm>
          <a:prstGeom prst="rect">
            <a:avLst/>
          </a:prstGeom>
          <a:noFill/>
        </p:spPr>
        <p:txBody>
          <a:bodyPr wrap="none" rtlCol="0">
            <a:spAutoFit/>
          </a:bodyPr>
          <a:lstStyle/>
          <a:p>
            <a:r>
              <a:rPr lang="es-ES" dirty="0"/>
              <a:t>R1</a:t>
            </a:r>
            <a:endParaRPr lang="es-MX" dirty="0"/>
          </a:p>
        </p:txBody>
      </p:sp>
      <p:sp>
        <p:nvSpPr>
          <p:cNvPr id="20" name="CuadroTexto 19">
            <a:extLst>
              <a:ext uri="{FF2B5EF4-FFF2-40B4-BE49-F238E27FC236}">
                <a16:creationId xmlns:a16="http://schemas.microsoft.com/office/drawing/2014/main" id="{8E770CDD-CCEF-4C6C-8328-6E362FC0110D}"/>
              </a:ext>
            </a:extLst>
          </p:cNvPr>
          <p:cNvSpPr txBox="1"/>
          <p:nvPr/>
        </p:nvSpPr>
        <p:spPr>
          <a:xfrm>
            <a:off x="3106645" y="4717019"/>
            <a:ext cx="338554" cy="369332"/>
          </a:xfrm>
          <a:prstGeom prst="rect">
            <a:avLst/>
          </a:prstGeom>
          <a:noFill/>
        </p:spPr>
        <p:txBody>
          <a:bodyPr wrap="none" rtlCol="0">
            <a:spAutoFit/>
          </a:bodyPr>
          <a:lstStyle/>
          <a:p>
            <a:r>
              <a:rPr lang="es-ES" dirty="0"/>
              <a:t>+</a:t>
            </a:r>
            <a:endParaRPr lang="es-MX" dirty="0"/>
          </a:p>
        </p:txBody>
      </p:sp>
      <p:sp>
        <p:nvSpPr>
          <p:cNvPr id="21" name="CuadroTexto 20">
            <a:extLst>
              <a:ext uri="{FF2B5EF4-FFF2-40B4-BE49-F238E27FC236}">
                <a16:creationId xmlns:a16="http://schemas.microsoft.com/office/drawing/2014/main" id="{1DB7C3E3-1B7F-4B20-98B8-8455FEBC7007}"/>
              </a:ext>
            </a:extLst>
          </p:cNvPr>
          <p:cNvSpPr txBox="1"/>
          <p:nvPr/>
        </p:nvSpPr>
        <p:spPr>
          <a:xfrm>
            <a:off x="3775610" y="4698115"/>
            <a:ext cx="338554" cy="369332"/>
          </a:xfrm>
          <a:prstGeom prst="rect">
            <a:avLst/>
          </a:prstGeom>
          <a:noFill/>
        </p:spPr>
        <p:txBody>
          <a:bodyPr wrap="none" rtlCol="0">
            <a:spAutoFit/>
          </a:bodyPr>
          <a:lstStyle/>
          <a:p>
            <a:r>
              <a:rPr lang="es-ES" dirty="0"/>
              <a:t>+</a:t>
            </a:r>
            <a:endParaRPr lang="es-MX" dirty="0"/>
          </a:p>
        </p:txBody>
      </p:sp>
      <p:sp>
        <p:nvSpPr>
          <p:cNvPr id="22" name="CuadroTexto 21">
            <a:extLst>
              <a:ext uri="{FF2B5EF4-FFF2-40B4-BE49-F238E27FC236}">
                <a16:creationId xmlns:a16="http://schemas.microsoft.com/office/drawing/2014/main" id="{86C74D2F-13E2-4A03-9E0A-0E6B37BCECEE}"/>
              </a:ext>
            </a:extLst>
          </p:cNvPr>
          <p:cNvSpPr txBox="1"/>
          <p:nvPr/>
        </p:nvSpPr>
        <p:spPr>
          <a:xfrm>
            <a:off x="4351911" y="4679695"/>
            <a:ext cx="415498" cy="369332"/>
          </a:xfrm>
          <a:prstGeom prst="rect">
            <a:avLst/>
          </a:prstGeom>
          <a:noFill/>
        </p:spPr>
        <p:txBody>
          <a:bodyPr wrap="none" rtlCol="0">
            <a:spAutoFit/>
          </a:bodyPr>
          <a:lstStyle/>
          <a:p>
            <a:r>
              <a:rPr lang="es-ES" dirty="0"/>
              <a:t>…</a:t>
            </a:r>
            <a:endParaRPr lang="es-MX" dirty="0"/>
          </a:p>
        </p:txBody>
      </p:sp>
    </p:spTree>
    <p:extLst>
      <p:ext uri="{BB962C8B-B14F-4D97-AF65-F5344CB8AC3E}">
        <p14:creationId xmlns:p14="http://schemas.microsoft.com/office/powerpoint/2010/main" val="25333303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467596"/>
            <a:ext cx="12192000" cy="2387600"/>
          </a:xfrm>
        </p:spPr>
        <p:txBody>
          <a:bodyPr/>
          <a:lstStyle/>
          <a:p>
            <a:pPr algn="ctr"/>
            <a:r>
              <a:rPr lang="es-ES" dirty="0"/>
              <a:t>Análisis de circuitos  </a:t>
            </a:r>
          </a:p>
        </p:txBody>
      </p:sp>
    </p:spTree>
    <p:extLst>
      <p:ext uri="{BB962C8B-B14F-4D97-AF65-F5344CB8AC3E}">
        <p14:creationId xmlns:p14="http://schemas.microsoft.com/office/powerpoint/2010/main" val="2458700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Nodos</a:t>
            </a:r>
          </a:p>
        </p:txBody>
      </p:sp>
      <p:sp>
        <p:nvSpPr>
          <p:cNvPr id="3" name="Marcador de contenido 2"/>
          <p:cNvSpPr>
            <a:spLocks noGrp="1"/>
          </p:cNvSpPr>
          <p:nvPr>
            <p:ph idx="1"/>
          </p:nvPr>
        </p:nvSpPr>
        <p:spPr>
          <a:xfrm>
            <a:off x="1141413" y="1855787"/>
            <a:ext cx="3189288" cy="3541714"/>
          </a:xfrm>
        </p:spPr>
        <p:txBody>
          <a:bodyPr>
            <a:normAutofit fontScale="62500" lnSpcReduction="20000"/>
          </a:bodyPr>
          <a:lstStyle/>
          <a:p>
            <a:pPr marL="0" indent="0">
              <a:buNone/>
            </a:pPr>
            <a:br>
              <a:rPr lang="es-ES" dirty="0"/>
            </a:br>
            <a:r>
              <a:rPr lang="es-ES" dirty="0"/>
              <a:t>Es el punto de unión entre 3 o más ramas. La suma de las corrientes entrantes a un</a:t>
            </a:r>
            <a:br>
              <a:rPr lang="es-ES" dirty="0"/>
            </a:br>
            <a:r>
              <a:rPr lang="es-ES" dirty="0"/>
              <a:t>nodo debe ser igual a la suma de todas las corrientes salientes (Ley de Kirchhoff de los</a:t>
            </a:r>
            <a:br>
              <a:rPr lang="es-ES" dirty="0"/>
            </a:br>
            <a:r>
              <a:rPr lang="es-ES" dirty="0"/>
              <a:t>nodos).</a:t>
            </a:r>
          </a:p>
          <a:p>
            <a:pPr marL="0" indent="0">
              <a:buNone/>
            </a:pPr>
            <a:r>
              <a:rPr lang="es-ES" dirty="0"/>
              <a:t>Por ende esa unión tiene la misma tensión</a:t>
            </a:r>
          </a:p>
          <a:p>
            <a:pPr marL="0" indent="0">
              <a:buNone/>
            </a:pPr>
            <a:endParaRPr lang="es-ES" dirty="0"/>
          </a:p>
          <a:p>
            <a:pPr marL="0" indent="0">
              <a:buNone/>
            </a:pPr>
            <a:r>
              <a:rPr lang="es-ES" dirty="0"/>
              <a:t>Se miden los voltajes </a:t>
            </a:r>
          </a:p>
          <a:p>
            <a:pPr marL="0" indent="0">
              <a:buNone/>
            </a:pPr>
            <a:endParaRPr lang="es-ES" dirty="0"/>
          </a:p>
        </p:txBody>
      </p:sp>
      <p:pic>
        <p:nvPicPr>
          <p:cNvPr id="4" name="Imagen 3"/>
          <p:cNvPicPr>
            <a:picLocks noChangeAspect="1"/>
          </p:cNvPicPr>
          <p:nvPr/>
        </p:nvPicPr>
        <p:blipFill>
          <a:blip r:embed="rId2"/>
          <a:stretch>
            <a:fillRect/>
          </a:stretch>
        </p:blipFill>
        <p:spPr>
          <a:xfrm>
            <a:off x="5156200" y="944681"/>
            <a:ext cx="5499100" cy="2508013"/>
          </a:xfrm>
          <a:prstGeom prst="rect">
            <a:avLst/>
          </a:prstGeom>
        </p:spPr>
      </p:pic>
    </p:spTree>
    <p:extLst>
      <p:ext uri="{BB962C8B-B14F-4D97-AF65-F5344CB8AC3E}">
        <p14:creationId xmlns:p14="http://schemas.microsoft.com/office/powerpoint/2010/main" val="23900221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Nodos</a:t>
            </a:r>
          </a:p>
        </p:txBody>
      </p:sp>
      <p:sp>
        <p:nvSpPr>
          <p:cNvPr id="3" name="Marcador de contenido 2"/>
          <p:cNvSpPr>
            <a:spLocks noGrp="1"/>
          </p:cNvSpPr>
          <p:nvPr>
            <p:ph idx="1"/>
          </p:nvPr>
        </p:nvSpPr>
        <p:spPr>
          <a:xfrm>
            <a:off x="1141413" y="2249487"/>
            <a:ext cx="3328988" cy="3541714"/>
          </a:xfrm>
        </p:spPr>
        <p:txBody>
          <a:bodyPr>
            <a:normAutofit fontScale="92500"/>
          </a:bodyPr>
          <a:lstStyle/>
          <a:p>
            <a:r>
              <a:rPr lang="es-ES" dirty="0"/>
              <a:t>es un punto donde dos o más componentes tienen una conexión común. Corresponde a una unión de alambres hechos de material conductor que poseen una </a:t>
            </a:r>
            <a:r>
              <a:rPr lang="es-ES" dirty="0">
                <a:hlinkClick r:id="rId2" tooltip="Resistencia eléctrica"/>
              </a:rPr>
              <a:t>resistencia eléctrica</a:t>
            </a:r>
            <a:r>
              <a:rPr lang="es-ES" dirty="0"/>
              <a:t> cercana a 0</a:t>
            </a:r>
          </a:p>
        </p:txBody>
      </p:sp>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48311" y="1409700"/>
            <a:ext cx="5499100" cy="3613944"/>
          </a:xfrm>
          <a:prstGeom prst="rect">
            <a:avLst/>
          </a:prstGeom>
        </p:spPr>
      </p:pic>
    </p:spTree>
    <p:extLst>
      <p:ext uri="{BB962C8B-B14F-4D97-AF65-F5344CB8AC3E}">
        <p14:creationId xmlns:p14="http://schemas.microsoft.com/office/powerpoint/2010/main" val="15770460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48801" y="618518"/>
            <a:ext cx="2019300" cy="1478570"/>
          </a:xfrm>
        </p:spPr>
        <p:txBody>
          <a:bodyPr/>
          <a:lstStyle/>
          <a:p>
            <a:r>
              <a:rPr lang="es-ES" dirty="0"/>
              <a:t>Nodos</a:t>
            </a:r>
            <a:br>
              <a:rPr lang="es-ES" dirty="0"/>
            </a:br>
            <a:endParaRPr lang="es-ES" dirty="0"/>
          </a:p>
        </p:txBody>
      </p:sp>
      <p:sp>
        <p:nvSpPr>
          <p:cNvPr id="3" name="Marcador de contenido 2"/>
          <p:cNvSpPr>
            <a:spLocks noGrp="1"/>
          </p:cNvSpPr>
          <p:nvPr>
            <p:ph idx="1"/>
          </p:nvPr>
        </p:nvSpPr>
        <p:spPr>
          <a:xfrm>
            <a:off x="1141413" y="165100"/>
            <a:ext cx="7697788" cy="5626101"/>
          </a:xfrm>
        </p:spPr>
        <p:txBody>
          <a:bodyPr>
            <a:normAutofit fontScale="70000" lnSpcReduction="20000"/>
          </a:bodyPr>
          <a:lstStyle/>
          <a:p>
            <a:r>
              <a:rPr lang="es-ES" dirty="0"/>
              <a:t>Es fácil hallar un nodo usando la ley de Ohm o aplicando la ley de Kirchhoff de corrientes teniendo en cuenta las corrientes que entran a un nodo, teniendo en cuenta variables como las impedancias que comparte el nodo con respecto al voltaje que cae sobre el nodo. Cuando miramos el esquema de un circuito, los cables ideales tienen una resistencia de cero (esto no pasa en la vida real, pero es una buena aproximación). Si se asume que no hay cambio de potencial en cualquier parte del cable, todo el cable entre cualquier componente de un circuito es considerado parte del mismo nodo. Así para un circuito cuyos conductores se consideren conductores entre dos puntos cualesquiera se tiene que:</a:t>
            </a:r>
          </a:p>
          <a:p>
            <a:r>
              <a:rPr lang="es-ES" dirty="0"/>
              <a:t>    V = I ⋅ R donde V es la tensión eléctrica (voltaje) entre los puntos, I es la intensidad de corriente de un punto a otro y R la resistencia entre los dos puntos. Cuando la resistencia es 0, reemplazamos:</a:t>
            </a:r>
          </a:p>
          <a:p>
            <a:r>
              <a:rPr lang="es-ES" dirty="0"/>
              <a:t>    V a b = I ⋅ 0 = </a:t>
            </a:r>
          </a:p>
          <a:p>
            <a:r>
              <a:rPr lang="es-ES" dirty="0"/>
              <a:t>Así que en cualquiera de los dos puntos del mismo cable, su tensión será 0. Además, el cable tendrá la misma tensión para los elementos conectados al nodo.</a:t>
            </a:r>
          </a:p>
          <a:p>
            <a:r>
              <a:rPr lang="es-ES" dirty="0"/>
              <a:t>En muchos de los casos, la diferencia de potencial entre un punto en una pieza de metal (como el cable de cobre), y la tensión en otro punto de la misma pieza de metal es tan pequeña que muchas veces es considerada insignificante. Así que el metal puede ser considerado como parte del nodo. </a:t>
            </a:r>
          </a:p>
        </p:txBody>
      </p:sp>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239251" y="1549400"/>
            <a:ext cx="2438400" cy="3175000"/>
          </a:xfrm>
          <a:prstGeom prst="rect">
            <a:avLst/>
          </a:prstGeom>
        </p:spPr>
      </p:pic>
    </p:spTree>
    <p:extLst>
      <p:ext uri="{BB962C8B-B14F-4D97-AF65-F5344CB8AC3E}">
        <p14:creationId xmlns:p14="http://schemas.microsoft.com/office/powerpoint/2010/main" val="2293080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A0E98DF-8D17-44DF-885F-52606D360F0F}"/>
              </a:ext>
            </a:extLst>
          </p:cNvPr>
          <p:cNvSpPr txBox="1"/>
          <p:nvPr/>
        </p:nvSpPr>
        <p:spPr>
          <a:xfrm>
            <a:off x="149290" y="870578"/>
            <a:ext cx="5719665" cy="461665"/>
          </a:xfrm>
          <a:prstGeom prst="rect">
            <a:avLst/>
          </a:prstGeom>
          <a:noFill/>
        </p:spPr>
        <p:txBody>
          <a:bodyPr wrap="square">
            <a:spAutoFit/>
          </a:bodyPr>
          <a:lstStyle/>
          <a:p>
            <a:pPr algn="ctr"/>
            <a:r>
              <a:rPr lang="es-MX" sz="2400" dirty="0"/>
              <a:t>PINZAS</a:t>
            </a:r>
          </a:p>
        </p:txBody>
      </p:sp>
      <p:sp>
        <p:nvSpPr>
          <p:cNvPr id="5" name="CuadroTexto 4">
            <a:extLst>
              <a:ext uri="{FF2B5EF4-FFF2-40B4-BE49-F238E27FC236}">
                <a16:creationId xmlns:a16="http://schemas.microsoft.com/office/drawing/2014/main" id="{81C9FB57-BA4C-4C85-9C0E-77AA6E79CD51}"/>
              </a:ext>
            </a:extLst>
          </p:cNvPr>
          <p:cNvSpPr txBox="1"/>
          <p:nvPr/>
        </p:nvSpPr>
        <p:spPr>
          <a:xfrm>
            <a:off x="513184" y="2659424"/>
            <a:ext cx="3107093" cy="2246769"/>
          </a:xfrm>
          <a:prstGeom prst="rect">
            <a:avLst/>
          </a:prstGeom>
          <a:noFill/>
        </p:spPr>
        <p:txBody>
          <a:bodyPr wrap="square">
            <a:spAutoFit/>
          </a:bodyPr>
          <a:lstStyle/>
          <a:p>
            <a:pPr algn="ctr"/>
            <a:r>
              <a:rPr lang="es-ES" sz="2000" dirty="0"/>
              <a:t>Se utilizan para sujetar y coger objetos, y en electrónica son especialmente </a:t>
            </a:r>
            <a:r>
              <a:rPr lang="es-ES" sz="2000" b="1" dirty="0"/>
              <a:t>útiles</a:t>
            </a:r>
            <a:r>
              <a:rPr lang="es-ES" sz="2000" dirty="0"/>
              <a:t> para manipular componentes electrónicos de tamaño reducido</a:t>
            </a:r>
            <a:endParaRPr lang="es-MX" sz="2000" dirty="0"/>
          </a:p>
        </p:txBody>
      </p:sp>
      <p:pic>
        <p:nvPicPr>
          <p:cNvPr id="7" name="Imagen 6">
            <a:extLst>
              <a:ext uri="{FF2B5EF4-FFF2-40B4-BE49-F238E27FC236}">
                <a16:creationId xmlns:a16="http://schemas.microsoft.com/office/drawing/2014/main" id="{49EA63BF-F4F4-423E-B729-290C500D17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65387" y="1810337"/>
            <a:ext cx="2680694" cy="4553139"/>
          </a:xfrm>
          <a:prstGeom prst="rect">
            <a:avLst/>
          </a:prstGeom>
        </p:spPr>
      </p:pic>
      <p:sp>
        <p:nvSpPr>
          <p:cNvPr id="9" name="CuadroTexto 8">
            <a:extLst>
              <a:ext uri="{FF2B5EF4-FFF2-40B4-BE49-F238E27FC236}">
                <a16:creationId xmlns:a16="http://schemas.microsoft.com/office/drawing/2014/main" id="{777E683A-74BE-4F59-972F-1DD8C7644AA6}"/>
              </a:ext>
            </a:extLst>
          </p:cNvPr>
          <p:cNvSpPr txBox="1"/>
          <p:nvPr/>
        </p:nvSpPr>
        <p:spPr>
          <a:xfrm>
            <a:off x="6619299" y="870577"/>
            <a:ext cx="5026090" cy="461665"/>
          </a:xfrm>
          <a:prstGeom prst="rect">
            <a:avLst/>
          </a:prstGeom>
          <a:noFill/>
        </p:spPr>
        <p:txBody>
          <a:bodyPr wrap="square">
            <a:spAutoFit/>
          </a:bodyPr>
          <a:lstStyle/>
          <a:p>
            <a:pPr algn="ctr"/>
            <a:r>
              <a:rPr lang="es-MX" sz="2400" dirty="0"/>
              <a:t>DESTORNILLADORES</a:t>
            </a:r>
          </a:p>
        </p:txBody>
      </p:sp>
      <p:pic>
        <p:nvPicPr>
          <p:cNvPr id="11" name="Imagen 10">
            <a:extLst>
              <a:ext uri="{FF2B5EF4-FFF2-40B4-BE49-F238E27FC236}">
                <a16:creationId xmlns:a16="http://schemas.microsoft.com/office/drawing/2014/main" id="{90F2E535-4B38-4520-977B-1CBA0FDA27B5}"/>
              </a:ext>
            </a:extLst>
          </p:cNvPr>
          <p:cNvPicPr>
            <a:picLocks noChangeAspect="1"/>
          </p:cNvPicPr>
          <p:nvPr/>
        </p:nvPicPr>
        <p:blipFill>
          <a:blip r:embed="rId3"/>
          <a:stretch>
            <a:fillRect/>
          </a:stretch>
        </p:blipFill>
        <p:spPr>
          <a:xfrm>
            <a:off x="6245921" y="1408923"/>
            <a:ext cx="5772846" cy="4346350"/>
          </a:xfrm>
          <a:prstGeom prst="rect">
            <a:avLst/>
          </a:prstGeom>
        </p:spPr>
      </p:pic>
    </p:spTree>
    <p:extLst>
      <p:ext uri="{BB962C8B-B14F-4D97-AF65-F5344CB8AC3E}">
        <p14:creationId xmlns:p14="http://schemas.microsoft.com/office/powerpoint/2010/main" val="1965192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mallas</a:t>
            </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7188200" y="2343944"/>
            <a:ext cx="3859211" cy="3523456"/>
          </a:xfrm>
        </p:spPr>
      </p:pic>
      <p:sp>
        <p:nvSpPr>
          <p:cNvPr id="5" name="Rectángulo 4"/>
          <p:cNvSpPr/>
          <p:nvPr/>
        </p:nvSpPr>
        <p:spPr>
          <a:xfrm>
            <a:off x="1141413" y="1897082"/>
            <a:ext cx="4826000" cy="3970318"/>
          </a:xfrm>
          <a:prstGeom prst="rect">
            <a:avLst/>
          </a:prstGeom>
        </p:spPr>
        <p:txBody>
          <a:bodyPr wrap="square">
            <a:spAutoFit/>
          </a:bodyPr>
          <a:lstStyle/>
          <a:p>
            <a:pPr>
              <a:buFont typeface="Arial" panose="020B0604020202020204" pitchFamily="34" charset="0"/>
              <a:buChar char="•"/>
            </a:pPr>
            <a:r>
              <a:rPr lang="es-ES" dirty="0"/>
              <a:t>En el método de la corriente de malla, usamos las mallas de un circuito para generar las ecuaciones LVK.</a:t>
            </a:r>
          </a:p>
          <a:p>
            <a:r>
              <a:rPr lang="es-ES" dirty="0"/>
              <a:t>Para usar esta técnica se procede de la siguiente manera: se asigna a cada una de las mallas del circuito una corriente imaginaria que circula en el sentido que nosotros elijamos; se prefiere asignarle a todas las corrientes de malla el mismo sentido. De cada malla del circuito, se plantea una ecuación que estará en función de la corriente que circula por cada elemento. En un circuito de varias mallas resolveríamos un sistema lineal de ecuaciones para obtener las diferentes corrientes de malla. </a:t>
            </a:r>
          </a:p>
        </p:txBody>
      </p:sp>
    </p:spTree>
    <p:extLst>
      <p:ext uri="{BB962C8B-B14F-4D97-AF65-F5344CB8AC3E}">
        <p14:creationId xmlns:p14="http://schemas.microsoft.com/office/powerpoint/2010/main" val="3887647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Mallas</a:t>
            </a:r>
            <a:br>
              <a:rPr lang="es-ES" dirty="0"/>
            </a:br>
            <a:endParaRPr lang="es-ES"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6743700" y="1357803"/>
            <a:ext cx="4722811" cy="3771410"/>
          </a:xfrm>
        </p:spPr>
      </p:pic>
      <p:sp>
        <p:nvSpPr>
          <p:cNvPr id="5" name="CuadroTexto 4"/>
          <p:cNvSpPr txBox="1"/>
          <p:nvPr/>
        </p:nvSpPr>
        <p:spPr>
          <a:xfrm>
            <a:off x="1141413" y="2209800"/>
            <a:ext cx="5043487" cy="3416320"/>
          </a:xfrm>
          <a:prstGeom prst="rect">
            <a:avLst/>
          </a:prstGeom>
          <a:noFill/>
        </p:spPr>
        <p:txBody>
          <a:bodyPr wrap="square" rtlCol="0">
            <a:spAutoFit/>
          </a:bodyPr>
          <a:lstStyle/>
          <a:p>
            <a:r>
              <a:rPr lang="es-ES" dirty="0"/>
              <a:t>Las </a:t>
            </a:r>
            <a:r>
              <a:rPr lang="es-ES" dirty="0" err="1"/>
              <a:t>mallasEl</a:t>
            </a:r>
            <a:r>
              <a:rPr lang="es-ES" dirty="0"/>
              <a:t> análisis de mallas (algunas veces llamado como método de corrientes de malla), es una técnica usada para determinar la tensión o la corriente de cualquier elemento de un circuito plano. Un circuito plano es aquel que se puede dibujar en un plano de forma que ninguna rama quede por debajo o por arriba de ninguna otra. Esta técnica está basada en la ley de tensiones de Kirchhoff. La ventaja de usar esta técnica es que crea un sistema de ecuaciones para resolver el circuito, minimizando en algunos casos el proceso para hallar una tensión o una corriente de un circuito </a:t>
            </a:r>
          </a:p>
        </p:txBody>
      </p:sp>
    </p:spTree>
    <p:extLst>
      <p:ext uri="{BB962C8B-B14F-4D97-AF65-F5344CB8AC3E}">
        <p14:creationId xmlns:p14="http://schemas.microsoft.com/office/powerpoint/2010/main" val="8505754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41413" y="304800"/>
            <a:ext cx="7761287" cy="6375400"/>
          </a:xfrm>
        </p:spPr>
        <p:txBody>
          <a:bodyPr>
            <a:normAutofit fontScale="85000" lnSpcReduction="20000"/>
          </a:bodyPr>
          <a:lstStyle/>
          <a:p>
            <a:r>
              <a:rPr lang="es-ES" dirty="0"/>
              <a:t>La técnica de análisis de mallas funciona asignando arbitrariamente la corriente de una malla en una malla esencial. Una malla esencial es un lazo que no contiene a otro lazo. Cuando miramos un esquema de circuito, las mallas se ven como una ventana. En la figura 1 las mallas esenciales son uno, dos y tres. Una vez halladas las mallas esenciales, las corrientes de malla deben ser especificadas.</a:t>
            </a:r>
            <a:r>
              <a:rPr lang="es-ES" baseline="30000" dirty="0">
                <a:hlinkClick r:id="rId2"/>
              </a:rPr>
              <a:t>2</a:t>
            </a:r>
            <a:r>
              <a:rPr lang="es-ES" dirty="0"/>
              <a:t>​ </a:t>
            </a:r>
          </a:p>
          <a:p>
            <a:r>
              <a:rPr lang="es-ES" dirty="0"/>
              <a:t>Una corriente de malla es una corriente que pasa alrededor de la malla esencial. La corriente de malla podría no tener un significado físico pero es muy usado para crear el sistema de ecuaciones del análisis de mallas.</a:t>
            </a:r>
            <a:r>
              <a:rPr lang="es-ES" baseline="30000" dirty="0">
                <a:hlinkClick r:id="rId3"/>
              </a:rPr>
              <a:t>1</a:t>
            </a:r>
            <a:r>
              <a:rPr lang="es-ES" dirty="0"/>
              <a:t>​ Cuando se asignan corrientes de malla es importante tener todas las corrientes de malla girando en el mismo sentido. Esto ayudará a prevenir errores al escribir las ecuaciones. La convención es tenerlas todas girando en el sentido de las manecillas del reloj.</a:t>
            </a:r>
            <a:r>
              <a:rPr lang="es-ES" baseline="30000" dirty="0">
                <a:hlinkClick r:id="rId2"/>
              </a:rPr>
              <a:t>2</a:t>
            </a:r>
            <a:r>
              <a:rPr lang="es-ES" dirty="0"/>
              <a:t>​ En la figura 2 se muestra el mismo circuito de antes pero con las corrientes de malla marcadas. </a:t>
            </a:r>
          </a:p>
          <a:p>
            <a:r>
              <a:rPr lang="es-ES" dirty="0"/>
              <a:t>La razón para usar corrientes de malla en vez de usar </a:t>
            </a:r>
            <a:r>
              <a:rPr lang="es-ES" dirty="0">
                <a:hlinkClick r:id="rId4" tooltip="Leyes de Kirchhoff de circuitos eléctricos"/>
              </a:rPr>
              <a:t>LCK</a:t>
            </a:r>
            <a:r>
              <a:rPr lang="es-ES" dirty="0"/>
              <a:t> y </a:t>
            </a:r>
            <a:r>
              <a:rPr lang="es-ES" dirty="0">
                <a:hlinkClick r:id="rId5" tooltip="Leyes de Kirchhoff de circuitos eléctricos"/>
              </a:rPr>
              <a:t>LVK</a:t>
            </a:r>
            <a:r>
              <a:rPr lang="es-ES" dirty="0"/>
              <a:t> para resolver un problema es que las corrientes de malla pueden simplificar cualquier corriente planteada con LCK y LVK. El análisis de mallas asegura el menor número de ecuaciones, simplificando así el problema. </a:t>
            </a:r>
          </a:p>
          <a:p>
            <a:endParaRPr lang="es-ES" dirty="0"/>
          </a:p>
        </p:txBody>
      </p:sp>
      <p:pic>
        <p:nvPicPr>
          <p:cNvPr id="8" name="Imagen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902700" y="2216150"/>
            <a:ext cx="3149600" cy="2552700"/>
          </a:xfrm>
          <a:prstGeom prst="rect">
            <a:avLst/>
          </a:prstGeom>
        </p:spPr>
      </p:pic>
    </p:spTree>
    <p:extLst>
      <p:ext uri="{BB962C8B-B14F-4D97-AF65-F5344CB8AC3E}">
        <p14:creationId xmlns:p14="http://schemas.microsoft.com/office/powerpoint/2010/main" val="32622881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B60373-16BA-4934-8141-6A7ABAC3E585}"/>
              </a:ext>
            </a:extLst>
          </p:cNvPr>
          <p:cNvSpPr>
            <a:spLocks noGrp="1"/>
          </p:cNvSpPr>
          <p:nvPr>
            <p:ph type="ctrTitle"/>
          </p:nvPr>
        </p:nvSpPr>
        <p:spPr/>
        <p:txBody>
          <a:bodyPr/>
          <a:lstStyle/>
          <a:p>
            <a:r>
              <a:rPr lang="es-MX" dirty="0"/>
              <a:t>Circuitos </a:t>
            </a:r>
            <a:r>
              <a:rPr lang="es-MX" dirty="0" err="1"/>
              <a:t>Rl</a:t>
            </a:r>
            <a:r>
              <a:rPr lang="es-MX" dirty="0"/>
              <a:t>, </a:t>
            </a:r>
            <a:r>
              <a:rPr lang="es-MX" dirty="0" err="1"/>
              <a:t>rc</a:t>
            </a:r>
            <a:r>
              <a:rPr lang="es-MX" dirty="0"/>
              <a:t> y RCL</a:t>
            </a:r>
          </a:p>
        </p:txBody>
      </p:sp>
    </p:spTree>
    <p:extLst>
      <p:ext uri="{BB962C8B-B14F-4D97-AF65-F5344CB8AC3E}">
        <p14:creationId xmlns:p14="http://schemas.microsoft.com/office/powerpoint/2010/main" val="18324475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D7159-27CF-4A4F-9615-7D48257BD33E}"/>
              </a:ext>
            </a:extLst>
          </p:cNvPr>
          <p:cNvSpPr>
            <a:spLocks noGrp="1"/>
          </p:cNvSpPr>
          <p:nvPr>
            <p:ph type="title"/>
          </p:nvPr>
        </p:nvSpPr>
        <p:spPr>
          <a:xfrm>
            <a:off x="7532710" y="620722"/>
            <a:ext cx="3382941" cy="1142462"/>
          </a:xfrm>
        </p:spPr>
        <p:txBody>
          <a:bodyPr vert="horz" lIns="91440" tIns="45720" rIns="91440" bIns="45720" rtlCol="0" anchor="b">
            <a:normAutofit/>
          </a:bodyPr>
          <a:lstStyle/>
          <a:p>
            <a:r>
              <a:rPr lang="en-US" sz="2400"/>
              <a:t>iNTRODUCCIÓN</a:t>
            </a:r>
          </a:p>
        </p:txBody>
      </p:sp>
      <p:pic>
        <p:nvPicPr>
          <p:cNvPr id="5" name="Marcador de contenido 4">
            <a:extLst>
              <a:ext uri="{FF2B5EF4-FFF2-40B4-BE49-F238E27FC236}">
                <a16:creationId xmlns:a16="http://schemas.microsoft.com/office/drawing/2014/main" id="{C126CC6A-4813-49DC-B63F-18BCC3F06278}"/>
              </a:ext>
            </a:extLst>
          </p:cNvPr>
          <p:cNvPicPr>
            <a:picLocks noGrp="1" noChangeAspect="1"/>
          </p:cNvPicPr>
          <p:nvPr>
            <p:ph sz="half" idx="2"/>
          </p:nvPr>
        </p:nvPicPr>
        <p:blipFill>
          <a:blip r:embed="rId2"/>
          <a:stretch>
            <a:fillRect/>
          </a:stretch>
        </p:blipFill>
        <p:spPr>
          <a:xfrm>
            <a:off x="1101217" y="1159797"/>
            <a:ext cx="6099683" cy="3713338"/>
          </a:xfrm>
          <a:prstGeom prst="rect">
            <a:avLst/>
          </a:prstGeom>
        </p:spPr>
      </p:pic>
      <p:sp>
        <p:nvSpPr>
          <p:cNvPr id="3" name="Marcador de contenido 2">
            <a:extLst>
              <a:ext uri="{FF2B5EF4-FFF2-40B4-BE49-F238E27FC236}">
                <a16:creationId xmlns:a16="http://schemas.microsoft.com/office/drawing/2014/main" id="{46D1EFE9-9C67-4C0A-92DE-795912CE3371}"/>
              </a:ext>
            </a:extLst>
          </p:cNvPr>
          <p:cNvSpPr>
            <a:spLocks noGrp="1"/>
          </p:cNvSpPr>
          <p:nvPr>
            <p:ph sz="half" idx="1"/>
          </p:nvPr>
        </p:nvSpPr>
        <p:spPr>
          <a:xfrm>
            <a:off x="7532710" y="1822449"/>
            <a:ext cx="3479419" cy="2922591"/>
          </a:xfrm>
        </p:spPr>
        <p:txBody>
          <a:bodyPr vert="horz" lIns="91440" tIns="45720" rIns="91440" bIns="45720" rtlCol="0" anchor="t">
            <a:normAutofit/>
          </a:bodyPr>
          <a:lstStyle/>
          <a:p>
            <a:pPr marL="0" indent="0"/>
            <a:r>
              <a:rPr lang="en-US" sz="1800" dirty="0"/>
              <a:t>Los </a:t>
            </a:r>
            <a:r>
              <a:rPr lang="en-US" sz="1800" dirty="0" err="1"/>
              <a:t>circuitos</a:t>
            </a:r>
            <a:r>
              <a:rPr lang="en-US" sz="1800" dirty="0"/>
              <a:t> RC, RL Y RLC, </a:t>
            </a:r>
            <a:r>
              <a:rPr lang="en-US" sz="1800" dirty="0" err="1"/>
              <a:t>funcionan</a:t>
            </a:r>
            <a:r>
              <a:rPr lang="en-US" sz="1800" dirty="0"/>
              <a:t> con </a:t>
            </a:r>
            <a:r>
              <a:rPr lang="en-US" sz="1800" dirty="0" err="1"/>
              <a:t>voltaje</a:t>
            </a:r>
            <a:r>
              <a:rPr lang="en-US" sz="1800" dirty="0"/>
              <a:t> de </a:t>
            </a:r>
            <a:r>
              <a:rPr lang="en-US" sz="1800" dirty="0" err="1"/>
              <a:t>corriente</a:t>
            </a:r>
            <a:r>
              <a:rPr lang="en-US" sz="1800" dirty="0"/>
              <a:t> </a:t>
            </a:r>
            <a:r>
              <a:rPr lang="en-US" sz="1800" dirty="0" err="1"/>
              <a:t>alterna</a:t>
            </a:r>
            <a:r>
              <a:rPr lang="en-US" sz="1800" dirty="0"/>
              <a:t>, </a:t>
            </a:r>
            <a:r>
              <a:rPr lang="en-US" sz="1800" dirty="0" err="1"/>
              <a:t>razón</a:t>
            </a:r>
            <a:r>
              <a:rPr lang="en-US" sz="1800" dirty="0"/>
              <a:t> por la </a:t>
            </a:r>
            <a:r>
              <a:rPr lang="en-US" sz="1800" dirty="0" err="1"/>
              <a:t>cual</a:t>
            </a:r>
            <a:r>
              <a:rPr lang="en-US" sz="1800" dirty="0"/>
              <a:t> son </a:t>
            </a:r>
            <a:r>
              <a:rPr lang="en-US" sz="1800" dirty="0" err="1"/>
              <a:t>analizados</a:t>
            </a:r>
            <a:r>
              <a:rPr lang="en-US" sz="1800" dirty="0"/>
              <a:t> </a:t>
            </a:r>
            <a:r>
              <a:rPr lang="en-US" sz="1800" dirty="0" err="1"/>
              <a:t>en</a:t>
            </a:r>
            <a:r>
              <a:rPr lang="en-US" sz="1800" dirty="0"/>
              <a:t> </a:t>
            </a:r>
            <a:r>
              <a:rPr lang="en-US" sz="1800" dirty="0" err="1"/>
              <a:t>función</a:t>
            </a:r>
            <a:r>
              <a:rPr lang="en-US" sz="1800" dirty="0"/>
              <a:t> del </a:t>
            </a:r>
            <a:r>
              <a:rPr lang="en-US" sz="1800" dirty="0" err="1"/>
              <a:t>tiempo</a:t>
            </a:r>
            <a:r>
              <a:rPr lang="en-US" sz="1800" dirty="0"/>
              <a:t>, para </a:t>
            </a:r>
            <a:r>
              <a:rPr lang="en-US" sz="1800" dirty="0" err="1"/>
              <a:t>identificar</a:t>
            </a:r>
            <a:r>
              <a:rPr lang="en-US" sz="1800" dirty="0"/>
              <a:t> sus </a:t>
            </a:r>
            <a:r>
              <a:rPr lang="en-US" sz="1800" dirty="0" err="1"/>
              <a:t>oscilaciones</a:t>
            </a:r>
            <a:r>
              <a:rPr lang="en-US" sz="1800" dirty="0"/>
              <a:t>.</a:t>
            </a:r>
          </a:p>
          <a:p>
            <a:pPr marL="0" indent="0"/>
            <a:r>
              <a:rPr lang="en-US" sz="1800" dirty="0"/>
              <a:t>Son </a:t>
            </a:r>
            <a:r>
              <a:rPr lang="en-US" sz="1800" dirty="0" err="1"/>
              <a:t>circuitos</a:t>
            </a:r>
            <a:r>
              <a:rPr lang="en-US" sz="1800" dirty="0"/>
              <a:t> </a:t>
            </a:r>
            <a:r>
              <a:rPr lang="en-US" sz="1800" dirty="0" err="1"/>
              <a:t>muy</a:t>
            </a:r>
            <a:r>
              <a:rPr lang="en-US" sz="1800" dirty="0"/>
              <a:t> </a:t>
            </a:r>
            <a:r>
              <a:rPr lang="en-US" sz="1800" dirty="0" err="1"/>
              <a:t>comunes</a:t>
            </a:r>
            <a:r>
              <a:rPr lang="en-US" sz="1800" dirty="0"/>
              <a:t>, por </a:t>
            </a:r>
            <a:r>
              <a:rPr lang="en-US" sz="1800" dirty="0" err="1"/>
              <a:t>ejemplo</a:t>
            </a:r>
            <a:r>
              <a:rPr lang="en-US" sz="1800" dirty="0"/>
              <a:t> un motor, una lampara </a:t>
            </a:r>
            <a:r>
              <a:rPr lang="en-US" sz="1800" dirty="0" err="1"/>
              <a:t>receptores</a:t>
            </a:r>
            <a:r>
              <a:rPr lang="en-US" sz="1800" dirty="0"/>
              <a:t>, etc. </a:t>
            </a:r>
          </a:p>
        </p:txBody>
      </p:sp>
    </p:spTree>
    <p:extLst>
      <p:ext uri="{BB962C8B-B14F-4D97-AF65-F5344CB8AC3E}">
        <p14:creationId xmlns:p14="http://schemas.microsoft.com/office/powerpoint/2010/main" val="37937250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A44DD8-0A34-4033-A7D5-89466B0418BF}"/>
              </a:ext>
            </a:extLst>
          </p:cNvPr>
          <p:cNvSpPr>
            <a:spLocks noGrp="1"/>
          </p:cNvSpPr>
          <p:nvPr>
            <p:ph type="title"/>
          </p:nvPr>
        </p:nvSpPr>
        <p:spPr/>
        <p:txBody>
          <a:bodyPr/>
          <a:lstStyle/>
          <a:p>
            <a:r>
              <a:rPr lang="es-MX" dirty="0"/>
              <a:t>Reactancia </a:t>
            </a:r>
          </a:p>
        </p:txBody>
      </p:sp>
      <p:graphicFrame>
        <p:nvGraphicFramePr>
          <p:cNvPr id="6" name="Marcador de contenido 2">
            <a:extLst>
              <a:ext uri="{FF2B5EF4-FFF2-40B4-BE49-F238E27FC236}">
                <a16:creationId xmlns:a16="http://schemas.microsoft.com/office/drawing/2014/main" id="{882B4221-D096-40CB-A2C3-F47CCF27DDDF}"/>
              </a:ext>
            </a:extLst>
          </p:cNvPr>
          <p:cNvGraphicFramePr>
            <a:graphicFrameLocks noGrp="1"/>
          </p:cNvGraphicFramePr>
          <p:nvPr>
            <p:ph sz="half" idx="1"/>
          </p:nvPr>
        </p:nvGraphicFramePr>
        <p:xfrm>
          <a:off x="1001711" y="2175933"/>
          <a:ext cx="4937655" cy="3615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4BBFEE92-56A3-4166-BA0C-26A096B82C7C}"/>
              </a:ext>
            </a:extLst>
          </p:cNvPr>
          <p:cNvSpPr>
            <a:spLocks noGrp="1"/>
          </p:cNvSpPr>
          <p:nvPr>
            <p:ph sz="half" idx="2"/>
          </p:nvPr>
        </p:nvSpPr>
        <p:spPr/>
        <p:txBody>
          <a:bodyPr>
            <a:normAutofit fontScale="85000" lnSpcReduction="10000"/>
          </a:bodyPr>
          <a:lstStyle/>
          <a:p>
            <a:pPr marL="0" indent="0">
              <a:buNone/>
            </a:pPr>
            <a:r>
              <a:rPr lang="es-MX" dirty="0"/>
              <a:t>La REACTANCIA, es la oposición que presenta un dispositivo al paso de la corriente alterna. Su unidad de medida son los OHMS.</a:t>
            </a:r>
          </a:p>
          <a:p>
            <a:pPr marL="0" indent="0">
              <a:buNone/>
            </a:pPr>
            <a:r>
              <a:rPr lang="es-MX" dirty="0"/>
              <a:t>Reactancia Inductiva. La energía alterna es almacenada y liberada en forma de campo magnético.</a:t>
            </a:r>
          </a:p>
          <a:p>
            <a:pPr marL="0" indent="0">
              <a:buNone/>
            </a:pPr>
            <a:r>
              <a:rPr lang="es-MX" dirty="0"/>
              <a:t>Reactancia Capacitiva. La energía alterna es almacenada y liberada en forma de campo eléctrico</a:t>
            </a:r>
          </a:p>
          <a:p>
            <a:pPr marL="0" indent="0">
              <a:buNone/>
            </a:pPr>
            <a:endParaRPr lang="es-MX" dirty="0"/>
          </a:p>
        </p:txBody>
      </p:sp>
    </p:spTree>
    <p:extLst>
      <p:ext uri="{BB962C8B-B14F-4D97-AF65-F5344CB8AC3E}">
        <p14:creationId xmlns:p14="http://schemas.microsoft.com/office/powerpoint/2010/main" val="24310254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Circuitos </a:t>
            </a:r>
            <a:r>
              <a:rPr lang="es-MX" dirty="0" err="1"/>
              <a:t>Rl</a:t>
            </a:r>
            <a:r>
              <a:rPr lang="es-MX" dirty="0"/>
              <a:t>, </a:t>
            </a:r>
            <a:r>
              <a:rPr lang="es-MX" dirty="0" err="1"/>
              <a:t>rc</a:t>
            </a:r>
            <a:r>
              <a:rPr lang="es-MX" dirty="0"/>
              <a:t> y RCL</a:t>
            </a:r>
            <a:endParaRPr lang="es-ES" dirty="0"/>
          </a:p>
        </p:txBody>
      </p:sp>
      <p:sp>
        <p:nvSpPr>
          <p:cNvPr id="3" name="Marcador de contenido 2"/>
          <p:cNvSpPr>
            <a:spLocks noGrp="1"/>
          </p:cNvSpPr>
          <p:nvPr>
            <p:ph sz="half" idx="1"/>
          </p:nvPr>
        </p:nvSpPr>
        <p:spPr/>
        <p:txBody>
          <a:bodyPr>
            <a:normAutofit fontScale="62500" lnSpcReduction="20000"/>
          </a:bodyPr>
          <a:lstStyle/>
          <a:p>
            <a:r>
              <a:rPr lang="es-ES" dirty="0"/>
              <a:t>Los receptores eléctricos, motores, lámparas, etc., cuando se conectan en un circuito de corriente alterna (</a:t>
            </a:r>
            <a:r>
              <a:rPr lang="es-ES" dirty="0" err="1"/>
              <a:t>c.a.</a:t>
            </a:r>
            <a:r>
              <a:rPr lang="es-ES" dirty="0"/>
              <a:t>) se pueden comportar de 3 formas diferentes.</a:t>
            </a:r>
            <a:br>
              <a:rPr lang="es-ES" dirty="0"/>
            </a:br>
            <a:br>
              <a:rPr lang="es-ES" dirty="0"/>
            </a:br>
            <a:r>
              <a:rPr lang="es-ES" dirty="0"/>
              <a:t>- </a:t>
            </a:r>
            <a:r>
              <a:rPr lang="es-ES" b="1" dirty="0"/>
              <a:t>Como Receptores Resistivos puros</a:t>
            </a:r>
            <a:r>
              <a:rPr lang="es-ES" dirty="0"/>
              <a:t>. Solo tienen </a:t>
            </a:r>
            <a:r>
              <a:rPr lang="es-ES" dirty="0">
                <a:hlinkClick r:id="rId2" tooltip="resistencia electrica"/>
              </a:rPr>
              <a:t>resistencia</a:t>
            </a:r>
            <a:r>
              <a:rPr lang="es-ES" dirty="0"/>
              <a:t> pura. Se llaman receptores </a:t>
            </a:r>
            <a:r>
              <a:rPr lang="es-ES" b="1" dirty="0"/>
              <a:t>R o Resistivos</a:t>
            </a:r>
            <a:r>
              <a:rPr lang="es-ES" dirty="0"/>
              <a:t>.</a:t>
            </a:r>
            <a:br>
              <a:rPr lang="es-ES" dirty="0"/>
            </a:br>
            <a:br>
              <a:rPr lang="es-ES" dirty="0"/>
            </a:br>
            <a:r>
              <a:rPr lang="es-ES" dirty="0"/>
              <a:t>- Como Receptores Inductivos puros. Solo tienen un componente inductivo puro (</a:t>
            </a:r>
            <a:r>
              <a:rPr lang="es-ES" b="1" dirty="0"/>
              <a:t>bobina</a:t>
            </a:r>
            <a:r>
              <a:rPr lang="es-ES" dirty="0"/>
              <a:t>). Se llaman</a:t>
            </a:r>
            <a:r>
              <a:rPr lang="es-ES" b="1" dirty="0"/>
              <a:t> L o inductivos</a:t>
            </a:r>
            <a:r>
              <a:rPr lang="es-ES" dirty="0"/>
              <a:t>.</a:t>
            </a:r>
            <a:br>
              <a:rPr lang="es-ES" dirty="0"/>
            </a:br>
            <a:br>
              <a:rPr lang="es-ES" dirty="0"/>
            </a:br>
            <a:r>
              <a:rPr lang="es-ES" dirty="0"/>
              <a:t>- Como Receptores Capacitivos puros. Solo tienen un componente capacitivo (</a:t>
            </a:r>
            <a:r>
              <a:rPr lang="es-ES" b="1" dirty="0"/>
              <a:t>condensadores</a:t>
            </a:r>
            <a:r>
              <a:rPr lang="es-ES" dirty="0"/>
              <a:t>). Se llaman </a:t>
            </a:r>
            <a:r>
              <a:rPr lang="es-ES" b="1" dirty="0"/>
              <a:t>C o capacitivos</a:t>
            </a:r>
            <a:r>
              <a:rPr lang="es-ES" dirty="0"/>
              <a:t>.</a:t>
            </a:r>
          </a:p>
        </p:txBody>
      </p:sp>
      <p:sp>
        <p:nvSpPr>
          <p:cNvPr id="4" name="Marcador de contenido 3"/>
          <p:cNvSpPr>
            <a:spLocks noGrp="1"/>
          </p:cNvSpPr>
          <p:nvPr>
            <p:ph sz="half" idx="2"/>
          </p:nvPr>
        </p:nvSpPr>
        <p:spPr/>
        <p:txBody>
          <a:bodyPr>
            <a:normAutofit fontScale="62500" lnSpcReduction="20000"/>
          </a:bodyPr>
          <a:lstStyle/>
          <a:p>
            <a:r>
              <a:rPr lang="es-ES" dirty="0"/>
              <a:t>En realidad </a:t>
            </a:r>
            <a:r>
              <a:rPr lang="es-ES" b="1" dirty="0"/>
              <a:t>no hay ningún receptor R, L o C puro</a:t>
            </a:r>
            <a:r>
              <a:rPr lang="es-ES" dirty="0"/>
              <a:t>, ya que </a:t>
            </a:r>
            <a:r>
              <a:rPr lang="es-ES" b="1" dirty="0"/>
              <a:t>por ejemplo, la bobina de un motor</a:t>
            </a:r>
            <a:r>
              <a:rPr lang="es-ES" dirty="0"/>
              <a:t> será un receptor inductivo, pero al ser un conductor también tendrá una resistencia, y por lo tanto, también tendrá un componente resistivo, por lo que </a:t>
            </a:r>
            <a:r>
              <a:rPr lang="es-ES" b="1" dirty="0"/>
              <a:t>realmente será un receptor RL.</a:t>
            </a:r>
            <a:br>
              <a:rPr lang="es-ES" dirty="0"/>
            </a:br>
            <a:br>
              <a:rPr lang="es-ES" dirty="0"/>
            </a:br>
            <a:r>
              <a:rPr lang="es-ES" dirty="0"/>
              <a:t>Incluso el motor también tiene una parte capacitiva, por lo que en realidad será un</a:t>
            </a:r>
            <a:r>
              <a:rPr lang="es-ES" b="1" dirty="0"/>
              <a:t> receptor RLC</a:t>
            </a:r>
            <a:r>
              <a:rPr lang="es-ES" dirty="0"/>
              <a:t>.</a:t>
            </a:r>
            <a:br>
              <a:rPr lang="es-ES" dirty="0"/>
            </a:br>
            <a:br>
              <a:rPr lang="es-ES" dirty="0"/>
            </a:br>
            <a:r>
              <a:rPr lang="es-ES" dirty="0"/>
              <a:t>Aunque no tengamos receptores puros R, L o C, para comenzar con el estudio de los </a:t>
            </a:r>
            <a:r>
              <a:rPr lang="es-ES" dirty="0">
                <a:hlinkClick r:id="rId3" tooltip="Circuitos Electricos"/>
              </a:rPr>
              <a:t>Circuitos </a:t>
            </a:r>
            <a:r>
              <a:rPr lang="es-ES" dirty="0" err="1">
                <a:hlinkClick r:id="rId3" tooltip="Circuitos Electricos"/>
              </a:rPr>
              <a:t>Electricos</a:t>
            </a:r>
            <a:r>
              <a:rPr lang="es-ES" dirty="0"/>
              <a:t> en corriente alterna es mejor estudiar primero cada uno de ellos por separado, para posteriormente estudiar los circuitos reales RLC.</a:t>
            </a:r>
          </a:p>
        </p:txBody>
      </p:sp>
    </p:spTree>
    <p:extLst>
      <p:ext uri="{BB962C8B-B14F-4D97-AF65-F5344CB8AC3E}">
        <p14:creationId xmlns:p14="http://schemas.microsoft.com/office/powerpoint/2010/main" val="2643037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B09603-F378-493E-8D2E-CEC97965B55E}"/>
              </a:ext>
            </a:extLst>
          </p:cNvPr>
          <p:cNvSpPr>
            <a:spLocks noGrp="1"/>
          </p:cNvSpPr>
          <p:nvPr>
            <p:ph type="title"/>
          </p:nvPr>
        </p:nvSpPr>
        <p:spPr/>
        <p:txBody>
          <a:bodyPr/>
          <a:lstStyle/>
          <a:p>
            <a:r>
              <a:rPr lang="es-MX" dirty="0"/>
              <a:t>Formulas </a:t>
            </a:r>
          </a:p>
        </p:txBody>
      </p:sp>
      <p:sp>
        <p:nvSpPr>
          <p:cNvPr id="3" name="Marcador de contenido 2">
            <a:extLst>
              <a:ext uri="{FF2B5EF4-FFF2-40B4-BE49-F238E27FC236}">
                <a16:creationId xmlns:a16="http://schemas.microsoft.com/office/drawing/2014/main" id="{F4D4065B-9DF6-45F0-92D5-4EE341406938}"/>
              </a:ext>
            </a:extLst>
          </p:cNvPr>
          <p:cNvSpPr>
            <a:spLocks noGrp="1"/>
          </p:cNvSpPr>
          <p:nvPr>
            <p:ph sz="half" idx="1"/>
          </p:nvPr>
        </p:nvSpPr>
        <p:spPr/>
        <p:txBody>
          <a:bodyPr>
            <a:normAutofit fontScale="85000" lnSpcReduction="20000"/>
          </a:bodyPr>
          <a:lstStyle/>
          <a:p>
            <a:pPr marL="0" indent="0">
              <a:buNone/>
            </a:pPr>
            <a:r>
              <a:rPr lang="es-MX" dirty="0"/>
              <a:t>Cada dispositivo tiene su propia fórmula. Para el caso de la reactancia Inductiva.</a:t>
            </a:r>
          </a:p>
          <a:p>
            <a:pPr marL="0" indent="0">
              <a:buNone/>
            </a:pPr>
            <a:r>
              <a:rPr lang="es-MX" dirty="0"/>
              <a:t>X</a:t>
            </a:r>
            <a:r>
              <a:rPr lang="es-MX" sz="1100" dirty="0"/>
              <a:t>L </a:t>
            </a:r>
            <a:r>
              <a:rPr lang="es-MX" dirty="0"/>
              <a:t>= 2</a:t>
            </a:r>
            <a:r>
              <a:rPr lang="el-GR" dirty="0"/>
              <a:t>π</a:t>
            </a:r>
            <a:r>
              <a:rPr lang="es-MX" dirty="0" err="1"/>
              <a:t>fL</a:t>
            </a:r>
            <a:endParaRPr lang="es-MX" dirty="0"/>
          </a:p>
          <a:p>
            <a:pPr marL="0" indent="0">
              <a:buNone/>
            </a:pPr>
            <a:r>
              <a:rPr lang="es-MX" dirty="0"/>
              <a:t>X</a:t>
            </a:r>
            <a:r>
              <a:rPr lang="es-MX" sz="1100" dirty="0"/>
              <a:t>L = </a:t>
            </a:r>
            <a:r>
              <a:rPr lang="es-MX" dirty="0"/>
              <a:t>Reactancia</a:t>
            </a:r>
            <a:r>
              <a:rPr lang="es-MX" sz="1100" dirty="0"/>
              <a:t>  </a:t>
            </a:r>
            <a:r>
              <a:rPr lang="es-MX" dirty="0"/>
              <a:t>Inductiva</a:t>
            </a:r>
          </a:p>
          <a:p>
            <a:pPr marL="0" indent="0">
              <a:buNone/>
            </a:pPr>
            <a:r>
              <a:rPr lang="es-MX" dirty="0"/>
              <a:t>L = Valor del Inductor en Henrios</a:t>
            </a:r>
          </a:p>
          <a:p>
            <a:pPr marL="0" indent="0">
              <a:buNone/>
            </a:pPr>
            <a:r>
              <a:rPr lang="es-MX" dirty="0"/>
              <a:t>f = frecuencia </a:t>
            </a:r>
          </a:p>
          <a:p>
            <a:pPr marL="0" indent="0">
              <a:buNone/>
            </a:pPr>
            <a:r>
              <a:rPr lang="el-GR" dirty="0"/>
              <a:t>Π</a:t>
            </a:r>
            <a:r>
              <a:rPr lang="es-MX" dirty="0"/>
              <a:t> = Constante numérica, valor de pi. </a:t>
            </a:r>
          </a:p>
          <a:p>
            <a:pPr marL="0" indent="0">
              <a:buNone/>
            </a:pPr>
            <a:r>
              <a:rPr lang="es-MX" dirty="0"/>
              <a:t>( 3.1416)</a:t>
            </a:r>
          </a:p>
        </p:txBody>
      </p:sp>
      <mc:AlternateContent xmlns:mc="http://schemas.openxmlformats.org/markup-compatibility/2006" xmlns:a14="http://schemas.microsoft.com/office/drawing/2010/main">
        <mc:Choice Requires="a14">
          <p:sp>
            <p:nvSpPr>
              <p:cNvPr id="4" name="Marcador de contenido 3">
                <a:extLst>
                  <a:ext uri="{FF2B5EF4-FFF2-40B4-BE49-F238E27FC236}">
                    <a16:creationId xmlns:a16="http://schemas.microsoft.com/office/drawing/2014/main" id="{DE1B2245-9994-4DC8-8CB3-8D5A787F6263}"/>
                  </a:ext>
                </a:extLst>
              </p:cNvPr>
              <p:cNvSpPr>
                <a:spLocks noGrp="1"/>
              </p:cNvSpPr>
              <p:nvPr>
                <p:ph sz="half" idx="2"/>
              </p:nvPr>
            </p:nvSpPr>
            <p:spPr/>
            <p:txBody>
              <a:bodyPr>
                <a:normAutofit fontScale="85000" lnSpcReduction="20000"/>
              </a:bodyPr>
              <a:lstStyle/>
              <a:p>
                <a:pPr marL="0" indent="0">
                  <a:buNone/>
                </a:pPr>
                <a:r>
                  <a:rPr lang="es-MX" dirty="0"/>
                  <a:t>La reactancia Capacitiva está definida por la formula:</a:t>
                </a:r>
              </a:p>
              <a:p>
                <a:pPr marL="0" indent="0">
                  <a:buNone/>
                </a:pPr>
                <a:r>
                  <a:rPr lang="es-MX" dirty="0"/>
                  <a:t>X</a:t>
                </a:r>
                <a:r>
                  <a:rPr lang="es-MX" sz="1100" dirty="0"/>
                  <a:t>C  </a:t>
                </a:r>
                <a:r>
                  <a:rPr lang="es-MX" dirty="0"/>
                  <a:t>=</a:t>
                </a:r>
                <a:r>
                  <a:rPr lang="es-MX" sz="1100" dirty="0"/>
                  <a:t> </a:t>
                </a:r>
                <a14:m>
                  <m:oMath xmlns:m="http://schemas.openxmlformats.org/officeDocument/2006/math">
                    <m:f>
                      <m:fPr>
                        <m:ctrlPr>
                          <a:rPr lang="es-MX" i="1" smtClean="0">
                            <a:latin typeface="Cambria Math" panose="02040503050406030204" pitchFamily="18" charset="0"/>
                          </a:rPr>
                        </m:ctrlPr>
                      </m:fPr>
                      <m:num>
                        <m:r>
                          <a:rPr lang="es-MX" b="0" i="1" smtClean="0">
                            <a:latin typeface="Cambria Math" panose="02040503050406030204" pitchFamily="18" charset="0"/>
                          </a:rPr>
                          <m:t>1</m:t>
                        </m:r>
                      </m:num>
                      <m:den>
                        <m:r>
                          <m:rPr>
                            <m:nor/>
                          </m:rPr>
                          <a:rPr lang="es-MX" dirty="0"/>
                          <m:t>2</m:t>
                        </m:r>
                        <m:r>
                          <m:rPr>
                            <m:nor/>
                          </m:rPr>
                          <a:rPr lang="el-GR" dirty="0"/>
                          <m:t>π</m:t>
                        </m:r>
                        <m:r>
                          <m:rPr>
                            <m:nor/>
                          </m:rPr>
                          <a:rPr lang="es-MX" b="0" i="1" dirty="0" smtClean="0"/>
                          <m:t>fC</m:t>
                        </m:r>
                      </m:den>
                    </m:f>
                  </m:oMath>
                </a14:m>
                <a:endParaRPr lang="es-MX" dirty="0"/>
              </a:p>
              <a:p>
                <a:pPr marL="0" indent="0">
                  <a:buNone/>
                </a:pPr>
                <a:r>
                  <a:rPr lang="es-MX" dirty="0"/>
                  <a:t>X</a:t>
                </a:r>
                <a:r>
                  <a:rPr lang="es-MX" sz="1100" dirty="0"/>
                  <a:t>C </a:t>
                </a:r>
                <a:r>
                  <a:rPr lang="es-MX" dirty="0"/>
                  <a:t>= Reactancia Capacitiva</a:t>
                </a:r>
              </a:p>
              <a:p>
                <a:pPr marL="0" indent="0">
                  <a:buNone/>
                </a:pPr>
                <a:r>
                  <a:rPr lang="es-MX" dirty="0"/>
                  <a:t>C = Valor del capacitor en faradios</a:t>
                </a:r>
              </a:p>
              <a:p>
                <a:pPr marL="0" indent="0">
                  <a:buNone/>
                </a:pPr>
                <a:r>
                  <a:rPr lang="es-MX" dirty="0"/>
                  <a:t>f = frecuencia</a:t>
                </a:r>
              </a:p>
              <a:p>
                <a:pPr marL="0" indent="0">
                  <a:buNone/>
                </a:pPr>
                <a:r>
                  <a:rPr lang="el-GR" dirty="0"/>
                  <a:t>Π</a:t>
                </a:r>
                <a:r>
                  <a:rPr lang="es-MX" dirty="0"/>
                  <a:t> = Constante numérica, valor de pi. </a:t>
                </a:r>
              </a:p>
              <a:p>
                <a:pPr marL="0" indent="0">
                  <a:buNone/>
                </a:pPr>
                <a:r>
                  <a:rPr lang="es-MX" dirty="0"/>
                  <a:t>( 3.1416)</a:t>
                </a:r>
              </a:p>
              <a:p>
                <a:pPr marL="0" indent="0">
                  <a:buNone/>
                </a:pPr>
                <a:endParaRPr lang="es-MX" dirty="0"/>
              </a:p>
            </p:txBody>
          </p:sp>
        </mc:Choice>
        <mc:Fallback xmlns="">
          <p:sp>
            <p:nvSpPr>
              <p:cNvPr id="4" name="Marcador de contenido 3">
                <a:extLst>
                  <a:ext uri="{FF2B5EF4-FFF2-40B4-BE49-F238E27FC236}">
                    <a16:creationId xmlns:a16="http://schemas.microsoft.com/office/drawing/2014/main" id="{DE1B2245-9994-4DC8-8CB3-8D5A787F6263}"/>
                  </a:ext>
                </a:extLst>
              </p:cNvPr>
              <p:cNvSpPr>
                <a:spLocks noGrp="1" noRot="1" noChangeAspect="1" noMove="1" noResize="1" noEditPoints="1" noAdjustHandles="1" noChangeArrowheads="1" noChangeShapeType="1" noTextEdit="1"/>
              </p:cNvSpPr>
              <p:nvPr>
                <p:ph sz="half" idx="2"/>
              </p:nvPr>
            </p:nvSpPr>
            <p:spPr>
              <a:blipFill>
                <a:blip r:embed="rId2"/>
                <a:stretch>
                  <a:fillRect l="-1360" t="-2698"/>
                </a:stretch>
              </a:blipFill>
            </p:spPr>
            <p:txBody>
              <a:bodyPr/>
              <a:lstStyle/>
              <a:p>
                <a:r>
                  <a:rPr lang="es-MX">
                    <a:noFill/>
                  </a:rPr>
                  <a:t> </a:t>
                </a:r>
              </a:p>
            </p:txBody>
          </p:sp>
        </mc:Fallback>
      </mc:AlternateContent>
    </p:spTree>
    <p:extLst>
      <p:ext uri="{BB962C8B-B14F-4D97-AF65-F5344CB8AC3E}">
        <p14:creationId xmlns:p14="http://schemas.microsoft.com/office/powerpoint/2010/main" val="9323438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E2E568-21B1-4C3F-8C3B-4019D6B56CB6}"/>
              </a:ext>
            </a:extLst>
          </p:cNvPr>
          <p:cNvSpPr>
            <a:spLocks noGrp="1"/>
          </p:cNvSpPr>
          <p:nvPr>
            <p:ph type="title"/>
          </p:nvPr>
        </p:nvSpPr>
        <p:spPr/>
        <p:txBody>
          <a:bodyPr/>
          <a:lstStyle/>
          <a:p>
            <a:r>
              <a:rPr lang="es-MX" dirty="0"/>
              <a:t>Ejercicio</a:t>
            </a:r>
          </a:p>
        </p:txBody>
      </p:sp>
      <p:pic>
        <p:nvPicPr>
          <p:cNvPr id="5" name="Marcador de contenido 4">
            <a:extLst>
              <a:ext uri="{FF2B5EF4-FFF2-40B4-BE49-F238E27FC236}">
                <a16:creationId xmlns:a16="http://schemas.microsoft.com/office/drawing/2014/main" id="{6556D718-26D0-4CB5-B275-82A2CB83BD1E}"/>
              </a:ext>
            </a:extLst>
          </p:cNvPr>
          <p:cNvPicPr>
            <a:picLocks noGrp="1" noChangeAspect="1"/>
          </p:cNvPicPr>
          <p:nvPr>
            <p:ph sz="half" idx="1"/>
          </p:nvPr>
        </p:nvPicPr>
        <p:blipFill>
          <a:blip r:embed="rId2"/>
          <a:stretch>
            <a:fillRect/>
          </a:stretch>
        </p:blipFill>
        <p:spPr>
          <a:xfrm>
            <a:off x="684212" y="1459568"/>
            <a:ext cx="4798990" cy="2099558"/>
          </a:xfrm>
          <a:prstGeom prst="rect">
            <a:avLst/>
          </a:prstGeom>
        </p:spPr>
      </p:pic>
      <mc:AlternateContent xmlns:mc="http://schemas.openxmlformats.org/markup-compatibility/2006" xmlns:a14="http://schemas.microsoft.com/office/drawing/2010/main">
        <mc:Choice Requires="a14">
          <p:sp>
            <p:nvSpPr>
              <p:cNvPr id="4" name="Marcador de contenido 3">
                <a:extLst>
                  <a:ext uri="{FF2B5EF4-FFF2-40B4-BE49-F238E27FC236}">
                    <a16:creationId xmlns:a16="http://schemas.microsoft.com/office/drawing/2014/main" id="{4E0DB071-04F3-4840-A620-F4E7C5B3124A}"/>
                  </a:ext>
                </a:extLst>
              </p:cNvPr>
              <p:cNvSpPr>
                <a:spLocks noGrp="1"/>
              </p:cNvSpPr>
              <p:nvPr>
                <p:ph sz="half" idx="2"/>
              </p:nvPr>
            </p:nvSpPr>
            <p:spPr>
              <a:xfrm>
                <a:off x="5765930" y="863601"/>
                <a:ext cx="4934479" cy="4171569"/>
              </a:xfrm>
            </p:spPr>
            <p:txBody>
              <a:bodyPr>
                <a:normAutofit fontScale="62500" lnSpcReduction="20000"/>
              </a:bodyPr>
              <a:lstStyle/>
              <a:p>
                <a:pPr marL="0" indent="0">
                  <a:buNone/>
                </a:pPr>
                <a:r>
                  <a:rPr lang="es-MX" dirty="0"/>
                  <a:t>Calcular la reactancia inductiva de la bobina.</a:t>
                </a:r>
              </a:p>
              <a:p>
                <a:pPr marL="0" indent="0">
                  <a:buNone/>
                </a:pPr>
                <a:r>
                  <a:rPr lang="es-MX" dirty="0"/>
                  <a:t>X</a:t>
                </a:r>
                <a:r>
                  <a:rPr lang="es-MX" sz="1100" dirty="0"/>
                  <a:t>L </a:t>
                </a:r>
                <a:r>
                  <a:rPr lang="es-MX" dirty="0"/>
                  <a:t>= 2</a:t>
                </a:r>
                <a:r>
                  <a:rPr lang="el-GR" dirty="0"/>
                  <a:t>π</a:t>
                </a:r>
                <a:r>
                  <a:rPr lang="es-MX" dirty="0" err="1"/>
                  <a:t>fL</a:t>
                </a:r>
                <a:r>
                  <a:rPr lang="es-MX" dirty="0"/>
                  <a:t> = (2 )(3.1416)(15)(</a:t>
                </a:r>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2.5 </m:t>
                        </m:r>
                        <m:r>
                          <a:rPr lang="es-MX" b="0" i="1" smtClean="0">
                            <a:latin typeface="Cambria Math" panose="02040503050406030204" pitchFamily="18" charset="0"/>
                          </a:rPr>
                          <m:t>𝑥</m:t>
                        </m:r>
                        <m:r>
                          <a:rPr lang="es-MX" b="0" i="1" smtClean="0">
                            <a:latin typeface="Cambria Math" panose="02040503050406030204" pitchFamily="18" charset="0"/>
                          </a:rPr>
                          <m:t> 10</m:t>
                        </m:r>
                      </m:e>
                      <m:sup>
                        <m:r>
                          <a:rPr lang="es-MX" b="0" i="1" smtClean="0">
                            <a:latin typeface="Cambria Math" panose="02040503050406030204" pitchFamily="18" charset="0"/>
                          </a:rPr>
                          <m:t>−3</m:t>
                        </m:r>
                      </m:sup>
                    </m:sSup>
                  </m:oMath>
                </a14:m>
                <a:r>
                  <a:rPr lang="es-MX" dirty="0"/>
                  <a:t>)</a:t>
                </a:r>
              </a:p>
              <a:p>
                <a:pPr marL="0" indent="0">
                  <a:buNone/>
                </a:pPr>
                <a:r>
                  <a:rPr lang="es-MX" dirty="0"/>
                  <a:t>X</a:t>
                </a:r>
                <a:r>
                  <a:rPr lang="es-MX" sz="1100" dirty="0"/>
                  <a:t>L </a:t>
                </a:r>
                <a:r>
                  <a:rPr lang="es-MX" dirty="0"/>
                  <a:t>= 6.06 </a:t>
                </a:r>
                <a:r>
                  <a:rPr lang="el-GR" dirty="0"/>
                  <a:t>Ω</a:t>
                </a: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r>
                  <a:rPr lang="es-MX" dirty="0"/>
                  <a:t>Ahora la bobina es una resistencia.</a:t>
                </a:r>
              </a:p>
              <a:p>
                <a:pPr marL="0" indent="0">
                  <a:buNone/>
                </a:pPr>
                <a:endParaRPr lang="es-MX" dirty="0"/>
              </a:p>
            </p:txBody>
          </p:sp>
        </mc:Choice>
        <mc:Fallback xmlns="">
          <p:sp>
            <p:nvSpPr>
              <p:cNvPr id="4" name="Marcador de contenido 3">
                <a:extLst>
                  <a:ext uri="{FF2B5EF4-FFF2-40B4-BE49-F238E27FC236}">
                    <a16:creationId xmlns:a16="http://schemas.microsoft.com/office/drawing/2014/main" id="{4E0DB071-04F3-4840-A620-F4E7C5B3124A}"/>
                  </a:ext>
                </a:extLst>
              </p:cNvPr>
              <p:cNvSpPr>
                <a:spLocks noGrp="1" noRot="1" noChangeAspect="1" noMove="1" noResize="1" noEditPoints="1" noAdjustHandles="1" noChangeArrowheads="1" noChangeShapeType="1" noTextEdit="1"/>
              </p:cNvSpPr>
              <p:nvPr>
                <p:ph sz="half" idx="2"/>
              </p:nvPr>
            </p:nvSpPr>
            <p:spPr>
              <a:xfrm>
                <a:off x="5765930" y="863601"/>
                <a:ext cx="4934479" cy="4171569"/>
              </a:xfrm>
              <a:blipFill>
                <a:blip r:embed="rId3"/>
                <a:stretch>
                  <a:fillRect l="-494" t="-439"/>
                </a:stretch>
              </a:blipFill>
            </p:spPr>
            <p:txBody>
              <a:bodyPr/>
              <a:lstStyle/>
              <a:p>
                <a:r>
                  <a:rPr lang="es-ES">
                    <a:noFill/>
                  </a:rPr>
                  <a:t> </a:t>
                </a:r>
              </a:p>
            </p:txBody>
          </p:sp>
        </mc:Fallback>
      </mc:AlternateContent>
      <p:pic>
        <p:nvPicPr>
          <p:cNvPr id="3" name="Imagen 2">
            <a:extLst>
              <a:ext uri="{FF2B5EF4-FFF2-40B4-BE49-F238E27FC236}">
                <a16:creationId xmlns:a16="http://schemas.microsoft.com/office/drawing/2014/main" id="{C805077A-EB16-49BB-92A9-7A16BCB7340E}"/>
              </a:ext>
            </a:extLst>
          </p:cNvPr>
          <p:cNvPicPr>
            <a:picLocks noChangeAspect="1"/>
          </p:cNvPicPr>
          <p:nvPr/>
        </p:nvPicPr>
        <p:blipFill>
          <a:blip r:embed="rId4"/>
          <a:stretch>
            <a:fillRect/>
          </a:stretch>
        </p:blipFill>
        <p:spPr>
          <a:xfrm>
            <a:off x="6240831" y="2154008"/>
            <a:ext cx="4651961" cy="2147059"/>
          </a:xfrm>
          <a:prstGeom prst="rect">
            <a:avLst/>
          </a:prstGeom>
        </p:spPr>
      </p:pic>
    </p:spTree>
    <p:extLst>
      <p:ext uri="{BB962C8B-B14F-4D97-AF65-F5344CB8AC3E}">
        <p14:creationId xmlns:p14="http://schemas.microsoft.com/office/powerpoint/2010/main" val="42056487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half" idx="1"/>
          </p:nvPr>
        </p:nvSpPr>
        <p:spPr>
          <a:xfrm>
            <a:off x="1116011" y="520700"/>
            <a:ext cx="4408490" cy="5384800"/>
          </a:xfrm>
        </p:spPr>
        <p:txBody>
          <a:bodyPr>
            <a:normAutofit fontScale="85000" lnSpcReduction="20000"/>
          </a:bodyPr>
          <a:lstStyle/>
          <a:p>
            <a:r>
              <a:rPr lang="es-ES" dirty="0"/>
              <a:t>CIRCUITOS R</a:t>
            </a:r>
            <a:br>
              <a:rPr lang="es-ES" dirty="0"/>
            </a:br>
            <a:br>
              <a:rPr lang="es-ES" dirty="0"/>
            </a:br>
            <a:r>
              <a:rPr lang="es-ES" dirty="0"/>
              <a:t>Solo están compuesto con elementos resistivos puros. </a:t>
            </a:r>
            <a:br>
              <a:rPr lang="es-ES" b="1" dirty="0"/>
            </a:br>
            <a:br>
              <a:rPr lang="es-ES" b="1" dirty="0"/>
            </a:br>
            <a:r>
              <a:rPr lang="es-ES" b="1" dirty="0"/>
              <a:t>En este caso la V y la I</a:t>
            </a:r>
            <a:r>
              <a:rPr lang="es-ES" dirty="0"/>
              <a:t> (tensión e intensidad) </a:t>
            </a:r>
            <a:r>
              <a:rPr lang="es-ES" b="1" dirty="0"/>
              <a:t>están en fase</a:t>
            </a:r>
            <a:r>
              <a:rPr lang="es-ES" dirty="0"/>
              <a:t>, o lo que es lo mismo, las ondas empiezan y acaban a la vez en el tiempo. </a:t>
            </a:r>
            <a:br>
              <a:rPr lang="es-ES" dirty="0"/>
            </a:br>
            <a:br>
              <a:rPr lang="es-ES" dirty="0"/>
            </a:br>
            <a:r>
              <a:rPr lang="es-ES" dirty="0"/>
              <a:t>Por estar en fase </a:t>
            </a:r>
            <a:r>
              <a:rPr lang="es-ES" b="1" dirty="0"/>
              <a:t>se tratan igual que en corriente continua</a:t>
            </a:r>
            <a:r>
              <a:rPr lang="es-ES" dirty="0"/>
              <a:t>. </a:t>
            </a:r>
            <a:br>
              <a:rPr lang="es-ES" dirty="0"/>
            </a:br>
            <a:br>
              <a:rPr lang="es-ES" dirty="0"/>
            </a:br>
            <a:r>
              <a:rPr lang="es-ES" dirty="0"/>
              <a:t>Esto en </a:t>
            </a:r>
            <a:r>
              <a:rPr lang="es-ES" dirty="0" err="1"/>
              <a:t>c.a.</a:t>
            </a:r>
            <a:r>
              <a:rPr lang="es-ES" dirty="0"/>
              <a:t> solo pasa en circuitos puramente resistivos (solo </a:t>
            </a:r>
            <a:r>
              <a:rPr lang="es-ES" b="1" dirty="0"/>
              <a:t>resistencias puras</a:t>
            </a:r>
            <a:r>
              <a:rPr lang="es-ES" dirty="0"/>
              <a:t>).</a:t>
            </a:r>
          </a:p>
        </p:txBody>
      </p:sp>
      <p:sp>
        <p:nvSpPr>
          <p:cNvPr id="4" name="Marcador de contenido 3"/>
          <p:cNvSpPr>
            <a:spLocks noGrp="1"/>
          </p:cNvSpPr>
          <p:nvPr>
            <p:ph sz="half" idx="2"/>
          </p:nvPr>
        </p:nvSpPr>
        <p:spPr/>
        <p:txBody>
          <a:bodyPr>
            <a:normAutofit fontScale="85000" lnSpcReduction="20000"/>
          </a:bodyPr>
          <a:lstStyle/>
          <a:p>
            <a:endParaRPr lang="es-ES"/>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89600" y="520700"/>
            <a:ext cx="6210300" cy="5384800"/>
          </a:xfrm>
          <a:prstGeom prst="rect">
            <a:avLst/>
          </a:prstGeom>
        </p:spPr>
      </p:pic>
    </p:spTree>
    <p:extLst>
      <p:ext uri="{BB962C8B-B14F-4D97-AF65-F5344CB8AC3E}">
        <p14:creationId xmlns:p14="http://schemas.microsoft.com/office/powerpoint/2010/main" val="4206218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F68EEB1-0998-436E-ACF5-AEBAC7C026DC}"/>
              </a:ext>
            </a:extLst>
          </p:cNvPr>
          <p:cNvPicPr>
            <a:picLocks noChangeAspect="1"/>
          </p:cNvPicPr>
          <p:nvPr/>
        </p:nvPicPr>
        <p:blipFill>
          <a:blip r:embed="rId2"/>
          <a:stretch>
            <a:fillRect/>
          </a:stretch>
        </p:blipFill>
        <p:spPr>
          <a:xfrm>
            <a:off x="2036373" y="1256855"/>
            <a:ext cx="7746031" cy="5333333"/>
          </a:xfrm>
          <a:prstGeom prst="rect">
            <a:avLst/>
          </a:prstGeom>
        </p:spPr>
      </p:pic>
      <p:sp>
        <p:nvSpPr>
          <p:cNvPr id="4" name="CuadroTexto 3">
            <a:extLst>
              <a:ext uri="{FF2B5EF4-FFF2-40B4-BE49-F238E27FC236}">
                <a16:creationId xmlns:a16="http://schemas.microsoft.com/office/drawing/2014/main" id="{F4042B37-F299-4712-9564-344B89170D1C}"/>
              </a:ext>
            </a:extLst>
          </p:cNvPr>
          <p:cNvSpPr txBox="1"/>
          <p:nvPr/>
        </p:nvSpPr>
        <p:spPr>
          <a:xfrm>
            <a:off x="2108718" y="1688841"/>
            <a:ext cx="2005677" cy="369332"/>
          </a:xfrm>
          <a:prstGeom prst="rect">
            <a:avLst/>
          </a:prstGeom>
          <a:noFill/>
        </p:spPr>
        <p:txBody>
          <a:bodyPr wrap="none" rtlCol="0">
            <a:spAutoFit/>
          </a:bodyPr>
          <a:lstStyle/>
          <a:p>
            <a:r>
              <a:rPr lang="es-ES" dirty="0"/>
              <a:t>Botón de encendido</a:t>
            </a:r>
            <a:endParaRPr lang="es-MX" dirty="0"/>
          </a:p>
        </p:txBody>
      </p:sp>
      <p:sp>
        <p:nvSpPr>
          <p:cNvPr id="5" name="CuadroTexto 4">
            <a:extLst>
              <a:ext uri="{FF2B5EF4-FFF2-40B4-BE49-F238E27FC236}">
                <a16:creationId xmlns:a16="http://schemas.microsoft.com/office/drawing/2014/main" id="{085A71AD-5484-4357-8068-3176F65C7F3F}"/>
              </a:ext>
            </a:extLst>
          </p:cNvPr>
          <p:cNvSpPr txBox="1"/>
          <p:nvPr/>
        </p:nvSpPr>
        <p:spPr>
          <a:xfrm>
            <a:off x="2530896" y="2490159"/>
            <a:ext cx="1658550" cy="646331"/>
          </a:xfrm>
          <a:prstGeom prst="rect">
            <a:avLst/>
          </a:prstGeom>
          <a:noFill/>
        </p:spPr>
        <p:txBody>
          <a:bodyPr wrap="square" rtlCol="0">
            <a:spAutoFit/>
          </a:bodyPr>
          <a:lstStyle/>
          <a:p>
            <a:pPr algn="r"/>
            <a:r>
              <a:rPr lang="es-ES" dirty="0"/>
              <a:t>Conmutador de </a:t>
            </a:r>
          </a:p>
          <a:p>
            <a:pPr algn="r"/>
            <a:r>
              <a:rPr lang="es-ES" dirty="0"/>
              <a:t>funciones</a:t>
            </a:r>
            <a:endParaRPr lang="es-MX" dirty="0"/>
          </a:p>
        </p:txBody>
      </p:sp>
      <p:sp>
        <p:nvSpPr>
          <p:cNvPr id="6" name="CuadroTexto 5">
            <a:extLst>
              <a:ext uri="{FF2B5EF4-FFF2-40B4-BE49-F238E27FC236}">
                <a16:creationId xmlns:a16="http://schemas.microsoft.com/office/drawing/2014/main" id="{D668BD7E-E1CB-45F3-94E1-4AE39F2B269D}"/>
              </a:ext>
            </a:extLst>
          </p:cNvPr>
          <p:cNvSpPr txBox="1"/>
          <p:nvPr/>
        </p:nvSpPr>
        <p:spPr>
          <a:xfrm>
            <a:off x="2917143" y="3461856"/>
            <a:ext cx="1239442" cy="646331"/>
          </a:xfrm>
          <a:prstGeom prst="rect">
            <a:avLst/>
          </a:prstGeom>
          <a:noFill/>
        </p:spPr>
        <p:txBody>
          <a:bodyPr wrap="none" rtlCol="0">
            <a:spAutoFit/>
          </a:bodyPr>
          <a:lstStyle/>
          <a:p>
            <a:pPr algn="r"/>
            <a:r>
              <a:rPr lang="es-ES" dirty="0"/>
              <a:t>Zócalo de</a:t>
            </a:r>
          </a:p>
          <a:p>
            <a:pPr algn="r"/>
            <a:r>
              <a:rPr lang="es-ES" dirty="0"/>
              <a:t>capacitores</a:t>
            </a:r>
            <a:endParaRPr lang="es-MX" dirty="0"/>
          </a:p>
        </p:txBody>
      </p:sp>
      <p:sp>
        <p:nvSpPr>
          <p:cNvPr id="7" name="CuadroTexto 6">
            <a:extLst>
              <a:ext uri="{FF2B5EF4-FFF2-40B4-BE49-F238E27FC236}">
                <a16:creationId xmlns:a16="http://schemas.microsoft.com/office/drawing/2014/main" id="{FDDB7F32-027B-48C5-93BA-E84A09A3CE2F}"/>
              </a:ext>
            </a:extLst>
          </p:cNvPr>
          <p:cNvSpPr txBox="1"/>
          <p:nvPr/>
        </p:nvSpPr>
        <p:spPr>
          <a:xfrm>
            <a:off x="2344871" y="5626618"/>
            <a:ext cx="1811714" cy="646331"/>
          </a:xfrm>
          <a:prstGeom prst="rect">
            <a:avLst/>
          </a:prstGeom>
          <a:noFill/>
        </p:spPr>
        <p:txBody>
          <a:bodyPr wrap="none" rtlCol="0">
            <a:spAutoFit/>
          </a:bodyPr>
          <a:lstStyle/>
          <a:p>
            <a:pPr algn="r"/>
            <a:r>
              <a:rPr lang="es-ES" dirty="0"/>
              <a:t>Terminal para</a:t>
            </a:r>
          </a:p>
          <a:p>
            <a:pPr algn="r"/>
            <a:r>
              <a:rPr lang="es-ES" dirty="0"/>
              <a:t>puntas de prueba</a:t>
            </a:r>
            <a:endParaRPr lang="es-MX" dirty="0"/>
          </a:p>
        </p:txBody>
      </p:sp>
      <p:sp>
        <p:nvSpPr>
          <p:cNvPr id="8" name="CuadroTexto 7">
            <a:extLst>
              <a:ext uri="{FF2B5EF4-FFF2-40B4-BE49-F238E27FC236}">
                <a16:creationId xmlns:a16="http://schemas.microsoft.com/office/drawing/2014/main" id="{75458AF5-96A8-40CB-A98D-0554FF6C9826}"/>
              </a:ext>
            </a:extLst>
          </p:cNvPr>
          <p:cNvSpPr txBox="1"/>
          <p:nvPr/>
        </p:nvSpPr>
        <p:spPr>
          <a:xfrm>
            <a:off x="7691534" y="1256855"/>
            <a:ext cx="1741952" cy="369332"/>
          </a:xfrm>
          <a:prstGeom prst="rect">
            <a:avLst/>
          </a:prstGeom>
          <a:noFill/>
        </p:spPr>
        <p:txBody>
          <a:bodyPr wrap="none" rtlCol="0">
            <a:spAutoFit/>
          </a:bodyPr>
          <a:lstStyle/>
          <a:p>
            <a:r>
              <a:rPr lang="es-ES" dirty="0"/>
              <a:t>Pantalla </a:t>
            </a:r>
            <a:r>
              <a:rPr lang="es-ES" dirty="0" err="1"/>
              <a:t>Display</a:t>
            </a:r>
            <a:r>
              <a:rPr lang="es-ES" dirty="0"/>
              <a:t>)</a:t>
            </a:r>
            <a:endParaRPr lang="es-MX" dirty="0"/>
          </a:p>
        </p:txBody>
      </p:sp>
      <p:sp>
        <p:nvSpPr>
          <p:cNvPr id="9" name="CuadroTexto 8">
            <a:extLst>
              <a:ext uri="{FF2B5EF4-FFF2-40B4-BE49-F238E27FC236}">
                <a16:creationId xmlns:a16="http://schemas.microsoft.com/office/drawing/2014/main" id="{5C472A86-3C79-4E60-A870-3276F602BF70}"/>
              </a:ext>
            </a:extLst>
          </p:cNvPr>
          <p:cNvSpPr txBox="1"/>
          <p:nvPr/>
        </p:nvSpPr>
        <p:spPr>
          <a:xfrm>
            <a:off x="7776727" y="1688841"/>
            <a:ext cx="1152880" cy="369332"/>
          </a:xfrm>
          <a:prstGeom prst="rect">
            <a:avLst/>
          </a:prstGeom>
          <a:noFill/>
        </p:spPr>
        <p:txBody>
          <a:bodyPr wrap="none" rtlCol="0">
            <a:spAutoFit/>
          </a:bodyPr>
          <a:lstStyle/>
          <a:p>
            <a:r>
              <a:rPr lang="es-ES" dirty="0"/>
              <a:t>Botón </a:t>
            </a:r>
            <a:r>
              <a:rPr lang="es-ES" dirty="0" err="1"/>
              <a:t>hold</a:t>
            </a:r>
            <a:endParaRPr lang="es-MX" dirty="0"/>
          </a:p>
        </p:txBody>
      </p:sp>
      <p:sp>
        <p:nvSpPr>
          <p:cNvPr id="10" name="CuadroTexto 9">
            <a:extLst>
              <a:ext uri="{FF2B5EF4-FFF2-40B4-BE49-F238E27FC236}">
                <a16:creationId xmlns:a16="http://schemas.microsoft.com/office/drawing/2014/main" id="{5796644F-38C7-49B0-BC40-DDDD479DBC42}"/>
              </a:ext>
            </a:extLst>
          </p:cNvPr>
          <p:cNvSpPr txBox="1"/>
          <p:nvPr/>
        </p:nvSpPr>
        <p:spPr>
          <a:xfrm>
            <a:off x="7926016" y="2305493"/>
            <a:ext cx="2397131" cy="369332"/>
          </a:xfrm>
          <a:prstGeom prst="rect">
            <a:avLst/>
          </a:prstGeom>
          <a:noFill/>
        </p:spPr>
        <p:txBody>
          <a:bodyPr wrap="none" rtlCol="0">
            <a:spAutoFit/>
          </a:bodyPr>
          <a:lstStyle/>
          <a:p>
            <a:r>
              <a:rPr lang="es-ES" dirty="0"/>
              <a:t>Zócalo para transistores</a:t>
            </a:r>
            <a:endParaRPr lang="es-MX" dirty="0"/>
          </a:p>
        </p:txBody>
      </p:sp>
      <p:sp>
        <p:nvSpPr>
          <p:cNvPr id="11" name="CuadroTexto 10">
            <a:extLst>
              <a:ext uri="{FF2B5EF4-FFF2-40B4-BE49-F238E27FC236}">
                <a16:creationId xmlns:a16="http://schemas.microsoft.com/office/drawing/2014/main" id="{7042AC90-0604-4467-85A9-A496CE390632}"/>
              </a:ext>
            </a:extLst>
          </p:cNvPr>
          <p:cNvSpPr txBox="1"/>
          <p:nvPr/>
        </p:nvSpPr>
        <p:spPr>
          <a:xfrm>
            <a:off x="8372057" y="3149425"/>
            <a:ext cx="1138453" cy="646331"/>
          </a:xfrm>
          <a:prstGeom prst="rect">
            <a:avLst/>
          </a:prstGeom>
          <a:noFill/>
        </p:spPr>
        <p:txBody>
          <a:bodyPr wrap="none" rtlCol="0">
            <a:spAutoFit/>
          </a:bodyPr>
          <a:lstStyle/>
          <a:p>
            <a:r>
              <a:rPr lang="es-ES" dirty="0"/>
              <a:t>Puntas de </a:t>
            </a:r>
          </a:p>
          <a:p>
            <a:r>
              <a:rPr lang="es-ES" dirty="0"/>
              <a:t>pruebas</a:t>
            </a:r>
            <a:endParaRPr lang="es-MX" dirty="0"/>
          </a:p>
        </p:txBody>
      </p:sp>
      <p:sp>
        <p:nvSpPr>
          <p:cNvPr id="12" name="CuadroTexto 11">
            <a:extLst>
              <a:ext uri="{FF2B5EF4-FFF2-40B4-BE49-F238E27FC236}">
                <a16:creationId xmlns:a16="http://schemas.microsoft.com/office/drawing/2014/main" id="{AA6564DF-5358-4917-9256-34FE27719B1F}"/>
              </a:ext>
            </a:extLst>
          </p:cNvPr>
          <p:cNvSpPr txBox="1"/>
          <p:nvPr/>
        </p:nvSpPr>
        <p:spPr>
          <a:xfrm>
            <a:off x="149290" y="379692"/>
            <a:ext cx="12042710" cy="461665"/>
          </a:xfrm>
          <a:prstGeom prst="rect">
            <a:avLst/>
          </a:prstGeom>
          <a:noFill/>
        </p:spPr>
        <p:txBody>
          <a:bodyPr wrap="square">
            <a:spAutoFit/>
          </a:bodyPr>
          <a:lstStyle/>
          <a:p>
            <a:pPr algn="ctr"/>
            <a:r>
              <a:rPr lang="es-MX" sz="2400" dirty="0"/>
              <a:t>MULTÍMETRO</a:t>
            </a:r>
          </a:p>
        </p:txBody>
      </p:sp>
      <p:cxnSp>
        <p:nvCxnSpPr>
          <p:cNvPr id="14" name="Conector recto de flecha 13">
            <a:extLst>
              <a:ext uri="{FF2B5EF4-FFF2-40B4-BE49-F238E27FC236}">
                <a16:creationId xmlns:a16="http://schemas.microsoft.com/office/drawing/2014/main" id="{157B449C-D016-42B4-B1F6-EB3AA26EB2DD}"/>
              </a:ext>
            </a:extLst>
          </p:cNvPr>
          <p:cNvCxnSpPr>
            <a:cxnSpLocks/>
          </p:cNvCxnSpPr>
          <p:nvPr/>
        </p:nvCxnSpPr>
        <p:spPr>
          <a:xfrm>
            <a:off x="4480560" y="1910080"/>
            <a:ext cx="548640" cy="65532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8" name="Conector recto 17">
            <a:extLst>
              <a:ext uri="{FF2B5EF4-FFF2-40B4-BE49-F238E27FC236}">
                <a16:creationId xmlns:a16="http://schemas.microsoft.com/office/drawing/2014/main" id="{82D40517-96B9-4C00-889A-971017AC893C}"/>
              </a:ext>
            </a:extLst>
          </p:cNvPr>
          <p:cNvCxnSpPr/>
          <p:nvPr/>
        </p:nvCxnSpPr>
        <p:spPr>
          <a:xfrm flipH="1">
            <a:off x="4190578" y="1903987"/>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ector recto de flecha 18">
            <a:extLst>
              <a:ext uri="{FF2B5EF4-FFF2-40B4-BE49-F238E27FC236}">
                <a16:creationId xmlns:a16="http://schemas.microsoft.com/office/drawing/2014/main" id="{0BB55CAE-F9D3-4D2F-B66D-9CD147DC16ED}"/>
              </a:ext>
            </a:extLst>
          </p:cNvPr>
          <p:cNvCxnSpPr>
            <a:cxnSpLocks/>
          </p:cNvCxnSpPr>
          <p:nvPr/>
        </p:nvCxnSpPr>
        <p:spPr>
          <a:xfrm>
            <a:off x="4480560" y="2674825"/>
            <a:ext cx="1148080" cy="1008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3" name="Conector recto 22">
            <a:extLst>
              <a:ext uri="{FF2B5EF4-FFF2-40B4-BE49-F238E27FC236}">
                <a16:creationId xmlns:a16="http://schemas.microsoft.com/office/drawing/2014/main" id="{D23EFAF0-4654-4DE4-9CFC-AE92CCBF85FE}"/>
              </a:ext>
            </a:extLst>
          </p:cNvPr>
          <p:cNvCxnSpPr/>
          <p:nvPr/>
        </p:nvCxnSpPr>
        <p:spPr>
          <a:xfrm flipH="1">
            <a:off x="4190578" y="2674825"/>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Conector recto 23">
            <a:extLst>
              <a:ext uri="{FF2B5EF4-FFF2-40B4-BE49-F238E27FC236}">
                <a16:creationId xmlns:a16="http://schemas.microsoft.com/office/drawing/2014/main" id="{A7A7330F-A893-491F-8373-C8291D6B8CF6}"/>
              </a:ext>
            </a:extLst>
          </p:cNvPr>
          <p:cNvCxnSpPr/>
          <p:nvPr/>
        </p:nvCxnSpPr>
        <p:spPr>
          <a:xfrm flipH="1">
            <a:off x="4215767" y="3683000"/>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Conector recto 24">
            <a:extLst>
              <a:ext uri="{FF2B5EF4-FFF2-40B4-BE49-F238E27FC236}">
                <a16:creationId xmlns:a16="http://schemas.microsoft.com/office/drawing/2014/main" id="{F6A089F4-F782-4080-A9CA-73A9EB6D291C}"/>
              </a:ext>
            </a:extLst>
          </p:cNvPr>
          <p:cNvCxnSpPr/>
          <p:nvPr/>
        </p:nvCxnSpPr>
        <p:spPr>
          <a:xfrm flipH="1">
            <a:off x="7355418" y="1482347"/>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Conector recto 25">
            <a:extLst>
              <a:ext uri="{FF2B5EF4-FFF2-40B4-BE49-F238E27FC236}">
                <a16:creationId xmlns:a16="http://schemas.microsoft.com/office/drawing/2014/main" id="{E3A2BC1B-C956-4AF6-B746-F14CE7F6F439}"/>
              </a:ext>
            </a:extLst>
          </p:cNvPr>
          <p:cNvCxnSpPr/>
          <p:nvPr/>
        </p:nvCxnSpPr>
        <p:spPr>
          <a:xfrm flipH="1">
            <a:off x="7396472" y="1959867"/>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Conector recto 26">
            <a:extLst>
              <a:ext uri="{FF2B5EF4-FFF2-40B4-BE49-F238E27FC236}">
                <a16:creationId xmlns:a16="http://schemas.microsoft.com/office/drawing/2014/main" id="{35CE1A16-13E1-4499-821C-639950D63F54}"/>
              </a:ext>
            </a:extLst>
          </p:cNvPr>
          <p:cNvCxnSpPr/>
          <p:nvPr/>
        </p:nvCxnSpPr>
        <p:spPr>
          <a:xfrm flipH="1">
            <a:off x="7451938" y="2540000"/>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Conector recto 27">
            <a:extLst>
              <a:ext uri="{FF2B5EF4-FFF2-40B4-BE49-F238E27FC236}">
                <a16:creationId xmlns:a16="http://schemas.microsoft.com/office/drawing/2014/main" id="{17A6FADD-A430-4975-9D8A-A0423FB98FF3}"/>
              </a:ext>
            </a:extLst>
          </p:cNvPr>
          <p:cNvCxnSpPr/>
          <p:nvPr/>
        </p:nvCxnSpPr>
        <p:spPr>
          <a:xfrm flipH="1">
            <a:off x="8076995" y="3341627"/>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9" name="Conector recto de flecha 28">
            <a:extLst>
              <a:ext uri="{FF2B5EF4-FFF2-40B4-BE49-F238E27FC236}">
                <a16:creationId xmlns:a16="http://schemas.microsoft.com/office/drawing/2014/main" id="{615F0CA8-77B2-408F-833A-144834D03CAA}"/>
              </a:ext>
            </a:extLst>
          </p:cNvPr>
          <p:cNvCxnSpPr>
            <a:cxnSpLocks/>
          </p:cNvCxnSpPr>
          <p:nvPr/>
        </p:nvCxnSpPr>
        <p:spPr>
          <a:xfrm>
            <a:off x="4510829" y="3683000"/>
            <a:ext cx="526526" cy="62177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Conector recto de flecha 30">
            <a:extLst>
              <a:ext uri="{FF2B5EF4-FFF2-40B4-BE49-F238E27FC236}">
                <a16:creationId xmlns:a16="http://schemas.microsoft.com/office/drawing/2014/main" id="{DCAAF3E3-9DB3-43D3-8DB6-6675AA3EFFD3}"/>
              </a:ext>
            </a:extLst>
          </p:cNvPr>
          <p:cNvCxnSpPr>
            <a:cxnSpLocks/>
          </p:cNvCxnSpPr>
          <p:nvPr/>
        </p:nvCxnSpPr>
        <p:spPr>
          <a:xfrm flipH="1">
            <a:off x="6781800" y="2540000"/>
            <a:ext cx="670138" cy="5181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4" name="Conector recto de flecha 33">
            <a:extLst>
              <a:ext uri="{FF2B5EF4-FFF2-40B4-BE49-F238E27FC236}">
                <a16:creationId xmlns:a16="http://schemas.microsoft.com/office/drawing/2014/main" id="{49349C98-F0FD-4844-97F6-3A7F12064961}"/>
              </a:ext>
            </a:extLst>
          </p:cNvPr>
          <p:cNvCxnSpPr>
            <a:cxnSpLocks/>
          </p:cNvCxnSpPr>
          <p:nvPr/>
        </p:nvCxnSpPr>
        <p:spPr>
          <a:xfrm flipH="1">
            <a:off x="6810395" y="1959866"/>
            <a:ext cx="574878" cy="58013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6" name="Conector recto de flecha 35">
            <a:extLst>
              <a:ext uri="{FF2B5EF4-FFF2-40B4-BE49-F238E27FC236}">
                <a16:creationId xmlns:a16="http://schemas.microsoft.com/office/drawing/2014/main" id="{ECA420FC-8F30-4157-A155-19AE91BC54DC}"/>
              </a:ext>
            </a:extLst>
          </p:cNvPr>
          <p:cNvCxnSpPr>
            <a:cxnSpLocks/>
          </p:cNvCxnSpPr>
          <p:nvPr/>
        </p:nvCxnSpPr>
        <p:spPr>
          <a:xfrm flipH="1">
            <a:off x="6685280" y="1482346"/>
            <a:ext cx="670138" cy="66200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9" name="Conector recto de flecha 38">
            <a:extLst>
              <a:ext uri="{FF2B5EF4-FFF2-40B4-BE49-F238E27FC236}">
                <a16:creationId xmlns:a16="http://schemas.microsoft.com/office/drawing/2014/main" id="{C35A7804-9B69-4B6F-AEA1-0EBAD733AFFB}"/>
              </a:ext>
            </a:extLst>
          </p:cNvPr>
          <p:cNvCxnSpPr>
            <a:cxnSpLocks/>
          </p:cNvCxnSpPr>
          <p:nvPr/>
        </p:nvCxnSpPr>
        <p:spPr>
          <a:xfrm flipH="1">
            <a:off x="7355418" y="3341627"/>
            <a:ext cx="717409" cy="70247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1" name="Conector recto de flecha 40">
            <a:extLst>
              <a:ext uri="{FF2B5EF4-FFF2-40B4-BE49-F238E27FC236}">
                <a16:creationId xmlns:a16="http://schemas.microsoft.com/office/drawing/2014/main" id="{9F522EC4-6758-4385-B64C-FDF40954C7E2}"/>
              </a:ext>
            </a:extLst>
          </p:cNvPr>
          <p:cNvCxnSpPr>
            <a:cxnSpLocks/>
          </p:cNvCxnSpPr>
          <p:nvPr/>
        </p:nvCxnSpPr>
        <p:spPr>
          <a:xfrm flipH="1">
            <a:off x="7762029" y="3341626"/>
            <a:ext cx="310798" cy="58552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3" name="Conector recto 42">
            <a:extLst>
              <a:ext uri="{FF2B5EF4-FFF2-40B4-BE49-F238E27FC236}">
                <a16:creationId xmlns:a16="http://schemas.microsoft.com/office/drawing/2014/main" id="{7A734CE5-550C-46A9-9CE8-E34D6973A048}"/>
              </a:ext>
            </a:extLst>
          </p:cNvPr>
          <p:cNvCxnSpPr/>
          <p:nvPr/>
        </p:nvCxnSpPr>
        <p:spPr>
          <a:xfrm flipH="1">
            <a:off x="4215767" y="5877560"/>
            <a:ext cx="29506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44" name="Conector recto de flecha 43">
            <a:extLst>
              <a:ext uri="{FF2B5EF4-FFF2-40B4-BE49-F238E27FC236}">
                <a16:creationId xmlns:a16="http://schemas.microsoft.com/office/drawing/2014/main" id="{31303538-74C5-4371-94D9-B2B53A20C59F}"/>
              </a:ext>
            </a:extLst>
          </p:cNvPr>
          <p:cNvCxnSpPr>
            <a:cxnSpLocks/>
          </p:cNvCxnSpPr>
          <p:nvPr/>
        </p:nvCxnSpPr>
        <p:spPr>
          <a:xfrm flipV="1">
            <a:off x="4510829" y="5242560"/>
            <a:ext cx="670771" cy="6350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64475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sz="half" idx="2"/>
          </p:nvPr>
        </p:nvSpPr>
        <p:spPr>
          <a:xfrm>
            <a:off x="6172200" y="354142"/>
            <a:ext cx="4875211" cy="6351458"/>
          </a:xfrm>
        </p:spPr>
        <p:txBody>
          <a:bodyPr>
            <a:normAutofit fontScale="70000" lnSpcReduction="20000"/>
          </a:bodyPr>
          <a:lstStyle/>
          <a:p>
            <a:r>
              <a:rPr lang="es-ES" dirty="0"/>
              <a:t>CIRCUITOS L</a:t>
            </a:r>
            <a:br>
              <a:rPr lang="es-ES" dirty="0"/>
            </a:br>
            <a:br>
              <a:rPr lang="es-ES" dirty="0"/>
            </a:br>
            <a:r>
              <a:rPr lang="es-ES" dirty="0"/>
              <a:t>Son los circuitos que solo tienen componente inductivo (</a:t>
            </a:r>
            <a:r>
              <a:rPr lang="es-ES" b="1" dirty="0"/>
              <a:t>bobinas puras</a:t>
            </a:r>
            <a:r>
              <a:rPr lang="es-ES" dirty="0"/>
              <a:t>). En este caso </a:t>
            </a:r>
            <a:r>
              <a:rPr lang="es-ES" b="1" dirty="0"/>
              <a:t>la V y la I están desfasadas 90º</a:t>
            </a:r>
            <a:r>
              <a:rPr lang="es-ES" dirty="0"/>
              <a:t>. </a:t>
            </a:r>
            <a:br>
              <a:rPr lang="es-ES" dirty="0"/>
            </a:br>
            <a:br>
              <a:rPr lang="es-ES" dirty="0"/>
            </a:br>
            <a:r>
              <a:rPr lang="es-ES" dirty="0"/>
              <a:t>La intensidad esta retrasada 90º respecto a la tensión o </a:t>
            </a:r>
            <a:r>
              <a:rPr lang="es-ES" b="1" dirty="0"/>
              <a:t>la tensión está adelantada 90º respecto a la intensidad</a:t>
            </a:r>
            <a:r>
              <a:rPr lang="es-ES" dirty="0"/>
              <a:t>.</a:t>
            </a:r>
            <a:br>
              <a:rPr lang="es-ES" dirty="0"/>
            </a:br>
            <a:br>
              <a:rPr lang="es-ES" dirty="0"/>
            </a:br>
            <a:r>
              <a:rPr lang="es-ES" dirty="0"/>
              <a:t>En estos circuitos en lugar de R tenemos </a:t>
            </a:r>
            <a:r>
              <a:rPr lang="es-ES" b="1" dirty="0" err="1"/>
              <a:t>Xl</a:t>
            </a:r>
            <a:r>
              <a:rPr lang="es-ES" b="1" dirty="0"/>
              <a:t>, impedancia inductiva</a:t>
            </a:r>
            <a:r>
              <a:rPr lang="es-ES" dirty="0"/>
              <a:t>. </a:t>
            </a:r>
            <a:br>
              <a:rPr lang="es-ES" dirty="0"/>
            </a:br>
            <a:br>
              <a:rPr lang="es-ES" dirty="0"/>
            </a:br>
            <a:r>
              <a:rPr lang="es-ES" dirty="0"/>
              <a:t>La </a:t>
            </a:r>
            <a:r>
              <a:rPr lang="es-ES" dirty="0" err="1"/>
              <a:t>Xl</a:t>
            </a:r>
            <a:r>
              <a:rPr lang="es-ES" dirty="0"/>
              <a:t> es algo así como la resistencia de la parte inductiva. </a:t>
            </a:r>
            <a:br>
              <a:rPr lang="es-ES" dirty="0"/>
            </a:br>
            <a:br>
              <a:rPr lang="es-ES" dirty="0"/>
            </a:br>
            <a:r>
              <a:rPr lang="es-ES" dirty="0"/>
              <a:t>Para calcularla es importante un valor llamado </a:t>
            </a:r>
            <a:r>
              <a:rPr lang="es-ES" dirty="0">
                <a:hlinkClick r:id="rId2" tooltip="inductancia"/>
              </a:rPr>
              <a:t>inductancia</a:t>
            </a:r>
            <a:r>
              <a:rPr lang="es-ES" dirty="0"/>
              <a:t> (L) que solo poseen las bobinas puras. </a:t>
            </a:r>
            <a:br>
              <a:rPr lang="es-ES" b="1" dirty="0"/>
            </a:br>
            <a:br>
              <a:rPr lang="es-ES" b="1" dirty="0"/>
            </a:br>
            <a:r>
              <a:rPr lang="es-ES" b="1" dirty="0"/>
              <a:t>L será la inductancia y se mide en henrios</a:t>
            </a:r>
            <a:r>
              <a:rPr lang="es-ES" dirty="0"/>
              <a:t>, al multiplicarla por w (frecuencia angular) nos dará la impedancia inductiva. </a:t>
            </a:r>
          </a:p>
        </p:txBody>
      </p:sp>
      <p:pic>
        <p:nvPicPr>
          <p:cNvPr id="5" name="Imagen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8500" y="354142"/>
            <a:ext cx="5473700" cy="6262558"/>
          </a:xfrm>
          <a:prstGeom prst="rect">
            <a:avLst/>
          </a:prstGeom>
        </p:spPr>
      </p:pic>
    </p:spTree>
    <p:extLst>
      <p:ext uri="{BB962C8B-B14F-4D97-AF65-F5344CB8AC3E}">
        <p14:creationId xmlns:p14="http://schemas.microsoft.com/office/powerpoint/2010/main" val="19726933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sz="half" idx="2"/>
          </p:nvPr>
        </p:nvSpPr>
        <p:spPr>
          <a:xfrm>
            <a:off x="355600" y="319086"/>
            <a:ext cx="4875211" cy="6259514"/>
          </a:xfrm>
        </p:spPr>
        <p:txBody>
          <a:bodyPr>
            <a:normAutofit/>
          </a:bodyPr>
          <a:lstStyle/>
          <a:p>
            <a:r>
              <a:rPr lang="es-ES" dirty="0"/>
              <a:t>CIRCUITOS C </a:t>
            </a:r>
            <a:br>
              <a:rPr lang="es-ES" dirty="0"/>
            </a:br>
            <a:br>
              <a:rPr lang="es-ES" dirty="0"/>
            </a:br>
            <a:r>
              <a:rPr lang="es-ES" dirty="0"/>
              <a:t>Este tipo de circuitos son los que solo tienen componentes capacitivos (</a:t>
            </a:r>
            <a:r>
              <a:rPr lang="es-ES" b="1" dirty="0"/>
              <a:t>condensadores puros</a:t>
            </a:r>
            <a:r>
              <a:rPr lang="es-ES" dirty="0"/>
              <a:t>). </a:t>
            </a:r>
            <a:br>
              <a:rPr lang="es-ES" dirty="0"/>
            </a:br>
            <a:br>
              <a:rPr lang="es-ES" dirty="0"/>
            </a:br>
            <a:r>
              <a:rPr lang="es-ES" dirty="0"/>
              <a:t>En este caso </a:t>
            </a:r>
            <a:r>
              <a:rPr lang="es-ES" b="1" dirty="0"/>
              <a:t>la V y la I están desfasadas 90º negativos</a:t>
            </a:r>
            <a:r>
              <a:rPr lang="es-ES" dirty="0"/>
              <a:t> (la V está retrasada en lugar de adelantada con respecto a la I). </a:t>
            </a:r>
            <a:br>
              <a:rPr lang="es-ES" dirty="0"/>
            </a:br>
            <a:br>
              <a:rPr lang="es-ES" dirty="0"/>
            </a:br>
            <a:r>
              <a:rPr lang="es-ES" dirty="0"/>
              <a:t>La </a:t>
            </a:r>
            <a:r>
              <a:rPr lang="es-ES" b="1" dirty="0" err="1"/>
              <a:t>Xc</a:t>
            </a:r>
            <a:r>
              <a:rPr lang="es-ES" b="1" dirty="0"/>
              <a:t> será la impedancia capacitiva</a:t>
            </a:r>
            <a:r>
              <a:rPr lang="es-ES" dirty="0"/>
              <a:t>, algo parecido a la resistencia de la parte capacitiva.</a:t>
            </a:r>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73700" y="540543"/>
            <a:ext cx="5562600" cy="5816600"/>
          </a:xfrm>
          <a:prstGeom prst="rect">
            <a:avLst/>
          </a:prstGeom>
        </p:spPr>
      </p:pic>
    </p:spTree>
    <p:extLst>
      <p:ext uri="{BB962C8B-B14F-4D97-AF65-F5344CB8AC3E}">
        <p14:creationId xmlns:p14="http://schemas.microsoft.com/office/powerpoint/2010/main" val="38810839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sz="half" idx="2"/>
          </p:nvPr>
        </p:nvSpPr>
        <p:spPr>
          <a:xfrm>
            <a:off x="685801" y="723900"/>
            <a:ext cx="4178300" cy="4699000"/>
          </a:xfrm>
        </p:spPr>
        <p:txBody>
          <a:bodyPr>
            <a:normAutofit/>
          </a:bodyPr>
          <a:lstStyle/>
          <a:p>
            <a:r>
              <a:rPr lang="es-ES" dirty="0"/>
              <a:t>CIRCUITOS RLC</a:t>
            </a:r>
            <a:br>
              <a:rPr lang="es-ES" dirty="0"/>
            </a:br>
            <a:br>
              <a:rPr lang="es-ES" dirty="0"/>
            </a:br>
            <a:r>
              <a:rPr lang="es-ES" dirty="0"/>
              <a:t>Son los circuitos más reales. </a:t>
            </a:r>
            <a:br>
              <a:rPr lang="es-ES" dirty="0"/>
            </a:br>
            <a:br>
              <a:rPr lang="es-ES" dirty="0"/>
            </a:br>
            <a:r>
              <a:rPr lang="es-ES" dirty="0"/>
              <a:t>Fíjate que si te acostumbras hacer todo con los triángulos de impedancias, de tensiones y de potencias es mucho más fácil.</a:t>
            </a:r>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64100" y="723900"/>
            <a:ext cx="6515099" cy="5359400"/>
          </a:xfrm>
          <a:prstGeom prst="rect">
            <a:avLst/>
          </a:prstGeom>
        </p:spPr>
      </p:pic>
    </p:spTree>
    <p:extLst>
      <p:ext uri="{BB962C8B-B14F-4D97-AF65-F5344CB8AC3E}">
        <p14:creationId xmlns:p14="http://schemas.microsoft.com/office/powerpoint/2010/main" val="28830343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2586553-4710-4018-B4A1-4D37C148739A}"/>
              </a:ext>
            </a:extLst>
          </p:cNvPr>
          <p:cNvSpPr txBox="1"/>
          <p:nvPr/>
        </p:nvSpPr>
        <p:spPr>
          <a:xfrm>
            <a:off x="0" y="417153"/>
            <a:ext cx="12192000" cy="400110"/>
          </a:xfrm>
          <a:prstGeom prst="rect">
            <a:avLst/>
          </a:prstGeom>
          <a:noFill/>
        </p:spPr>
        <p:txBody>
          <a:bodyPr wrap="square">
            <a:spAutoFit/>
          </a:bodyPr>
          <a:lstStyle/>
          <a:p>
            <a:pPr algn="ctr"/>
            <a:r>
              <a:rPr lang="es-MX" sz="2000" dirty="0"/>
              <a:t>Circuitos Semiconductores (Dos capas. diodos)</a:t>
            </a:r>
          </a:p>
        </p:txBody>
      </p:sp>
      <p:pic>
        <p:nvPicPr>
          <p:cNvPr id="8" name="Imagen 7">
            <a:extLst>
              <a:ext uri="{FF2B5EF4-FFF2-40B4-BE49-F238E27FC236}">
                <a16:creationId xmlns:a16="http://schemas.microsoft.com/office/drawing/2014/main" id="{A94E5BC2-2098-419C-B55A-40C905D0BE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48084" y="1403947"/>
            <a:ext cx="6837684" cy="3580617"/>
          </a:xfrm>
          <a:prstGeom prst="rect">
            <a:avLst/>
          </a:prstGeom>
        </p:spPr>
      </p:pic>
      <p:sp>
        <p:nvSpPr>
          <p:cNvPr id="10" name="CuadroTexto 9">
            <a:extLst>
              <a:ext uri="{FF2B5EF4-FFF2-40B4-BE49-F238E27FC236}">
                <a16:creationId xmlns:a16="http://schemas.microsoft.com/office/drawing/2014/main" id="{43DF0A56-93D4-49AF-B815-7F2A7B54B56E}"/>
              </a:ext>
            </a:extLst>
          </p:cNvPr>
          <p:cNvSpPr txBox="1"/>
          <p:nvPr/>
        </p:nvSpPr>
        <p:spPr>
          <a:xfrm>
            <a:off x="1446245" y="5217782"/>
            <a:ext cx="9041363" cy="923330"/>
          </a:xfrm>
          <a:prstGeom prst="rect">
            <a:avLst/>
          </a:prstGeom>
          <a:noFill/>
        </p:spPr>
        <p:txBody>
          <a:bodyPr wrap="square">
            <a:spAutoFit/>
          </a:bodyPr>
          <a:lstStyle/>
          <a:p>
            <a:pPr algn="just"/>
            <a:r>
              <a:rPr lang="es-ES" dirty="0"/>
              <a:t>El uso de los semiconductores ha permitido desarrollar toda una tecnología de componentes electrónicos, denominados activos, que cambian su comportamiento en el circuito en función de cómo les afectan las condiciones eléctricas o físicas externas. </a:t>
            </a:r>
            <a:endParaRPr lang="es-MX" dirty="0"/>
          </a:p>
        </p:txBody>
      </p:sp>
    </p:spTree>
    <p:extLst>
      <p:ext uri="{BB962C8B-B14F-4D97-AF65-F5344CB8AC3E}">
        <p14:creationId xmlns:p14="http://schemas.microsoft.com/office/powerpoint/2010/main" val="24700610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5535F3B-3C94-4D55-AB5B-1A7AD0318B9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37584" y="3689563"/>
            <a:ext cx="6253614" cy="3348439"/>
          </a:xfrm>
          <a:prstGeom prst="rect">
            <a:avLst/>
          </a:prstGeom>
        </p:spPr>
      </p:pic>
      <p:sp>
        <p:nvSpPr>
          <p:cNvPr id="6" name="CuadroTexto 5">
            <a:extLst>
              <a:ext uri="{FF2B5EF4-FFF2-40B4-BE49-F238E27FC236}">
                <a16:creationId xmlns:a16="http://schemas.microsoft.com/office/drawing/2014/main" id="{FECEB923-0CA3-4761-8850-829603B1F8AE}"/>
              </a:ext>
            </a:extLst>
          </p:cNvPr>
          <p:cNvSpPr txBox="1"/>
          <p:nvPr/>
        </p:nvSpPr>
        <p:spPr>
          <a:xfrm>
            <a:off x="0" y="421557"/>
            <a:ext cx="12192000" cy="400110"/>
          </a:xfrm>
          <a:prstGeom prst="rect">
            <a:avLst/>
          </a:prstGeom>
          <a:noFill/>
        </p:spPr>
        <p:txBody>
          <a:bodyPr wrap="square" rtlCol="0">
            <a:spAutoFit/>
          </a:bodyPr>
          <a:lstStyle/>
          <a:p>
            <a:pPr algn="ctr"/>
            <a:r>
              <a:rPr lang="es-MX" sz="2000" dirty="0">
                <a:latin typeface="Arial Black" panose="020B0A04020102020204" pitchFamily="34" charset="0"/>
              </a:rPr>
              <a:t>Diodo</a:t>
            </a:r>
          </a:p>
        </p:txBody>
      </p:sp>
      <p:pic>
        <p:nvPicPr>
          <p:cNvPr id="8" name="Imagen 7">
            <a:extLst>
              <a:ext uri="{FF2B5EF4-FFF2-40B4-BE49-F238E27FC236}">
                <a16:creationId xmlns:a16="http://schemas.microsoft.com/office/drawing/2014/main" id="{18927860-5905-4B6D-B270-5E09A404BB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994021" y="3682024"/>
            <a:ext cx="5896948" cy="3348439"/>
          </a:xfrm>
          <a:prstGeom prst="rect">
            <a:avLst/>
          </a:prstGeom>
        </p:spPr>
      </p:pic>
      <p:sp>
        <p:nvSpPr>
          <p:cNvPr id="9" name="CuadroTexto 8">
            <a:extLst>
              <a:ext uri="{FF2B5EF4-FFF2-40B4-BE49-F238E27FC236}">
                <a16:creationId xmlns:a16="http://schemas.microsoft.com/office/drawing/2014/main" id="{60E1AFD8-71B9-4123-B57C-23B8EDB5B749}"/>
              </a:ext>
            </a:extLst>
          </p:cNvPr>
          <p:cNvSpPr txBox="1"/>
          <p:nvPr/>
        </p:nvSpPr>
        <p:spPr>
          <a:xfrm>
            <a:off x="2017169" y="4100603"/>
            <a:ext cx="1132041" cy="461665"/>
          </a:xfrm>
          <a:prstGeom prst="rect">
            <a:avLst/>
          </a:prstGeom>
          <a:noFill/>
        </p:spPr>
        <p:txBody>
          <a:bodyPr wrap="none" rtlCol="0">
            <a:spAutoFit/>
          </a:bodyPr>
          <a:lstStyle/>
          <a:p>
            <a:r>
              <a:rPr lang="es-ES" sz="2400" b="1" dirty="0"/>
              <a:t>Ánodo </a:t>
            </a:r>
            <a:endParaRPr lang="es-MX" sz="2400" b="1" dirty="0"/>
          </a:p>
        </p:txBody>
      </p:sp>
      <p:sp>
        <p:nvSpPr>
          <p:cNvPr id="10" name="CuadroTexto 9">
            <a:extLst>
              <a:ext uri="{FF2B5EF4-FFF2-40B4-BE49-F238E27FC236}">
                <a16:creationId xmlns:a16="http://schemas.microsoft.com/office/drawing/2014/main" id="{5946C977-88FE-40DA-BA58-D77DFBA32F04}"/>
              </a:ext>
            </a:extLst>
          </p:cNvPr>
          <p:cNvSpPr txBox="1"/>
          <p:nvPr/>
        </p:nvSpPr>
        <p:spPr>
          <a:xfrm>
            <a:off x="6405774" y="4100604"/>
            <a:ext cx="1097288" cy="461665"/>
          </a:xfrm>
          <a:prstGeom prst="rect">
            <a:avLst/>
          </a:prstGeom>
          <a:noFill/>
        </p:spPr>
        <p:txBody>
          <a:bodyPr wrap="none" rtlCol="0">
            <a:spAutoFit/>
          </a:bodyPr>
          <a:lstStyle/>
          <a:p>
            <a:r>
              <a:rPr lang="es-ES" sz="2400" b="1" dirty="0"/>
              <a:t>Cátodo</a:t>
            </a:r>
            <a:endParaRPr lang="es-MX" sz="2400" b="1" dirty="0"/>
          </a:p>
        </p:txBody>
      </p:sp>
      <p:sp>
        <p:nvSpPr>
          <p:cNvPr id="12" name="CuadroTexto 11">
            <a:extLst>
              <a:ext uri="{FF2B5EF4-FFF2-40B4-BE49-F238E27FC236}">
                <a16:creationId xmlns:a16="http://schemas.microsoft.com/office/drawing/2014/main" id="{DAC26B7C-0037-4141-91D8-48B3CB3A0CBC}"/>
              </a:ext>
            </a:extLst>
          </p:cNvPr>
          <p:cNvSpPr txBox="1"/>
          <p:nvPr/>
        </p:nvSpPr>
        <p:spPr>
          <a:xfrm>
            <a:off x="4688940" y="4100605"/>
            <a:ext cx="1097288" cy="461665"/>
          </a:xfrm>
          <a:prstGeom prst="rect">
            <a:avLst/>
          </a:prstGeom>
          <a:noFill/>
        </p:spPr>
        <p:txBody>
          <a:bodyPr wrap="none" rtlCol="0">
            <a:spAutoFit/>
          </a:bodyPr>
          <a:lstStyle/>
          <a:p>
            <a:r>
              <a:rPr lang="es-ES" sz="2400" b="1" dirty="0"/>
              <a:t>Cátodo</a:t>
            </a:r>
            <a:endParaRPr lang="es-MX" sz="2400" b="1" dirty="0"/>
          </a:p>
        </p:txBody>
      </p:sp>
      <p:sp>
        <p:nvSpPr>
          <p:cNvPr id="14" name="CuadroTexto 13">
            <a:extLst>
              <a:ext uri="{FF2B5EF4-FFF2-40B4-BE49-F238E27FC236}">
                <a16:creationId xmlns:a16="http://schemas.microsoft.com/office/drawing/2014/main" id="{B299BEDD-A495-4F4E-A663-70E8C69C025C}"/>
              </a:ext>
            </a:extLst>
          </p:cNvPr>
          <p:cNvSpPr txBox="1"/>
          <p:nvPr/>
        </p:nvSpPr>
        <p:spPr>
          <a:xfrm>
            <a:off x="9139332" y="4100603"/>
            <a:ext cx="1132041" cy="461665"/>
          </a:xfrm>
          <a:prstGeom prst="rect">
            <a:avLst/>
          </a:prstGeom>
          <a:noFill/>
        </p:spPr>
        <p:txBody>
          <a:bodyPr wrap="none" rtlCol="0">
            <a:spAutoFit/>
          </a:bodyPr>
          <a:lstStyle/>
          <a:p>
            <a:r>
              <a:rPr lang="es-ES" sz="2400" b="1" dirty="0"/>
              <a:t>Ánodo </a:t>
            </a:r>
            <a:endParaRPr lang="es-MX" sz="2400" b="1" dirty="0"/>
          </a:p>
        </p:txBody>
      </p:sp>
      <p:sp>
        <p:nvSpPr>
          <p:cNvPr id="15" name="CuadroTexto 14">
            <a:extLst>
              <a:ext uri="{FF2B5EF4-FFF2-40B4-BE49-F238E27FC236}">
                <a16:creationId xmlns:a16="http://schemas.microsoft.com/office/drawing/2014/main" id="{36FA8EF5-9F37-4C28-8829-4F0608C11A55}"/>
              </a:ext>
            </a:extLst>
          </p:cNvPr>
          <p:cNvSpPr txBox="1"/>
          <p:nvPr/>
        </p:nvSpPr>
        <p:spPr>
          <a:xfrm>
            <a:off x="2229335" y="1273946"/>
            <a:ext cx="7869270" cy="923330"/>
          </a:xfrm>
          <a:prstGeom prst="rect">
            <a:avLst/>
          </a:prstGeom>
          <a:noFill/>
        </p:spPr>
        <p:txBody>
          <a:bodyPr wrap="none" rtlCol="0">
            <a:spAutoFit/>
          </a:bodyPr>
          <a:lstStyle/>
          <a:p>
            <a:r>
              <a:rPr lang="es-ES" dirty="0"/>
              <a:t>Semiconductor formado por la unión de material P (Ánodo) y material N (Cátodo).</a:t>
            </a:r>
          </a:p>
          <a:p>
            <a:endParaRPr lang="es-ES" dirty="0"/>
          </a:p>
          <a:p>
            <a:r>
              <a:rPr lang="es-ES" dirty="0"/>
              <a:t>Permite el paso de corriente en un sentido y bloquea en el otro.</a:t>
            </a:r>
            <a:endParaRPr lang="es-MX" dirty="0"/>
          </a:p>
        </p:txBody>
      </p:sp>
      <p:pic>
        <p:nvPicPr>
          <p:cNvPr id="17" name="Imagen 16">
            <a:extLst>
              <a:ext uri="{FF2B5EF4-FFF2-40B4-BE49-F238E27FC236}">
                <a16:creationId xmlns:a16="http://schemas.microsoft.com/office/drawing/2014/main" id="{2BA52BDD-AA5E-45BF-8DE9-959A2B8644D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30422" y="1695249"/>
            <a:ext cx="2304661" cy="2304661"/>
          </a:xfrm>
          <a:prstGeom prst="rect">
            <a:avLst/>
          </a:prstGeom>
        </p:spPr>
      </p:pic>
      <p:sp>
        <p:nvSpPr>
          <p:cNvPr id="18" name="CuadroTexto 17">
            <a:extLst>
              <a:ext uri="{FF2B5EF4-FFF2-40B4-BE49-F238E27FC236}">
                <a16:creationId xmlns:a16="http://schemas.microsoft.com/office/drawing/2014/main" id="{30520679-DA99-416D-9114-388CF9CE9CAB}"/>
              </a:ext>
            </a:extLst>
          </p:cNvPr>
          <p:cNvSpPr txBox="1"/>
          <p:nvPr/>
        </p:nvSpPr>
        <p:spPr>
          <a:xfrm>
            <a:off x="9487309" y="2858883"/>
            <a:ext cx="1295547" cy="461665"/>
          </a:xfrm>
          <a:prstGeom prst="rect">
            <a:avLst/>
          </a:prstGeom>
          <a:noFill/>
        </p:spPr>
        <p:txBody>
          <a:bodyPr wrap="none" rtlCol="0">
            <a:spAutoFit/>
          </a:bodyPr>
          <a:lstStyle/>
          <a:p>
            <a:r>
              <a:rPr lang="es-ES" sz="2400" b="1" dirty="0"/>
              <a:t>Símbolo </a:t>
            </a:r>
            <a:endParaRPr lang="es-MX" sz="2400" b="1" dirty="0"/>
          </a:p>
        </p:txBody>
      </p:sp>
      <p:sp>
        <p:nvSpPr>
          <p:cNvPr id="19" name="CuadroTexto 18">
            <a:extLst>
              <a:ext uri="{FF2B5EF4-FFF2-40B4-BE49-F238E27FC236}">
                <a16:creationId xmlns:a16="http://schemas.microsoft.com/office/drawing/2014/main" id="{8A954168-BB7C-4501-B6D2-BAACC017512D}"/>
              </a:ext>
            </a:extLst>
          </p:cNvPr>
          <p:cNvSpPr txBox="1"/>
          <p:nvPr/>
        </p:nvSpPr>
        <p:spPr>
          <a:xfrm>
            <a:off x="2593888" y="6341735"/>
            <a:ext cx="3202030" cy="461665"/>
          </a:xfrm>
          <a:prstGeom prst="rect">
            <a:avLst/>
          </a:prstGeom>
          <a:noFill/>
        </p:spPr>
        <p:txBody>
          <a:bodyPr wrap="none" rtlCol="0">
            <a:spAutoFit/>
          </a:bodyPr>
          <a:lstStyle/>
          <a:p>
            <a:r>
              <a:rPr lang="es-ES" sz="2400" b="1" dirty="0"/>
              <a:t>Polarización en Directa </a:t>
            </a:r>
            <a:endParaRPr lang="es-MX" sz="2400" b="1" dirty="0"/>
          </a:p>
        </p:txBody>
      </p:sp>
      <p:sp>
        <p:nvSpPr>
          <p:cNvPr id="21" name="CuadroTexto 20">
            <a:extLst>
              <a:ext uri="{FF2B5EF4-FFF2-40B4-BE49-F238E27FC236}">
                <a16:creationId xmlns:a16="http://schemas.microsoft.com/office/drawing/2014/main" id="{8E719227-6543-448F-AD81-3459337DF1F3}"/>
              </a:ext>
            </a:extLst>
          </p:cNvPr>
          <p:cNvSpPr txBox="1"/>
          <p:nvPr/>
        </p:nvSpPr>
        <p:spPr>
          <a:xfrm>
            <a:off x="6522364" y="6332631"/>
            <a:ext cx="3250570" cy="461665"/>
          </a:xfrm>
          <a:prstGeom prst="rect">
            <a:avLst/>
          </a:prstGeom>
          <a:noFill/>
        </p:spPr>
        <p:txBody>
          <a:bodyPr wrap="none" rtlCol="0">
            <a:spAutoFit/>
          </a:bodyPr>
          <a:lstStyle/>
          <a:p>
            <a:r>
              <a:rPr lang="es-ES" sz="2400" b="1" dirty="0"/>
              <a:t>Polarización en Inversa </a:t>
            </a:r>
            <a:endParaRPr lang="es-MX" sz="2400" b="1" dirty="0"/>
          </a:p>
        </p:txBody>
      </p:sp>
      <p:sp>
        <p:nvSpPr>
          <p:cNvPr id="4" name="CuadroTexto 3">
            <a:extLst>
              <a:ext uri="{FF2B5EF4-FFF2-40B4-BE49-F238E27FC236}">
                <a16:creationId xmlns:a16="http://schemas.microsoft.com/office/drawing/2014/main" id="{72B209A7-258C-45DB-AC27-F445EA2B932A}"/>
              </a:ext>
            </a:extLst>
          </p:cNvPr>
          <p:cNvSpPr txBox="1"/>
          <p:nvPr/>
        </p:nvSpPr>
        <p:spPr>
          <a:xfrm>
            <a:off x="7901883" y="2314465"/>
            <a:ext cx="567784" cy="584775"/>
          </a:xfrm>
          <a:prstGeom prst="rect">
            <a:avLst/>
          </a:prstGeom>
          <a:noFill/>
        </p:spPr>
        <p:txBody>
          <a:bodyPr wrap="none" rtlCol="0">
            <a:spAutoFit/>
          </a:bodyPr>
          <a:lstStyle/>
          <a:p>
            <a:r>
              <a:rPr lang="es-ES" sz="3200" b="1" dirty="0"/>
              <a:t>+ </a:t>
            </a:r>
            <a:endParaRPr lang="es-MX" sz="3200" b="1" dirty="0"/>
          </a:p>
        </p:txBody>
      </p:sp>
      <p:sp>
        <p:nvSpPr>
          <p:cNvPr id="5" name="CuadroTexto 4">
            <a:extLst>
              <a:ext uri="{FF2B5EF4-FFF2-40B4-BE49-F238E27FC236}">
                <a16:creationId xmlns:a16="http://schemas.microsoft.com/office/drawing/2014/main" id="{BA2B6ECB-6A0B-46B0-B498-36FFB8F63FBC}"/>
              </a:ext>
            </a:extLst>
          </p:cNvPr>
          <p:cNvSpPr txBox="1"/>
          <p:nvPr/>
        </p:nvSpPr>
        <p:spPr>
          <a:xfrm>
            <a:off x="9676695" y="2266569"/>
            <a:ext cx="421910" cy="584775"/>
          </a:xfrm>
          <a:prstGeom prst="rect">
            <a:avLst/>
          </a:prstGeom>
          <a:noFill/>
        </p:spPr>
        <p:txBody>
          <a:bodyPr wrap="none" rtlCol="0">
            <a:spAutoFit/>
          </a:bodyPr>
          <a:lstStyle/>
          <a:p>
            <a:r>
              <a:rPr lang="es-ES" sz="3200" b="1" dirty="0"/>
              <a:t>- </a:t>
            </a:r>
            <a:endParaRPr lang="es-MX" sz="3200" b="1" dirty="0"/>
          </a:p>
        </p:txBody>
      </p:sp>
      <p:pic>
        <p:nvPicPr>
          <p:cNvPr id="11" name="Imagen 10">
            <a:extLst>
              <a:ext uri="{FF2B5EF4-FFF2-40B4-BE49-F238E27FC236}">
                <a16:creationId xmlns:a16="http://schemas.microsoft.com/office/drawing/2014/main" id="{C86C4D10-94DA-447E-B53E-3D11BF80974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337088" y="2566291"/>
            <a:ext cx="2899379" cy="992510"/>
          </a:xfrm>
          <a:prstGeom prst="rect">
            <a:avLst/>
          </a:prstGeom>
        </p:spPr>
      </p:pic>
    </p:spTree>
    <p:extLst>
      <p:ext uri="{BB962C8B-B14F-4D97-AF65-F5344CB8AC3E}">
        <p14:creationId xmlns:p14="http://schemas.microsoft.com/office/powerpoint/2010/main" val="7373081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3724B63-A047-4A86-8B06-4E5302A0EF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5173" y="1447956"/>
            <a:ext cx="8501574" cy="4552088"/>
          </a:xfrm>
          <a:prstGeom prst="rect">
            <a:avLst/>
          </a:prstGeom>
        </p:spPr>
      </p:pic>
      <p:sp>
        <p:nvSpPr>
          <p:cNvPr id="6" name="CuadroTexto 5">
            <a:extLst>
              <a:ext uri="{FF2B5EF4-FFF2-40B4-BE49-F238E27FC236}">
                <a16:creationId xmlns:a16="http://schemas.microsoft.com/office/drawing/2014/main" id="{4772C515-CB51-42DA-94A6-D8A7D32C7D03}"/>
              </a:ext>
            </a:extLst>
          </p:cNvPr>
          <p:cNvSpPr txBox="1"/>
          <p:nvPr/>
        </p:nvSpPr>
        <p:spPr>
          <a:xfrm>
            <a:off x="0" y="673486"/>
            <a:ext cx="12192000" cy="400110"/>
          </a:xfrm>
          <a:prstGeom prst="rect">
            <a:avLst/>
          </a:prstGeom>
          <a:noFill/>
        </p:spPr>
        <p:txBody>
          <a:bodyPr wrap="square" rtlCol="0">
            <a:spAutoFit/>
          </a:bodyPr>
          <a:lstStyle/>
          <a:p>
            <a:pPr algn="ctr"/>
            <a:r>
              <a:rPr lang="es-MX" sz="2000" dirty="0">
                <a:latin typeface="Arial Black" panose="020B0A04020102020204" pitchFamily="34" charset="0"/>
              </a:rPr>
              <a:t>Diodos</a:t>
            </a:r>
          </a:p>
        </p:txBody>
      </p:sp>
      <p:sp>
        <p:nvSpPr>
          <p:cNvPr id="9" name="CuadroTexto 8">
            <a:extLst>
              <a:ext uri="{FF2B5EF4-FFF2-40B4-BE49-F238E27FC236}">
                <a16:creationId xmlns:a16="http://schemas.microsoft.com/office/drawing/2014/main" id="{D1F6B6E9-2B30-4E8E-A3DC-AB6FB5D589B3}"/>
              </a:ext>
            </a:extLst>
          </p:cNvPr>
          <p:cNvSpPr txBox="1"/>
          <p:nvPr/>
        </p:nvSpPr>
        <p:spPr>
          <a:xfrm>
            <a:off x="2082450" y="1759600"/>
            <a:ext cx="3856312" cy="461665"/>
          </a:xfrm>
          <a:prstGeom prst="rect">
            <a:avLst/>
          </a:prstGeom>
          <a:noFill/>
        </p:spPr>
        <p:txBody>
          <a:bodyPr wrap="none" rtlCol="0">
            <a:spAutoFit/>
          </a:bodyPr>
          <a:lstStyle/>
          <a:p>
            <a:r>
              <a:rPr lang="es-ES" sz="2400" dirty="0">
                <a:latin typeface="Arial Black" panose="020B0A04020102020204" pitchFamily="34" charset="0"/>
              </a:rPr>
              <a:t>Barrera de </a:t>
            </a:r>
            <a:r>
              <a:rPr lang="es-ES" sz="2400" dirty="0" err="1">
                <a:latin typeface="Arial Black" panose="020B0A04020102020204" pitchFamily="34" charset="0"/>
              </a:rPr>
              <a:t>Deplexión</a:t>
            </a:r>
            <a:r>
              <a:rPr lang="es-ES" sz="2400" dirty="0">
                <a:latin typeface="Arial Black" panose="020B0A04020102020204" pitchFamily="34" charset="0"/>
              </a:rPr>
              <a:t> </a:t>
            </a:r>
            <a:endParaRPr lang="es-MX" sz="2400" dirty="0">
              <a:latin typeface="Arial Black" panose="020B0A04020102020204" pitchFamily="34" charset="0"/>
            </a:endParaRPr>
          </a:p>
        </p:txBody>
      </p:sp>
      <p:sp>
        <p:nvSpPr>
          <p:cNvPr id="16" name="CuadroTexto 15">
            <a:extLst>
              <a:ext uri="{FF2B5EF4-FFF2-40B4-BE49-F238E27FC236}">
                <a16:creationId xmlns:a16="http://schemas.microsoft.com/office/drawing/2014/main" id="{7C7B7B2C-D3F6-4A04-8E61-DE75F5D53D38}"/>
              </a:ext>
            </a:extLst>
          </p:cNvPr>
          <p:cNvSpPr txBox="1"/>
          <p:nvPr/>
        </p:nvSpPr>
        <p:spPr>
          <a:xfrm>
            <a:off x="5515103" y="5471943"/>
            <a:ext cx="2624180" cy="461665"/>
          </a:xfrm>
          <a:prstGeom prst="rect">
            <a:avLst/>
          </a:prstGeom>
          <a:noFill/>
        </p:spPr>
        <p:txBody>
          <a:bodyPr wrap="none" rtlCol="0">
            <a:spAutoFit/>
          </a:bodyPr>
          <a:lstStyle/>
          <a:p>
            <a:r>
              <a:rPr lang="es-ES" sz="2400" dirty="0"/>
              <a:t>No hay conducción </a:t>
            </a:r>
            <a:endParaRPr lang="es-MX" sz="2400" dirty="0"/>
          </a:p>
        </p:txBody>
      </p:sp>
      <p:sp>
        <p:nvSpPr>
          <p:cNvPr id="7" name="CuadroTexto 6">
            <a:extLst>
              <a:ext uri="{FF2B5EF4-FFF2-40B4-BE49-F238E27FC236}">
                <a16:creationId xmlns:a16="http://schemas.microsoft.com/office/drawing/2014/main" id="{F8027062-DB16-4647-B498-BE6B5F059F6E}"/>
              </a:ext>
            </a:extLst>
          </p:cNvPr>
          <p:cNvSpPr txBox="1"/>
          <p:nvPr/>
        </p:nvSpPr>
        <p:spPr>
          <a:xfrm>
            <a:off x="5959417" y="4308200"/>
            <a:ext cx="373820" cy="830997"/>
          </a:xfrm>
          <a:prstGeom prst="rect">
            <a:avLst/>
          </a:prstGeom>
          <a:noFill/>
        </p:spPr>
        <p:txBody>
          <a:bodyPr wrap="none" rtlCol="0">
            <a:spAutoFit/>
          </a:bodyPr>
          <a:lstStyle/>
          <a:p>
            <a:r>
              <a:rPr lang="es-MX" sz="4800" b="1" dirty="0"/>
              <a:t>-</a:t>
            </a:r>
          </a:p>
        </p:txBody>
      </p:sp>
      <p:sp>
        <p:nvSpPr>
          <p:cNvPr id="10" name="CuadroTexto 9">
            <a:extLst>
              <a:ext uri="{FF2B5EF4-FFF2-40B4-BE49-F238E27FC236}">
                <a16:creationId xmlns:a16="http://schemas.microsoft.com/office/drawing/2014/main" id="{C02FB01B-91AD-4A38-BDEE-17A5A4D895A4}"/>
              </a:ext>
            </a:extLst>
          </p:cNvPr>
          <p:cNvSpPr txBox="1"/>
          <p:nvPr/>
        </p:nvSpPr>
        <p:spPr>
          <a:xfrm>
            <a:off x="7934082" y="3895559"/>
            <a:ext cx="595035" cy="830997"/>
          </a:xfrm>
          <a:prstGeom prst="rect">
            <a:avLst/>
          </a:prstGeom>
          <a:noFill/>
        </p:spPr>
        <p:txBody>
          <a:bodyPr wrap="none" rtlCol="0">
            <a:spAutoFit/>
          </a:bodyPr>
          <a:lstStyle/>
          <a:p>
            <a:r>
              <a:rPr lang="es-MX" sz="4800" b="1" dirty="0"/>
              <a:t>+</a:t>
            </a:r>
          </a:p>
        </p:txBody>
      </p:sp>
      <p:sp>
        <p:nvSpPr>
          <p:cNvPr id="14" name="CuadroTexto 13">
            <a:extLst>
              <a:ext uri="{FF2B5EF4-FFF2-40B4-BE49-F238E27FC236}">
                <a16:creationId xmlns:a16="http://schemas.microsoft.com/office/drawing/2014/main" id="{8C09417C-E9F9-44D3-824E-70D8A4C9C7F8}"/>
              </a:ext>
            </a:extLst>
          </p:cNvPr>
          <p:cNvSpPr txBox="1"/>
          <p:nvPr/>
        </p:nvSpPr>
        <p:spPr>
          <a:xfrm>
            <a:off x="7280988" y="6234590"/>
            <a:ext cx="3250570" cy="461665"/>
          </a:xfrm>
          <a:prstGeom prst="rect">
            <a:avLst/>
          </a:prstGeom>
          <a:noFill/>
        </p:spPr>
        <p:txBody>
          <a:bodyPr wrap="none" rtlCol="0">
            <a:spAutoFit/>
          </a:bodyPr>
          <a:lstStyle/>
          <a:p>
            <a:r>
              <a:rPr lang="es-ES" sz="2400" b="1" dirty="0"/>
              <a:t>Polarización en Inversa </a:t>
            </a:r>
            <a:endParaRPr lang="es-MX" sz="2400" b="1" dirty="0"/>
          </a:p>
        </p:txBody>
      </p:sp>
      <p:sp>
        <p:nvSpPr>
          <p:cNvPr id="24" name="CuadroTexto 23">
            <a:extLst>
              <a:ext uri="{FF2B5EF4-FFF2-40B4-BE49-F238E27FC236}">
                <a16:creationId xmlns:a16="http://schemas.microsoft.com/office/drawing/2014/main" id="{3A4DB340-C195-4C97-8E83-047F0A21A08F}"/>
              </a:ext>
            </a:extLst>
          </p:cNvPr>
          <p:cNvSpPr txBox="1"/>
          <p:nvPr/>
        </p:nvSpPr>
        <p:spPr>
          <a:xfrm rot="21157485">
            <a:off x="7452659" y="3417452"/>
            <a:ext cx="817853" cy="369332"/>
          </a:xfrm>
          <a:prstGeom prst="rect">
            <a:avLst/>
          </a:prstGeom>
          <a:noFill/>
        </p:spPr>
        <p:txBody>
          <a:bodyPr wrap="none" rtlCol="0">
            <a:spAutoFit/>
          </a:bodyPr>
          <a:lstStyle/>
          <a:p>
            <a:r>
              <a:rPr lang="es-MX" b="1" dirty="0"/>
              <a:t>Tipo N</a:t>
            </a:r>
          </a:p>
        </p:txBody>
      </p:sp>
      <p:sp>
        <p:nvSpPr>
          <p:cNvPr id="26" name="CuadroTexto 25">
            <a:extLst>
              <a:ext uri="{FF2B5EF4-FFF2-40B4-BE49-F238E27FC236}">
                <a16:creationId xmlns:a16="http://schemas.microsoft.com/office/drawing/2014/main" id="{D42B9C7E-6645-4D29-8AF7-893707518666}"/>
              </a:ext>
            </a:extLst>
          </p:cNvPr>
          <p:cNvSpPr txBox="1"/>
          <p:nvPr/>
        </p:nvSpPr>
        <p:spPr>
          <a:xfrm rot="21157485">
            <a:off x="4054838" y="4005832"/>
            <a:ext cx="806631" cy="369332"/>
          </a:xfrm>
          <a:prstGeom prst="rect">
            <a:avLst/>
          </a:prstGeom>
          <a:noFill/>
        </p:spPr>
        <p:txBody>
          <a:bodyPr wrap="none" rtlCol="0">
            <a:spAutoFit/>
          </a:bodyPr>
          <a:lstStyle/>
          <a:p>
            <a:r>
              <a:rPr lang="es-MX" b="1" dirty="0"/>
              <a:t>Tipo P</a:t>
            </a:r>
          </a:p>
        </p:txBody>
      </p:sp>
    </p:spTree>
    <p:extLst>
      <p:ext uri="{BB962C8B-B14F-4D97-AF65-F5344CB8AC3E}">
        <p14:creationId xmlns:p14="http://schemas.microsoft.com/office/powerpoint/2010/main" val="262343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31468C6-423F-4164-82F7-95F71328A97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01536" y="2127381"/>
            <a:ext cx="8026272" cy="3486459"/>
          </a:xfrm>
          <a:prstGeom prst="rect">
            <a:avLst/>
          </a:prstGeom>
        </p:spPr>
      </p:pic>
      <p:sp>
        <p:nvSpPr>
          <p:cNvPr id="6" name="CuadroTexto 5">
            <a:extLst>
              <a:ext uri="{FF2B5EF4-FFF2-40B4-BE49-F238E27FC236}">
                <a16:creationId xmlns:a16="http://schemas.microsoft.com/office/drawing/2014/main" id="{D660CE7A-575C-4AF0-9E11-F3685F6458AB}"/>
              </a:ext>
            </a:extLst>
          </p:cNvPr>
          <p:cNvSpPr txBox="1"/>
          <p:nvPr/>
        </p:nvSpPr>
        <p:spPr>
          <a:xfrm>
            <a:off x="6011976" y="4278114"/>
            <a:ext cx="595035" cy="830997"/>
          </a:xfrm>
          <a:prstGeom prst="rect">
            <a:avLst/>
          </a:prstGeom>
          <a:noFill/>
        </p:spPr>
        <p:txBody>
          <a:bodyPr wrap="none" rtlCol="0">
            <a:spAutoFit/>
          </a:bodyPr>
          <a:lstStyle/>
          <a:p>
            <a:r>
              <a:rPr lang="es-MX" sz="4800" b="1" dirty="0"/>
              <a:t>+</a:t>
            </a:r>
          </a:p>
        </p:txBody>
      </p:sp>
      <p:sp>
        <p:nvSpPr>
          <p:cNvPr id="8" name="CuadroTexto 7">
            <a:extLst>
              <a:ext uri="{FF2B5EF4-FFF2-40B4-BE49-F238E27FC236}">
                <a16:creationId xmlns:a16="http://schemas.microsoft.com/office/drawing/2014/main" id="{93371D5B-52F9-45DC-BA69-8474FB329378}"/>
              </a:ext>
            </a:extLst>
          </p:cNvPr>
          <p:cNvSpPr txBox="1"/>
          <p:nvPr/>
        </p:nvSpPr>
        <p:spPr>
          <a:xfrm>
            <a:off x="7361829" y="6229768"/>
            <a:ext cx="3202030" cy="461665"/>
          </a:xfrm>
          <a:prstGeom prst="rect">
            <a:avLst/>
          </a:prstGeom>
          <a:noFill/>
        </p:spPr>
        <p:txBody>
          <a:bodyPr wrap="none" rtlCol="0">
            <a:spAutoFit/>
          </a:bodyPr>
          <a:lstStyle/>
          <a:p>
            <a:r>
              <a:rPr lang="es-ES" sz="2400" b="1" dirty="0"/>
              <a:t>Polarización en Directa </a:t>
            </a:r>
            <a:endParaRPr lang="es-MX" sz="2400" b="1" dirty="0"/>
          </a:p>
        </p:txBody>
      </p:sp>
      <p:sp>
        <p:nvSpPr>
          <p:cNvPr id="18" name="CuadroTexto 17">
            <a:extLst>
              <a:ext uri="{FF2B5EF4-FFF2-40B4-BE49-F238E27FC236}">
                <a16:creationId xmlns:a16="http://schemas.microsoft.com/office/drawing/2014/main" id="{8FA9253A-3E4A-4C9F-84CA-3DB5C2669C88}"/>
              </a:ext>
            </a:extLst>
          </p:cNvPr>
          <p:cNvSpPr txBox="1"/>
          <p:nvPr/>
        </p:nvSpPr>
        <p:spPr>
          <a:xfrm>
            <a:off x="7974471" y="3870610"/>
            <a:ext cx="373820" cy="830997"/>
          </a:xfrm>
          <a:prstGeom prst="rect">
            <a:avLst/>
          </a:prstGeom>
          <a:noFill/>
        </p:spPr>
        <p:txBody>
          <a:bodyPr wrap="none" rtlCol="0">
            <a:spAutoFit/>
          </a:bodyPr>
          <a:lstStyle/>
          <a:p>
            <a:r>
              <a:rPr lang="es-MX" sz="4800" b="1" dirty="0"/>
              <a:t>-</a:t>
            </a:r>
          </a:p>
        </p:txBody>
      </p:sp>
      <p:sp>
        <p:nvSpPr>
          <p:cNvPr id="20" name="CuadroTexto 19">
            <a:extLst>
              <a:ext uri="{FF2B5EF4-FFF2-40B4-BE49-F238E27FC236}">
                <a16:creationId xmlns:a16="http://schemas.microsoft.com/office/drawing/2014/main" id="{95528681-C74F-4113-AAA7-5E381901B5F7}"/>
              </a:ext>
            </a:extLst>
          </p:cNvPr>
          <p:cNvSpPr txBox="1"/>
          <p:nvPr/>
        </p:nvSpPr>
        <p:spPr>
          <a:xfrm rot="21157485">
            <a:off x="4054838" y="4005832"/>
            <a:ext cx="806631" cy="369332"/>
          </a:xfrm>
          <a:prstGeom prst="rect">
            <a:avLst/>
          </a:prstGeom>
          <a:noFill/>
        </p:spPr>
        <p:txBody>
          <a:bodyPr wrap="none" rtlCol="0">
            <a:spAutoFit/>
          </a:bodyPr>
          <a:lstStyle/>
          <a:p>
            <a:r>
              <a:rPr lang="es-MX" b="1" dirty="0"/>
              <a:t>Tipo P</a:t>
            </a:r>
          </a:p>
        </p:txBody>
      </p:sp>
      <p:sp>
        <p:nvSpPr>
          <p:cNvPr id="22" name="CuadroTexto 21">
            <a:extLst>
              <a:ext uri="{FF2B5EF4-FFF2-40B4-BE49-F238E27FC236}">
                <a16:creationId xmlns:a16="http://schemas.microsoft.com/office/drawing/2014/main" id="{F27CE4C9-93BE-412C-A1E3-CC03E7472A35}"/>
              </a:ext>
            </a:extLst>
          </p:cNvPr>
          <p:cNvSpPr txBox="1"/>
          <p:nvPr/>
        </p:nvSpPr>
        <p:spPr>
          <a:xfrm rot="21157485">
            <a:off x="7452659" y="3417452"/>
            <a:ext cx="817853" cy="369332"/>
          </a:xfrm>
          <a:prstGeom prst="rect">
            <a:avLst/>
          </a:prstGeom>
          <a:noFill/>
        </p:spPr>
        <p:txBody>
          <a:bodyPr wrap="none" rtlCol="0">
            <a:spAutoFit/>
          </a:bodyPr>
          <a:lstStyle/>
          <a:p>
            <a:r>
              <a:rPr lang="es-MX" b="1" dirty="0"/>
              <a:t>Tipo N</a:t>
            </a:r>
          </a:p>
        </p:txBody>
      </p:sp>
      <p:sp>
        <p:nvSpPr>
          <p:cNvPr id="24" name="CuadroTexto 23">
            <a:extLst>
              <a:ext uri="{FF2B5EF4-FFF2-40B4-BE49-F238E27FC236}">
                <a16:creationId xmlns:a16="http://schemas.microsoft.com/office/drawing/2014/main" id="{547D99BE-4650-4F87-88E4-32A309C3BA04}"/>
              </a:ext>
            </a:extLst>
          </p:cNvPr>
          <p:cNvSpPr txBox="1"/>
          <p:nvPr/>
        </p:nvSpPr>
        <p:spPr>
          <a:xfrm>
            <a:off x="1663960" y="673486"/>
            <a:ext cx="9144000" cy="400110"/>
          </a:xfrm>
          <a:prstGeom prst="rect">
            <a:avLst/>
          </a:prstGeom>
          <a:noFill/>
        </p:spPr>
        <p:txBody>
          <a:bodyPr wrap="square" rtlCol="0">
            <a:spAutoFit/>
          </a:bodyPr>
          <a:lstStyle/>
          <a:p>
            <a:pPr algn="ctr"/>
            <a:r>
              <a:rPr lang="es-MX" sz="2000" dirty="0">
                <a:latin typeface="Arial Black" panose="020B0A04020102020204" pitchFamily="34" charset="0"/>
              </a:rPr>
              <a:t>Diodos</a:t>
            </a:r>
          </a:p>
        </p:txBody>
      </p:sp>
    </p:spTree>
    <p:extLst>
      <p:ext uri="{BB962C8B-B14F-4D97-AF65-F5344CB8AC3E}">
        <p14:creationId xmlns:p14="http://schemas.microsoft.com/office/powerpoint/2010/main" val="39901470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a:extLst>
              <a:ext uri="{FF2B5EF4-FFF2-40B4-BE49-F238E27FC236}">
                <a16:creationId xmlns:a16="http://schemas.microsoft.com/office/drawing/2014/main" id="{252BB417-B0E4-45D0-872F-CE793EA0F9AF}"/>
              </a:ext>
            </a:extLst>
          </p:cNvPr>
          <p:cNvSpPr txBox="1"/>
          <p:nvPr/>
        </p:nvSpPr>
        <p:spPr>
          <a:xfrm>
            <a:off x="0" y="300262"/>
            <a:ext cx="12192000" cy="400110"/>
          </a:xfrm>
          <a:prstGeom prst="rect">
            <a:avLst/>
          </a:prstGeom>
          <a:noFill/>
        </p:spPr>
        <p:txBody>
          <a:bodyPr wrap="square" rtlCol="0">
            <a:spAutoFit/>
          </a:bodyPr>
          <a:lstStyle/>
          <a:p>
            <a:pPr algn="ctr"/>
            <a:r>
              <a:rPr lang="es-MX" sz="2000" dirty="0"/>
              <a:t>Curva característica del Diodo.</a:t>
            </a:r>
          </a:p>
        </p:txBody>
      </p:sp>
      <p:pic>
        <p:nvPicPr>
          <p:cNvPr id="15" name="Imagen 14">
            <a:extLst>
              <a:ext uri="{FF2B5EF4-FFF2-40B4-BE49-F238E27FC236}">
                <a16:creationId xmlns:a16="http://schemas.microsoft.com/office/drawing/2014/main" id="{4633FE8F-728E-4823-9217-5D2FB7A4DB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81078" y="1398660"/>
            <a:ext cx="5387252" cy="5293044"/>
          </a:xfrm>
          <a:prstGeom prst="rect">
            <a:avLst/>
          </a:prstGeom>
        </p:spPr>
      </p:pic>
      <p:sp>
        <p:nvSpPr>
          <p:cNvPr id="16" name="CuadroTexto 15">
            <a:extLst>
              <a:ext uri="{FF2B5EF4-FFF2-40B4-BE49-F238E27FC236}">
                <a16:creationId xmlns:a16="http://schemas.microsoft.com/office/drawing/2014/main" id="{40A86DAC-02FB-458E-8A84-3B275F3DFC38}"/>
              </a:ext>
            </a:extLst>
          </p:cNvPr>
          <p:cNvSpPr txBox="1"/>
          <p:nvPr/>
        </p:nvSpPr>
        <p:spPr>
          <a:xfrm>
            <a:off x="8173623" y="3540968"/>
            <a:ext cx="1084271" cy="461665"/>
          </a:xfrm>
          <a:prstGeom prst="rect">
            <a:avLst/>
          </a:prstGeom>
          <a:noFill/>
        </p:spPr>
        <p:txBody>
          <a:bodyPr wrap="none" rtlCol="0">
            <a:spAutoFit/>
          </a:bodyPr>
          <a:lstStyle/>
          <a:p>
            <a:r>
              <a:rPr lang="es-MX" sz="2400" b="1" dirty="0"/>
              <a:t>Voltaje</a:t>
            </a:r>
          </a:p>
        </p:txBody>
      </p:sp>
      <p:sp>
        <p:nvSpPr>
          <p:cNvPr id="18" name="CuadroTexto 17">
            <a:extLst>
              <a:ext uri="{FF2B5EF4-FFF2-40B4-BE49-F238E27FC236}">
                <a16:creationId xmlns:a16="http://schemas.microsoft.com/office/drawing/2014/main" id="{F9FE9DCF-276D-44CB-8675-CBC669886EF6}"/>
              </a:ext>
            </a:extLst>
          </p:cNvPr>
          <p:cNvSpPr txBox="1"/>
          <p:nvPr/>
        </p:nvSpPr>
        <p:spPr>
          <a:xfrm>
            <a:off x="5317494" y="1276000"/>
            <a:ext cx="1383456" cy="461665"/>
          </a:xfrm>
          <a:prstGeom prst="rect">
            <a:avLst/>
          </a:prstGeom>
          <a:noFill/>
        </p:spPr>
        <p:txBody>
          <a:bodyPr wrap="none" rtlCol="0">
            <a:spAutoFit/>
          </a:bodyPr>
          <a:lstStyle/>
          <a:p>
            <a:r>
              <a:rPr lang="es-MX" sz="2400" b="1" dirty="0"/>
              <a:t>Corriente</a:t>
            </a:r>
          </a:p>
        </p:txBody>
      </p:sp>
      <p:sp>
        <p:nvSpPr>
          <p:cNvPr id="19" name="Elipse 18">
            <a:extLst>
              <a:ext uri="{FF2B5EF4-FFF2-40B4-BE49-F238E27FC236}">
                <a16:creationId xmlns:a16="http://schemas.microsoft.com/office/drawing/2014/main" id="{3E41874C-6B14-4329-9545-7BE3AF007538}"/>
              </a:ext>
            </a:extLst>
          </p:cNvPr>
          <p:cNvSpPr/>
          <p:nvPr/>
        </p:nvSpPr>
        <p:spPr>
          <a:xfrm>
            <a:off x="5974704" y="3686393"/>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21" name="Conector recto 20">
            <a:extLst>
              <a:ext uri="{FF2B5EF4-FFF2-40B4-BE49-F238E27FC236}">
                <a16:creationId xmlns:a16="http://schemas.microsoft.com/office/drawing/2014/main" id="{488E22DB-6FC2-4D1F-963C-419E306B7C98}"/>
              </a:ext>
            </a:extLst>
          </p:cNvPr>
          <p:cNvCxnSpPr>
            <a:cxnSpLocks/>
          </p:cNvCxnSpPr>
          <p:nvPr/>
        </p:nvCxnSpPr>
        <p:spPr>
          <a:xfrm>
            <a:off x="6586377" y="3623496"/>
            <a:ext cx="0" cy="29858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24" name="Elipse 23">
            <a:extLst>
              <a:ext uri="{FF2B5EF4-FFF2-40B4-BE49-F238E27FC236}">
                <a16:creationId xmlns:a16="http://schemas.microsoft.com/office/drawing/2014/main" id="{2D29A94E-149D-4848-B4DE-06539A0BC45C}"/>
              </a:ext>
            </a:extLst>
          </p:cNvPr>
          <p:cNvSpPr/>
          <p:nvPr/>
        </p:nvSpPr>
        <p:spPr>
          <a:xfrm>
            <a:off x="6151570" y="369248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Elipse 25">
            <a:extLst>
              <a:ext uri="{FF2B5EF4-FFF2-40B4-BE49-F238E27FC236}">
                <a16:creationId xmlns:a16="http://schemas.microsoft.com/office/drawing/2014/main" id="{A80E1937-B06A-427F-808C-F123FB64513A}"/>
              </a:ext>
            </a:extLst>
          </p:cNvPr>
          <p:cNvSpPr/>
          <p:nvPr/>
        </p:nvSpPr>
        <p:spPr>
          <a:xfrm>
            <a:off x="6325224"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8" name="Elipse 27">
            <a:extLst>
              <a:ext uri="{FF2B5EF4-FFF2-40B4-BE49-F238E27FC236}">
                <a16:creationId xmlns:a16="http://schemas.microsoft.com/office/drawing/2014/main" id="{069AB7E6-B9AB-4F8C-BA77-6E29C0C6A376}"/>
              </a:ext>
            </a:extLst>
          </p:cNvPr>
          <p:cNvSpPr/>
          <p:nvPr/>
        </p:nvSpPr>
        <p:spPr>
          <a:xfrm>
            <a:off x="6497944" y="3673185"/>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CuadroTexto 28">
            <a:extLst>
              <a:ext uri="{FF2B5EF4-FFF2-40B4-BE49-F238E27FC236}">
                <a16:creationId xmlns:a16="http://schemas.microsoft.com/office/drawing/2014/main" id="{EA8B229C-9918-4A59-A051-89B2A7A80AB5}"/>
              </a:ext>
            </a:extLst>
          </p:cNvPr>
          <p:cNvSpPr txBox="1"/>
          <p:nvPr/>
        </p:nvSpPr>
        <p:spPr>
          <a:xfrm>
            <a:off x="6404534" y="3980801"/>
            <a:ext cx="628698" cy="646331"/>
          </a:xfrm>
          <a:prstGeom prst="rect">
            <a:avLst/>
          </a:prstGeom>
          <a:noFill/>
        </p:spPr>
        <p:txBody>
          <a:bodyPr wrap="none" rtlCol="0">
            <a:spAutoFit/>
          </a:bodyPr>
          <a:lstStyle/>
          <a:p>
            <a:r>
              <a:rPr lang="es-MX" dirty="0"/>
              <a:t>0.7V</a:t>
            </a:r>
          </a:p>
          <a:p>
            <a:r>
              <a:rPr lang="es-MX" dirty="0"/>
              <a:t>0.3V</a:t>
            </a:r>
          </a:p>
        </p:txBody>
      </p:sp>
      <p:sp>
        <p:nvSpPr>
          <p:cNvPr id="31" name="Elipse 30">
            <a:extLst>
              <a:ext uri="{FF2B5EF4-FFF2-40B4-BE49-F238E27FC236}">
                <a16:creationId xmlns:a16="http://schemas.microsoft.com/office/drawing/2014/main" id="{20779DC2-2A9C-4A3F-982D-F2CDB6230C4C}"/>
              </a:ext>
            </a:extLst>
          </p:cNvPr>
          <p:cNvSpPr/>
          <p:nvPr/>
        </p:nvSpPr>
        <p:spPr>
          <a:xfrm>
            <a:off x="6594464" y="351976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3" name="Elipse 32">
            <a:extLst>
              <a:ext uri="{FF2B5EF4-FFF2-40B4-BE49-F238E27FC236}">
                <a16:creationId xmlns:a16="http://schemas.microsoft.com/office/drawing/2014/main" id="{71BF7C95-CE2E-4EA0-91BC-B8F92C2A355A}"/>
              </a:ext>
            </a:extLst>
          </p:cNvPr>
          <p:cNvSpPr/>
          <p:nvPr/>
        </p:nvSpPr>
        <p:spPr>
          <a:xfrm>
            <a:off x="6630024" y="333688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 name="Elipse 34">
            <a:extLst>
              <a:ext uri="{FF2B5EF4-FFF2-40B4-BE49-F238E27FC236}">
                <a16:creationId xmlns:a16="http://schemas.microsoft.com/office/drawing/2014/main" id="{8D97D481-EB29-49A8-9359-A340AEF13CB0}"/>
              </a:ext>
            </a:extLst>
          </p:cNvPr>
          <p:cNvSpPr/>
          <p:nvPr/>
        </p:nvSpPr>
        <p:spPr>
          <a:xfrm>
            <a:off x="6670664" y="315400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7" name="Elipse 36">
            <a:extLst>
              <a:ext uri="{FF2B5EF4-FFF2-40B4-BE49-F238E27FC236}">
                <a16:creationId xmlns:a16="http://schemas.microsoft.com/office/drawing/2014/main" id="{5CB92D52-F74A-4098-9EE1-7A02B80C33CF}"/>
              </a:ext>
            </a:extLst>
          </p:cNvPr>
          <p:cNvSpPr/>
          <p:nvPr/>
        </p:nvSpPr>
        <p:spPr>
          <a:xfrm>
            <a:off x="6698604" y="296096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9" name="Elipse 38">
            <a:extLst>
              <a:ext uri="{FF2B5EF4-FFF2-40B4-BE49-F238E27FC236}">
                <a16:creationId xmlns:a16="http://schemas.microsoft.com/office/drawing/2014/main" id="{B2466F31-A1AF-4FE5-B6F0-106E74C4CA1B}"/>
              </a:ext>
            </a:extLst>
          </p:cNvPr>
          <p:cNvSpPr/>
          <p:nvPr/>
        </p:nvSpPr>
        <p:spPr>
          <a:xfrm>
            <a:off x="6729084" y="277046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1" name="Elipse 40">
            <a:extLst>
              <a:ext uri="{FF2B5EF4-FFF2-40B4-BE49-F238E27FC236}">
                <a16:creationId xmlns:a16="http://schemas.microsoft.com/office/drawing/2014/main" id="{FCC2997F-D738-4EAC-881C-100498588A61}"/>
              </a:ext>
            </a:extLst>
          </p:cNvPr>
          <p:cNvSpPr/>
          <p:nvPr/>
        </p:nvSpPr>
        <p:spPr>
          <a:xfrm>
            <a:off x="6759564" y="258377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Elipse 42">
            <a:extLst>
              <a:ext uri="{FF2B5EF4-FFF2-40B4-BE49-F238E27FC236}">
                <a16:creationId xmlns:a16="http://schemas.microsoft.com/office/drawing/2014/main" id="{F06AFE5D-ECF9-46B2-A68A-155213FCA739}"/>
              </a:ext>
            </a:extLst>
          </p:cNvPr>
          <p:cNvSpPr/>
          <p:nvPr/>
        </p:nvSpPr>
        <p:spPr>
          <a:xfrm>
            <a:off x="6790044" y="239708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 name="Elipse 44">
            <a:extLst>
              <a:ext uri="{FF2B5EF4-FFF2-40B4-BE49-F238E27FC236}">
                <a16:creationId xmlns:a16="http://schemas.microsoft.com/office/drawing/2014/main" id="{7F058828-57B0-44CA-8ADD-497D6C384D6C}"/>
              </a:ext>
            </a:extLst>
          </p:cNvPr>
          <p:cNvSpPr/>
          <p:nvPr/>
        </p:nvSpPr>
        <p:spPr>
          <a:xfrm>
            <a:off x="6828144" y="219896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 name="Elipse 46">
            <a:extLst>
              <a:ext uri="{FF2B5EF4-FFF2-40B4-BE49-F238E27FC236}">
                <a16:creationId xmlns:a16="http://schemas.microsoft.com/office/drawing/2014/main" id="{9B953FA4-2AB7-4F9E-805C-DFBEE5D3BF5A}"/>
              </a:ext>
            </a:extLst>
          </p:cNvPr>
          <p:cNvSpPr/>
          <p:nvPr/>
        </p:nvSpPr>
        <p:spPr>
          <a:xfrm>
            <a:off x="6861734" y="1994554"/>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 name="Elipse 48">
            <a:extLst>
              <a:ext uri="{FF2B5EF4-FFF2-40B4-BE49-F238E27FC236}">
                <a16:creationId xmlns:a16="http://schemas.microsoft.com/office/drawing/2014/main" id="{CD1CC051-30D7-4C5F-9C9D-63DC8576EF89}"/>
              </a:ext>
            </a:extLst>
          </p:cNvPr>
          <p:cNvSpPr/>
          <p:nvPr/>
        </p:nvSpPr>
        <p:spPr>
          <a:xfrm>
            <a:off x="6887704" y="179185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1" name="Elipse 50">
            <a:extLst>
              <a:ext uri="{FF2B5EF4-FFF2-40B4-BE49-F238E27FC236}">
                <a16:creationId xmlns:a16="http://schemas.microsoft.com/office/drawing/2014/main" id="{F93F119C-436B-4267-993A-278F1280BA94}"/>
              </a:ext>
            </a:extLst>
          </p:cNvPr>
          <p:cNvSpPr/>
          <p:nvPr/>
        </p:nvSpPr>
        <p:spPr>
          <a:xfrm>
            <a:off x="6917408" y="1587442"/>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3" name="Elipse 52">
            <a:extLst>
              <a:ext uri="{FF2B5EF4-FFF2-40B4-BE49-F238E27FC236}">
                <a16:creationId xmlns:a16="http://schemas.microsoft.com/office/drawing/2014/main" id="{8ECA69DE-1CB6-45BF-AF72-1002469D5AB8}"/>
              </a:ext>
            </a:extLst>
          </p:cNvPr>
          <p:cNvSpPr/>
          <p:nvPr/>
        </p:nvSpPr>
        <p:spPr>
          <a:xfrm>
            <a:off x="6940268" y="1398660"/>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5" name="Elipse 54">
            <a:extLst>
              <a:ext uri="{FF2B5EF4-FFF2-40B4-BE49-F238E27FC236}">
                <a16:creationId xmlns:a16="http://schemas.microsoft.com/office/drawing/2014/main" id="{807DBD3E-4636-4181-BB04-204B8953CF65}"/>
              </a:ext>
            </a:extLst>
          </p:cNvPr>
          <p:cNvSpPr/>
          <p:nvPr/>
        </p:nvSpPr>
        <p:spPr>
          <a:xfrm>
            <a:off x="5796073"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7" name="Elipse 56">
            <a:extLst>
              <a:ext uri="{FF2B5EF4-FFF2-40B4-BE49-F238E27FC236}">
                <a16:creationId xmlns:a16="http://schemas.microsoft.com/office/drawing/2014/main" id="{2A65CF2E-76D2-486E-9EBF-5C8CD721B5B8}"/>
              </a:ext>
            </a:extLst>
          </p:cNvPr>
          <p:cNvSpPr/>
          <p:nvPr/>
        </p:nvSpPr>
        <p:spPr>
          <a:xfrm>
            <a:off x="5620813" y="3679281"/>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Elipse 58">
            <a:extLst>
              <a:ext uri="{FF2B5EF4-FFF2-40B4-BE49-F238E27FC236}">
                <a16:creationId xmlns:a16="http://schemas.microsoft.com/office/drawing/2014/main" id="{2B486964-0C45-4904-9749-A1A9B88C2696}"/>
              </a:ext>
            </a:extLst>
          </p:cNvPr>
          <p:cNvSpPr/>
          <p:nvPr/>
        </p:nvSpPr>
        <p:spPr>
          <a:xfrm>
            <a:off x="5434395"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1" name="Elipse 60">
            <a:extLst>
              <a:ext uri="{FF2B5EF4-FFF2-40B4-BE49-F238E27FC236}">
                <a16:creationId xmlns:a16="http://schemas.microsoft.com/office/drawing/2014/main" id="{E5C4FE7A-9961-456A-B3A2-10F337C974FB}"/>
              </a:ext>
            </a:extLst>
          </p:cNvPr>
          <p:cNvSpPr/>
          <p:nvPr/>
        </p:nvSpPr>
        <p:spPr>
          <a:xfrm>
            <a:off x="5243917" y="369248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3" name="Elipse 62">
            <a:extLst>
              <a:ext uri="{FF2B5EF4-FFF2-40B4-BE49-F238E27FC236}">
                <a16:creationId xmlns:a16="http://schemas.microsoft.com/office/drawing/2014/main" id="{541C7890-9B94-48EB-99A9-F0A8C750573E}"/>
              </a:ext>
            </a:extLst>
          </p:cNvPr>
          <p:cNvSpPr/>
          <p:nvPr/>
        </p:nvSpPr>
        <p:spPr>
          <a:xfrm>
            <a:off x="5059592" y="369248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5" name="Elipse 64">
            <a:extLst>
              <a:ext uri="{FF2B5EF4-FFF2-40B4-BE49-F238E27FC236}">
                <a16:creationId xmlns:a16="http://schemas.microsoft.com/office/drawing/2014/main" id="{BA805BE2-0627-4DCB-B1CD-B323F441C40C}"/>
              </a:ext>
            </a:extLst>
          </p:cNvPr>
          <p:cNvSpPr/>
          <p:nvPr/>
        </p:nvSpPr>
        <p:spPr>
          <a:xfrm>
            <a:off x="4864355"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7" name="Elipse 66">
            <a:extLst>
              <a:ext uri="{FF2B5EF4-FFF2-40B4-BE49-F238E27FC236}">
                <a16:creationId xmlns:a16="http://schemas.microsoft.com/office/drawing/2014/main" id="{7E463190-5909-49F8-8CF0-530B5F6275CF}"/>
              </a:ext>
            </a:extLst>
          </p:cNvPr>
          <p:cNvSpPr/>
          <p:nvPr/>
        </p:nvSpPr>
        <p:spPr>
          <a:xfrm>
            <a:off x="4675833"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9" name="Elipse 68">
            <a:extLst>
              <a:ext uri="{FF2B5EF4-FFF2-40B4-BE49-F238E27FC236}">
                <a16:creationId xmlns:a16="http://schemas.microsoft.com/office/drawing/2014/main" id="{BAD196C2-550C-458F-8D8D-FB72AE8A44AA}"/>
              </a:ext>
            </a:extLst>
          </p:cNvPr>
          <p:cNvSpPr/>
          <p:nvPr/>
        </p:nvSpPr>
        <p:spPr>
          <a:xfrm>
            <a:off x="4486126"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1" name="Elipse 70">
            <a:extLst>
              <a:ext uri="{FF2B5EF4-FFF2-40B4-BE49-F238E27FC236}">
                <a16:creationId xmlns:a16="http://schemas.microsoft.com/office/drawing/2014/main" id="{795F7A48-9B64-4282-B534-01B88F586700}"/>
              </a:ext>
            </a:extLst>
          </p:cNvPr>
          <p:cNvSpPr/>
          <p:nvPr/>
        </p:nvSpPr>
        <p:spPr>
          <a:xfrm>
            <a:off x="4297604" y="369248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3" name="Elipse 72">
            <a:extLst>
              <a:ext uri="{FF2B5EF4-FFF2-40B4-BE49-F238E27FC236}">
                <a16:creationId xmlns:a16="http://schemas.microsoft.com/office/drawing/2014/main" id="{62B5A9B3-8DEC-4065-B09D-2E0BB3DB0F66}"/>
              </a:ext>
            </a:extLst>
          </p:cNvPr>
          <p:cNvSpPr/>
          <p:nvPr/>
        </p:nvSpPr>
        <p:spPr>
          <a:xfrm>
            <a:off x="4102367" y="368537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5" name="Elipse 74">
            <a:extLst>
              <a:ext uri="{FF2B5EF4-FFF2-40B4-BE49-F238E27FC236}">
                <a16:creationId xmlns:a16="http://schemas.microsoft.com/office/drawing/2014/main" id="{EC09A509-AA94-495D-836E-4ADD91E75198}"/>
              </a:ext>
            </a:extLst>
          </p:cNvPr>
          <p:cNvSpPr/>
          <p:nvPr/>
        </p:nvSpPr>
        <p:spPr>
          <a:xfrm>
            <a:off x="3914391" y="368353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9" name="Elipse 78">
            <a:extLst>
              <a:ext uri="{FF2B5EF4-FFF2-40B4-BE49-F238E27FC236}">
                <a16:creationId xmlns:a16="http://schemas.microsoft.com/office/drawing/2014/main" id="{6F72D636-FB3C-4FB0-AB56-F4B21DA3C93A}"/>
              </a:ext>
            </a:extLst>
          </p:cNvPr>
          <p:cNvSpPr/>
          <p:nvPr/>
        </p:nvSpPr>
        <p:spPr>
          <a:xfrm>
            <a:off x="3620615" y="3940811"/>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1" name="Elipse 80">
            <a:extLst>
              <a:ext uri="{FF2B5EF4-FFF2-40B4-BE49-F238E27FC236}">
                <a16:creationId xmlns:a16="http://schemas.microsoft.com/office/drawing/2014/main" id="{83E83587-714B-4E1C-B0AE-3EE02FCF1CDB}"/>
              </a:ext>
            </a:extLst>
          </p:cNvPr>
          <p:cNvSpPr/>
          <p:nvPr/>
        </p:nvSpPr>
        <p:spPr>
          <a:xfrm>
            <a:off x="3566705" y="4142782"/>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3" name="Elipse 82">
            <a:extLst>
              <a:ext uri="{FF2B5EF4-FFF2-40B4-BE49-F238E27FC236}">
                <a16:creationId xmlns:a16="http://schemas.microsoft.com/office/drawing/2014/main" id="{FF3F7229-2AFC-4B8B-9871-9F2C6ED2C85A}"/>
              </a:ext>
            </a:extLst>
          </p:cNvPr>
          <p:cNvSpPr/>
          <p:nvPr/>
        </p:nvSpPr>
        <p:spPr>
          <a:xfrm>
            <a:off x="3537485" y="4344753"/>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5" name="Elipse 84">
            <a:extLst>
              <a:ext uri="{FF2B5EF4-FFF2-40B4-BE49-F238E27FC236}">
                <a16:creationId xmlns:a16="http://schemas.microsoft.com/office/drawing/2014/main" id="{6E277753-E317-4C77-9388-B0685F171C54}"/>
              </a:ext>
            </a:extLst>
          </p:cNvPr>
          <p:cNvSpPr/>
          <p:nvPr/>
        </p:nvSpPr>
        <p:spPr>
          <a:xfrm>
            <a:off x="3502635" y="4546724"/>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7" name="Elipse 86">
            <a:extLst>
              <a:ext uri="{FF2B5EF4-FFF2-40B4-BE49-F238E27FC236}">
                <a16:creationId xmlns:a16="http://schemas.microsoft.com/office/drawing/2014/main" id="{AAA72089-7F03-426A-BA35-8A4E880D8EB6}"/>
              </a:ext>
            </a:extLst>
          </p:cNvPr>
          <p:cNvSpPr/>
          <p:nvPr/>
        </p:nvSpPr>
        <p:spPr>
          <a:xfrm>
            <a:off x="3463811" y="4748695"/>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9" name="Elipse 88">
            <a:extLst>
              <a:ext uri="{FF2B5EF4-FFF2-40B4-BE49-F238E27FC236}">
                <a16:creationId xmlns:a16="http://schemas.microsoft.com/office/drawing/2014/main" id="{E527BFB6-1DFA-4448-A762-EC1702BADDCC}"/>
              </a:ext>
            </a:extLst>
          </p:cNvPr>
          <p:cNvSpPr/>
          <p:nvPr/>
        </p:nvSpPr>
        <p:spPr>
          <a:xfrm>
            <a:off x="3446153" y="496008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1" name="Elipse 90">
            <a:extLst>
              <a:ext uri="{FF2B5EF4-FFF2-40B4-BE49-F238E27FC236}">
                <a16:creationId xmlns:a16="http://schemas.microsoft.com/office/drawing/2014/main" id="{1BC8FDE6-0AF7-459F-80D0-91E3C4A839D5}"/>
              </a:ext>
            </a:extLst>
          </p:cNvPr>
          <p:cNvSpPr/>
          <p:nvPr/>
        </p:nvSpPr>
        <p:spPr>
          <a:xfrm>
            <a:off x="3420215" y="5157637"/>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5" name="Elipse 94">
            <a:extLst>
              <a:ext uri="{FF2B5EF4-FFF2-40B4-BE49-F238E27FC236}">
                <a16:creationId xmlns:a16="http://schemas.microsoft.com/office/drawing/2014/main" id="{6EBA09B9-4C3D-496B-A7B7-714C887E819B}"/>
              </a:ext>
            </a:extLst>
          </p:cNvPr>
          <p:cNvSpPr/>
          <p:nvPr/>
        </p:nvSpPr>
        <p:spPr>
          <a:xfrm>
            <a:off x="3384501" y="5359608"/>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7" name="Elipse 96">
            <a:extLst>
              <a:ext uri="{FF2B5EF4-FFF2-40B4-BE49-F238E27FC236}">
                <a16:creationId xmlns:a16="http://schemas.microsoft.com/office/drawing/2014/main" id="{ED6B9450-D117-4825-8153-EF0688AA4FD4}"/>
              </a:ext>
            </a:extLst>
          </p:cNvPr>
          <p:cNvSpPr/>
          <p:nvPr/>
        </p:nvSpPr>
        <p:spPr>
          <a:xfrm>
            <a:off x="3349225" y="5578672"/>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8" name="CuadroTexto 97">
            <a:extLst>
              <a:ext uri="{FF2B5EF4-FFF2-40B4-BE49-F238E27FC236}">
                <a16:creationId xmlns:a16="http://schemas.microsoft.com/office/drawing/2014/main" id="{9B641452-DBAB-4682-BF55-8BDBCFCD83B4}"/>
              </a:ext>
            </a:extLst>
          </p:cNvPr>
          <p:cNvSpPr txBox="1"/>
          <p:nvPr/>
        </p:nvSpPr>
        <p:spPr>
          <a:xfrm>
            <a:off x="7315388" y="2048800"/>
            <a:ext cx="2302362" cy="369332"/>
          </a:xfrm>
          <a:prstGeom prst="rect">
            <a:avLst/>
          </a:prstGeom>
          <a:noFill/>
        </p:spPr>
        <p:txBody>
          <a:bodyPr wrap="none" rtlCol="0">
            <a:spAutoFit/>
          </a:bodyPr>
          <a:lstStyle/>
          <a:p>
            <a:r>
              <a:rPr lang="es-MX" dirty="0"/>
              <a:t>Polarización en directa</a:t>
            </a:r>
          </a:p>
        </p:txBody>
      </p:sp>
      <p:sp>
        <p:nvSpPr>
          <p:cNvPr id="100" name="CuadroTexto 99">
            <a:extLst>
              <a:ext uri="{FF2B5EF4-FFF2-40B4-BE49-F238E27FC236}">
                <a16:creationId xmlns:a16="http://schemas.microsoft.com/office/drawing/2014/main" id="{AEC0607C-1576-4539-8A24-F731B4568366}"/>
              </a:ext>
            </a:extLst>
          </p:cNvPr>
          <p:cNvSpPr txBox="1"/>
          <p:nvPr/>
        </p:nvSpPr>
        <p:spPr>
          <a:xfrm>
            <a:off x="2057621" y="6062356"/>
            <a:ext cx="2317366" cy="369332"/>
          </a:xfrm>
          <a:prstGeom prst="rect">
            <a:avLst/>
          </a:prstGeom>
          <a:noFill/>
        </p:spPr>
        <p:txBody>
          <a:bodyPr wrap="none" rtlCol="0">
            <a:spAutoFit/>
          </a:bodyPr>
          <a:lstStyle/>
          <a:p>
            <a:r>
              <a:rPr lang="es-MX" dirty="0"/>
              <a:t>Polarización en inversa</a:t>
            </a:r>
          </a:p>
        </p:txBody>
      </p:sp>
      <p:cxnSp>
        <p:nvCxnSpPr>
          <p:cNvPr id="101" name="Conector recto 100">
            <a:extLst>
              <a:ext uri="{FF2B5EF4-FFF2-40B4-BE49-F238E27FC236}">
                <a16:creationId xmlns:a16="http://schemas.microsoft.com/office/drawing/2014/main" id="{BF0942A2-15B0-4AC8-9E8F-091BF4DF59BA}"/>
              </a:ext>
            </a:extLst>
          </p:cNvPr>
          <p:cNvCxnSpPr>
            <a:cxnSpLocks/>
          </p:cNvCxnSpPr>
          <p:nvPr/>
        </p:nvCxnSpPr>
        <p:spPr>
          <a:xfrm>
            <a:off x="3816922" y="3642231"/>
            <a:ext cx="0" cy="29858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77" name="Elipse 76">
            <a:extLst>
              <a:ext uri="{FF2B5EF4-FFF2-40B4-BE49-F238E27FC236}">
                <a16:creationId xmlns:a16="http://schemas.microsoft.com/office/drawing/2014/main" id="{D668F20B-9028-4E04-8D13-BF85B5900F10}"/>
              </a:ext>
            </a:extLst>
          </p:cNvPr>
          <p:cNvSpPr/>
          <p:nvPr/>
        </p:nvSpPr>
        <p:spPr>
          <a:xfrm>
            <a:off x="3731105" y="3771799"/>
            <a:ext cx="158620" cy="15862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3" name="CuadroTexto 102">
            <a:extLst>
              <a:ext uri="{FF2B5EF4-FFF2-40B4-BE49-F238E27FC236}">
                <a16:creationId xmlns:a16="http://schemas.microsoft.com/office/drawing/2014/main" id="{782199E1-343F-4AE5-81EA-E851C7570244}"/>
              </a:ext>
            </a:extLst>
          </p:cNvPr>
          <p:cNvSpPr txBox="1"/>
          <p:nvPr/>
        </p:nvSpPr>
        <p:spPr>
          <a:xfrm>
            <a:off x="3223153" y="3365710"/>
            <a:ext cx="1279389" cy="276999"/>
          </a:xfrm>
          <a:prstGeom prst="rect">
            <a:avLst/>
          </a:prstGeom>
          <a:noFill/>
        </p:spPr>
        <p:txBody>
          <a:bodyPr wrap="none" rtlCol="0">
            <a:spAutoFit/>
          </a:bodyPr>
          <a:lstStyle/>
          <a:p>
            <a:r>
              <a:rPr lang="es-MX" sz="1200" dirty="0"/>
              <a:t>Efecto avalancha </a:t>
            </a:r>
          </a:p>
        </p:txBody>
      </p:sp>
    </p:spTree>
    <p:extLst>
      <p:ext uri="{BB962C8B-B14F-4D97-AF65-F5344CB8AC3E}">
        <p14:creationId xmlns:p14="http://schemas.microsoft.com/office/powerpoint/2010/main" val="33307217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8DC37264-9FC0-4A25-8641-FFDC2C42D708}"/>
              </a:ext>
            </a:extLst>
          </p:cNvPr>
          <p:cNvSpPr txBox="1"/>
          <p:nvPr/>
        </p:nvSpPr>
        <p:spPr>
          <a:xfrm>
            <a:off x="0" y="401216"/>
            <a:ext cx="12192000" cy="707886"/>
          </a:xfrm>
          <a:prstGeom prst="rect">
            <a:avLst/>
          </a:prstGeom>
          <a:noFill/>
        </p:spPr>
        <p:txBody>
          <a:bodyPr wrap="square" rtlCol="0">
            <a:spAutoFit/>
          </a:bodyPr>
          <a:lstStyle/>
          <a:p>
            <a:pPr algn="ctr"/>
            <a:r>
              <a:rPr lang="es-ES" sz="2000" b="1" dirty="0">
                <a:latin typeface="+mj-lt"/>
              </a:rPr>
              <a:t>Diodos rectificadores</a:t>
            </a:r>
          </a:p>
          <a:p>
            <a:pPr algn="ctr"/>
            <a:endParaRPr lang="es-MX" sz="2000" b="1" dirty="0">
              <a:latin typeface="+mj-lt"/>
            </a:endParaRPr>
          </a:p>
        </p:txBody>
      </p:sp>
      <p:sp>
        <p:nvSpPr>
          <p:cNvPr id="2" name="CuadroTexto 1">
            <a:extLst>
              <a:ext uri="{FF2B5EF4-FFF2-40B4-BE49-F238E27FC236}">
                <a16:creationId xmlns:a16="http://schemas.microsoft.com/office/drawing/2014/main" id="{4A9C48A0-CCAC-49A4-920E-14AA912BFEC4}"/>
              </a:ext>
            </a:extLst>
          </p:cNvPr>
          <p:cNvSpPr txBox="1"/>
          <p:nvPr/>
        </p:nvSpPr>
        <p:spPr>
          <a:xfrm>
            <a:off x="2223798" y="1261972"/>
            <a:ext cx="8052318" cy="646331"/>
          </a:xfrm>
          <a:prstGeom prst="rect">
            <a:avLst/>
          </a:prstGeom>
          <a:noFill/>
        </p:spPr>
        <p:txBody>
          <a:bodyPr wrap="square" rtlCol="0">
            <a:spAutoFit/>
          </a:bodyPr>
          <a:lstStyle/>
          <a:p>
            <a:pPr algn="just"/>
            <a:r>
              <a:rPr lang="es-ES" dirty="0"/>
              <a:t>Estos circuitos permiten convertir o rectificar la corriente alterna en corriente continua, y, por tanto, son muy utilizados para la construcción de fuentes de alimentación.</a:t>
            </a:r>
            <a:endParaRPr lang="es-MX" dirty="0"/>
          </a:p>
        </p:txBody>
      </p:sp>
      <p:pic>
        <p:nvPicPr>
          <p:cNvPr id="13" name="Picture 3" descr="C:\Users\axidh\Desktop\fuentes\156.png">
            <a:extLst>
              <a:ext uri="{FF2B5EF4-FFF2-40B4-BE49-F238E27FC236}">
                <a16:creationId xmlns:a16="http://schemas.microsoft.com/office/drawing/2014/main" id="{8B694B30-2077-40A1-9C86-B4622A87FC38}"/>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a:stretch/>
        </p:blipFill>
        <p:spPr bwMode="auto">
          <a:xfrm>
            <a:off x="2701275" y="2455097"/>
            <a:ext cx="1375029" cy="1341379"/>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B1F4467A-5788-4F7F-AF8B-3770189897DA}"/>
              </a:ext>
            </a:extLst>
          </p:cNvPr>
          <p:cNvSpPr txBox="1"/>
          <p:nvPr/>
        </p:nvSpPr>
        <p:spPr>
          <a:xfrm>
            <a:off x="2880475" y="4045091"/>
            <a:ext cx="1016625" cy="369332"/>
          </a:xfrm>
          <a:prstGeom prst="rect">
            <a:avLst/>
          </a:prstGeom>
          <a:noFill/>
        </p:spPr>
        <p:txBody>
          <a:bodyPr wrap="none" rtlCol="0">
            <a:spAutoFit/>
          </a:bodyPr>
          <a:lstStyle/>
          <a:p>
            <a:pPr algn="ctr"/>
            <a:r>
              <a:rPr lang="es-MX" b="1" dirty="0"/>
              <a:t>Símbolo </a:t>
            </a:r>
          </a:p>
        </p:txBody>
      </p:sp>
      <p:pic>
        <p:nvPicPr>
          <p:cNvPr id="16" name="Imagen 15">
            <a:extLst>
              <a:ext uri="{FF2B5EF4-FFF2-40B4-BE49-F238E27FC236}">
                <a16:creationId xmlns:a16="http://schemas.microsoft.com/office/drawing/2014/main" id="{4BEC7B80-9F93-49AC-A3FF-18BAC6F65B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44209" y="2302005"/>
            <a:ext cx="4461918" cy="3507754"/>
          </a:xfrm>
          <a:prstGeom prst="rect">
            <a:avLst/>
          </a:prstGeom>
        </p:spPr>
      </p:pic>
      <p:sp>
        <p:nvSpPr>
          <p:cNvPr id="17" name="CuadroTexto 16">
            <a:extLst>
              <a:ext uri="{FF2B5EF4-FFF2-40B4-BE49-F238E27FC236}">
                <a16:creationId xmlns:a16="http://schemas.microsoft.com/office/drawing/2014/main" id="{B6427A17-53C4-4974-BB88-E3AEDAAD796D}"/>
              </a:ext>
            </a:extLst>
          </p:cNvPr>
          <p:cNvSpPr txBox="1"/>
          <p:nvPr/>
        </p:nvSpPr>
        <p:spPr>
          <a:xfrm>
            <a:off x="7146039" y="6018795"/>
            <a:ext cx="1556836" cy="369332"/>
          </a:xfrm>
          <a:prstGeom prst="rect">
            <a:avLst/>
          </a:prstGeom>
          <a:noFill/>
        </p:spPr>
        <p:txBody>
          <a:bodyPr wrap="none" rtlCol="0">
            <a:spAutoFit/>
          </a:bodyPr>
          <a:lstStyle/>
          <a:p>
            <a:r>
              <a:rPr lang="es-MX" b="1" dirty="0"/>
              <a:t>Encapsulados </a:t>
            </a:r>
          </a:p>
        </p:txBody>
      </p:sp>
      <p:pic>
        <p:nvPicPr>
          <p:cNvPr id="19" name="Imagen 18">
            <a:extLst>
              <a:ext uri="{FF2B5EF4-FFF2-40B4-BE49-F238E27FC236}">
                <a16:creationId xmlns:a16="http://schemas.microsoft.com/office/drawing/2014/main" id="{D7BF153C-5BCB-4C7D-9898-282F898DD45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34444" y="4467650"/>
            <a:ext cx="2708688" cy="1776521"/>
          </a:xfrm>
          <a:prstGeom prst="rect">
            <a:avLst/>
          </a:prstGeom>
        </p:spPr>
      </p:pic>
      <p:cxnSp>
        <p:nvCxnSpPr>
          <p:cNvPr id="21" name="Conector recto 20">
            <a:extLst>
              <a:ext uri="{FF2B5EF4-FFF2-40B4-BE49-F238E27FC236}">
                <a16:creationId xmlns:a16="http://schemas.microsoft.com/office/drawing/2014/main" id="{F2226B7A-6D98-4501-BB05-76AD3EB5BE34}"/>
              </a:ext>
            </a:extLst>
          </p:cNvPr>
          <p:cNvCxnSpPr>
            <a:cxnSpLocks/>
            <a:stCxn id="13" idx="1"/>
          </p:cNvCxnSpPr>
          <p:nvPr/>
        </p:nvCxnSpPr>
        <p:spPr>
          <a:xfrm flipH="1">
            <a:off x="2116632" y="3125786"/>
            <a:ext cx="584643"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8A5F0648-342D-46F9-9358-D00DBC7A4132}"/>
              </a:ext>
            </a:extLst>
          </p:cNvPr>
          <p:cNvCxnSpPr>
            <a:cxnSpLocks/>
          </p:cNvCxnSpPr>
          <p:nvPr/>
        </p:nvCxnSpPr>
        <p:spPr>
          <a:xfrm flipH="1">
            <a:off x="4076304" y="3138547"/>
            <a:ext cx="584643"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89E38E73-ECD1-4F8A-8F91-448658E25ACB}"/>
              </a:ext>
            </a:extLst>
          </p:cNvPr>
          <p:cNvSpPr txBox="1"/>
          <p:nvPr/>
        </p:nvSpPr>
        <p:spPr>
          <a:xfrm>
            <a:off x="2261120" y="2716785"/>
            <a:ext cx="229843" cy="461665"/>
          </a:xfrm>
          <a:prstGeom prst="rect">
            <a:avLst/>
          </a:prstGeom>
          <a:noFill/>
        </p:spPr>
        <p:txBody>
          <a:bodyPr wrap="square" rtlCol="0">
            <a:spAutoFit/>
          </a:bodyPr>
          <a:lstStyle/>
          <a:p>
            <a:r>
              <a:rPr lang="es-MX" sz="2400" dirty="0"/>
              <a:t>-</a:t>
            </a:r>
          </a:p>
        </p:txBody>
      </p:sp>
      <p:sp>
        <p:nvSpPr>
          <p:cNvPr id="27" name="CuadroTexto 26">
            <a:extLst>
              <a:ext uri="{FF2B5EF4-FFF2-40B4-BE49-F238E27FC236}">
                <a16:creationId xmlns:a16="http://schemas.microsoft.com/office/drawing/2014/main" id="{63A95353-FCD0-4952-BD4D-424F9D734112}"/>
              </a:ext>
            </a:extLst>
          </p:cNvPr>
          <p:cNvSpPr txBox="1"/>
          <p:nvPr/>
        </p:nvSpPr>
        <p:spPr>
          <a:xfrm flipH="1">
            <a:off x="4373103" y="2716785"/>
            <a:ext cx="253571" cy="461665"/>
          </a:xfrm>
          <a:prstGeom prst="rect">
            <a:avLst/>
          </a:prstGeom>
          <a:noFill/>
        </p:spPr>
        <p:txBody>
          <a:bodyPr wrap="square" rtlCol="0">
            <a:spAutoFit/>
          </a:bodyPr>
          <a:lstStyle/>
          <a:p>
            <a:r>
              <a:rPr lang="es-MX" sz="2400" dirty="0"/>
              <a:t>+</a:t>
            </a:r>
          </a:p>
        </p:txBody>
      </p:sp>
      <p:cxnSp>
        <p:nvCxnSpPr>
          <p:cNvPr id="28" name="Conector recto 27">
            <a:extLst>
              <a:ext uri="{FF2B5EF4-FFF2-40B4-BE49-F238E27FC236}">
                <a16:creationId xmlns:a16="http://schemas.microsoft.com/office/drawing/2014/main" id="{FB35F561-5768-4202-9380-1EE251DF7A2D}"/>
              </a:ext>
            </a:extLst>
          </p:cNvPr>
          <p:cNvCxnSpPr>
            <a:cxnSpLocks/>
          </p:cNvCxnSpPr>
          <p:nvPr/>
        </p:nvCxnSpPr>
        <p:spPr>
          <a:xfrm>
            <a:off x="3375264" y="2236724"/>
            <a:ext cx="1" cy="218372"/>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08FD8BE4-815C-4256-8B4C-B17802549B67}"/>
              </a:ext>
            </a:extLst>
          </p:cNvPr>
          <p:cNvCxnSpPr>
            <a:cxnSpLocks/>
          </p:cNvCxnSpPr>
          <p:nvPr/>
        </p:nvCxnSpPr>
        <p:spPr>
          <a:xfrm>
            <a:off x="3388788" y="3796318"/>
            <a:ext cx="1" cy="218372"/>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613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234AD28-589D-4559-B9F1-A15E4E19C78B}"/>
              </a:ext>
            </a:extLst>
          </p:cNvPr>
          <p:cNvSpPr/>
          <p:nvPr/>
        </p:nvSpPr>
        <p:spPr>
          <a:xfrm>
            <a:off x="2295331" y="2146857"/>
            <a:ext cx="4413379" cy="229451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dirty="0"/>
          </a:p>
        </p:txBody>
      </p:sp>
      <p:sp>
        <p:nvSpPr>
          <p:cNvPr id="5" name="CuadroTexto 4">
            <a:extLst>
              <a:ext uri="{FF2B5EF4-FFF2-40B4-BE49-F238E27FC236}">
                <a16:creationId xmlns:a16="http://schemas.microsoft.com/office/drawing/2014/main" id="{1799EAEF-E8B5-4A19-9ECA-14FDA017CDFA}"/>
              </a:ext>
            </a:extLst>
          </p:cNvPr>
          <p:cNvSpPr txBox="1"/>
          <p:nvPr/>
        </p:nvSpPr>
        <p:spPr>
          <a:xfrm>
            <a:off x="1524001" y="1362270"/>
            <a:ext cx="9144000" cy="461665"/>
          </a:xfrm>
          <a:prstGeom prst="rect">
            <a:avLst/>
          </a:prstGeom>
          <a:noFill/>
        </p:spPr>
        <p:txBody>
          <a:bodyPr wrap="square" rtlCol="0">
            <a:spAutoFit/>
          </a:bodyPr>
          <a:lstStyle/>
          <a:p>
            <a:pPr algn="ctr"/>
            <a:r>
              <a:rPr lang="es-MX" sz="2400" b="1" dirty="0"/>
              <a:t>Rectificador de media onda</a:t>
            </a:r>
          </a:p>
        </p:txBody>
      </p:sp>
      <p:pic>
        <p:nvPicPr>
          <p:cNvPr id="7" name="Picture 2" descr="C:\Users\axidh\Desktop\fuentes\Untitled-1.png">
            <a:extLst>
              <a:ext uri="{FF2B5EF4-FFF2-40B4-BE49-F238E27FC236}">
                <a16:creationId xmlns:a16="http://schemas.microsoft.com/office/drawing/2014/main" id="{878E0376-ED7F-43F1-950E-C8526DFF7805}"/>
              </a:ext>
            </a:extLst>
          </p:cNvPr>
          <p:cNvPicPr>
            <a:picLocks noChangeAspect="1" noChangeArrowheads="1"/>
          </p:cNvPicPr>
          <p:nvPr/>
        </p:nvPicPr>
        <p:blipFill rotWithShape="1">
          <a:blip r:embed="rId2" cstate="email">
            <a:biLevel thresh="75000"/>
            <a:extLst>
              <a:ext uri="{28A0092B-C50C-407E-A947-70E740481C1C}">
                <a14:useLocalDpi xmlns:a14="http://schemas.microsoft.com/office/drawing/2010/main"/>
              </a:ext>
            </a:extLst>
          </a:blip>
          <a:srcRect/>
          <a:stretch/>
        </p:blipFill>
        <p:spPr bwMode="auto">
          <a:xfrm>
            <a:off x="2425959" y="2444622"/>
            <a:ext cx="4071262" cy="21777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axidh\Desktop\fuentes\lo.png">
            <a:extLst>
              <a:ext uri="{FF2B5EF4-FFF2-40B4-BE49-F238E27FC236}">
                <a16:creationId xmlns:a16="http://schemas.microsoft.com/office/drawing/2014/main" id="{BBE34689-1E57-4180-9BB7-1D5743D6149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97220" y="2146857"/>
            <a:ext cx="3774111" cy="2783130"/>
          </a:xfrm>
          <a:prstGeom prst="rect">
            <a:avLst/>
          </a:prstGeom>
          <a:noFill/>
          <a:extLst>
            <a:ext uri="{909E8E84-426E-40DD-AFC4-6F175D3DCCD1}">
              <a14:hiddenFill xmlns:a14="http://schemas.microsoft.com/office/drawing/2010/main">
                <a:solidFill>
                  <a:srgbClr val="FFFFFF"/>
                </a:solidFill>
              </a14:hiddenFill>
            </a:ext>
          </a:extLst>
        </p:spPr>
      </p:pic>
      <p:sp>
        <p:nvSpPr>
          <p:cNvPr id="11" name="4 CuadroTexto">
            <a:extLst>
              <a:ext uri="{FF2B5EF4-FFF2-40B4-BE49-F238E27FC236}">
                <a16:creationId xmlns:a16="http://schemas.microsoft.com/office/drawing/2014/main" id="{7AB8571A-819F-4103-A874-938E5559957D}"/>
              </a:ext>
            </a:extLst>
          </p:cNvPr>
          <p:cNvSpPr txBox="1"/>
          <p:nvPr/>
        </p:nvSpPr>
        <p:spPr>
          <a:xfrm>
            <a:off x="3058318" y="4572401"/>
            <a:ext cx="3195490" cy="923330"/>
          </a:xfrm>
          <a:prstGeom prst="rect">
            <a:avLst/>
          </a:prstGeom>
          <a:noFill/>
        </p:spPr>
        <p:txBody>
          <a:bodyPr wrap="none" rtlCol="0">
            <a:spAutoFit/>
          </a:bodyPr>
          <a:lstStyle/>
          <a:p>
            <a:r>
              <a:rPr lang="es-MX" dirty="0"/>
              <a:t>Los </a:t>
            </a:r>
            <a:r>
              <a:rPr lang="es-MX" dirty="0" err="1"/>
              <a:t>semiciclos</a:t>
            </a:r>
            <a:r>
              <a:rPr lang="es-MX" dirty="0"/>
              <a:t> negativos no dejan</a:t>
            </a:r>
          </a:p>
          <a:p>
            <a:r>
              <a:rPr lang="es-MX" dirty="0"/>
              <a:t>Pasar corriente el diodo esta</a:t>
            </a:r>
          </a:p>
          <a:p>
            <a:pPr algn="ctr"/>
            <a:r>
              <a:rPr lang="es-MX" dirty="0"/>
              <a:t> polarizado en inversa</a:t>
            </a:r>
          </a:p>
        </p:txBody>
      </p:sp>
    </p:spTree>
    <p:extLst>
      <p:ext uri="{BB962C8B-B14F-4D97-AF65-F5344CB8AC3E}">
        <p14:creationId xmlns:p14="http://schemas.microsoft.com/office/powerpoint/2010/main" val="3663476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9154CBD-4D52-40BA-819A-4699D186BEC0}"/>
              </a:ext>
            </a:extLst>
          </p:cNvPr>
          <p:cNvPicPr>
            <a:picLocks noChangeAspect="1"/>
          </p:cNvPicPr>
          <p:nvPr/>
        </p:nvPicPr>
        <p:blipFill>
          <a:blip r:embed="rId2"/>
          <a:stretch>
            <a:fillRect/>
          </a:stretch>
        </p:blipFill>
        <p:spPr>
          <a:xfrm>
            <a:off x="2102378" y="1530587"/>
            <a:ext cx="8444444" cy="3796825"/>
          </a:xfrm>
          <a:prstGeom prst="rect">
            <a:avLst/>
          </a:prstGeom>
        </p:spPr>
      </p:pic>
      <p:sp>
        <p:nvSpPr>
          <p:cNvPr id="4" name="CuadroTexto 3">
            <a:extLst>
              <a:ext uri="{FF2B5EF4-FFF2-40B4-BE49-F238E27FC236}">
                <a16:creationId xmlns:a16="http://schemas.microsoft.com/office/drawing/2014/main" id="{90FC1F2B-2544-4AC8-A8A2-72FB7D38C2E6}"/>
              </a:ext>
            </a:extLst>
          </p:cNvPr>
          <p:cNvSpPr txBox="1"/>
          <p:nvPr/>
        </p:nvSpPr>
        <p:spPr>
          <a:xfrm>
            <a:off x="149290" y="379692"/>
            <a:ext cx="12042710" cy="461665"/>
          </a:xfrm>
          <a:prstGeom prst="rect">
            <a:avLst/>
          </a:prstGeom>
          <a:noFill/>
        </p:spPr>
        <p:txBody>
          <a:bodyPr wrap="square">
            <a:spAutoFit/>
          </a:bodyPr>
          <a:lstStyle/>
          <a:p>
            <a:pPr algn="ctr"/>
            <a:r>
              <a:rPr lang="es-MX" sz="2400" dirty="0"/>
              <a:t>MEDICIÓN DE VOLTAJE</a:t>
            </a:r>
          </a:p>
        </p:txBody>
      </p:sp>
      <p:sp>
        <p:nvSpPr>
          <p:cNvPr id="7" name="Forma libre: forma 6">
            <a:extLst>
              <a:ext uri="{FF2B5EF4-FFF2-40B4-BE49-F238E27FC236}">
                <a16:creationId xmlns:a16="http://schemas.microsoft.com/office/drawing/2014/main" id="{7850456C-AB6A-4D68-968F-0A33F92DCDE5}"/>
              </a:ext>
            </a:extLst>
          </p:cNvPr>
          <p:cNvSpPr/>
          <p:nvPr/>
        </p:nvSpPr>
        <p:spPr>
          <a:xfrm>
            <a:off x="5337110" y="3980688"/>
            <a:ext cx="3592286" cy="917883"/>
          </a:xfrm>
          <a:custGeom>
            <a:avLst/>
            <a:gdLst>
              <a:gd name="connsiteX0" fmla="*/ 3564294 w 3564294"/>
              <a:gd name="connsiteY0" fmla="*/ 0 h 849085"/>
              <a:gd name="connsiteX1" fmla="*/ 2873829 w 3564294"/>
              <a:gd name="connsiteY1" fmla="*/ 662473 h 849085"/>
              <a:gd name="connsiteX2" fmla="*/ 0 w 3564294"/>
              <a:gd name="connsiteY2" fmla="*/ 849085 h 849085"/>
            </a:gdLst>
            <a:ahLst/>
            <a:cxnLst>
              <a:cxn ang="0">
                <a:pos x="connsiteX0" y="connsiteY0"/>
              </a:cxn>
              <a:cxn ang="0">
                <a:pos x="connsiteX1" y="connsiteY1"/>
              </a:cxn>
              <a:cxn ang="0">
                <a:pos x="connsiteX2" y="connsiteY2"/>
              </a:cxn>
            </a:cxnLst>
            <a:rect l="l" t="t" r="r" b="b"/>
            <a:pathLst>
              <a:path w="3564294" h="849085">
                <a:moveTo>
                  <a:pt x="3564294" y="0"/>
                </a:moveTo>
                <a:cubicBezTo>
                  <a:pt x="3516086" y="260479"/>
                  <a:pt x="3467878" y="520959"/>
                  <a:pt x="2873829" y="662473"/>
                </a:cubicBezTo>
                <a:cubicBezTo>
                  <a:pt x="2279780" y="803987"/>
                  <a:pt x="471196" y="828869"/>
                  <a:pt x="0" y="849085"/>
                </a:cubicBezTo>
              </a:path>
            </a:pathLst>
          </a:custGeom>
          <a:ln w="28575">
            <a:solidFill>
              <a:srgbClr val="FF0000"/>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a:ln>
                <a:solidFill>
                  <a:srgbClr val="FF0000"/>
                </a:solidFill>
              </a:ln>
              <a:solidFill>
                <a:srgbClr val="FF0000"/>
              </a:solidFill>
            </a:endParaRPr>
          </a:p>
        </p:txBody>
      </p:sp>
      <p:sp>
        <p:nvSpPr>
          <p:cNvPr id="8" name="Forma libre: forma 7">
            <a:extLst>
              <a:ext uri="{FF2B5EF4-FFF2-40B4-BE49-F238E27FC236}">
                <a16:creationId xmlns:a16="http://schemas.microsoft.com/office/drawing/2014/main" id="{F65B64FD-A894-4F99-BC7C-DC66DFB3508F}"/>
              </a:ext>
            </a:extLst>
          </p:cNvPr>
          <p:cNvSpPr/>
          <p:nvPr/>
        </p:nvSpPr>
        <p:spPr>
          <a:xfrm>
            <a:off x="5236464" y="4005072"/>
            <a:ext cx="4413504" cy="1072896"/>
          </a:xfrm>
          <a:custGeom>
            <a:avLst/>
            <a:gdLst>
              <a:gd name="connsiteX0" fmla="*/ 3564294 w 3564294"/>
              <a:gd name="connsiteY0" fmla="*/ 0 h 849085"/>
              <a:gd name="connsiteX1" fmla="*/ 2873829 w 3564294"/>
              <a:gd name="connsiteY1" fmla="*/ 662473 h 849085"/>
              <a:gd name="connsiteX2" fmla="*/ 0 w 3564294"/>
              <a:gd name="connsiteY2" fmla="*/ 849085 h 849085"/>
            </a:gdLst>
            <a:ahLst/>
            <a:cxnLst>
              <a:cxn ang="0">
                <a:pos x="connsiteX0" y="connsiteY0"/>
              </a:cxn>
              <a:cxn ang="0">
                <a:pos x="connsiteX1" y="connsiteY1"/>
              </a:cxn>
              <a:cxn ang="0">
                <a:pos x="connsiteX2" y="connsiteY2"/>
              </a:cxn>
            </a:cxnLst>
            <a:rect l="l" t="t" r="r" b="b"/>
            <a:pathLst>
              <a:path w="3564294" h="849085">
                <a:moveTo>
                  <a:pt x="3564294" y="0"/>
                </a:moveTo>
                <a:cubicBezTo>
                  <a:pt x="3516086" y="260479"/>
                  <a:pt x="3467878" y="520959"/>
                  <a:pt x="2873829" y="662473"/>
                </a:cubicBezTo>
                <a:cubicBezTo>
                  <a:pt x="2279780" y="803987"/>
                  <a:pt x="471196" y="828869"/>
                  <a:pt x="0" y="849085"/>
                </a:cubicBezTo>
              </a:path>
            </a:pathLst>
          </a:custGeom>
          <a:ln w="28575">
            <a:solidFill>
              <a:schemeClr val="accent2">
                <a:lumMod val="60000"/>
                <a:lumOff val="40000"/>
              </a:schemeClr>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ln>
                <a:solidFill>
                  <a:srgbClr val="FF0000"/>
                </a:solidFill>
              </a:ln>
              <a:solidFill>
                <a:srgbClr val="FF0000"/>
              </a:solidFill>
            </a:endParaRPr>
          </a:p>
        </p:txBody>
      </p:sp>
      <p:sp>
        <p:nvSpPr>
          <p:cNvPr id="10" name="CuadroTexto 9">
            <a:extLst>
              <a:ext uri="{FF2B5EF4-FFF2-40B4-BE49-F238E27FC236}">
                <a16:creationId xmlns:a16="http://schemas.microsoft.com/office/drawing/2014/main" id="{754715EF-2CA4-4550-B79C-750EEA4C3893}"/>
              </a:ext>
            </a:extLst>
          </p:cNvPr>
          <p:cNvSpPr txBox="1"/>
          <p:nvPr/>
        </p:nvSpPr>
        <p:spPr>
          <a:xfrm>
            <a:off x="5458668" y="1369121"/>
            <a:ext cx="5088154" cy="1323439"/>
          </a:xfrm>
          <a:prstGeom prst="rect">
            <a:avLst/>
          </a:prstGeom>
          <a:noFill/>
        </p:spPr>
        <p:txBody>
          <a:bodyPr wrap="square">
            <a:spAutoFit/>
          </a:bodyPr>
          <a:lstStyle/>
          <a:p>
            <a:r>
              <a:rPr lang="es-ES" sz="2000" dirty="0"/>
              <a:t>Insertar la punta de prueba negra en el borne COM y la roja en el terminal V.</a:t>
            </a:r>
          </a:p>
          <a:p>
            <a:r>
              <a:rPr lang="es-ES" sz="2000" dirty="0"/>
              <a:t>El tipo de corriente (DC o AC) y fondo de escala se eligen conmutando el selector del instrumento. </a:t>
            </a:r>
            <a:endParaRPr lang="es-MX" sz="2000" dirty="0"/>
          </a:p>
        </p:txBody>
      </p:sp>
      <p:sp>
        <p:nvSpPr>
          <p:cNvPr id="12" name="CuadroTexto 11">
            <a:extLst>
              <a:ext uri="{FF2B5EF4-FFF2-40B4-BE49-F238E27FC236}">
                <a16:creationId xmlns:a16="http://schemas.microsoft.com/office/drawing/2014/main" id="{A5DAE384-06BF-4947-93F7-81A2267D4E8D}"/>
              </a:ext>
            </a:extLst>
          </p:cNvPr>
          <p:cNvSpPr txBox="1"/>
          <p:nvPr/>
        </p:nvSpPr>
        <p:spPr>
          <a:xfrm>
            <a:off x="3120716" y="5351796"/>
            <a:ext cx="6099858" cy="646331"/>
          </a:xfrm>
          <a:prstGeom prst="rect">
            <a:avLst/>
          </a:prstGeom>
          <a:noFill/>
        </p:spPr>
        <p:txBody>
          <a:bodyPr wrap="square">
            <a:spAutoFit/>
          </a:bodyPr>
          <a:lstStyle/>
          <a:p>
            <a:r>
              <a:rPr lang="es-ES" sz="1800" dirty="0"/>
              <a:t>Las puntas de prueba se deben conectar en paralelo con el receptor o fuente de alimentación en el que se desea medir.</a:t>
            </a:r>
            <a:endParaRPr lang="es-MX" dirty="0"/>
          </a:p>
        </p:txBody>
      </p:sp>
    </p:spTree>
    <p:extLst>
      <p:ext uri="{BB962C8B-B14F-4D97-AF65-F5344CB8AC3E}">
        <p14:creationId xmlns:p14="http://schemas.microsoft.com/office/powerpoint/2010/main" val="8845765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8DC37264-9FC0-4A25-8641-FFDC2C42D708}"/>
              </a:ext>
            </a:extLst>
          </p:cNvPr>
          <p:cNvSpPr txBox="1"/>
          <p:nvPr/>
        </p:nvSpPr>
        <p:spPr>
          <a:xfrm>
            <a:off x="1524000" y="793104"/>
            <a:ext cx="9144000" cy="830997"/>
          </a:xfrm>
          <a:prstGeom prst="rect">
            <a:avLst/>
          </a:prstGeom>
          <a:noFill/>
        </p:spPr>
        <p:txBody>
          <a:bodyPr wrap="square" rtlCol="0">
            <a:spAutoFit/>
          </a:bodyPr>
          <a:lstStyle/>
          <a:p>
            <a:pPr algn="ctr"/>
            <a:r>
              <a:rPr lang="es-ES" sz="2400" b="1" dirty="0"/>
              <a:t>Diodos rectificadores</a:t>
            </a:r>
          </a:p>
          <a:p>
            <a:pPr algn="ctr"/>
            <a:endParaRPr lang="es-MX" sz="2400" b="1" dirty="0"/>
          </a:p>
        </p:txBody>
      </p:sp>
      <p:sp>
        <p:nvSpPr>
          <p:cNvPr id="3" name="CuadroTexto 2">
            <a:extLst>
              <a:ext uri="{FF2B5EF4-FFF2-40B4-BE49-F238E27FC236}">
                <a16:creationId xmlns:a16="http://schemas.microsoft.com/office/drawing/2014/main" id="{87E1189A-EB09-4769-82C7-9E0AD7BF38EE}"/>
              </a:ext>
            </a:extLst>
          </p:cNvPr>
          <p:cNvSpPr txBox="1"/>
          <p:nvPr/>
        </p:nvSpPr>
        <p:spPr>
          <a:xfrm>
            <a:off x="2223798" y="1624100"/>
            <a:ext cx="3151697" cy="369332"/>
          </a:xfrm>
          <a:prstGeom prst="rect">
            <a:avLst/>
          </a:prstGeom>
          <a:noFill/>
        </p:spPr>
        <p:txBody>
          <a:bodyPr wrap="none" rtlCol="0">
            <a:spAutoFit/>
          </a:bodyPr>
          <a:lstStyle/>
          <a:p>
            <a:r>
              <a:rPr lang="es-MX" b="1" dirty="0"/>
              <a:t>Rectificador de onda completa </a:t>
            </a:r>
          </a:p>
        </p:txBody>
      </p:sp>
      <p:pic>
        <p:nvPicPr>
          <p:cNvPr id="5" name="Picture 3" descr="C:\Users\axidh\Desktop\fuentes\156.png">
            <a:extLst>
              <a:ext uri="{FF2B5EF4-FFF2-40B4-BE49-F238E27FC236}">
                <a16:creationId xmlns:a16="http://schemas.microsoft.com/office/drawing/2014/main" id="{58AE412D-415A-46A5-A412-C9C5963626C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42690" y="2265598"/>
            <a:ext cx="4208874" cy="20638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 descr="C:\Users\axidh\Desktop\fuentes\156.png">
            <a:extLst>
              <a:ext uri="{FF2B5EF4-FFF2-40B4-BE49-F238E27FC236}">
                <a16:creationId xmlns:a16="http://schemas.microsoft.com/office/drawing/2014/main" id="{39E7AD87-6261-45A3-8142-472926C83E1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51564" y="2211555"/>
            <a:ext cx="4208874" cy="206380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C:\Users\axidh\Desktop\fuentes\548.png">
            <a:extLst>
              <a:ext uri="{FF2B5EF4-FFF2-40B4-BE49-F238E27FC236}">
                <a16:creationId xmlns:a16="http://schemas.microsoft.com/office/drawing/2014/main" id="{1A9B3E45-87C6-4018-B491-14F3ABEE612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42963" y="4230271"/>
            <a:ext cx="3420002" cy="2761861"/>
          </a:xfrm>
          <a:prstGeom prst="rect">
            <a:avLst/>
          </a:prstGeom>
          <a:noFill/>
          <a:extLst>
            <a:ext uri="{909E8E84-426E-40DD-AFC4-6F175D3DCCD1}">
              <a14:hiddenFill xmlns:a14="http://schemas.microsoft.com/office/drawing/2010/main">
                <a:solidFill>
                  <a:srgbClr val="FFFFFF"/>
                </a:solidFill>
              </a14:hiddenFill>
            </a:ext>
          </a:extLst>
        </p:spPr>
      </p:pic>
      <p:sp>
        <p:nvSpPr>
          <p:cNvPr id="39" name="CuadroTexto 38">
            <a:extLst>
              <a:ext uri="{FF2B5EF4-FFF2-40B4-BE49-F238E27FC236}">
                <a16:creationId xmlns:a16="http://schemas.microsoft.com/office/drawing/2014/main" id="{526F7347-E990-4352-9A3C-2A7E26EFEA04}"/>
              </a:ext>
            </a:extLst>
          </p:cNvPr>
          <p:cNvSpPr txBox="1"/>
          <p:nvPr/>
        </p:nvSpPr>
        <p:spPr>
          <a:xfrm>
            <a:off x="2910840" y="2561778"/>
            <a:ext cx="393056" cy="307777"/>
          </a:xfrm>
          <a:prstGeom prst="rect">
            <a:avLst/>
          </a:prstGeom>
          <a:noFill/>
        </p:spPr>
        <p:txBody>
          <a:bodyPr wrap="none" rtlCol="0">
            <a:spAutoFit/>
          </a:bodyPr>
          <a:lstStyle/>
          <a:p>
            <a:r>
              <a:rPr lang="es-MX" sz="1400" b="1" dirty="0"/>
              <a:t>D1</a:t>
            </a:r>
          </a:p>
        </p:txBody>
      </p:sp>
      <p:sp>
        <p:nvSpPr>
          <p:cNvPr id="41" name="CuadroTexto 40">
            <a:extLst>
              <a:ext uri="{FF2B5EF4-FFF2-40B4-BE49-F238E27FC236}">
                <a16:creationId xmlns:a16="http://schemas.microsoft.com/office/drawing/2014/main" id="{16A6EB3F-A496-47F6-A35C-15C7B2B39BC7}"/>
              </a:ext>
            </a:extLst>
          </p:cNvPr>
          <p:cNvSpPr txBox="1"/>
          <p:nvPr/>
        </p:nvSpPr>
        <p:spPr>
          <a:xfrm>
            <a:off x="7041960" y="2561777"/>
            <a:ext cx="393056" cy="307777"/>
          </a:xfrm>
          <a:prstGeom prst="rect">
            <a:avLst/>
          </a:prstGeom>
          <a:noFill/>
        </p:spPr>
        <p:txBody>
          <a:bodyPr wrap="none" rtlCol="0">
            <a:spAutoFit/>
          </a:bodyPr>
          <a:lstStyle/>
          <a:p>
            <a:r>
              <a:rPr lang="es-MX" sz="1400" b="1" dirty="0"/>
              <a:t>D1</a:t>
            </a:r>
          </a:p>
        </p:txBody>
      </p:sp>
      <p:sp>
        <p:nvSpPr>
          <p:cNvPr id="43" name="CuadroTexto 42">
            <a:extLst>
              <a:ext uri="{FF2B5EF4-FFF2-40B4-BE49-F238E27FC236}">
                <a16:creationId xmlns:a16="http://schemas.microsoft.com/office/drawing/2014/main" id="{348B8D17-1E0F-43BA-BE09-BF798C2B433B}"/>
              </a:ext>
            </a:extLst>
          </p:cNvPr>
          <p:cNvSpPr txBox="1"/>
          <p:nvPr/>
        </p:nvSpPr>
        <p:spPr>
          <a:xfrm>
            <a:off x="4094558" y="2454085"/>
            <a:ext cx="393056" cy="307777"/>
          </a:xfrm>
          <a:prstGeom prst="rect">
            <a:avLst/>
          </a:prstGeom>
          <a:noFill/>
        </p:spPr>
        <p:txBody>
          <a:bodyPr wrap="none" rtlCol="0">
            <a:spAutoFit/>
          </a:bodyPr>
          <a:lstStyle/>
          <a:p>
            <a:r>
              <a:rPr lang="es-MX" sz="1400" b="1" dirty="0"/>
              <a:t>D2</a:t>
            </a:r>
          </a:p>
        </p:txBody>
      </p:sp>
      <p:sp>
        <p:nvSpPr>
          <p:cNvPr id="45" name="CuadroTexto 44">
            <a:extLst>
              <a:ext uri="{FF2B5EF4-FFF2-40B4-BE49-F238E27FC236}">
                <a16:creationId xmlns:a16="http://schemas.microsoft.com/office/drawing/2014/main" id="{089421CE-AC80-4F92-AD19-07C738193023}"/>
              </a:ext>
            </a:extLst>
          </p:cNvPr>
          <p:cNvSpPr txBox="1"/>
          <p:nvPr/>
        </p:nvSpPr>
        <p:spPr>
          <a:xfrm>
            <a:off x="8303432" y="2347405"/>
            <a:ext cx="393056" cy="307777"/>
          </a:xfrm>
          <a:prstGeom prst="rect">
            <a:avLst/>
          </a:prstGeom>
          <a:noFill/>
        </p:spPr>
        <p:txBody>
          <a:bodyPr wrap="none" rtlCol="0">
            <a:spAutoFit/>
          </a:bodyPr>
          <a:lstStyle/>
          <a:p>
            <a:r>
              <a:rPr lang="es-MX" sz="1400" b="1" dirty="0"/>
              <a:t>D2</a:t>
            </a:r>
          </a:p>
        </p:txBody>
      </p:sp>
      <p:sp>
        <p:nvSpPr>
          <p:cNvPr id="47" name="CuadroTexto 46">
            <a:extLst>
              <a:ext uri="{FF2B5EF4-FFF2-40B4-BE49-F238E27FC236}">
                <a16:creationId xmlns:a16="http://schemas.microsoft.com/office/drawing/2014/main" id="{055E8789-E287-4B39-8A44-210C0C1BDBBF}"/>
              </a:ext>
            </a:extLst>
          </p:cNvPr>
          <p:cNvSpPr txBox="1"/>
          <p:nvPr/>
        </p:nvSpPr>
        <p:spPr>
          <a:xfrm>
            <a:off x="3367161" y="3146866"/>
            <a:ext cx="393056" cy="307777"/>
          </a:xfrm>
          <a:prstGeom prst="rect">
            <a:avLst/>
          </a:prstGeom>
          <a:noFill/>
        </p:spPr>
        <p:txBody>
          <a:bodyPr wrap="none" rtlCol="0">
            <a:spAutoFit/>
          </a:bodyPr>
          <a:lstStyle/>
          <a:p>
            <a:r>
              <a:rPr lang="es-MX" sz="1400" b="1" dirty="0"/>
              <a:t>D3</a:t>
            </a:r>
          </a:p>
        </p:txBody>
      </p:sp>
      <p:sp>
        <p:nvSpPr>
          <p:cNvPr id="49" name="CuadroTexto 48">
            <a:extLst>
              <a:ext uri="{FF2B5EF4-FFF2-40B4-BE49-F238E27FC236}">
                <a16:creationId xmlns:a16="http://schemas.microsoft.com/office/drawing/2014/main" id="{ACC322DD-BC6A-4999-A545-08DA71DAC324}"/>
              </a:ext>
            </a:extLst>
          </p:cNvPr>
          <p:cNvSpPr txBox="1"/>
          <p:nvPr/>
        </p:nvSpPr>
        <p:spPr>
          <a:xfrm>
            <a:off x="7502281" y="3089569"/>
            <a:ext cx="393056" cy="307777"/>
          </a:xfrm>
          <a:prstGeom prst="rect">
            <a:avLst/>
          </a:prstGeom>
          <a:noFill/>
        </p:spPr>
        <p:txBody>
          <a:bodyPr wrap="none" rtlCol="0">
            <a:spAutoFit/>
          </a:bodyPr>
          <a:lstStyle/>
          <a:p>
            <a:r>
              <a:rPr lang="es-MX" sz="1400" b="1" dirty="0"/>
              <a:t>D3</a:t>
            </a:r>
          </a:p>
        </p:txBody>
      </p:sp>
      <p:sp>
        <p:nvSpPr>
          <p:cNvPr id="51" name="CuadroTexto 50">
            <a:extLst>
              <a:ext uri="{FF2B5EF4-FFF2-40B4-BE49-F238E27FC236}">
                <a16:creationId xmlns:a16="http://schemas.microsoft.com/office/drawing/2014/main" id="{F022CA08-EAEF-407B-A0E6-46C7DBB776F6}"/>
              </a:ext>
            </a:extLst>
          </p:cNvPr>
          <p:cNvSpPr txBox="1"/>
          <p:nvPr/>
        </p:nvSpPr>
        <p:spPr>
          <a:xfrm>
            <a:off x="8303432" y="3397346"/>
            <a:ext cx="393056" cy="307777"/>
          </a:xfrm>
          <a:prstGeom prst="rect">
            <a:avLst/>
          </a:prstGeom>
          <a:noFill/>
        </p:spPr>
        <p:txBody>
          <a:bodyPr wrap="none" rtlCol="0">
            <a:spAutoFit/>
          </a:bodyPr>
          <a:lstStyle/>
          <a:p>
            <a:r>
              <a:rPr lang="es-MX" sz="1400" b="1" dirty="0"/>
              <a:t>D4</a:t>
            </a:r>
          </a:p>
        </p:txBody>
      </p:sp>
      <p:sp>
        <p:nvSpPr>
          <p:cNvPr id="53" name="CuadroTexto 52">
            <a:extLst>
              <a:ext uri="{FF2B5EF4-FFF2-40B4-BE49-F238E27FC236}">
                <a16:creationId xmlns:a16="http://schemas.microsoft.com/office/drawing/2014/main" id="{BAE968C3-5610-48D3-A797-67F41D5C652E}"/>
              </a:ext>
            </a:extLst>
          </p:cNvPr>
          <p:cNvSpPr txBox="1"/>
          <p:nvPr/>
        </p:nvSpPr>
        <p:spPr>
          <a:xfrm>
            <a:off x="4094558" y="3467614"/>
            <a:ext cx="393056" cy="307777"/>
          </a:xfrm>
          <a:prstGeom prst="rect">
            <a:avLst/>
          </a:prstGeom>
          <a:noFill/>
        </p:spPr>
        <p:txBody>
          <a:bodyPr wrap="none" rtlCol="0">
            <a:spAutoFit/>
          </a:bodyPr>
          <a:lstStyle/>
          <a:p>
            <a:r>
              <a:rPr lang="es-MX" sz="1400" b="1" dirty="0"/>
              <a:t>D4</a:t>
            </a:r>
          </a:p>
        </p:txBody>
      </p:sp>
      <p:cxnSp>
        <p:nvCxnSpPr>
          <p:cNvPr id="55" name="Conector: angular 54">
            <a:extLst>
              <a:ext uri="{FF2B5EF4-FFF2-40B4-BE49-F238E27FC236}">
                <a16:creationId xmlns:a16="http://schemas.microsoft.com/office/drawing/2014/main" id="{058CEAE9-2E33-409A-9372-4E095CB081A3}"/>
              </a:ext>
            </a:extLst>
          </p:cNvPr>
          <p:cNvCxnSpPr/>
          <p:nvPr/>
        </p:nvCxnSpPr>
        <p:spPr>
          <a:xfrm flipV="1">
            <a:off x="2118361" y="2407921"/>
            <a:ext cx="1523203" cy="461633"/>
          </a:xfrm>
          <a:prstGeom prst="bentConnector3">
            <a:avLst>
              <a:gd name="adj1" fmla="val 30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0D5EA29E-F124-46F4-AA30-842E5EC9BAF7}"/>
              </a:ext>
            </a:extLst>
          </p:cNvPr>
          <p:cNvCxnSpPr>
            <a:cxnSpLocks/>
          </p:cNvCxnSpPr>
          <p:nvPr/>
        </p:nvCxnSpPr>
        <p:spPr>
          <a:xfrm>
            <a:off x="3804605" y="2388044"/>
            <a:ext cx="635558" cy="6354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ector: angular 67">
            <a:extLst>
              <a:ext uri="{FF2B5EF4-FFF2-40B4-BE49-F238E27FC236}">
                <a16:creationId xmlns:a16="http://schemas.microsoft.com/office/drawing/2014/main" id="{54382A52-8D5E-44D5-A7FF-005626ECF430}"/>
              </a:ext>
            </a:extLst>
          </p:cNvPr>
          <p:cNvCxnSpPr/>
          <p:nvPr/>
        </p:nvCxnSpPr>
        <p:spPr>
          <a:xfrm rot="10800000" flipV="1">
            <a:off x="2946400" y="3089568"/>
            <a:ext cx="1534802" cy="1045552"/>
          </a:xfrm>
          <a:prstGeom prst="bentConnector3">
            <a:avLst>
              <a:gd name="adj1" fmla="val -8239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ector recto de flecha 70">
            <a:extLst>
              <a:ext uri="{FF2B5EF4-FFF2-40B4-BE49-F238E27FC236}">
                <a16:creationId xmlns:a16="http://schemas.microsoft.com/office/drawing/2014/main" id="{FB9D19AC-FDC0-4F8A-AD95-478E7F869460}"/>
              </a:ext>
            </a:extLst>
          </p:cNvPr>
          <p:cNvCxnSpPr/>
          <p:nvPr/>
        </p:nvCxnSpPr>
        <p:spPr>
          <a:xfrm flipV="1">
            <a:off x="7178039" y="3161567"/>
            <a:ext cx="0" cy="8815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recto de flecha 72">
            <a:extLst>
              <a:ext uri="{FF2B5EF4-FFF2-40B4-BE49-F238E27FC236}">
                <a16:creationId xmlns:a16="http://schemas.microsoft.com/office/drawing/2014/main" id="{B49106AA-BC2D-4754-9A4A-9360EF6AC219}"/>
              </a:ext>
            </a:extLst>
          </p:cNvPr>
          <p:cNvCxnSpPr/>
          <p:nvPr/>
        </p:nvCxnSpPr>
        <p:spPr>
          <a:xfrm>
            <a:off x="3144802" y="3106226"/>
            <a:ext cx="609638" cy="6285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angular 74">
            <a:extLst>
              <a:ext uri="{FF2B5EF4-FFF2-40B4-BE49-F238E27FC236}">
                <a16:creationId xmlns:a16="http://schemas.microsoft.com/office/drawing/2014/main" id="{98D819B4-3AC3-4807-81D6-8BA6114CBE67}"/>
              </a:ext>
            </a:extLst>
          </p:cNvPr>
          <p:cNvCxnSpPr>
            <a:cxnSpLocks/>
          </p:cNvCxnSpPr>
          <p:nvPr/>
        </p:nvCxnSpPr>
        <p:spPr>
          <a:xfrm rot="10800000">
            <a:off x="2067562" y="3397347"/>
            <a:ext cx="1574003" cy="522116"/>
          </a:xfrm>
          <a:prstGeom prst="bentConnector3">
            <a:avLst>
              <a:gd name="adj1" fmla="val 10002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ector: angular 78">
            <a:extLst>
              <a:ext uri="{FF2B5EF4-FFF2-40B4-BE49-F238E27FC236}">
                <a16:creationId xmlns:a16="http://schemas.microsoft.com/office/drawing/2014/main" id="{4A8E5E77-6445-4C4E-802C-6AB7F88063F4}"/>
              </a:ext>
            </a:extLst>
          </p:cNvPr>
          <p:cNvCxnSpPr>
            <a:cxnSpLocks/>
          </p:cNvCxnSpPr>
          <p:nvPr/>
        </p:nvCxnSpPr>
        <p:spPr>
          <a:xfrm>
            <a:off x="6276436" y="3297500"/>
            <a:ext cx="1636069" cy="621964"/>
          </a:xfrm>
          <a:prstGeom prst="bentConnector3">
            <a:avLst>
              <a:gd name="adj1" fmla="val 94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Conector recto de flecha 83">
            <a:extLst>
              <a:ext uri="{FF2B5EF4-FFF2-40B4-BE49-F238E27FC236}">
                <a16:creationId xmlns:a16="http://schemas.microsoft.com/office/drawing/2014/main" id="{9DB8CAB9-BD6E-4FCC-91EE-497DB6D50122}"/>
              </a:ext>
            </a:extLst>
          </p:cNvPr>
          <p:cNvCxnSpPr>
            <a:cxnSpLocks/>
          </p:cNvCxnSpPr>
          <p:nvPr/>
        </p:nvCxnSpPr>
        <p:spPr>
          <a:xfrm flipV="1">
            <a:off x="7881942" y="3110371"/>
            <a:ext cx="611819" cy="5896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ector: angular 86">
            <a:extLst>
              <a:ext uri="{FF2B5EF4-FFF2-40B4-BE49-F238E27FC236}">
                <a16:creationId xmlns:a16="http://schemas.microsoft.com/office/drawing/2014/main" id="{57353EDA-E9B1-4D9B-84EA-85BE84D8465F}"/>
              </a:ext>
            </a:extLst>
          </p:cNvPr>
          <p:cNvCxnSpPr>
            <a:cxnSpLocks/>
          </p:cNvCxnSpPr>
          <p:nvPr/>
        </p:nvCxnSpPr>
        <p:spPr>
          <a:xfrm rot="10800000" flipV="1">
            <a:off x="7213922" y="3005403"/>
            <a:ext cx="1543998" cy="1090736"/>
          </a:xfrm>
          <a:prstGeom prst="bentConnector3">
            <a:avLst>
              <a:gd name="adj1" fmla="val -7963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ector recto de flecha 89">
            <a:extLst>
              <a:ext uri="{FF2B5EF4-FFF2-40B4-BE49-F238E27FC236}">
                <a16:creationId xmlns:a16="http://schemas.microsoft.com/office/drawing/2014/main" id="{D20C5159-5F37-45E4-9439-A2661C0841F8}"/>
              </a:ext>
            </a:extLst>
          </p:cNvPr>
          <p:cNvCxnSpPr>
            <a:cxnSpLocks/>
          </p:cNvCxnSpPr>
          <p:nvPr/>
        </p:nvCxnSpPr>
        <p:spPr>
          <a:xfrm flipV="1">
            <a:off x="7158576" y="2452560"/>
            <a:ext cx="611819" cy="5896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ector: angular 90">
            <a:extLst>
              <a:ext uri="{FF2B5EF4-FFF2-40B4-BE49-F238E27FC236}">
                <a16:creationId xmlns:a16="http://schemas.microsoft.com/office/drawing/2014/main" id="{97059835-BA47-46B3-9FD1-A83EFB13F7F9}"/>
              </a:ext>
            </a:extLst>
          </p:cNvPr>
          <p:cNvCxnSpPr>
            <a:cxnSpLocks/>
          </p:cNvCxnSpPr>
          <p:nvPr/>
        </p:nvCxnSpPr>
        <p:spPr>
          <a:xfrm rot="10800000" flipV="1">
            <a:off x="6276437" y="2265597"/>
            <a:ext cx="1636071" cy="577781"/>
          </a:xfrm>
          <a:prstGeom prst="bentConnector3">
            <a:avLst>
              <a:gd name="adj1" fmla="val 10030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9918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533FDBB-CCB9-4EBE-ACEF-20355595ED35}"/>
              </a:ext>
            </a:extLst>
          </p:cNvPr>
          <p:cNvSpPr txBox="1"/>
          <p:nvPr/>
        </p:nvSpPr>
        <p:spPr>
          <a:xfrm>
            <a:off x="0" y="594441"/>
            <a:ext cx="12192000" cy="400110"/>
          </a:xfrm>
          <a:prstGeom prst="rect">
            <a:avLst/>
          </a:prstGeom>
          <a:noFill/>
        </p:spPr>
        <p:txBody>
          <a:bodyPr wrap="square">
            <a:spAutoFit/>
          </a:bodyPr>
          <a:lstStyle/>
          <a:p>
            <a:pPr algn="ctr"/>
            <a:r>
              <a:rPr lang="es-MX" sz="2000" b="1" dirty="0"/>
              <a:t>Diodo Zener</a:t>
            </a:r>
          </a:p>
        </p:txBody>
      </p:sp>
      <p:pic>
        <p:nvPicPr>
          <p:cNvPr id="7" name="Imagen 6">
            <a:extLst>
              <a:ext uri="{FF2B5EF4-FFF2-40B4-BE49-F238E27FC236}">
                <a16:creationId xmlns:a16="http://schemas.microsoft.com/office/drawing/2014/main" id="{11AA20B4-35F5-44B1-A4FF-4C3D98E3A88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55455" y="1427583"/>
            <a:ext cx="8000310" cy="1474237"/>
          </a:xfrm>
          <a:prstGeom prst="rect">
            <a:avLst/>
          </a:prstGeom>
        </p:spPr>
      </p:pic>
      <p:sp>
        <p:nvSpPr>
          <p:cNvPr id="9" name="CuadroTexto 8">
            <a:extLst>
              <a:ext uri="{FF2B5EF4-FFF2-40B4-BE49-F238E27FC236}">
                <a16:creationId xmlns:a16="http://schemas.microsoft.com/office/drawing/2014/main" id="{29D757BB-66F2-42DF-9C33-F6F8D4E628BD}"/>
              </a:ext>
            </a:extLst>
          </p:cNvPr>
          <p:cNvSpPr txBox="1"/>
          <p:nvPr/>
        </p:nvSpPr>
        <p:spPr>
          <a:xfrm>
            <a:off x="1432596" y="3520760"/>
            <a:ext cx="4523014" cy="2031325"/>
          </a:xfrm>
          <a:prstGeom prst="rect">
            <a:avLst/>
          </a:prstGeom>
          <a:noFill/>
        </p:spPr>
        <p:txBody>
          <a:bodyPr wrap="square">
            <a:spAutoFit/>
          </a:bodyPr>
          <a:lstStyle/>
          <a:p>
            <a:r>
              <a:rPr lang="es-ES" dirty="0"/>
              <a:t>Trabaja en polarización inversa dentro de la zona de ruptura, pero, en lugar de destruirse, se produce en él un efecto denominado de «avalancha», que permite estabilizar la salida en tensión en sus terminales. Este efecto sirve para que los diodos Zener se utilicen en circuitos reguladores de tensión.</a:t>
            </a:r>
            <a:endParaRPr lang="es-MX" dirty="0"/>
          </a:p>
        </p:txBody>
      </p:sp>
      <p:pic>
        <p:nvPicPr>
          <p:cNvPr id="11" name="Imagen 10">
            <a:extLst>
              <a:ext uri="{FF2B5EF4-FFF2-40B4-BE49-F238E27FC236}">
                <a16:creationId xmlns:a16="http://schemas.microsoft.com/office/drawing/2014/main" id="{B9C351CA-E6C1-4D2C-838B-435B081E240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475444" y="3929488"/>
            <a:ext cx="4097516" cy="1763488"/>
          </a:xfrm>
          <a:prstGeom prst="rect">
            <a:avLst/>
          </a:prstGeom>
        </p:spPr>
      </p:pic>
      <p:sp>
        <p:nvSpPr>
          <p:cNvPr id="13" name="CuadroTexto 12">
            <a:extLst>
              <a:ext uri="{FF2B5EF4-FFF2-40B4-BE49-F238E27FC236}">
                <a16:creationId xmlns:a16="http://schemas.microsoft.com/office/drawing/2014/main" id="{E50CD330-A2ED-4BCD-8C7E-5BCE0D92605A}"/>
              </a:ext>
            </a:extLst>
          </p:cNvPr>
          <p:cNvSpPr txBox="1"/>
          <p:nvPr/>
        </p:nvSpPr>
        <p:spPr>
          <a:xfrm>
            <a:off x="6661888" y="3020598"/>
            <a:ext cx="4097516" cy="646331"/>
          </a:xfrm>
          <a:prstGeom prst="rect">
            <a:avLst/>
          </a:prstGeom>
          <a:noFill/>
        </p:spPr>
        <p:txBody>
          <a:bodyPr wrap="square">
            <a:spAutoFit/>
          </a:bodyPr>
          <a:lstStyle/>
          <a:p>
            <a:pPr algn="ctr"/>
            <a:r>
              <a:rPr lang="es-ES" dirty="0"/>
              <a:t>Un diodo Zener debe ser polarizado mediante una resistencia.</a:t>
            </a:r>
            <a:endParaRPr lang="es-MX" dirty="0"/>
          </a:p>
        </p:txBody>
      </p:sp>
    </p:spTree>
    <p:extLst>
      <p:ext uri="{BB962C8B-B14F-4D97-AF65-F5344CB8AC3E}">
        <p14:creationId xmlns:p14="http://schemas.microsoft.com/office/powerpoint/2010/main" val="33270528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A7B4398-0FE1-4391-B189-98A1345FE1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23526" y="1875453"/>
            <a:ext cx="3525355" cy="3107093"/>
          </a:xfrm>
          <a:prstGeom prst="rect">
            <a:avLst/>
          </a:prstGeom>
        </p:spPr>
      </p:pic>
      <p:sp>
        <p:nvSpPr>
          <p:cNvPr id="6" name="CuadroTexto 5">
            <a:extLst>
              <a:ext uri="{FF2B5EF4-FFF2-40B4-BE49-F238E27FC236}">
                <a16:creationId xmlns:a16="http://schemas.microsoft.com/office/drawing/2014/main" id="{9572A992-A681-4F15-8183-B882DC111010}"/>
              </a:ext>
            </a:extLst>
          </p:cNvPr>
          <p:cNvSpPr txBox="1"/>
          <p:nvPr/>
        </p:nvSpPr>
        <p:spPr>
          <a:xfrm>
            <a:off x="0" y="594441"/>
            <a:ext cx="12192000" cy="400110"/>
          </a:xfrm>
          <a:prstGeom prst="rect">
            <a:avLst/>
          </a:prstGeom>
          <a:noFill/>
        </p:spPr>
        <p:txBody>
          <a:bodyPr wrap="square">
            <a:spAutoFit/>
          </a:bodyPr>
          <a:lstStyle/>
          <a:p>
            <a:pPr algn="ctr"/>
            <a:r>
              <a:rPr lang="es-MX" sz="2000" b="1" dirty="0"/>
              <a:t>Diodo Zener</a:t>
            </a:r>
          </a:p>
        </p:txBody>
      </p:sp>
      <p:sp>
        <p:nvSpPr>
          <p:cNvPr id="8" name="CuadroTexto 7">
            <a:extLst>
              <a:ext uri="{FF2B5EF4-FFF2-40B4-BE49-F238E27FC236}">
                <a16:creationId xmlns:a16="http://schemas.microsoft.com/office/drawing/2014/main" id="{6EAE3AAC-1EF2-4E43-9241-662A56955D0B}"/>
              </a:ext>
            </a:extLst>
          </p:cNvPr>
          <p:cNvSpPr txBox="1"/>
          <p:nvPr/>
        </p:nvSpPr>
        <p:spPr>
          <a:xfrm>
            <a:off x="5404757" y="3722284"/>
            <a:ext cx="5726664" cy="2031325"/>
          </a:xfrm>
          <a:prstGeom prst="rect">
            <a:avLst/>
          </a:prstGeom>
          <a:noFill/>
        </p:spPr>
        <p:txBody>
          <a:bodyPr wrap="square">
            <a:spAutoFit/>
          </a:bodyPr>
          <a:lstStyle/>
          <a:p>
            <a:r>
              <a:rPr lang="es-ES" dirty="0"/>
              <a:t>Cuando la alimentación es menor que la tensión nominal del Zener, este no conduce, y en la salida hay la misma tensión que la de la alimentación. Sin embargo, cuando el circuito es alimentado con una tensión superior a la nominal de la del Zener, este entra en conducción, y en la salida del circuito solamente se obtiene el valor de la tensión del Zener, siendo la resistencia la que absorbe el valor restante.</a:t>
            </a:r>
            <a:endParaRPr lang="es-MX" dirty="0"/>
          </a:p>
        </p:txBody>
      </p:sp>
      <p:sp>
        <p:nvSpPr>
          <p:cNvPr id="9" name="CuadroTexto 8">
            <a:extLst>
              <a:ext uri="{FF2B5EF4-FFF2-40B4-BE49-F238E27FC236}">
                <a16:creationId xmlns:a16="http://schemas.microsoft.com/office/drawing/2014/main" id="{143FA81B-186D-403A-B19F-C3D8C2BE8563}"/>
              </a:ext>
            </a:extLst>
          </p:cNvPr>
          <p:cNvSpPr txBox="1"/>
          <p:nvPr/>
        </p:nvSpPr>
        <p:spPr>
          <a:xfrm>
            <a:off x="1623526" y="1506121"/>
            <a:ext cx="3565335" cy="369332"/>
          </a:xfrm>
          <a:prstGeom prst="rect">
            <a:avLst/>
          </a:prstGeom>
          <a:noFill/>
        </p:spPr>
        <p:txBody>
          <a:bodyPr wrap="none" rtlCol="0">
            <a:spAutoFit/>
          </a:bodyPr>
          <a:lstStyle/>
          <a:p>
            <a:r>
              <a:rPr lang="es-MX" dirty="0"/>
              <a:t>Valores comerciales de diodos Zener</a:t>
            </a:r>
          </a:p>
        </p:txBody>
      </p:sp>
      <p:pic>
        <p:nvPicPr>
          <p:cNvPr id="11" name="Imagen 10">
            <a:extLst>
              <a:ext uri="{FF2B5EF4-FFF2-40B4-BE49-F238E27FC236}">
                <a16:creationId xmlns:a16="http://schemas.microsoft.com/office/drawing/2014/main" id="{6B525845-BEA2-4398-80AE-FF1BC48AEF4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86803" y="1622578"/>
            <a:ext cx="4110136" cy="1899643"/>
          </a:xfrm>
          <a:prstGeom prst="rect">
            <a:avLst/>
          </a:prstGeom>
        </p:spPr>
      </p:pic>
    </p:spTree>
    <p:extLst>
      <p:ext uri="{BB962C8B-B14F-4D97-AF65-F5344CB8AC3E}">
        <p14:creationId xmlns:p14="http://schemas.microsoft.com/office/powerpoint/2010/main" val="10193374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6FD3645-CB7D-4C48-BDE0-ADC9CD0171E0}"/>
              </a:ext>
            </a:extLst>
          </p:cNvPr>
          <p:cNvSpPr txBox="1"/>
          <p:nvPr/>
        </p:nvSpPr>
        <p:spPr>
          <a:xfrm>
            <a:off x="0" y="594441"/>
            <a:ext cx="12192000" cy="400110"/>
          </a:xfrm>
          <a:prstGeom prst="rect">
            <a:avLst/>
          </a:prstGeom>
          <a:noFill/>
        </p:spPr>
        <p:txBody>
          <a:bodyPr wrap="square">
            <a:spAutoFit/>
          </a:bodyPr>
          <a:lstStyle/>
          <a:p>
            <a:pPr algn="ctr"/>
            <a:r>
              <a:rPr lang="es-MX" sz="2000" b="1" dirty="0"/>
              <a:t>Diodo emisor de luz (LED)</a:t>
            </a:r>
          </a:p>
        </p:txBody>
      </p:sp>
      <p:sp>
        <p:nvSpPr>
          <p:cNvPr id="6" name="CuadroTexto 5">
            <a:extLst>
              <a:ext uri="{FF2B5EF4-FFF2-40B4-BE49-F238E27FC236}">
                <a16:creationId xmlns:a16="http://schemas.microsoft.com/office/drawing/2014/main" id="{122C1646-FA2A-4FD3-8558-E7867428711F}"/>
              </a:ext>
            </a:extLst>
          </p:cNvPr>
          <p:cNvSpPr txBox="1"/>
          <p:nvPr/>
        </p:nvSpPr>
        <p:spPr>
          <a:xfrm>
            <a:off x="1278294" y="1519631"/>
            <a:ext cx="9899779" cy="369332"/>
          </a:xfrm>
          <a:prstGeom prst="rect">
            <a:avLst/>
          </a:prstGeom>
          <a:noFill/>
        </p:spPr>
        <p:txBody>
          <a:bodyPr wrap="square">
            <a:spAutoFit/>
          </a:bodyPr>
          <a:lstStyle/>
          <a:p>
            <a:r>
              <a:rPr lang="es-ES" dirty="0"/>
              <a:t>Componente semiconductor que emite luz cuando es atravesado por una corriente en polarización directa.</a:t>
            </a:r>
            <a:endParaRPr lang="es-MX" dirty="0"/>
          </a:p>
        </p:txBody>
      </p:sp>
      <p:pic>
        <p:nvPicPr>
          <p:cNvPr id="8" name="Imagen 7">
            <a:extLst>
              <a:ext uri="{FF2B5EF4-FFF2-40B4-BE49-F238E27FC236}">
                <a16:creationId xmlns:a16="http://schemas.microsoft.com/office/drawing/2014/main" id="{23A5AE5B-2E15-42AD-9450-D39CD95A5CA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97358" y="2146040"/>
            <a:ext cx="8061649" cy="1490663"/>
          </a:xfrm>
          <a:prstGeom prst="rect">
            <a:avLst/>
          </a:prstGeom>
        </p:spPr>
      </p:pic>
      <p:pic>
        <p:nvPicPr>
          <p:cNvPr id="10" name="Imagen 9">
            <a:extLst>
              <a:ext uri="{FF2B5EF4-FFF2-40B4-BE49-F238E27FC236}">
                <a16:creationId xmlns:a16="http://schemas.microsoft.com/office/drawing/2014/main" id="{1C5FD1DB-5837-4DE0-926C-D0E3A717A4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24480" y="4005550"/>
            <a:ext cx="3563538" cy="2553869"/>
          </a:xfrm>
          <a:prstGeom prst="rect">
            <a:avLst/>
          </a:prstGeom>
        </p:spPr>
      </p:pic>
      <p:sp>
        <p:nvSpPr>
          <p:cNvPr id="12" name="CuadroTexto 11">
            <a:extLst>
              <a:ext uri="{FF2B5EF4-FFF2-40B4-BE49-F238E27FC236}">
                <a16:creationId xmlns:a16="http://schemas.microsoft.com/office/drawing/2014/main" id="{9228331B-58A0-44BB-B8B6-07D313D3247E}"/>
              </a:ext>
            </a:extLst>
          </p:cNvPr>
          <p:cNvSpPr txBox="1"/>
          <p:nvPr/>
        </p:nvSpPr>
        <p:spPr>
          <a:xfrm>
            <a:off x="711460" y="4365472"/>
            <a:ext cx="5129503" cy="646331"/>
          </a:xfrm>
          <a:prstGeom prst="rect">
            <a:avLst/>
          </a:prstGeom>
          <a:noFill/>
        </p:spPr>
        <p:txBody>
          <a:bodyPr wrap="square">
            <a:spAutoFit/>
          </a:bodyPr>
          <a:lstStyle/>
          <a:p>
            <a:r>
              <a:rPr lang="es-ES" dirty="0"/>
              <a:t>La tensión de umbral es el número de voltios máximo que el LED es capaz de soportar en sus terminales.</a:t>
            </a:r>
            <a:endParaRPr lang="es-MX" dirty="0"/>
          </a:p>
        </p:txBody>
      </p:sp>
      <p:sp>
        <p:nvSpPr>
          <p:cNvPr id="14" name="CuadroTexto 13">
            <a:extLst>
              <a:ext uri="{FF2B5EF4-FFF2-40B4-BE49-F238E27FC236}">
                <a16:creationId xmlns:a16="http://schemas.microsoft.com/office/drawing/2014/main" id="{73751874-404D-4EDE-AB63-60402E61D2C3}"/>
              </a:ext>
            </a:extLst>
          </p:cNvPr>
          <p:cNvSpPr txBox="1"/>
          <p:nvPr/>
        </p:nvSpPr>
        <p:spPr>
          <a:xfrm>
            <a:off x="711460" y="5282484"/>
            <a:ext cx="6106884" cy="646331"/>
          </a:xfrm>
          <a:prstGeom prst="rect">
            <a:avLst/>
          </a:prstGeom>
          <a:noFill/>
        </p:spPr>
        <p:txBody>
          <a:bodyPr wrap="square">
            <a:spAutoFit/>
          </a:bodyPr>
          <a:lstStyle/>
          <a:p>
            <a:r>
              <a:rPr lang="es-ES" dirty="0"/>
              <a:t>La corriente de paso en el LED no debe superar a la recomendada por el fabricante, </a:t>
            </a:r>
            <a:endParaRPr lang="es-MX" dirty="0"/>
          </a:p>
        </p:txBody>
      </p:sp>
    </p:spTree>
    <p:extLst>
      <p:ext uri="{BB962C8B-B14F-4D97-AF65-F5344CB8AC3E}">
        <p14:creationId xmlns:p14="http://schemas.microsoft.com/office/powerpoint/2010/main" val="23744246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AF1D64F-ECDA-43DB-8786-61F153D3EF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39121" y="3429000"/>
            <a:ext cx="6189625" cy="2573780"/>
          </a:xfrm>
          <a:prstGeom prst="rect">
            <a:avLst/>
          </a:prstGeom>
        </p:spPr>
      </p:pic>
      <p:pic>
        <p:nvPicPr>
          <p:cNvPr id="7" name="Imagen 6">
            <a:extLst>
              <a:ext uri="{FF2B5EF4-FFF2-40B4-BE49-F238E27FC236}">
                <a16:creationId xmlns:a16="http://schemas.microsoft.com/office/drawing/2014/main" id="{BA6E3D6E-7AA6-49A6-A821-A4B8692BBB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9120" y="1129003"/>
            <a:ext cx="6189625" cy="1838132"/>
          </a:xfrm>
          <a:prstGeom prst="rect">
            <a:avLst/>
          </a:prstGeom>
        </p:spPr>
      </p:pic>
      <p:pic>
        <p:nvPicPr>
          <p:cNvPr id="9" name="Imagen 8">
            <a:extLst>
              <a:ext uri="{FF2B5EF4-FFF2-40B4-BE49-F238E27FC236}">
                <a16:creationId xmlns:a16="http://schemas.microsoft.com/office/drawing/2014/main" id="{314D0772-2D06-43C9-AE2A-95C0CB167F0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819053" y="1320280"/>
            <a:ext cx="3228442" cy="1385597"/>
          </a:xfrm>
          <a:prstGeom prst="rect">
            <a:avLst/>
          </a:prstGeom>
        </p:spPr>
      </p:pic>
      <p:pic>
        <p:nvPicPr>
          <p:cNvPr id="11" name="Imagen 10">
            <a:extLst>
              <a:ext uri="{FF2B5EF4-FFF2-40B4-BE49-F238E27FC236}">
                <a16:creationId xmlns:a16="http://schemas.microsoft.com/office/drawing/2014/main" id="{75A7355B-1879-44AA-85C7-C52BF933637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819053" y="3116428"/>
            <a:ext cx="3252903" cy="1259633"/>
          </a:xfrm>
          <a:prstGeom prst="rect">
            <a:avLst/>
          </a:prstGeom>
        </p:spPr>
      </p:pic>
      <p:pic>
        <p:nvPicPr>
          <p:cNvPr id="13" name="Imagen 12">
            <a:extLst>
              <a:ext uri="{FF2B5EF4-FFF2-40B4-BE49-F238E27FC236}">
                <a16:creationId xmlns:a16="http://schemas.microsoft.com/office/drawing/2014/main" id="{0D49D8B3-0A95-4CE0-8BCB-3D43F522C68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321676" y="4715890"/>
            <a:ext cx="2223196" cy="979714"/>
          </a:xfrm>
          <a:prstGeom prst="rect">
            <a:avLst/>
          </a:prstGeom>
        </p:spPr>
      </p:pic>
      <p:sp>
        <p:nvSpPr>
          <p:cNvPr id="15" name="CuadroTexto 14">
            <a:extLst>
              <a:ext uri="{FF2B5EF4-FFF2-40B4-BE49-F238E27FC236}">
                <a16:creationId xmlns:a16="http://schemas.microsoft.com/office/drawing/2014/main" id="{3E4077C8-A24F-4373-8026-593DC9D91202}"/>
              </a:ext>
            </a:extLst>
          </p:cNvPr>
          <p:cNvSpPr txBox="1"/>
          <p:nvPr/>
        </p:nvSpPr>
        <p:spPr>
          <a:xfrm>
            <a:off x="7995760" y="2747095"/>
            <a:ext cx="2899488" cy="369332"/>
          </a:xfrm>
          <a:prstGeom prst="rect">
            <a:avLst/>
          </a:prstGeom>
          <a:noFill/>
        </p:spPr>
        <p:txBody>
          <a:bodyPr wrap="square">
            <a:spAutoFit/>
          </a:bodyPr>
          <a:lstStyle/>
          <a:p>
            <a:r>
              <a:rPr lang="es-MX" dirty="0"/>
              <a:t>Resistencia de polarización</a:t>
            </a:r>
          </a:p>
        </p:txBody>
      </p:sp>
    </p:spTree>
    <p:extLst>
      <p:ext uri="{BB962C8B-B14F-4D97-AF65-F5344CB8AC3E}">
        <p14:creationId xmlns:p14="http://schemas.microsoft.com/office/powerpoint/2010/main" val="21969148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916CA68-0B09-4FDE-A0F2-4FC852912752}"/>
              </a:ext>
            </a:extLst>
          </p:cNvPr>
          <p:cNvSpPr txBox="1"/>
          <p:nvPr/>
        </p:nvSpPr>
        <p:spPr>
          <a:xfrm>
            <a:off x="7380188" y="1362768"/>
            <a:ext cx="4049486" cy="1631216"/>
          </a:xfrm>
          <a:prstGeom prst="rect">
            <a:avLst/>
          </a:prstGeom>
          <a:noFill/>
        </p:spPr>
        <p:txBody>
          <a:bodyPr wrap="square" rtlCol="0">
            <a:spAutoFit/>
          </a:bodyPr>
          <a:lstStyle/>
          <a:p>
            <a:r>
              <a:rPr lang="es-ES" sz="2000" dirty="0"/>
              <a:t>Los transistores disponen de tres patillas que permiten conectar los cristales con el exterior. Estas se denominan base (B), emisor (E) y colector (C)</a:t>
            </a:r>
            <a:endParaRPr lang="es-MX" sz="2400" dirty="0"/>
          </a:p>
        </p:txBody>
      </p:sp>
      <p:sp>
        <p:nvSpPr>
          <p:cNvPr id="2" name="CuadroTexto 1">
            <a:extLst>
              <a:ext uri="{FF2B5EF4-FFF2-40B4-BE49-F238E27FC236}">
                <a16:creationId xmlns:a16="http://schemas.microsoft.com/office/drawing/2014/main" id="{0ACFB6D2-92FF-4583-AA80-04A479DECAE3}"/>
              </a:ext>
            </a:extLst>
          </p:cNvPr>
          <p:cNvSpPr txBox="1"/>
          <p:nvPr/>
        </p:nvSpPr>
        <p:spPr>
          <a:xfrm>
            <a:off x="0" y="373868"/>
            <a:ext cx="12192000" cy="400110"/>
          </a:xfrm>
          <a:prstGeom prst="rect">
            <a:avLst/>
          </a:prstGeom>
          <a:noFill/>
        </p:spPr>
        <p:txBody>
          <a:bodyPr wrap="square" rtlCol="0">
            <a:spAutoFit/>
          </a:bodyPr>
          <a:lstStyle/>
          <a:p>
            <a:pPr algn="ctr"/>
            <a:r>
              <a:rPr lang="es-MX" sz="2000" b="1" dirty="0">
                <a:latin typeface="Times New Roman" panose="02020603050405020304" pitchFamily="18" charset="0"/>
              </a:rPr>
              <a:t>Transistores BJT (Tres capas).</a:t>
            </a:r>
            <a:endParaRPr lang="es-MX" sz="2000" dirty="0"/>
          </a:p>
        </p:txBody>
      </p:sp>
      <p:pic>
        <p:nvPicPr>
          <p:cNvPr id="10" name="Imagen 9">
            <a:extLst>
              <a:ext uri="{FF2B5EF4-FFF2-40B4-BE49-F238E27FC236}">
                <a16:creationId xmlns:a16="http://schemas.microsoft.com/office/drawing/2014/main" id="{EFE4CCBE-8645-495F-833A-A5516261CC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02955" y="3452305"/>
            <a:ext cx="2178600" cy="2028822"/>
          </a:xfrm>
          <a:prstGeom prst="rect">
            <a:avLst/>
          </a:prstGeom>
        </p:spPr>
      </p:pic>
      <p:sp>
        <p:nvSpPr>
          <p:cNvPr id="12" name="CuadroTexto 11">
            <a:extLst>
              <a:ext uri="{FF2B5EF4-FFF2-40B4-BE49-F238E27FC236}">
                <a16:creationId xmlns:a16="http://schemas.microsoft.com/office/drawing/2014/main" id="{B87350A2-BBE6-49D6-94F6-E6CDC376015B}"/>
              </a:ext>
            </a:extLst>
          </p:cNvPr>
          <p:cNvSpPr txBox="1"/>
          <p:nvPr/>
        </p:nvSpPr>
        <p:spPr>
          <a:xfrm>
            <a:off x="6924889" y="5593773"/>
            <a:ext cx="2018023" cy="461665"/>
          </a:xfrm>
          <a:prstGeom prst="rect">
            <a:avLst/>
          </a:prstGeom>
          <a:noFill/>
        </p:spPr>
        <p:txBody>
          <a:bodyPr wrap="square" rtlCol="0">
            <a:spAutoFit/>
          </a:bodyPr>
          <a:lstStyle/>
          <a:p>
            <a:r>
              <a:rPr lang="es-MX" sz="2400" b="1" dirty="0"/>
              <a:t>Emisor</a:t>
            </a:r>
          </a:p>
        </p:txBody>
      </p:sp>
      <p:cxnSp>
        <p:nvCxnSpPr>
          <p:cNvPr id="16" name="Conector recto de flecha 15">
            <a:extLst>
              <a:ext uri="{FF2B5EF4-FFF2-40B4-BE49-F238E27FC236}">
                <a16:creationId xmlns:a16="http://schemas.microsoft.com/office/drawing/2014/main" id="{AA71D5A1-1CFA-4A9A-A95A-9A5F2CF09BAD}"/>
              </a:ext>
            </a:extLst>
          </p:cNvPr>
          <p:cNvCxnSpPr>
            <a:cxnSpLocks/>
          </p:cNvCxnSpPr>
          <p:nvPr/>
        </p:nvCxnSpPr>
        <p:spPr>
          <a:xfrm flipV="1">
            <a:off x="7508992" y="5152643"/>
            <a:ext cx="1131071" cy="5253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BF67C942-2B2C-49EB-B2FA-B47F7B3B64AE}"/>
              </a:ext>
            </a:extLst>
          </p:cNvPr>
          <p:cNvCxnSpPr>
            <a:cxnSpLocks/>
          </p:cNvCxnSpPr>
          <p:nvPr/>
        </p:nvCxnSpPr>
        <p:spPr>
          <a:xfrm flipH="1" flipV="1">
            <a:off x="9112806" y="5331763"/>
            <a:ext cx="783773" cy="6344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0294377-8AB6-47C8-9838-45BF14818FAD}"/>
              </a:ext>
            </a:extLst>
          </p:cNvPr>
          <p:cNvSpPr txBox="1"/>
          <p:nvPr/>
        </p:nvSpPr>
        <p:spPr>
          <a:xfrm>
            <a:off x="9606543" y="5866677"/>
            <a:ext cx="2258000" cy="461665"/>
          </a:xfrm>
          <a:prstGeom prst="rect">
            <a:avLst/>
          </a:prstGeom>
          <a:noFill/>
        </p:spPr>
        <p:txBody>
          <a:bodyPr wrap="square" rtlCol="0">
            <a:spAutoFit/>
          </a:bodyPr>
          <a:lstStyle/>
          <a:p>
            <a:r>
              <a:rPr lang="es-MX" sz="2400" b="1" dirty="0"/>
              <a:t>Base</a:t>
            </a:r>
          </a:p>
        </p:txBody>
      </p:sp>
      <p:sp>
        <p:nvSpPr>
          <p:cNvPr id="20" name="CuadroTexto 19">
            <a:extLst>
              <a:ext uri="{FF2B5EF4-FFF2-40B4-BE49-F238E27FC236}">
                <a16:creationId xmlns:a16="http://schemas.microsoft.com/office/drawing/2014/main" id="{6E553591-2B73-423C-882E-0AB8C24AEEF8}"/>
              </a:ext>
            </a:extLst>
          </p:cNvPr>
          <p:cNvSpPr txBox="1"/>
          <p:nvPr/>
        </p:nvSpPr>
        <p:spPr>
          <a:xfrm>
            <a:off x="9891652" y="4485920"/>
            <a:ext cx="3808400" cy="461665"/>
          </a:xfrm>
          <a:prstGeom prst="rect">
            <a:avLst/>
          </a:prstGeom>
          <a:noFill/>
        </p:spPr>
        <p:txBody>
          <a:bodyPr wrap="square" rtlCol="0">
            <a:spAutoFit/>
          </a:bodyPr>
          <a:lstStyle/>
          <a:p>
            <a:r>
              <a:rPr lang="es-MX" sz="2400" b="1" dirty="0"/>
              <a:t>Colector</a:t>
            </a:r>
          </a:p>
        </p:txBody>
      </p:sp>
      <p:cxnSp>
        <p:nvCxnSpPr>
          <p:cNvPr id="21" name="Conector recto de flecha 20">
            <a:extLst>
              <a:ext uri="{FF2B5EF4-FFF2-40B4-BE49-F238E27FC236}">
                <a16:creationId xmlns:a16="http://schemas.microsoft.com/office/drawing/2014/main" id="{71E1DD36-6887-4885-A785-88B7AD046984}"/>
              </a:ext>
            </a:extLst>
          </p:cNvPr>
          <p:cNvCxnSpPr>
            <a:cxnSpLocks/>
          </p:cNvCxnSpPr>
          <p:nvPr/>
        </p:nvCxnSpPr>
        <p:spPr>
          <a:xfrm flipH="1">
            <a:off x="9250160" y="4944241"/>
            <a:ext cx="1230995" cy="3215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2" name="Imagen 21">
            <a:extLst>
              <a:ext uri="{FF2B5EF4-FFF2-40B4-BE49-F238E27FC236}">
                <a16:creationId xmlns:a16="http://schemas.microsoft.com/office/drawing/2014/main" id="{FE5E882D-8A27-4795-A37F-BF31DA00E0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08922" y="1376873"/>
            <a:ext cx="5521570" cy="2036555"/>
          </a:xfrm>
          <a:prstGeom prst="rect">
            <a:avLst/>
          </a:prstGeom>
        </p:spPr>
      </p:pic>
      <p:sp>
        <p:nvSpPr>
          <p:cNvPr id="24" name="CuadroTexto 23">
            <a:extLst>
              <a:ext uri="{FF2B5EF4-FFF2-40B4-BE49-F238E27FC236}">
                <a16:creationId xmlns:a16="http://schemas.microsoft.com/office/drawing/2014/main" id="{1C56011B-DFB2-49DD-81DA-5A6B98697CA3}"/>
              </a:ext>
            </a:extLst>
          </p:cNvPr>
          <p:cNvSpPr txBox="1"/>
          <p:nvPr/>
        </p:nvSpPr>
        <p:spPr>
          <a:xfrm>
            <a:off x="2078095" y="3743912"/>
            <a:ext cx="4183224" cy="1200329"/>
          </a:xfrm>
          <a:prstGeom prst="rect">
            <a:avLst/>
          </a:prstGeom>
          <a:noFill/>
        </p:spPr>
        <p:txBody>
          <a:bodyPr wrap="square">
            <a:spAutoFit/>
          </a:bodyPr>
          <a:lstStyle/>
          <a:p>
            <a:r>
              <a:rPr lang="es-ES" dirty="0"/>
              <a:t>Se puede decir que el circuito equivalente de un transistor son dos diodos conectados en oposición, con una toma intermedia entre ambos.</a:t>
            </a:r>
            <a:endParaRPr lang="es-MX" dirty="0"/>
          </a:p>
        </p:txBody>
      </p:sp>
    </p:spTree>
    <p:extLst>
      <p:ext uri="{BB962C8B-B14F-4D97-AF65-F5344CB8AC3E}">
        <p14:creationId xmlns:p14="http://schemas.microsoft.com/office/powerpoint/2010/main" val="27127198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C5E06E6-67AE-4844-8314-8DF96AAD5FE3}"/>
              </a:ext>
            </a:extLst>
          </p:cNvPr>
          <p:cNvSpPr txBox="1"/>
          <p:nvPr/>
        </p:nvSpPr>
        <p:spPr>
          <a:xfrm>
            <a:off x="0" y="373868"/>
            <a:ext cx="12192000" cy="400110"/>
          </a:xfrm>
          <a:prstGeom prst="rect">
            <a:avLst/>
          </a:prstGeom>
          <a:noFill/>
        </p:spPr>
        <p:txBody>
          <a:bodyPr wrap="square" rtlCol="0">
            <a:spAutoFit/>
          </a:bodyPr>
          <a:lstStyle/>
          <a:p>
            <a:pPr algn="ctr"/>
            <a:r>
              <a:rPr lang="es-MX" sz="2000" b="1" dirty="0">
                <a:latin typeface="Times New Roman" panose="02020603050405020304" pitchFamily="18" charset="0"/>
              </a:rPr>
              <a:t>Transistores BJT (Tres capas).</a:t>
            </a:r>
            <a:endParaRPr lang="es-MX" sz="2000" dirty="0"/>
          </a:p>
        </p:txBody>
      </p:sp>
      <p:sp>
        <p:nvSpPr>
          <p:cNvPr id="12" name="CuadroTexto 11">
            <a:extLst>
              <a:ext uri="{FF2B5EF4-FFF2-40B4-BE49-F238E27FC236}">
                <a16:creationId xmlns:a16="http://schemas.microsoft.com/office/drawing/2014/main" id="{36EB2102-B507-453E-AF56-BA737BAC2012}"/>
              </a:ext>
            </a:extLst>
          </p:cNvPr>
          <p:cNvSpPr txBox="1"/>
          <p:nvPr/>
        </p:nvSpPr>
        <p:spPr>
          <a:xfrm>
            <a:off x="1457905" y="1980064"/>
            <a:ext cx="4560337" cy="1477328"/>
          </a:xfrm>
          <a:prstGeom prst="rect">
            <a:avLst/>
          </a:prstGeom>
          <a:noFill/>
        </p:spPr>
        <p:txBody>
          <a:bodyPr wrap="square">
            <a:spAutoFit/>
          </a:bodyPr>
          <a:lstStyle/>
          <a:p>
            <a:r>
              <a:rPr lang="es-ES" dirty="0"/>
              <a:t>Un transistor es un dispositivo de estado sólido en el que, al hacer circular una corriente débil en la base I B, es posible controlar una corriente proporcionalmente mucho mayor entre el colector y el emisor. </a:t>
            </a:r>
            <a:endParaRPr lang="es-MX" dirty="0"/>
          </a:p>
        </p:txBody>
      </p:sp>
      <p:sp>
        <p:nvSpPr>
          <p:cNvPr id="14" name="CuadroTexto 13">
            <a:extLst>
              <a:ext uri="{FF2B5EF4-FFF2-40B4-BE49-F238E27FC236}">
                <a16:creationId xmlns:a16="http://schemas.microsoft.com/office/drawing/2014/main" id="{F6A28A19-B083-4CAF-9C12-E7DE3FD9195B}"/>
              </a:ext>
            </a:extLst>
          </p:cNvPr>
          <p:cNvSpPr txBox="1"/>
          <p:nvPr/>
        </p:nvSpPr>
        <p:spPr>
          <a:xfrm>
            <a:off x="6419462" y="4544208"/>
            <a:ext cx="3963175" cy="923330"/>
          </a:xfrm>
          <a:prstGeom prst="rect">
            <a:avLst/>
          </a:prstGeom>
          <a:noFill/>
        </p:spPr>
        <p:txBody>
          <a:bodyPr wrap="square">
            <a:spAutoFit/>
          </a:bodyPr>
          <a:lstStyle/>
          <a:p>
            <a:r>
              <a:rPr lang="es-ES" dirty="0"/>
              <a:t>cuando un transistor se encuentra en funcionamiento, están circulando por él tres corrientes, una por cada terminal.</a:t>
            </a:r>
            <a:endParaRPr lang="es-MX" dirty="0"/>
          </a:p>
        </p:txBody>
      </p:sp>
      <p:pic>
        <p:nvPicPr>
          <p:cNvPr id="16" name="Imagen 15">
            <a:extLst>
              <a:ext uri="{FF2B5EF4-FFF2-40B4-BE49-F238E27FC236}">
                <a16:creationId xmlns:a16="http://schemas.microsoft.com/office/drawing/2014/main" id="{D40EAFF6-67A4-4BD2-96CC-6B6985DD535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85148" y="1231105"/>
            <a:ext cx="3330657" cy="3112622"/>
          </a:xfrm>
          <a:prstGeom prst="rect">
            <a:avLst/>
          </a:prstGeom>
        </p:spPr>
      </p:pic>
      <p:sp>
        <p:nvSpPr>
          <p:cNvPr id="18" name="CuadroTexto 17">
            <a:extLst>
              <a:ext uri="{FF2B5EF4-FFF2-40B4-BE49-F238E27FC236}">
                <a16:creationId xmlns:a16="http://schemas.microsoft.com/office/drawing/2014/main" id="{71B98561-F487-4C74-BC47-62BED9C5017A}"/>
              </a:ext>
            </a:extLst>
          </p:cNvPr>
          <p:cNvSpPr txBox="1"/>
          <p:nvPr/>
        </p:nvSpPr>
        <p:spPr>
          <a:xfrm>
            <a:off x="1887892" y="4483294"/>
            <a:ext cx="3700365" cy="769441"/>
          </a:xfrm>
          <a:prstGeom prst="rect">
            <a:avLst/>
          </a:prstGeom>
          <a:noFill/>
        </p:spPr>
        <p:txBody>
          <a:bodyPr wrap="square">
            <a:spAutoFit/>
          </a:bodyPr>
          <a:lstStyle/>
          <a:p>
            <a:r>
              <a:rPr lang="es-MX" sz="4400" dirty="0"/>
              <a:t>I E = I C + I B</a:t>
            </a:r>
          </a:p>
        </p:txBody>
      </p:sp>
    </p:spTree>
    <p:extLst>
      <p:ext uri="{BB962C8B-B14F-4D97-AF65-F5344CB8AC3E}">
        <p14:creationId xmlns:p14="http://schemas.microsoft.com/office/powerpoint/2010/main" val="15959783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ED4B436-1DDB-45DD-8F45-CB0E264243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48839" y="1443117"/>
            <a:ext cx="4031897" cy="3758499"/>
          </a:xfrm>
          <a:prstGeom prst="rect">
            <a:avLst/>
          </a:prstGeom>
        </p:spPr>
      </p:pic>
      <p:sp>
        <p:nvSpPr>
          <p:cNvPr id="5" name="CuadroTexto 4">
            <a:extLst>
              <a:ext uri="{FF2B5EF4-FFF2-40B4-BE49-F238E27FC236}">
                <a16:creationId xmlns:a16="http://schemas.microsoft.com/office/drawing/2014/main" id="{4DCCE643-5F6F-47A8-89F6-34C6625AA9B4}"/>
              </a:ext>
            </a:extLst>
          </p:cNvPr>
          <p:cNvSpPr txBox="1"/>
          <p:nvPr/>
        </p:nvSpPr>
        <p:spPr>
          <a:xfrm>
            <a:off x="4371465" y="1443117"/>
            <a:ext cx="386644" cy="523220"/>
          </a:xfrm>
          <a:prstGeom prst="rect">
            <a:avLst/>
          </a:prstGeom>
          <a:noFill/>
        </p:spPr>
        <p:txBody>
          <a:bodyPr wrap="none" rtlCol="0">
            <a:spAutoFit/>
          </a:bodyPr>
          <a:lstStyle/>
          <a:p>
            <a:r>
              <a:rPr lang="es-MX" sz="2800" b="1" dirty="0"/>
              <a:t>B</a:t>
            </a:r>
          </a:p>
        </p:txBody>
      </p:sp>
      <p:sp>
        <p:nvSpPr>
          <p:cNvPr id="6" name="CuadroTexto 5">
            <a:extLst>
              <a:ext uri="{FF2B5EF4-FFF2-40B4-BE49-F238E27FC236}">
                <a16:creationId xmlns:a16="http://schemas.microsoft.com/office/drawing/2014/main" id="{31DB71AD-D5E3-4630-8148-9012E2BA1125}"/>
              </a:ext>
            </a:extLst>
          </p:cNvPr>
          <p:cNvSpPr txBox="1"/>
          <p:nvPr/>
        </p:nvSpPr>
        <p:spPr>
          <a:xfrm>
            <a:off x="5838919" y="4627594"/>
            <a:ext cx="359394" cy="523220"/>
          </a:xfrm>
          <a:prstGeom prst="rect">
            <a:avLst/>
          </a:prstGeom>
          <a:noFill/>
        </p:spPr>
        <p:txBody>
          <a:bodyPr wrap="none" rtlCol="0">
            <a:spAutoFit/>
          </a:bodyPr>
          <a:lstStyle/>
          <a:p>
            <a:r>
              <a:rPr lang="es-MX" sz="2800" b="1" dirty="0"/>
              <a:t>E</a:t>
            </a:r>
          </a:p>
        </p:txBody>
      </p:sp>
      <p:sp>
        <p:nvSpPr>
          <p:cNvPr id="7" name="CuadroTexto 6">
            <a:extLst>
              <a:ext uri="{FF2B5EF4-FFF2-40B4-BE49-F238E27FC236}">
                <a16:creationId xmlns:a16="http://schemas.microsoft.com/office/drawing/2014/main" id="{1794D8CC-D26F-48B5-B96C-18A5C0CE77A7}"/>
              </a:ext>
            </a:extLst>
          </p:cNvPr>
          <p:cNvSpPr txBox="1"/>
          <p:nvPr/>
        </p:nvSpPr>
        <p:spPr>
          <a:xfrm>
            <a:off x="2637439" y="3474080"/>
            <a:ext cx="394660" cy="523220"/>
          </a:xfrm>
          <a:prstGeom prst="rect">
            <a:avLst/>
          </a:prstGeom>
          <a:noFill/>
        </p:spPr>
        <p:txBody>
          <a:bodyPr wrap="none" rtlCol="0">
            <a:spAutoFit/>
          </a:bodyPr>
          <a:lstStyle/>
          <a:p>
            <a:r>
              <a:rPr lang="es-MX" sz="2800" b="1" dirty="0"/>
              <a:t>C</a:t>
            </a:r>
          </a:p>
        </p:txBody>
      </p:sp>
      <p:sp>
        <p:nvSpPr>
          <p:cNvPr id="8" name="CuadroTexto 7">
            <a:extLst>
              <a:ext uri="{FF2B5EF4-FFF2-40B4-BE49-F238E27FC236}">
                <a16:creationId xmlns:a16="http://schemas.microsoft.com/office/drawing/2014/main" id="{E1343334-EE9B-4959-B1ED-581F1D38723A}"/>
              </a:ext>
            </a:extLst>
          </p:cNvPr>
          <p:cNvSpPr txBox="1"/>
          <p:nvPr/>
        </p:nvSpPr>
        <p:spPr>
          <a:xfrm>
            <a:off x="2926735" y="5600864"/>
            <a:ext cx="3865417" cy="369332"/>
          </a:xfrm>
          <a:prstGeom prst="rect">
            <a:avLst/>
          </a:prstGeom>
          <a:noFill/>
        </p:spPr>
        <p:txBody>
          <a:bodyPr wrap="none" rtlCol="0">
            <a:spAutoFit/>
          </a:bodyPr>
          <a:lstStyle/>
          <a:p>
            <a:r>
              <a:rPr lang="es-MX" b="1" dirty="0"/>
              <a:t>Los transistores sirven para dos cosas </a:t>
            </a:r>
          </a:p>
        </p:txBody>
      </p:sp>
      <p:sp>
        <p:nvSpPr>
          <p:cNvPr id="9" name="CuadroTexto 8">
            <a:extLst>
              <a:ext uri="{FF2B5EF4-FFF2-40B4-BE49-F238E27FC236}">
                <a16:creationId xmlns:a16="http://schemas.microsoft.com/office/drawing/2014/main" id="{4A55606C-B0DE-4C63-A5E4-1280BC729428}"/>
              </a:ext>
            </a:extLst>
          </p:cNvPr>
          <p:cNvSpPr txBox="1"/>
          <p:nvPr/>
        </p:nvSpPr>
        <p:spPr>
          <a:xfrm>
            <a:off x="7364507" y="6154862"/>
            <a:ext cx="1702517" cy="369332"/>
          </a:xfrm>
          <a:prstGeom prst="rect">
            <a:avLst/>
          </a:prstGeom>
          <a:noFill/>
        </p:spPr>
        <p:txBody>
          <a:bodyPr wrap="none" rtlCol="0">
            <a:spAutoFit/>
          </a:bodyPr>
          <a:lstStyle/>
          <a:p>
            <a:r>
              <a:rPr lang="es-MX" b="1" dirty="0"/>
              <a:t>Amplificadores </a:t>
            </a:r>
          </a:p>
        </p:txBody>
      </p:sp>
      <p:sp>
        <p:nvSpPr>
          <p:cNvPr id="10" name="CuadroTexto 9">
            <a:extLst>
              <a:ext uri="{FF2B5EF4-FFF2-40B4-BE49-F238E27FC236}">
                <a16:creationId xmlns:a16="http://schemas.microsoft.com/office/drawing/2014/main" id="{806A2539-160A-449C-9D81-4CD25A14EB47}"/>
              </a:ext>
            </a:extLst>
          </p:cNvPr>
          <p:cNvSpPr txBox="1"/>
          <p:nvPr/>
        </p:nvSpPr>
        <p:spPr>
          <a:xfrm>
            <a:off x="7364507" y="5105791"/>
            <a:ext cx="1394549" cy="369332"/>
          </a:xfrm>
          <a:prstGeom prst="rect">
            <a:avLst/>
          </a:prstGeom>
          <a:noFill/>
        </p:spPr>
        <p:txBody>
          <a:bodyPr wrap="none" rtlCol="0">
            <a:spAutoFit/>
          </a:bodyPr>
          <a:lstStyle/>
          <a:p>
            <a:r>
              <a:rPr lang="es-MX" b="1" dirty="0"/>
              <a:t>Interruptores</a:t>
            </a:r>
          </a:p>
        </p:txBody>
      </p:sp>
      <p:sp>
        <p:nvSpPr>
          <p:cNvPr id="11" name="Abrir llave 10">
            <a:extLst>
              <a:ext uri="{FF2B5EF4-FFF2-40B4-BE49-F238E27FC236}">
                <a16:creationId xmlns:a16="http://schemas.microsoft.com/office/drawing/2014/main" id="{484F8167-043D-4EA7-8E9E-A2042DB58006}"/>
              </a:ext>
            </a:extLst>
          </p:cNvPr>
          <p:cNvSpPr/>
          <p:nvPr/>
        </p:nvSpPr>
        <p:spPr>
          <a:xfrm>
            <a:off x="6873876" y="5290457"/>
            <a:ext cx="459986" cy="1049071"/>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pic>
        <p:nvPicPr>
          <p:cNvPr id="12" name="Imagen 11">
            <a:extLst>
              <a:ext uri="{FF2B5EF4-FFF2-40B4-BE49-F238E27FC236}">
                <a16:creationId xmlns:a16="http://schemas.microsoft.com/office/drawing/2014/main" id="{C5C82E2B-FE86-4ADB-83F2-56DBE4C969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019" t="-1523"/>
          <a:stretch/>
        </p:blipFill>
        <p:spPr>
          <a:xfrm>
            <a:off x="6909126" y="1046601"/>
            <a:ext cx="2485047" cy="3446087"/>
          </a:xfrm>
          <a:prstGeom prst="rect">
            <a:avLst/>
          </a:prstGeom>
        </p:spPr>
      </p:pic>
      <p:sp>
        <p:nvSpPr>
          <p:cNvPr id="13" name="CuadroTexto 12">
            <a:extLst>
              <a:ext uri="{FF2B5EF4-FFF2-40B4-BE49-F238E27FC236}">
                <a16:creationId xmlns:a16="http://schemas.microsoft.com/office/drawing/2014/main" id="{C5AB7E7E-9430-49E2-B21F-CFAAC200D019}"/>
              </a:ext>
            </a:extLst>
          </p:cNvPr>
          <p:cNvSpPr txBox="1"/>
          <p:nvPr/>
        </p:nvSpPr>
        <p:spPr>
          <a:xfrm>
            <a:off x="6889110" y="3635060"/>
            <a:ext cx="665567" cy="523220"/>
          </a:xfrm>
          <a:prstGeom prst="rect">
            <a:avLst/>
          </a:prstGeom>
          <a:noFill/>
        </p:spPr>
        <p:txBody>
          <a:bodyPr wrap="none" rtlCol="0">
            <a:spAutoFit/>
          </a:bodyPr>
          <a:lstStyle/>
          <a:p>
            <a:r>
              <a:rPr lang="es-MX" sz="2800" b="1" dirty="0"/>
              <a:t>V</a:t>
            </a:r>
            <a:r>
              <a:rPr lang="es-MX" sz="2000" b="1" dirty="0"/>
              <a:t>BE</a:t>
            </a:r>
          </a:p>
        </p:txBody>
      </p:sp>
      <p:sp>
        <p:nvSpPr>
          <p:cNvPr id="14" name="CuadroTexto 13">
            <a:extLst>
              <a:ext uri="{FF2B5EF4-FFF2-40B4-BE49-F238E27FC236}">
                <a16:creationId xmlns:a16="http://schemas.microsoft.com/office/drawing/2014/main" id="{9A15E480-EC97-4D89-AD55-48333E75EF8A}"/>
              </a:ext>
            </a:extLst>
          </p:cNvPr>
          <p:cNvSpPr txBox="1"/>
          <p:nvPr/>
        </p:nvSpPr>
        <p:spPr>
          <a:xfrm>
            <a:off x="9538634" y="2477258"/>
            <a:ext cx="718466" cy="584775"/>
          </a:xfrm>
          <a:prstGeom prst="rect">
            <a:avLst/>
          </a:prstGeom>
          <a:noFill/>
        </p:spPr>
        <p:txBody>
          <a:bodyPr wrap="none" rtlCol="0">
            <a:spAutoFit/>
          </a:bodyPr>
          <a:lstStyle/>
          <a:p>
            <a:r>
              <a:rPr lang="es-MX" sz="3200" b="1" dirty="0"/>
              <a:t>V</a:t>
            </a:r>
            <a:r>
              <a:rPr lang="es-MX" sz="2000" b="1" dirty="0"/>
              <a:t>CE</a:t>
            </a:r>
            <a:endParaRPr lang="es-MX" sz="2400" b="1" dirty="0"/>
          </a:p>
        </p:txBody>
      </p:sp>
      <p:cxnSp>
        <p:nvCxnSpPr>
          <p:cNvPr id="15" name="Conector recto 14">
            <a:extLst>
              <a:ext uri="{FF2B5EF4-FFF2-40B4-BE49-F238E27FC236}">
                <a16:creationId xmlns:a16="http://schemas.microsoft.com/office/drawing/2014/main" id="{C8FC1550-11B4-4672-AFF2-112D4E3D8933}"/>
              </a:ext>
            </a:extLst>
          </p:cNvPr>
          <p:cNvCxnSpPr>
            <a:cxnSpLocks/>
          </p:cNvCxnSpPr>
          <p:nvPr/>
        </p:nvCxnSpPr>
        <p:spPr>
          <a:xfrm flipV="1">
            <a:off x="7283360" y="2809318"/>
            <a:ext cx="271317" cy="97891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7782D3AB-B24E-45FD-9A57-9A41EFBEA3D9}"/>
              </a:ext>
            </a:extLst>
          </p:cNvPr>
          <p:cNvCxnSpPr>
            <a:cxnSpLocks/>
            <a:stCxn id="13" idx="3"/>
          </p:cNvCxnSpPr>
          <p:nvPr/>
        </p:nvCxnSpPr>
        <p:spPr>
          <a:xfrm>
            <a:off x="7554677" y="3896670"/>
            <a:ext cx="933076"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DADC4241-CA5A-4608-A6C3-09CB617E9273}"/>
              </a:ext>
            </a:extLst>
          </p:cNvPr>
          <p:cNvCxnSpPr>
            <a:cxnSpLocks/>
          </p:cNvCxnSpPr>
          <p:nvPr/>
        </p:nvCxnSpPr>
        <p:spPr>
          <a:xfrm>
            <a:off x="8649477" y="2220685"/>
            <a:ext cx="911087" cy="5408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C5332CBE-B6F9-4548-9399-4EADDCFD03D3}"/>
              </a:ext>
            </a:extLst>
          </p:cNvPr>
          <p:cNvCxnSpPr>
            <a:cxnSpLocks/>
          </p:cNvCxnSpPr>
          <p:nvPr/>
        </p:nvCxnSpPr>
        <p:spPr>
          <a:xfrm flipV="1">
            <a:off x="8690348" y="2873884"/>
            <a:ext cx="870216" cy="48280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4FEB041C-6320-4D80-92BC-D246D0F1D97A}"/>
              </a:ext>
            </a:extLst>
          </p:cNvPr>
          <p:cNvSpPr txBox="1"/>
          <p:nvPr/>
        </p:nvSpPr>
        <p:spPr>
          <a:xfrm>
            <a:off x="7287130" y="2349779"/>
            <a:ext cx="396262" cy="461665"/>
          </a:xfrm>
          <a:prstGeom prst="rect">
            <a:avLst/>
          </a:prstGeom>
          <a:noFill/>
        </p:spPr>
        <p:txBody>
          <a:bodyPr wrap="none" rtlCol="0">
            <a:spAutoFit/>
          </a:bodyPr>
          <a:lstStyle/>
          <a:p>
            <a:r>
              <a:rPr lang="es-MX" sz="2400" b="1" dirty="0"/>
              <a:t>I</a:t>
            </a:r>
            <a:r>
              <a:rPr lang="es-MX" b="1" dirty="0"/>
              <a:t>B</a:t>
            </a:r>
          </a:p>
        </p:txBody>
      </p:sp>
      <p:cxnSp>
        <p:nvCxnSpPr>
          <p:cNvPr id="20" name="Conector recto de flecha 19">
            <a:extLst>
              <a:ext uri="{FF2B5EF4-FFF2-40B4-BE49-F238E27FC236}">
                <a16:creationId xmlns:a16="http://schemas.microsoft.com/office/drawing/2014/main" id="{129D4F0D-EFF1-4609-A980-91BFAC0368FD}"/>
              </a:ext>
            </a:extLst>
          </p:cNvPr>
          <p:cNvCxnSpPr/>
          <p:nvPr/>
        </p:nvCxnSpPr>
        <p:spPr>
          <a:xfrm>
            <a:off x="7304132" y="2411963"/>
            <a:ext cx="37926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0EBBD93D-2BCA-4169-94FE-78E7E6561C39}"/>
              </a:ext>
            </a:extLst>
          </p:cNvPr>
          <p:cNvSpPr txBox="1"/>
          <p:nvPr/>
        </p:nvSpPr>
        <p:spPr>
          <a:xfrm>
            <a:off x="8656113" y="3463022"/>
            <a:ext cx="378630" cy="461665"/>
          </a:xfrm>
          <a:prstGeom prst="rect">
            <a:avLst/>
          </a:prstGeom>
          <a:noFill/>
        </p:spPr>
        <p:txBody>
          <a:bodyPr wrap="none" rtlCol="0">
            <a:spAutoFit/>
          </a:bodyPr>
          <a:lstStyle/>
          <a:p>
            <a:r>
              <a:rPr lang="es-MX" sz="2400" b="1" dirty="0"/>
              <a:t>I</a:t>
            </a:r>
            <a:r>
              <a:rPr lang="es-MX" b="1" dirty="0"/>
              <a:t>E</a:t>
            </a:r>
          </a:p>
        </p:txBody>
      </p:sp>
      <p:sp>
        <p:nvSpPr>
          <p:cNvPr id="22" name="CuadroTexto 21">
            <a:extLst>
              <a:ext uri="{FF2B5EF4-FFF2-40B4-BE49-F238E27FC236}">
                <a16:creationId xmlns:a16="http://schemas.microsoft.com/office/drawing/2014/main" id="{A4E3DB96-DE68-4D81-ABC5-C4BB13F4A7F1}"/>
              </a:ext>
            </a:extLst>
          </p:cNvPr>
          <p:cNvSpPr txBox="1"/>
          <p:nvPr/>
        </p:nvSpPr>
        <p:spPr>
          <a:xfrm>
            <a:off x="8694467" y="1457438"/>
            <a:ext cx="396262" cy="461665"/>
          </a:xfrm>
          <a:prstGeom prst="rect">
            <a:avLst/>
          </a:prstGeom>
          <a:noFill/>
        </p:spPr>
        <p:txBody>
          <a:bodyPr wrap="none" rtlCol="0">
            <a:spAutoFit/>
          </a:bodyPr>
          <a:lstStyle/>
          <a:p>
            <a:r>
              <a:rPr lang="es-MX" sz="2400" b="1" dirty="0"/>
              <a:t>I</a:t>
            </a:r>
            <a:r>
              <a:rPr lang="es-MX" b="1" dirty="0"/>
              <a:t>C</a:t>
            </a:r>
          </a:p>
        </p:txBody>
      </p:sp>
      <p:cxnSp>
        <p:nvCxnSpPr>
          <p:cNvPr id="23" name="Conector recto de flecha 22">
            <a:extLst>
              <a:ext uri="{FF2B5EF4-FFF2-40B4-BE49-F238E27FC236}">
                <a16:creationId xmlns:a16="http://schemas.microsoft.com/office/drawing/2014/main" id="{EAD813D9-22DF-4031-838F-B6C33419B1D8}"/>
              </a:ext>
            </a:extLst>
          </p:cNvPr>
          <p:cNvCxnSpPr>
            <a:cxnSpLocks/>
          </p:cNvCxnSpPr>
          <p:nvPr/>
        </p:nvCxnSpPr>
        <p:spPr>
          <a:xfrm>
            <a:off x="8682559" y="1584864"/>
            <a:ext cx="2198" cy="36244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1BA709B7-77A7-4222-8480-5422BD79F0AB}"/>
              </a:ext>
            </a:extLst>
          </p:cNvPr>
          <p:cNvCxnSpPr>
            <a:cxnSpLocks/>
          </p:cNvCxnSpPr>
          <p:nvPr/>
        </p:nvCxnSpPr>
        <p:spPr>
          <a:xfrm>
            <a:off x="8662947" y="3564156"/>
            <a:ext cx="2198" cy="36244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90130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FDCCF87-B789-44FE-85AF-F77AB4C492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1" y="1410101"/>
            <a:ext cx="5879919" cy="3544454"/>
          </a:xfrm>
          <a:prstGeom prst="rect">
            <a:avLst/>
          </a:prstGeom>
        </p:spPr>
      </p:pic>
      <p:sp>
        <p:nvSpPr>
          <p:cNvPr id="8" name="CuadroTexto 7">
            <a:extLst>
              <a:ext uri="{FF2B5EF4-FFF2-40B4-BE49-F238E27FC236}">
                <a16:creationId xmlns:a16="http://schemas.microsoft.com/office/drawing/2014/main" id="{BE4C2ABE-E2DD-4B28-8B01-877618166542}"/>
              </a:ext>
            </a:extLst>
          </p:cNvPr>
          <p:cNvSpPr txBox="1"/>
          <p:nvPr/>
        </p:nvSpPr>
        <p:spPr>
          <a:xfrm>
            <a:off x="2929798" y="2549270"/>
            <a:ext cx="394660" cy="523220"/>
          </a:xfrm>
          <a:prstGeom prst="rect">
            <a:avLst/>
          </a:prstGeom>
          <a:noFill/>
        </p:spPr>
        <p:txBody>
          <a:bodyPr wrap="none" rtlCol="0">
            <a:spAutoFit/>
          </a:bodyPr>
          <a:lstStyle/>
          <a:p>
            <a:r>
              <a:rPr lang="es-MX" sz="2800" b="1" dirty="0"/>
              <a:t>C</a:t>
            </a:r>
          </a:p>
        </p:txBody>
      </p:sp>
      <p:sp>
        <p:nvSpPr>
          <p:cNvPr id="10" name="CuadroTexto 9">
            <a:extLst>
              <a:ext uri="{FF2B5EF4-FFF2-40B4-BE49-F238E27FC236}">
                <a16:creationId xmlns:a16="http://schemas.microsoft.com/office/drawing/2014/main" id="{897BF16A-DDA6-4F0E-8C27-E27A0D86D237}"/>
              </a:ext>
            </a:extLst>
          </p:cNvPr>
          <p:cNvSpPr txBox="1"/>
          <p:nvPr/>
        </p:nvSpPr>
        <p:spPr>
          <a:xfrm>
            <a:off x="5607684" y="2626214"/>
            <a:ext cx="359394" cy="523220"/>
          </a:xfrm>
          <a:prstGeom prst="rect">
            <a:avLst/>
          </a:prstGeom>
          <a:noFill/>
        </p:spPr>
        <p:txBody>
          <a:bodyPr wrap="none" rtlCol="0">
            <a:spAutoFit/>
          </a:bodyPr>
          <a:lstStyle/>
          <a:p>
            <a:r>
              <a:rPr lang="es-MX" sz="2800" b="1" dirty="0"/>
              <a:t>E</a:t>
            </a:r>
          </a:p>
        </p:txBody>
      </p:sp>
      <p:sp>
        <p:nvSpPr>
          <p:cNvPr id="12" name="CuadroTexto 11">
            <a:extLst>
              <a:ext uri="{FF2B5EF4-FFF2-40B4-BE49-F238E27FC236}">
                <a16:creationId xmlns:a16="http://schemas.microsoft.com/office/drawing/2014/main" id="{4E708808-E6EF-4FC1-9E27-B18B57BB885A}"/>
              </a:ext>
            </a:extLst>
          </p:cNvPr>
          <p:cNvSpPr txBox="1"/>
          <p:nvPr/>
        </p:nvSpPr>
        <p:spPr>
          <a:xfrm>
            <a:off x="4783820" y="4140852"/>
            <a:ext cx="386644" cy="523220"/>
          </a:xfrm>
          <a:prstGeom prst="rect">
            <a:avLst/>
          </a:prstGeom>
          <a:noFill/>
        </p:spPr>
        <p:txBody>
          <a:bodyPr wrap="none" rtlCol="0">
            <a:spAutoFit/>
          </a:bodyPr>
          <a:lstStyle/>
          <a:p>
            <a:r>
              <a:rPr lang="es-MX" sz="2800" b="1" dirty="0"/>
              <a:t>B</a:t>
            </a:r>
          </a:p>
        </p:txBody>
      </p:sp>
      <p:sp>
        <p:nvSpPr>
          <p:cNvPr id="14" name="CuadroTexto 13">
            <a:extLst>
              <a:ext uri="{FF2B5EF4-FFF2-40B4-BE49-F238E27FC236}">
                <a16:creationId xmlns:a16="http://schemas.microsoft.com/office/drawing/2014/main" id="{89E76005-1E88-44B0-A4B0-391B73D3857F}"/>
              </a:ext>
            </a:extLst>
          </p:cNvPr>
          <p:cNvSpPr txBox="1"/>
          <p:nvPr/>
        </p:nvSpPr>
        <p:spPr>
          <a:xfrm>
            <a:off x="1519335" y="663870"/>
            <a:ext cx="9144000" cy="461665"/>
          </a:xfrm>
          <a:prstGeom prst="rect">
            <a:avLst/>
          </a:prstGeom>
          <a:noFill/>
        </p:spPr>
        <p:txBody>
          <a:bodyPr wrap="square" rtlCol="0">
            <a:spAutoFit/>
          </a:bodyPr>
          <a:lstStyle/>
          <a:p>
            <a:pPr algn="ctr"/>
            <a:r>
              <a:rPr lang="es-MX" sz="2400" b="1" dirty="0">
                <a:latin typeface="Arial" panose="020B0604020202020204" pitchFamily="34" charset="0"/>
              </a:rPr>
              <a:t>Estado de Corte del transistor.</a:t>
            </a:r>
            <a:endParaRPr lang="es-MX" sz="2400" dirty="0"/>
          </a:p>
        </p:txBody>
      </p:sp>
      <p:pic>
        <p:nvPicPr>
          <p:cNvPr id="37" name="Imagen 36">
            <a:extLst>
              <a:ext uri="{FF2B5EF4-FFF2-40B4-BE49-F238E27FC236}">
                <a16:creationId xmlns:a16="http://schemas.microsoft.com/office/drawing/2014/main" id="{0455C3B1-3322-4370-88E0-4B8A63FEDD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809717" y="1125535"/>
            <a:ext cx="1401133" cy="3455023"/>
          </a:xfrm>
          <a:prstGeom prst="rect">
            <a:avLst/>
          </a:prstGeom>
        </p:spPr>
      </p:pic>
      <p:sp>
        <p:nvSpPr>
          <p:cNvPr id="38" name="CuadroTexto 37">
            <a:extLst>
              <a:ext uri="{FF2B5EF4-FFF2-40B4-BE49-F238E27FC236}">
                <a16:creationId xmlns:a16="http://schemas.microsoft.com/office/drawing/2014/main" id="{D8809760-C6FA-4299-9391-05F615622E83}"/>
              </a:ext>
            </a:extLst>
          </p:cNvPr>
          <p:cNvSpPr txBox="1"/>
          <p:nvPr/>
        </p:nvSpPr>
        <p:spPr>
          <a:xfrm>
            <a:off x="6852165" y="3429000"/>
            <a:ext cx="567784" cy="400110"/>
          </a:xfrm>
          <a:prstGeom prst="rect">
            <a:avLst/>
          </a:prstGeom>
          <a:noFill/>
        </p:spPr>
        <p:txBody>
          <a:bodyPr wrap="none" rtlCol="0">
            <a:spAutoFit/>
          </a:bodyPr>
          <a:lstStyle/>
          <a:p>
            <a:r>
              <a:rPr lang="es-MX" sz="2000" b="1" dirty="0"/>
              <a:t>V</a:t>
            </a:r>
            <a:r>
              <a:rPr lang="es-MX" sz="1600" b="1" dirty="0"/>
              <a:t>BB</a:t>
            </a:r>
            <a:endParaRPr lang="es-MX" sz="2000" b="1" dirty="0"/>
          </a:p>
        </p:txBody>
      </p:sp>
      <p:sp>
        <p:nvSpPr>
          <p:cNvPr id="39" name="CuadroTexto 38">
            <a:extLst>
              <a:ext uri="{FF2B5EF4-FFF2-40B4-BE49-F238E27FC236}">
                <a16:creationId xmlns:a16="http://schemas.microsoft.com/office/drawing/2014/main" id="{42330548-A5E4-49D0-B06B-47E0E11AC555}"/>
              </a:ext>
            </a:extLst>
          </p:cNvPr>
          <p:cNvSpPr txBox="1"/>
          <p:nvPr/>
        </p:nvSpPr>
        <p:spPr>
          <a:xfrm>
            <a:off x="1998354" y="5586510"/>
            <a:ext cx="8472196" cy="646331"/>
          </a:xfrm>
          <a:prstGeom prst="rect">
            <a:avLst/>
          </a:prstGeom>
          <a:noFill/>
        </p:spPr>
        <p:txBody>
          <a:bodyPr wrap="square" rtlCol="0">
            <a:spAutoFit/>
          </a:bodyPr>
          <a:lstStyle/>
          <a:p>
            <a:r>
              <a:rPr lang="es-MX" b="1" dirty="0" err="1"/>
              <a:t>Rc</a:t>
            </a:r>
            <a:r>
              <a:rPr lang="es-MX" b="1" dirty="0"/>
              <a:t> no tiene caída de voltaje  y VCE es igual a VCC  esto es un interruptor abierto de colector a emisor es decir la llave de agua cerrada.</a:t>
            </a:r>
          </a:p>
        </p:txBody>
      </p:sp>
      <p:sp>
        <p:nvSpPr>
          <p:cNvPr id="2" name="CuadroTexto 1">
            <a:extLst>
              <a:ext uri="{FF2B5EF4-FFF2-40B4-BE49-F238E27FC236}">
                <a16:creationId xmlns:a16="http://schemas.microsoft.com/office/drawing/2014/main" id="{AD32AEE1-72B6-46B6-BD45-B398A643331A}"/>
              </a:ext>
            </a:extLst>
          </p:cNvPr>
          <p:cNvSpPr txBox="1"/>
          <p:nvPr/>
        </p:nvSpPr>
        <p:spPr>
          <a:xfrm>
            <a:off x="3354329" y="1494866"/>
            <a:ext cx="2313005" cy="369332"/>
          </a:xfrm>
          <a:prstGeom prst="rect">
            <a:avLst/>
          </a:prstGeom>
          <a:noFill/>
        </p:spPr>
        <p:txBody>
          <a:bodyPr wrap="none" rtlCol="0">
            <a:spAutoFit/>
          </a:bodyPr>
          <a:lstStyle/>
          <a:p>
            <a:r>
              <a:rPr lang="es-MX" dirty="0"/>
              <a:t>Llave de agua cerrada</a:t>
            </a:r>
          </a:p>
        </p:txBody>
      </p:sp>
      <p:sp>
        <p:nvSpPr>
          <p:cNvPr id="4" name="CuadroTexto 3">
            <a:extLst>
              <a:ext uri="{FF2B5EF4-FFF2-40B4-BE49-F238E27FC236}">
                <a16:creationId xmlns:a16="http://schemas.microsoft.com/office/drawing/2014/main" id="{DD295AFD-4189-47CA-B3CE-BA9D787A3588}"/>
              </a:ext>
            </a:extLst>
          </p:cNvPr>
          <p:cNvSpPr txBox="1"/>
          <p:nvPr/>
        </p:nvSpPr>
        <p:spPr>
          <a:xfrm>
            <a:off x="1998354" y="3956186"/>
            <a:ext cx="1776448" cy="369332"/>
          </a:xfrm>
          <a:prstGeom prst="rect">
            <a:avLst/>
          </a:prstGeom>
          <a:noFill/>
        </p:spPr>
        <p:txBody>
          <a:bodyPr wrap="none" rtlCol="0">
            <a:spAutoFit/>
          </a:bodyPr>
          <a:lstStyle/>
          <a:p>
            <a:r>
              <a:rPr lang="es-MX" dirty="0"/>
              <a:t>Válvula de cierre</a:t>
            </a:r>
          </a:p>
        </p:txBody>
      </p:sp>
      <p:cxnSp>
        <p:nvCxnSpPr>
          <p:cNvPr id="7" name="Conector recto de flecha 6">
            <a:extLst>
              <a:ext uri="{FF2B5EF4-FFF2-40B4-BE49-F238E27FC236}">
                <a16:creationId xmlns:a16="http://schemas.microsoft.com/office/drawing/2014/main" id="{2BF484DF-9C4E-40EB-8207-1A25C316EAF9}"/>
              </a:ext>
            </a:extLst>
          </p:cNvPr>
          <p:cNvCxnSpPr>
            <a:cxnSpLocks/>
            <a:stCxn id="4" idx="3"/>
          </p:cNvCxnSpPr>
          <p:nvPr/>
        </p:nvCxnSpPr>
        <p:spPr>
          <a:xfrm flipV="1">
            <a:off x="3774802" y="3439370"/>
            <a:ext cx="739992" cy="7014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B5767AC4-3F68-4B22-AEE8-FEDB54B355F0}"/>
              </a:ext>
            </a:extLst>
          </p:cNvPr>
          <p:cNvSpPr txBox="1"/>
          <p:nvPr/>
        </p:nvSpPr>
        <p:spPr>
          <a:xfrm>
            <a:off x="5083328" y="4883553"/>
            <a:ext cx="1408106" cy="646331"/>
          </a:xfrm>
          <a:prstGeom prst="rect">
            <a:avLst/>
          </a:prstGeom>
          <a:noFill/>
        </p:spPr>
        <p:txBody>
          <a:bodyPr wrap="square">
            <a:spAutoFit/>
          </a:bodyPr>
          <a:lstStyle/>
          <a:p>
            <a:r>
              <a:rPr lang="es-MX" sz="3600" b="1" dirty="0"/>
              <a:t>I</a:t>
            </a:r>
            <a:r>
              <a:rPr lang="es-MX" sz="2800" b="1" dirty="0"/>
              <a:t>B</a:t>
            </a:r>
            <a:r>
              <a:rPr lang="es-MX" sz="3600" b="1" dirty="0"/>
              <a:t>  = 0 </a:t>
            </a:r>
          </a:p>
        </p:txBody>
      </p:sp>
    </p:spTree>
    <p:extLst>
      <p:ext uri="{BB962C8B-B14F-4D97-AF65-F5344CB8AC3E}">
        <p14:creationId xmlns:p14="http://schemas.microsoft.com/office/powerpoint/2010/main" val="9651921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61AEF3B-17BC-4A70-8773-DECB1389E838}"/>
              </a:ext>
            </a:extLst>
          </p:cNvPr>
          <p:cNvSpPr txBox="1"/>
          <p:nvPr/>
        </p:nvSpPr>
        <p:spPr>
          <a:xfrm>
            <a:off x="1519335" y="663870"/>
            <a:ext cx="9144000" cy="461665"/>
          </a:xfrm>
          <a:prstGeom prst="rect">
            <a:avLst/>
          </a:prstGeom>
          <a:noFill/>
        </p:spPr>
        <p:txBody>
          <a:bodyPr wrap="square" rtlCol="0">
            <a:spAutoFit/>
          </a:bodyPr>
          <a:lstStyle/>
          <a:p>
            <a:pPr algn="ctr"/>
            <a:r>
              <a:rPr lang="es-MX" sz="2400" b="1" dirty="0">
                <a:latin typeface="Arial" panose="020B0604020202020204" pitchFamily="34" charset="0"/>
              </a:rPr>
              <a:t>Estado activo del transistor.</a:t>
            </a:r>
            <a:endParaRPr lang="es-MX" sz="2400" dirty="0"/>
          </a:p>
        </p:txBody>
      </p:sp>
      <p:pic>
        <p:nvPicPr>
          <p:cNvPr id="9" name="Imagen 8">
            <a:extLst>
              <a:ext uri="{FF2B5EF4-FFF2-40B4-BE49-F238E27FC236}">
                <a16:creationId xmlns:a16="http://schemas.microsoft.com/office/drawing/2014/main" id="{BCCA1272-2CB4-4825-A2D4-6CB008F4B6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1" y="942699"/>
            <a:ext cx="6000339" cy="4002526"/>
          </a:xfrm>
          <a:prstGeom prst="rect">
            <a:avLst/>
          </a:prstGeom>
        </p:spPr>
      </p:pic>
      <p:sp>
        <p:nvSpPr>
          <p:cNvPr id="13" name="CuadroTexto 12">
            <a:extLst>
              <a:ext uri="{FF2B5EF4-FFF2-40B4-BE49-F238E27FC236}">
                <a16:creationId xmlns:a16="http://schemas.microsoft.com/office/drawing/2014/main" id="{03943394-3C4A-40DC-AC87-B263B614608F}"/>
              </a:ext>
            </a:extLst>
          </p:cNvPr>
          <p:cNvSpPr txBox="1"/>
          <p:nvPr/>
        </p:nvSpPr>
        <p:spPr>
          <a:xfrm>
            <a:off x="2920467" y="2381323"/>
            <a:ext cx="394660" cy="523220"/>
          </a:xfrm>
          <a:prstGeom prst="rect">
            <a:avLst/>
          </a:prstGeom>
          <a:noFill/>
        </p:spPr>
        <p:txBody>
          <a:bodyPr wrap="none" rtlCol="0">
            <a:spAutoFit/>
          </a:bodyPr>
          <a:lstStyle/>
          <a:p>
            <a:r>
              <a:rPr lang="es-MX" sz="2800" b="1" dirty="0"/>
              <a:t>C</a:t>
            </a:r>
          </a:p>
        </p:txBody>
      </p:sp>
      <p:sp>
        <p:nvSpPr>
          <p:cNvPr id="15" name="CuadroTexto 14">
            <a:extLst>
              <a:ext uri="{FF2B5EF4-FFF2-40B4-BE49-F238E27FC236}">
                <a16:creationId xmlns:a16="http://schemas.microsoft.com/office/drawing/2014/main" id="{B6DF6A86-5BA1-45B9-AF0D-62FBC265345C}"/>
              </a:ext>
            </a:extLst>
          </p:cNvPr>
          <p:cNvSpPr txBox="1"/>
          <p:nvPr/>
        </p:nvSpPr>
        <p:spPr>
          <a:xfrm>
            <a:off x="5607684" y="2374288"/>
            <a:ext cx="359394" cy="523220"/>
          </a:xfrm>
          <a:prstGeom prst="rect">
            <a:avLst/>
          </a:prstGeom>
          <a:noFill/>
        </p:spPr>
        <p:txBody>
          <a:bodyPr wrap="none" rtlCol="0">
            <a:spAutoFit/>
          </a:bodyPr>
          <a:lstStyle/>
          <a:p>
            <a:r>
              <a:rPr lang="es-MX" sz="2800" b="1" dirty="0"/>
              <a:t>E</a:t>
            </a:r>
          </a:p>
        </p:txBody>
      </p:sp>
      <p:sp>
        <p:nvSpPr>
          <p:cNvPr id="17" name="CuadroTexto 16">
            <a:extLst>
              <a:ext uri="{FF2B5EF4-FFF2-40B4-BE49-F238E27FC236}">
                <a16:creationId xmlns:a16="http://schemas.microsoft.com/office/drawing/2014/main" id="{7445E9C9-59F5-49E1-9272-6C4EBE6A5EA7}"/>
              </a:ext>
            </a:extLst>
          </p:cNvPr>
          <p:cNvSpPr txBox="1"/>
          <p:nvPr/>
        </p:nvSpPr>
        <p:spPr>
          <a:xfrm>
            <a:off x="4783820" y="3888926"/>
            <a:ext cx="386644" cy="523220"/>
          </a:xfrm>
          <a:prstGeom prst="rect">
            <a:avLst/>
          </a:prstGeom>
          <a:noFill/>
        </p:spPr>
        <p:txBody>
          <a:bodyPr wrap="none" rtlCol="0">
            <a:spAutoFit/>
          </a:bodyPr>
          <a:lstStyle/>
          <a:p>
            <a:r>
              <a:rPr lang="es-MX" sz="2800" b="1" dirty="0"/>
              <a:t>B</a:t>
            </a:r>
          </a:p>
        </p:txBody>
      </p:sp>
      <p:pic>
        <p:nvPicPr>
          <p:cNvPr id="26" name="Imagen 25">
            <a:extLst>
              <a:ext uri="{FF2B5EF4-FFF2-40B4-BE49-F238E27FC236}">
                <a16:creationId xmlns:a16="http://schemas.microsoft.com/office/drawing/2014/main" id="{88ED43DC-AA6D-48C1-A378-78709EB3D0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6074" y="1028537"/>
            <a:ext cx="3018155" cy="3455023"/>
          </a:xfrm>
          <a:prstGeom prst="rect">
            <a:avLst/>
          </a:prstGeom>
        </p:spPr>
      </p:pic>
      <p:sp>
        <p:nvSpPr>
          <p:cNvPr id="28" name="CuadroTexto 27">
            <a:extLst>
              <a:ext uri="{FF2B5EF4-FFF2-40B4-BE49-F238E27FC236}">
                <a16:creationId xmlns:a16="http://schemas.microsoft.com/office/drawing/2014/main" id="{C7130C22-7649-47D9-A163-8B9B3DC3C977}"/>
              </a:ext>
            </a:extLst>
          </p:cNvPr>
          <p:cNvSpPr txBox="1"/>
          <p:nvPr/>
        </p:nvSpPr>
        <p:spPr>
          <a:xfrm>
            <a:off x="6852165" y="3429000"/>
            <a:ext cx="567784" cy="400110"/>
          </a:xfrm>
          <a:prstGeom prst="rect">
            <a:avLst/>
          </a:prstGeom>
          <a:noFill/>
        </p:spPr>
        <p:txBody>
          <a:bodyPr wrap="none" rtlCol="0">
            <a:spAutoFit/>
          </a:bodyPr>
          <a:lstStyle/>
          <a:p>
            <a:r>
              <a:rPr lang="es-MX" sz="2000" b="1" dirty="0"/>
              <a:t>V</a:t>
            </a:r>
            <a:r>
              <a:rPr lang="es-MX" sz="1600" b="1" dirty="0"/>
              <a:t>BB</a:t>
            </a:r>
            <a:endParaRPr lang="es-MX" sz="2000" b="1" dirty="0"/>
          </a:p>
        </p:txBody>
      </p:sp>
      <p:sp>
        <p:nvSpPr>
          <p:cNvPr id="11" name="CuadroTexto 10">
            <a:extLst>
              <a:ext uri="{FF2B5EF4-FFF2-40B4-BE49-F238E27FC236}">
                <a16:creationId xmlns:a16="http://schemas.microsoft.com/office/drawing/2014/main" id="{89878F05-55F3-4F70-8C7E-D5E6B670624D}"/>
              </a:ext>
            </a:extLst>
          </p:cNvPr>
          <p:cNvSpPr txBox="1"/>
          <p:nvPr/>
        </p:nvSpPr>
        <p:spPr>
          <a:xfrm>
            <a:off x="1998354" y="3415010"/>
            <a:ext cx="1776448" cy="369332"/>
          </a:xfrm>
          <a:prstGeom prst="rect">
            <a:avLst/>
          </a:prstGeom>
          <a:noFill/>
        </p:spPr>
        <p:txBody>
          <a:bodyPr wrap="none" rtlCol="0">
            <a:spAutoFit/>
          </a:bodyPr>
          <a:lstStyle/>
          <a:p>
            <a:r>
              <a:rPr lang="es-MX" dirty="0"/>
              <a:t>Válvula de cierre</a:t>
            </a:r>
          </a:p>
        </p:txBody>
      </p:sp>
      <p:cxnSp>
        <p:nvCxnSpPr>
          <p:cNvPr id="12" name="Conector recto de flecha 11">
            <a:extLst>
              <a:ext uri="{FF2B5EF4-FFF2-40B4-BE49-F238E27FC236}">
                <a16:creationId xmlns:a16="http://schemas.microsoft.com/office/drawing/2014/main" id="{C6CBE9B3-DED7-4C4E-ADEE-8CDEA91D3AC0}"/>
              </a:ext>
            </a:extLst>
          </p:cNvPr>
          <p:cNvCxnSpPr>
            <a:cxnSpLocks/>
            <a:stCxn id="11" idx="3"/>
          </p:cNvCxnSpPr>
          <p:nvPr/>
        </p:nvCxnSpPr>
        <p:spPr>
          <a:xfrm flipV="1">
            <a:off x="3774802" y="2898194"/>
            <a:ext cx="739992" cy="7014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CuadroTexto 1">
                <a:extLst>
                  <a:ext uri="{FF2B5EF4-FFF2-40B4-BE49-F238E27FC236}">
                    <a16:creationId xmlns:a16="http://schemas.microsoft.com/office/drawing/2014/main" id="{A70EDB9F-7027-4552-92E9-738ED8711DB8}"/>
                  </a:ext>
                </a:extLst>
              </p:cNvPr>
              <p:cNvSpPr txBox="1"/>
              <p:nvPr/>
            </p:nvSpPr>
            <p:spPr>
              <a:xfrm>
                <a:off x="4653673" y="4945226"/>
                <a:ext cx="2267416"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MX" sz="3200" b="1" i="1" smtClean="0">
                              <a:solidFill>
                                <a:schemeClr val="tx1"/>
                              </a:solidFill>
                              <a:latin typeface="Cambria Math" panose="02040503050406030204" pitchFamily="18" charset="0"/>
                              <a:ea typeface="Cambria Math" panose="02040503050406030204" pitchFamily="18" charset="0"/>
                            </a:rPr>
                          </m:ctrlPr>
                        </m:sSubPr>
                        <m:e>
                          <m:r>
                            <a:rPr lang="es-MX" sz="3200" b="1" i="1">
                              <a:solidFill>
                                <a:schemeClr val="tx1"/>
                              </a:solidFill>
                              <a:latin typeface="Cambria Math" panose="02040503050406030204" pitchFamily="18" charset="0"/>
                              <a:ea typeface="Cambria Math" panose="02040503050406030204" pitchFamily="18" charset="0"/>
                            </a:rPr>
                            <m:t>𝑰</m:t>
                          </m:r>
                        </m:e>
                        <m:sub>
                          <m:r>
                            <a:rPr lang="es-MX" sz="3200" b="1" i="1">
                              <a:solidFill>
                                <a:schemeClr val="tx1"/>
                              </a:solidFill>
                              <a:latin typeface="Cambria Math" panose="02040503050406030204" pitchFamily="18" charset="0"/>
                              <a:ea typeface="Cambria Math" panose="02040503050406030204" pitchFamily="18" charset="0"/>
                            </a:rPr>
                            <m:t>𝑪</m:t>
                          </m:r>
                        </m:sub>
                      </m:sSub>
                      <m:r>
                        <a:rPr lang="es-MX" sz="3200" b="1" i="1">
                          <a:solidFill>
                            <a:schemeClr val="tx1"/>
                          </a:solidFill>
                          <a:latin typeface="Cambria Math" panose="02040503050406030204" pitchFamily="18" charset="0"/>
                          <a:ea typeface="Cambria Math" panose="02040503050406030204" pitchFamily="18" charset="0"/>
                        </a:rPr>
                        <m:t>=</m:t>
                      </m:r>
                      <m:r>
                        <a:rPr lang="es-MX" sz="3200" b="1" i="1">
                          <a:solidFill>
                            <a:schemeClr val="tx1"/>
                          </a:solidFill>
                          <a:latin typeface="Cambria Math" panose="02040503050406030204" pitchFamily="18" charset="0"/>
                          <a:ea typeface="Cambria Math" panose="02040503050406030204" pitchFamily="18" charset="0"/>
                        </a:rPr>
                        <m:t>𝜷</m:t>
                      </m:r>
                      <m:r>
                        <a:rPr lang="es-MX" sz="3200" b="1" i="1">
                          <a:solidFill>
                            <a:schemeClr val="tx1"/>
                          </a:solidFill>
                          <a:latin typeface="Cambria Math" panose="02040503050406030204" pitchFamily="18" charset="0"/>
                          <a:ea typeface="Cambria Math" panose="02040503050406030204" pitchFamily="18" charset="0"/>
                        </a:rPr>
                        <m:t>∗</m:t>
                      </m:r>
                      <m:sSub>
                        <m:sSubPr>
                          <m:ctrlPr>
                            <a:rPr lang="es-MX" sz="3200" b="1" i="1">
                              <a:solidFill>
                                <a:schemeClr val="tx1"/>
                              </a:solidFill>
                              <a:latin typeface="Cambria Math" panose="02040503050406030204" pitchFamily="18" charset="0"/>
                              <a:ea typeface="Cambria Math" panose="02040503050406030204" pitchFamily="18" charset="0"/>
                            </a:rPr>
                          </m:ctrlPr>
                        </m:sSubPr>
                        <m:e>
                          <m:r>
                            <a:rPr lang="es-MX" sz="3200" b="1" i="1">
                              <a:solidFill>
                                <a:schemeClr val="tx1"/>
                              </a:solidFill>
                              <a:latin typeface="Cambria Math" panose="02040503050406030204" pitchFamily="18" charset="0"/>
                              <a:ea typeface="Cambria Math" panose="02040503050406030204" pitchFamily="18" charset="0"/>
                            </a:rPr>
                            <m:t>𝑰</m:t>
                          </m:r>
                        </m:e>
                        <m:sub>
                          <m:r>
                            <a:rPr lang="es-MX" sz="3200" b="1" i="1">
                              <a:solidFill>
                                <a:schemeClr val="tx1"/>
                              </a:solidFill>
                              <a:latin typeface="Cambria Math" panose="02040503050406030204" pitchFamily="18" charset="0"/>
                              <a:ea typeface="Cambria Math" panose="02040503050406030204" pitchFamily="18" charset="0"/>
                            </a:rPr>
                            <m:t>𝑩</m:t>
                          </m:r>
                        </m:sub>
                      </m:sSub>
                    </m:oMath>
                  </m:oMathPara>
                </a14:m>
                <a:endParaRPr lang="es-MX" sz="3200" b="1" dirty="0">
                  <a:solidFill>
                    <a:schemeClr val="tx1"/>
                  </a:solidFill>
                </a:endParaRPr>
              </a:p>
            </p:txBody>
          </p:sp>
        </mc:Choice>
        <mc:Fallback xmlns="">
          <p:sp>
            <p:nvSpPr>
              <p:cNvPr id="2" name="CuadroTexto 1">
                <a:extLst>
                  <a:ext uri="{FF2B5EF4-FFF2-40B4-BE49-F238E27FC236}">
                    <a16:creationId xmlns:a16="http://schemas.microsoft.com/office/drawing/2014/main" id="{A70EDB9F-7027-4552-92E9-738ED8711DB8}"/>
                  </a:ext>
                </a:extLst>
              </p:cNvPr>
              <p:cNvSpPr txBox="1">
                <a:spLocks noRot="1" noChangeAspect="1" noMove="1" noResize="1" noEditPoints="1" noAdjustHandles="1" noChangeArrowheads="1" noChangeShapeType="1" noTextEdit="1"/>
              </p:cNvSpPr>
              <p:nvPr/>
            </p:nvSpPr>
            <p:spPr>
              <a:xfrm>
                <a:off x="4653673" y="4945226"/>
                <a:ext cx="2267416" cy="584775"/>
              </a:xfrm>
              <a:prstGeom prst="rect">
                <a:avLst/>
              </a:prstGeom>
              <a:blipFill>
                <a:blip r:embed="rId4"/>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5782C520-EE09-4176-9C08-EA5B01D2C474}"/>
                  </a:ext>
                </a:extLst>
              </p:cNvPr>
              <p:cNvSpPr txBox="1"/>
              <p:nvPr/>
            </p:nvSpPr>
            <p:spPr>
              <a:xfrm>
                <a:off x="3482720" y="5874929"/>
                <a:ext cx="4609322"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3200" b="1" i="1" smtClean="0">
                          <a:solidFill>
                            <a:schemeClr val="tx1"/>
                          </a:solidFill>
                          <a:latin typeface="Cambria Math" panose="02040503050406030204" pitchFamily="18" charset="0"/>
                        </a:rPr>
                        <m:t>𝟎</m:t>
                      </m:r>
                      <m:r>
                        <a:rPr lang="es-MX" sz="3200" b="1" i="1" smtClean="0">
                          <a:solidFill>
                            <a:schemeClr val="tx1"/>
                          </a:solidFill>
                          <a:latin typeface="Cambria Math" panose="02040503050406030204" pitchFamily="18" charset="0"/>
                        </a:rPr>
                        <m:t>&lt; </m:t>
                      </m:r>
                      <m:sSub>
                        <m:sSubPr>
                          <m:ctrlPr>
                            <a:rPr lang="es-MX" sz="3200" b="1" i="1">
                              <a:solidFill>
                                <a:schemeClr val="tx1"/>
                              </a:solidFill>
                              <a:latin typeface="Cambria Math" panose="02040503050406030204" pitchFamily="18" charset="0"/>
                            </a:rPr>
                          </m:ctrlPr>
                        </m:sSubPr>
                        <m:e>
                          <m:r>
                            <a:rPr lang="es-MX" sz="3200" b="1" i="1">
                              <a:solidFill>
                                <a:schemeClr val="tx1"/>
                              </a:solidFill>
                              <a:latin typeface="Cambria Math" panose="02040503050406030204" pitchFamily="18" charset="0"/>
                            </a:rPr>
                            <m:t>𝑽</m:t>
                          </m:r>
                        </m:e>
                        <m:sub>
                          <m:r>
                            <a:rPr lang="es-MX" sz="3200" b="1" i="1">
                              <a:solidFill>
                                <a:schemeClr val="tx1"/>
                              </a:solidFill>
                              <a:latin typeface="Cambria Math" panose="02040503050406030204" pitchFamily="18" charset="0"/>
                            </a:rPr>
                            <m:t>𝑪𝑬</m:t>
                          </m:r>
                        </m:sub>
                      </m:sSub>
                      <m:r>
                        <a:rPr lang="es-MX" sz="3200" b="1" i="1">
                          <a:solidFill>
                            <a:schemeClr val="tx1"/>
                          </a:solidFill>
                          <a:latin typeface="Cambria Math" panose="02040503050406030204" pitchFamily="18" charset="0"/>
                        </a:rPr>
                        <m:t>&lt;</m:t>
                      </m:r>
                      <m:sSub>
                        <m:sSubPr>
                          <m:ctrlPr>
                            <a:rPr lang="es-MX" sz="3200" b="1" i="1">
                              <a:solidFill>
                                <a:schemeClr val="tx1"/>
                              </a:solidFill>
                              <a:latin typeface="Cambria Math" panose="02040503050406030204" pitchFamily="18" charset="0"/>
                            </a:rPr>
                          </m:ctrlPr>
                        </m:sSubPr>
                        <m:e>
                          <m:r>
                            <a:rPr lang="es-MX" sz="3200" b="1" i="1">
                              <a:solidFill>
                                <a:schemeClr val="tx1"/>
                              </a:solidFill>
                              <a:latin typeface="Cambria Math" panose="02040503050406030204" pitchFamily="18" charset="0"/>
                            </a:rPr>
                            <m:t>𝑽</m:t>
                          </m:r>
                        </m:e>
                        <m:sub>
                          <m:r>
                            <a:rPr lang="es-MX" sz="3200" b="1" i="1">
                              <a:solidFill>
                                <a:schemeClr val="tx1"/>
                              </a:solidFill>
                              <a:latin typeface="Cambria Math" panose="02040503050406030204" pitchFamily="18" charset="0"/>
                            </a:rPr>
                            <m:t>𝑪𝑪</m:t>
                          </m:r>
                        </m:sub>
                      </m:sSub>
                    </m:oMath>
                  </m:oMathPara>
                </a14:m>
                <a:endParaRPr lang="es-MX" sz="3200" b="1" dirty="0">
                  <a:solidFill>
                    <a:schemeClr val="tx1"/>
                  </a:solidFill>
                </a:endParaRPr>
              </a:p>
            </p:txBody>
          </p:sp>
        </mc:Choice>
        <mc:Fallback xmlns="">
          <p:sp>
            <p:nvSpPr>
              <p:cNvPr id="16" name="CuadroTexto 15">
                <a:extLst>
                  <a:ext uri="{FF2B5EF4-FFF2-40B4-BE49-F238E27FC236}">
                    <a16:creationId xmlns:a16="http://schemas.microsoft.com/office/drawing/2014/main" id="{5782C520-EE09-4176-9C08-EA5B01D2C474}"/>
                  </a:ext>
                </a:extLst>
              </p:cNvPr>
              <p:cNvSpPr txBox="1">
                <a:spLocks noRot="1" noChangeAspect="1" noMove="1" noResize="1" noEditPoints="1" noAdjustHandles="1" noChangeArrowheads="1" noChangeShapeType="1" noTextEdit="1"/>
              </p:cNvSpPr>
              <p:nvPr/>
            </p:nvSpPr>
            <p:spPr>
              <a:xfrm>
                <a:off x="3482720" y="5874929"/>
                <a:ext cx="4609322" cy="584775"/>
              </a:xfrm>
              <a:prstGeom prst="rect">
                <a:avLst/>
              </a:prstGeom>
              <a:blipFill>
                <a:blip r:embed="rId5"/>
                <a:stretch>
                  <a:fillRect/>
                </a:stretch>
              </a:blipFill>
            </p:spPr>
            <p:txBody>
              <a:bodyPr/>
              <a:lstStyle/>
              <a:p>
                <a:r>
                  <a:rPr lang="es-MX">
                    <a:noFill/>
                  </a:rPr>
                  <a:t> </a:t>
                </a:r>
              </a:p>
            </p:txBody>
          </p:sp>
        </mc:Fallback>
      </mc:AlternateContent>
    </p:spTree>
    <p:extLst>
      <p:ext uri="{BB962C8B-B14F-4D97-AF65-F5344CB8AC3E}">
        <p14:creationId xmlns:p14="http://schemas.microsoft.com/office/powerpoint/2010/main" val="1881977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7CEC7C8-A95D-4106-BA7A-88BD5EC9FD31}"/>
              </a:ext>
            </a:extLst>
          </p:cNvPr>
          <p:cNvPicPr>
            <a:picLocks noChangeAspect="1"/>
          </p:cNvPicPr>
          <p:nvPr/>
        </p:nvPicPr>
        <p:blipFill>
          <a:blip r:embed="rId2"/>
          <a:stretch>
            <a:fillRect/>
          </a:stretch>
        </p:blipFill>
        <p:spPr>
          <a:xfrm>
            <a:off x="-93918" y="2502860"/>
            <a:ext cx="6565203" cy="2951873"/>
          </a:xfrm>
          <a:prstGeom prst="rect">
            <a:avLst/>
          </a:prstGeom>
        </p:spPr>
      </p:pic>
      <p:pic>
        <p:nvPicPr>
          <p:cNvPr id="7" name="Imagen 6">
            <a:extLst>
              <a:ext uri="{FF2B5EF4-FFF2-40B4-BE49-F238E27FC236}">
                <a16:creationId xmlns:a16="http://schemas.microsoft.com/office/drawing/2014/main" id="{77A84CE2-8C37-4165-961B-30AEFF766C65}"/>
              </a:ext>
            </a:extLst>
          </p:cNvPr>
          <p:cNvPicPr>
            <a:picLocks noChangeAspect="1"/>
          </p:cNvPicPr>
          <p:nvPr/>
        </p:nvPicPr>
        <p:blipFill>
          <a:blip r:embed="rId3"/>
          <a:stretch>
            <a:fillRect/>
          </a:stretch>
        </p:blipFill>
        <p:spPr>
          <a:xfrm>
            <a:off x="5626797" y="2398688"/>
            <a:ext cx="6565203" cy="2951873"/>
          </a:xfrm>
          <a:prstGeom prst="rect">
            <a:avLst/>
          </a:prstGeom>
        </p:spPr>
      </p:pic>
      <p:sp>
        <p:nvSpPr>
          <p:cNvPr id="8" name="CuadroTexto 7">
            <a:extLst>
              <a:ext uri="{FF2B5EF4-FFF2-40B4-BE49-F238E27FC236}">
                <a16:creationId xmlns:a16="http://schemas.microsoft.com/office/drawing/2014/main" id="{B451BA3D-7660-412D-9E76-898515595900}"/>
              </a:ext>
            </a:extLst>
          </p:cNvPr>
          <p:cNvSpPr txBox="1"/>
          <p:nvPr/>
        </p:nvSpPr>
        <p:spPr>
          <a:xfrm>
            <a:off x="149290" y="379692"/>
            <a:ext cx="12042710" cy="461665"/>
          </a:xfrm>
          <a:prstGeom prst="rect">
            <a:avLst/>
          </a:prstGeom>
          <a:noFill/>
        </p:spPr>
        <p:txBody>
          <a:bodyPr wrap="square">
            <a:spAutoFit/>
          </a:bodyPr>
          <a:lstStyle/>
          <a:p>
            <a:pPr algn="ctr"/>
            <a:r>
              <a:rPr lang="es-MX" sz="2400" dirty="0"/>
              <a:t>MEDICIÓN DE CORRIENTE</a:t>
            </a:r>
          </a:p>
        </p:txBody>
      </p:sp>
      <p:sp>
        <p:nvSpPr>
          <p:cNvPr id="10" name="CuadroTexto 9">
            <a:extLst>
              <a:ext uri="{FF2B5EF4-FFF2-40B4-BE49-F238E27FC236}">
                <a16:creationId xmlns:a16="http://schemas.microsoft.com/office/drawing/2014/main" id="{83DC2F18-9AC6-4E7E-9A6B-331300B7A945}"/>
              </a:ext>
            </a:extLst>
          </p:cNvPr>
          <p:cNvSpPr txBox="1"/>
          <p:nvPr/>
        </p:nvSpPr>
        <p:spPr>
          <a:xfrm>
            <a:off x="3025816" y="1296857"/>
            <a:ext cx="6140368" cy="707886"/>
          </a:xfrm>
          <a:prstGeom prst="rect">
            <a:avLst/>
          </a:prstGeom>
          <a:noFill/>
        </p:spPr>
        <p:txBody>
          <a:bodyPr wrap="square">
            <a:spAutoFit/>
          </a:bodyPr>
          <a:lstStyle/>
          <a:p>
            <a:pPr algn="ctr"/>
            <a:r>
              <a:rPr lang="es-ES" sz="2000"/>
              <a:t>La medición tanto de alterna como de continua, se realiza insertado las puntas de prueba en serie con el circuito.</a:t>
            </a:r>
            <a:endParaRPr lang="es-MX" sz="2000" dirty="0"/>
          </a:p>
        </p:txBody>
      </p:sp>
      <p:sp>
        <p:nvSpPr>
          <p:cNvPr id="12" name="CuadroTexto 11">
            <a:extLst>
              <a:ext uri="{FF2B5EF4-FFF2-40B4-BE49-F238E27FC236}">
                <a16:creationId xmlns:a16="http://schemas.microsoft.com/office/drawing/2014/main" id="{B0A4D60B-F0C0-4B61-B6C4-59600C9D54BE}"/>
              </a:ext>
            </a:extLst>
          </p:cNvPr>
          <p:cNvSpPr txBox="1"/>
          <p:nvPr/>
        </p:nvSpPr>
        <p:spPr>
          <a:xfrm>
            <a:off x="1970591" y="5446215"/>
            <a:ext cx="3099121" cy="400110"/>
          </a:xfrm>
          <a:prstGeom prst="rect">
            <a:avLst/>
          </a:prstGeom>
          <a:noFill/>
        </p:spPr>
        <p:txBody>
          <a:bodyPr wrap="square">
            <a:spAutoFit/>
          </a:bodyPr>
          <a:lstStyle/>
          <a:p>
            <a:r>
              <a:rPr lang="es-ES" sz="2000" dirty="0"/>
              <a:t>DC del orden de los </a:t>
            </a:r>
            <a:r>
              <a:rPr lang="es-ES" sz="2000" dirty="0" err="1"/>
              <a:t>mA.</a:t>
            </a:r>
            <a:endParaRPr lang="es-MX" sz="2000" dirty="0"/>
          </a:p>
        </p:txBody>
      </p:sp>
      <p:sp>
        <p:nvSpPr>
          <p:cNvPr id="14" name="CuadroTexto 13">
            <a:extLst>
              <a:ext uri="{FF2B5EF4-FFF2-40B4-BE49-F238E27FC236}">
                <a16:creationId xmlns:a16="http://schemas.microsoft.com/office/drawing/2014/main" id="{DEE587D1-FDC6-4AE2-8F31-4905B12EEAFB}"/>
              </a:ext>
            </a:extLst>
          </p:cNvPr>
          <p:cNvSpPr txBox="1"/>
          <p:nvPr/>
        </p:nvSpPr>
        <p:spPr>
          <a:xfrm>
            <a:off x="7296176" y="5446215"/>
            <a:ext cx="3099121" cy="400110"/>
          </a:xfrm>
          <a:prstGeom prst="rect">
            <a:avLst/>
          </a:prstGeom>
          <a:noFill/>
        </p:spPr>
        <p:txBody>
          <a:bodyPr wrap="square">
            <a:spAutoFit/>
          </a:bodyPr>
          <a:lstStyle/>
          <a:p>
            <a:r>
              <a:rPr lang="es-ES" sz="2000" dirty="0"/>
              <a:t>Corriente hasta 10 A en AC</a:t>
            </a:r>
            <a:endParaRPr lang="es-MX" sz="2000" dirty="0"/>
          </a:p>
        </p:txBody>
      </p:sp>
    </p:spTree>
    <p:extLst>
      <p:ext uri="{BB962C8B-B14F-4D97-AF65-F5344CB8AC3E}">
        <p14:creationId xmlns:p14="http://schemas.microsoft.com/office/powerpoint/2010/main" val="7774932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C0B2B39-C81D-42C3-A88C-B0BB87C16B28}"/>
              </a:ext>
            </a:extLst>
          </p:cNvPr>
          <p:cNvSpPr txBox="1"/>
          <p:nvPr/>
        </p:nvSpPr>
        <p:spPr>
          <a:xfrm>
            <a:off x="1519335" y="663870"/>
            <a:ext cx="9144000" cy="461665"/>
          </a:xfrm>
          <a:prstGeom prst="rect">
            <a:avLst/>
          </a:prstGeom>
          <a:noFill/>
        </p:spPr>
        <p:txBody>
          <a:bodyPr wrap="square" rtlCol="0">
            <a:spAutoFit/>
          </a:bodyPr>
          <a:lstStyle/>
          <a:p>
            <a:pPr algn="ctr"/>
            <a:r>
              <a:rPr lang="es-MX" sz="2400" b="1" dirty="0">
                <a:latin typeface="Arial" panose="020B0604020202020204" pitchFamily="34" charset="0"/>
              </a:rPr>
              <a:t>Estado de Saturación  del transistor.</a:t>
            </a:r>
            <a:endParaRPr lang="es-MX" sz="2400" dirty="0"/>
          </a:p>
        </p:txBody>
      </p:sp>
      <p:pic>
        <p:nvPicPr>
          <p:cNvPr id="9" name="Imagen 8">
            <a:extLst>
              <a:ext uri="{FF2B5EF4-FFF2-40B4-BE49-F238E27FC236}">
                <a16:creationId xmlns:a16="http://schemas.microsoft.com/office/drawing/2014/main" id="{89A65E74-63C2-421D-A9D7-A4F3FCE1EF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97429" y="998682"/>
            <a:ext cx="6699379" cy="4265937"/>
          </a:xfrm>
          <a:prstGeom prst="rect">
            <a:avLst/>
          </a:prstGeom>
        </p:spPr>
      </p:pic>
      <p:sp>
        <p:nvSpPr>
          <p:cNvPr id="11" name="CuadroTexto 10">
            <a:extLst>
              <a:ext uri="{FF2B5EF4-FFF2-40B4-BE49-F238E27FC236}">
                <a16:creationId xmlns:a16="http://schemas.microsoft.com/office/drawing/2014/main" id="{F1C6C9AC-B48E-4AC9-A02A-D09DE67ED6AD}"/>
              </a:ext>
            </a:extLst>
          </p:cNvPr>
          <p:cNvSpPr txBox="1"/>
          <p:nvPr/>
        </p:nvSpPr>
        <p:spPr>
          <a:xfrm>
            <a:off x="2929798" y="2493286"/>
            <a:ext cx="394660" cy="523220"/>
          </a:xfrm>
          <a:prstGeom prst="rect">
            <a:avLst/>
          </a:prstGeom>
          <a:noFill/>
        </p:spPr>
        <p:txBody>
          <a:bodyPr wrap="none" rtlCol="0">
            <a:spAutoFit/>
          </a:bodyPr>
          <a:lstStyle/>
          <a:p>
            <a:r>
              <a:rPr lang="es-MX" sz="2800" b="1" dirty="0"/>
              <a:t>C</a:t>
            </a:r>
          </a:p>
        </p:txBody>
      </p:sp>
      <p:sp>
        <p:nvSpPr>
          <p:cNvPr id="13" name="CuadroTexto 12">
            <a:extLst>
              <a:ext uri="{FF2B5EF4-FFF2-40B4-BE49-F238E27FC236}">
                <a16:creationId xmlns:a16="http://schemas.microsoft.com/office/drawing/2014/main" id="{8B403F85-8188-4C0D-8019-8F996C95566D}"/>
              </a:ext>
            </a:extLst>
          </p:cNvPr>
          <p:cNvSpPr txBox="1"/>
          <p:nvPr/>
        </p:nvSpPr>
        <p:spPr>
          <a:xfrm>
            <a:off x="5607684" y="2514244"/>
            <a:ext cx="359394" cy="523220"/>
          </a:xfrm>
          <a:prstGeom prst="rect">
            <a:avLst/>
          </a:prstGeom>
          <a:noFill/>
        </p:spPr>
        <p:txBody>
          <a:bodyPr wrap="none" rtlCol="0">
            <a:spAutoFit/>
          </a:bodyPr>
          <a:lstStyle/>
          <a:p>
            <a:r>
              <a:rPr lang="es-MX" sz="2800" b="1" dirty="0"/>
              <a:t>E</a:t>
            </a:r>
          </a:p>
        </p:txBody>
      </p:sp>
      <p:sp>
        <p:nvSpPr>
          <p:cNvPr id="15" name="CuadroTexto 14">
            <a:extLst>
              <a:ext uri="{FF2B5EF4-FFF2-40B4-BE49-F238E27FC236}">
                <a16:creationId xmlns:a16="http://schemas.microsoft.com/office/drawing/2014/main" id="{3CAB76F5-2289-478E-8531-2072416D77F8}"/>
              </a:ext>
            </a:extLst>
          </p:cNvPr>
          <p:cNvSpPr txBox="1"/>
          <p:nvPr/>
        </p:nvSpPr>
        <p:spPr>
          <a:xfrm>
            <a:off x="4783820" y="3739632"/>
            <a:ext cx="386644" cy="523220"/>
          </a:xfrm>
          <a:prstGeom prst="rect">
            <a:avLst/>
          </a:prstGeom>
          <a:noFill/>
        </p:spPr>
        <p:txBody>
          <a:bodyPr wrap="none" rtlCol="0">
            <a:spAutoFit/>
          </a:bodyPr>
          <a:lstStyle/>
          <a:p>
            <a:r>
              <a:rPr lang="es-MX" sz="2800" b="1" dirty="0"/>
              <a:t>B</a:t>
            </a:r>
          </a:p>
        </p:txBody>
      </p:sp>
      <p:pic>
        <p:nvPicPr>
          <p:cNvPr id="2" name="Imagen 1">
            <a:extLst>
              <a:ext uri="{FF2B5EF4-FFF2-40B4-BE49-F238E27FC236}">
                <a16:creationId xmlns:a16="http://schemas.microsoft.com/office/drawing/2014/main" id="{E2FA68FD-E8D7-4E19-8D25-8A1A0CA7F5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6074" y="1028537"/>
            <a:ext cx="3018155" cy="3455023"/>
          </a:xfrm>
          <a:prstGeom prst="rect">
            <a:avLst/>
          </a:prstGeom>
        </p:spPr>
      </p:pic>
      <p:sp>
        <p:nvSpPr>
          <p:cNvPr id="4" name="CuadroTexto 3">
            <a:extLst>
              <a:ext uri="{FF2B5EF4-FFF2-40B4-BE49-F238E27FC236}">
                <a16:creationId xmlns:a16="http://schemas.microsoft.com/office/drawing/2014/main" id="{F4599782-AD1E-4C1A-AF68-6A2A1AFF5AB1}"/>
              </a:ext>
            </a:extLst>
          </p:cNvPr>
          <p:cNvSpPr txBox="1"/>
          <p:nvPr/>
        </p:nvSpPr>
        <p:spPr>
          <a:xfrm>
            <a:off x="6852165" y="3429000"/>
            <a:ext cx="567784" cy="400110"/>
          </a:xfrm>
          <a:prstGeom prst="rect">
            <a:avLst/>
          </a:prstGeom>
          <a:noFill/>
        </p:spPr>
        <p:txBody>
          <a:bodyPr wrap="none" rtlCol="0">
            <a:spAutoFit/>
          </a:bodyPr>
          <a:lstStyle/>
          <a:p>
            <a:r>
              <a:rPr lang="es-MX" sz="2000" b="1" dirty="0"/>
              <a:t>V</a:t>
            </a:r>
            <a:r>
              <a:rPr lang="es-MX" sz="1600" b="1" dirty="0"/>
              <a:t>BB</a:t>
            </a:r>
            <a:endParaRPr lang="es-MX" sz="2000" b="1" dirty="0"/>
          </a:p>
        </p:txBody>
      </p:sp>
      <p:sp>
        <p:nvSpPr>
          <p:cNvPr id="12" name="CuadroTexto 11">
            <a:extLst>
              <a:ext uri="{FF2B5EF4-FFF2-40B4-BE49-F238E27FC236}">
                <a16:creationId xmlns:a16="http://schemas.microsoft.com/office/drawing/2014/main" id="{9941B378-2F46-4F28-AF1C-C63E25329C90}"/>
              </a:ext>
            </a:extLst>
          </p:cNvPr>
          <p:cNvSpPr txBox="1"/>
          <p:nvPr/>
        </p:nvSpPr>
        <p:spPr>
          <a:xfrm>
            <a:off x="1736070" y="2300487"/>
            <a:ext cx="1776448" cy="369332"/>
          </a:xfrm>
          <a:prstGeom prst="rect">
            <a:avLst/>
          </a:prstGeom>
          <a:noFill/>
        </p:spPr>
        <p:txBody>
          <a:bodyPr wrap="none" rtlCol="0">
            <a:spAutoFit/>
          </a:bodyPr>
          <a:lstStyle/>
          <a:p>
            <a:r>
              <a:rPr lang="es-MX" dirty="0"/>
              <a:t>Válvula de cierre</a:t>
            </a:r>
          </a:p>
        </p:txBody>
      </p:sp>
      <p:cxnSp>
        <p:nvCxnSpPr>
          <p:cNvPr id="14" name="Conector recto de flecha 13">
            <a:extLst>
              <a:ext uri="{FF2B5EF4-FFF2-40B4-BE49-F238E27FC236}">
                <a16:creationId xmlns:a16="http://schemas.microsoft.com/office/drawing/2014/main" id="{224A2404-FFB6-49C0-B464-346A45B17520}"/>
              </a:ext>
            </a:extLst>
          </p:cNvPr>
          <p:cNvCxnSpPr>
            <a:cxnSpLocks/>
            <a:stCxn id="12" idx="3"/>
          </p:cNvCxnSpPr>
          <p:nvPr/>
        </p:nvCxnSpPr>
        <p:spPr>
          <a:xfrm>
            <a:off x="3512519" y="2485153"/>
            <a:ext cx="824737" cy="1846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94710FE6-DB0A-4D3E-9811-A5370BDF9EDE}"/>
              </a:ext>
            </a:extLst>
          </p:cNvPr>
          <p:cNvSpPr txBox="1"/>
          <p:nvPr/>
        </p:nvSpPr>
        <p:spPr>
          <a:xfrm>
            <a:off x="5091794" y="4982955"/>
            <a:ext cx="1999083" cy="1200329"/>
          </a:xfrm>
          <a:prstGeom prst="rect">
            <a:avLst/>
          </a:prstGeom>
          <a:noFill/>
        </p:spPr>
        <p:txBody>
          <a:bodyPr wrap="square">
            <a:spAutoFit/>
          </a:bodyPr>
          <a:lstStyle/>
          <a:p>
            <a:r>
              <a:rPr lang="es-MX" sz="3600" b="1" dirty="0"/>
              <a:t>IC &lt;&lt; </a:t>
            </a:r>
            <a:r>
              <a:rPr lang="el-GR" sz="3600" b="1" dirty="0"/>
              <a:t>β</a:t>
            </a:r>
            <a:r>
              <a:rPr lang="es-MX" sz="3600" b="1" dirty="0"/>
              <a:t> IB </a:t>
            </a:r>
          </a:p>
        </p:txBody>
      </p:sp>
      <p:sp>
        <p:nvSpPr>
          <p:cNvPr id="17" name="CuadroTexto 16">
            <a:extLst>
              <a:ext uri="{FF2B5EF4-FFF2-40B4-BE49-F238E27FC236}">
                <a16:creationId xmlns:a16="http://schemas.microsoft.com/office/drawing/2014/main" id="{D2ACEBBF-90A5-497D-AF05-5B15145E477E}"/>
              </a:ext>
            </a:extLst>
          </p:cNvPr>
          <p:cNvSpPr txBox="1"/>
          <p:nvPr/>
        </p:nvSpPr>
        <p:spPr>
          <a:xfrm>
            <a:off x="9295559" y="3016507"/>
            <a:ext cx="1316913" cy="646331"/>
          </a:xfrm>
          <a:prstGeom prst="rect">
            <a:avLst/>
          </a:prstGeom>
          <a:noFill/>
        </p:spPr>
        <p:txBody>
          <a:bodyPr wrap="square">
            <a:spAutoFit/>
          </a:bodyPr>
          <a:lstStyle/>
          <a:p>
            <a:pPr algn="ctr"/>
            <a:r>
              <a:rPr lang="es-MX" b="1" dirty="0"/>
              <a:t>Interruptor</a:t>
            </a:r>
          </a:p>
          <a:p>
            <a:pPr algn="ctr"/>
            <a:r>
              <a:rPr lang="es-MX" b="1" dirty="0"/>
              <a:t> cerrado </a:t>
            </a:r>
          </a:p>
        </p:txBody>
      </p:sp>
      <p:sp>
        <p:nvSpPr>
          <p:cNvPr id="19" name="CuadroTexto 18">
            <a:extLst>
              <a:ext uri="{FF2B5EF4-FFF2-40B4-BE49-F238E27FC236}">
                <a16:creationId xmlns:a16="http://schemas.microsoft.com/office/drawing/2014/main" id="{C227E59D-8F72-43ED-A2F3-AE3D670DA9B9}"/>
              </a:ext>
            </a:extLst>
          </p:cNvPr>
          <p:cNvSpPr txBox="1"/>
          <p:nvPr/>
        </p:nvSpPr>
        <p:spPr>
          <a:xfrm>
            <a:off x="4185943" y="5997754"/>
            <a:ext cx="4772608" cy="461665"/>
          </a:xfrm>
          <a:prstGeom prst="rect">
            <a:avLst/>
          </a:prstGeom>
          <a:noFill/>
        </p:spPr>
        <p:txBody>
          <a:bodyPr wrap="square">
            <a:spAutoFit/>
          </a:bodyPr>
          <a:lstStyle/>
          <a:p>
            <a:r>
              <a:rPr lang="es-MX" sz="2400" b="1" dirty="0"/>
              <a:t>Voltaje V</a:t>
            </a:r>
            <a:r>
              <a:rPr lang="es-MX" sz="2000" b="1" dirty="0"/>
              <a:t>BE</a:t>
            </a:r>
            <a:r>
              <a:rPr lang="es-MX" sz="2400" b="1" dirty="0"/>
              <a:t> es mayor a 0.7V</a:t>
            </a:r>
          </a:p>
        </p:txBody>
      </p:sp>
    </p:spTree>
    <p:extLst>
      <p:ext uri="{BB962C8B-B14F-4D97-AF65-F5344CB8AC3E}">
        <p14:creationId xmlns:p14="http://schemas.microsoft.com/office/powerpoint/2010/main" val="10890924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E899F6D1-BF9E-442E-9C48-084F6B1A6EC8}"/>
              </a:ext>
            </a:extLst>
          </p:cNvPr>
          <p:cNvGraphicFramePr>
            <a:graphicFrameLocks noGrp="1"/>
          </p:cNvGraphicFramePr>
          <p:nvPr/>
        </p:nvGraphicFramePr>
        <p:xfrm>
          <a:off x="3048000" y="1813560"/>
          <a:ext cx="6096000" cy="40284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793510799"/>
                    </a:ext>
                  </a:extLst>
                </a:gridCol>
                <a:gridCol w="2032000">
                  <a:extLst>
                    <a:ext uri="{9D8B030D-6E8A-4147-A177-3AD203B41FA5}">
                      <a16:colId xmlns:a16="http://schemas.microsoft.com/office/drawing/2014/main" val="3830844096"/>
                    </a:ext>
                  </a:extLst>
                </a:gridCol>
                <a:gridCol w="2032000">
                  <a:extLst>
                    <a:ext uri="{9D8B030D-6E8A-4147-A177-3AD203B41FA5}">
                      <a16:colId xmlns:a16="http://schemas.microsoft.com/office/drawing/2014/main" val="4101020918"/>
                    </a:ext>
                  </a:extLst>
                </a:gridCol>
              </a:tblGrid>
              <a:tr h="370840">
                <a:tc>
                  <a:txBody>
                    <a:bodyPr/>
                    <a:lstStyle/>
                    <a:p>
                      <a:r>
                        <a:rPr lang="es-MX" dirty="0"/>
                        <a:t>CORTE</a:t>
                      </a:r>
                    </a:p>
                  </a:txBody>
                  <a:tcPr/>
                </a:tc>
                <a:tc>
                  <a:txBody>
                    <a:bodyPr/>
                    <a:lstStyle/>
                    <a:p>
                      <a:r>
                        <a:rPr lang="es-MX" dirty="0"/>
                        <a:t>ACTIVA</a:t>
                      </a:r>
                    </a:p>
                  </a:txBody>
                  <a:tcPr/>
                </a:tc>
                <a:tc>
                  <a:txBody>
                    <a:bodyPr/>
                    <a:lstStyle/>
                    <a:p>
                      <a:r>
                        <a:rPr lang="es-MX" dirty="0"/>
                        <a:t>SATURACIÓN</a:t>
                      </a:r>
                    </a:p>
                  </a:txBody>
                  <a:tcPr/>
                </a:tc>
                <a:extLst>
                  <a:ext uri="{0D108BD9-81ED-4DB2-BD59-A6C34878D82A}">
                    <a16:rowId xmlns:a16="http://schemas.microsoft.com/office/drawing/2014/main" val="1350593294"/>
                  </a:ext>
                </a:extLst>
              </a:tr>
              <a:tr h="370840">
                <a:tc>
                  <a:txBody>
                    <a:bodyPr/>
                    <a:lstStyle/>
                    <a:p>
                      <a:r>
                        <a:rPr lang="es-MX" dirty="0"/>
                        <a:t>IB=0 = IC</a:t>
                      </a:r>
                    </a:p>
                    <a:p>
                      <a:endParaRPr lang="es-MX" dirty="0"/>
                    </a:p>
                    <a:p>
                      <a:r>
                        <a:rPr lang="es-MX" dirty="0"/>
                        <a:t>VCE= VCC</a:t>
                      </a:r>
                    </a:p>
                    <a:p>
                      <a:endParaRPr lang="es-MX" dirty="0"/>
                    </a:p>
                    <a:p>
                      <a:r>
                        <a:rPr lang="es-MX" dirty="0"/>
                        <a:t>0 &lt; VBE &lt;0,7</a:t>
                      </a:r>
                    </a:p>
                    <a:p>
                      <a:endParaRPr lang="es-MX" dirty="0"/>
                    </a:p>
                    <a:p>
                      <a:pPr algn="ctr"/>
                      <a:r>
                        <a:rPr lang="es-MX" dirty="0"/>
                        <a:t>Interruptor abierto</a:t>
                      </a:r>
                    </a:p>
                  </a:txBody>
                  <a:tcPr/>
                </a:tc>
                <a:tc>
                  <a:txBody>
                    <a:bodyPr/>
                    <a:lstStyle/>
                    <a:p>
                      <a:r>
                        <a:rPr lang="es-MX" dirty="0"/>
                        <a:t>IC = </a:t>
                      </a:r>
                      <a:r>
                        <a:rPr lang="el-GR" dirty="0"/>
                        <a:t>β</a:t>
                      </a:r>
                      <a:r>
                        <a:rPr lang="es-MX" dirty="0"/>
                        <a:t>IB</a:t>
                      </a:r>
                    </a:p>
                    <a:p>
                      <a:endParaRPr lang="es-MX" dirty="0"/>
                    </a:p>
                    <a:p>
                      <a:r>
                        <a:rPr lang="es-MX" dirty="0"/>
                        <a:t>0 &lt; VCE &lt;VCC </a:t>
                      </a:r>
                    </a:p>
                    <a:p>
                      <a:endParaRPr lang="es-MX" dirty="0"/>
                    </a:p>
                    <a:p>
                      <a:r>
                        <a:rPr lang="es-MX" dirty="0"/>
                        <a:t>VBE = 0,7V</a:t>
                      </a:r>
                    </a:p>
                    <a:p>
                      <a:endParaRPr lang="es-MX" dirty="0"/>
                    </a:p>
                    <a:p>
                      <a:pPr algn="ctr"/>
                      <a:r>
                        <a:rPr lang="es-MX" dirty="0"/>
                        <a:t>Amplificación </a:t>
                      </a:r>
                    </a:p>
                  </a:txBody>
                  <a:tcPr/>
                </a:tc>
                <a:tc>
                  <a:txBody>
                    <a:bodyPr/>
                    <a:lstStyle/>
                    <a:p>
                      <a:r>
                        <a:rPr lang="es-MX" dirty="0"/>
                        <a:t>IC ES  MAXIMA</a:t>
                      </a:r>
                    </a:p>
                    <a:p>
                      <a:r>
                        <a:rPr lang="es-MX" dirty="0"/>
                        <a:t>NO OBEDECE A IB</a:t>
                      </a:r>
                    </a:p>
                    <a:p>
                      <a:endParaRPr lang="es-MX" dirty="0"/>
                    </a:p>
                    <a:p>
                      <a:r>
                        <a:rPr lang="es-MX" dirty="0"/>
                        <a:t>VCE = 0</a:t>
                      </a:r>
                    </a:p>
                    <a:p>
                      <a:endParaRPr lang="es-MX" dirty="0"/>
                    </a:p>
                    <a:p>
                      <a:r>
                        <a:rPr lang="es-MX" dirty="0"/>
                        <a:t>VBE &gt; 0,7V</a:t>
                      </a:r>
                    </a:p>
                    <a:p>
                      <a:pPr algn="ctr"/>
                      <a:r>
                        <a:rPr lang="es-MX" dirty="0"/>
                        <a:t>Interruptor cerrado</a:t>
                      </a:r>
                    </a:p>
                    <a:p>
                      <a:endParaRPr lang="es-MX" dirty="0"/>
                    </a:p>
                    <a:p>
                      <a:endParaRPr lang="es-MX" dirty="0"/>
                    </a:p>
                    <a:p>
                      <a:endParaRPr lang="es-MX" dirty="0"/>
                    </a:p>
                    <a:p>
                      <a:endParaRPr lang="es-MX" dirty="0"/>
                    </a:p>
                    <a:p>
                      <a:endParaRPr lang="es-MX" dirty="0"/>
                    </a:p>
                    <a:p>
                      <a:endParaRPr lang="es-MX" dirty="0"/>
                    </a:p>
                  </a:txBody>
                  <a:tcPr/>
                </a:tc>
                <a:extLst>
                  <a:ext uri="{0D108BD9-81ED-4DB2-BD59-A6C34878D82A}">
                    <a16:rowId xmlns:a16="http://schemas.microsoft.com/office/drawing/2014/main" val="3382788301"/>
                  </a:ext>
                </a:extLst>
              </a:tr>
            </a:tbl>
          </a:graphicData>
        </a:graphic>
      </p:graphicFrame>
      <p:pic>
        <p:nvPicPr>
          <p:cNvPr id="10" name="Imagen 9">
            <a:extLst>
              <a:ext uri="{FF2B5EF4-FFF2-40B4-BE49-F238E27FC236}">
                <a16:creationId xmlns:a16="http://schemas.microsoft.com/office/drawing/2014/main" id="{8BFF9C8B-D18D-4953-9EEF-C8A8EF8F87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45658" y="4333620"/>
            <a:ext cx="1804366" cy="1187960"/>
          </a:xfrm>
          <a:prstGeom prst="rect">
            <a:avLst/>
          </a:prstGeom>
        </p:spPr>
      </p:pic>
      <p:pic>
        <p:nvPicPr>
          <p:cNvPr id="12" name="Imagen 11">
            <a:extLst>
              <a:ext uri="{FF2B5EF4-FFF2-40B4-BE49-F238E27FC236}">
                <a16:creationId xmlns:a16="http://schemas.microsoft.com/office/drawing/2014/main" id="{5AFA531C-E27A-4BDE-AD82-C438B1A690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29228" y="4556506"/>
            <a:ext cx="1841877" cy="830962"/>
          </a:xfrm>
          <a:prstGeom prst="rect">
            <a:avLst/>
          </a:prstGeom>
        </p:spPr>
      </p:pic>
      <p:pic>
        <p:nvPicPr>
          <p:cNvPr id="14" name="Imagen 13">
            <a:extLst>
              <a:ext uri="{FF2B5EF4-FFF2-40B4-BE49-F238E27FC236}">
                <a16:creationId xmlns:a16="http://schemas.microsoft.com/office/drawing/2014/main" id="{927F0AF4-7FE8-4411-9088-0D5882BC30E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51683" y="4633467"/>
            <a:ext cx="1841877" cy="830962"/>
          </a:xfrm>
          <a:prstGeom prst="rect">
            <a:avLst/>
          </a:prstGeom>
        </p:spPr>
      </p:pic>
      <p:sp>
        <p:nvSpPr>
          <p:cNvPr id="16" name="CuadroTexto 15">
            <a:extLst>
              <a:ext uri="{FF2B5EF4-FFF2-40B4-BE49-F238E27FC236}">
                <a16:creationId xmlns:a16="http://schemas.microsoft.com/office/drawing/2014/main" id="{26439EC9-1D87-42E2-921C-EC646970E196}"/>
              </a:ext>
            </a:extLst>
          </p:cNvPr>
          <p:cNvSpPr txBox="1"/>
          <p:nvPr/>
        </p:nvSpPr>
        <p:spPr>
          <a:xfrm>
            <a:off x="1519335" y="663870"/>
            <a:ext cx="9144000" cy="461665"/>
          </a:xfrm>
          <a:prstGeom prst="rect">
            <a:avLst/>
          </a:prstGeom>
          <a:noFill/>
        </p:spPr>
        <p:txBody>
          <a:bodyPr wrap="square" rtlCol="0">
            <a:spAutoFit/>
          </a:bodyPr>
          <a:lstStyle/>
          <a:p>
            <a:pPr algn="ctr"/>
            <a:r>
              <a:rPr lang="es-MX" sz="2400" b="1" dirty="0">
                <a:latin typeface="Arial" panose="020B0604020202020204" pitchFamily="34" charset="0"/>
              </a:rPr>
              <a:t>Estados del transistor.</a:t>
            </a:r>
            <a:endParaRPr lang="es-MX" sz="2400" dirty="0"/>
          </a:p>
        </p:txBody>
      </p:sp>
    </p:spTree>
    <p:extLst>
      <p:ext uri="{BB962C8B-B14F-4D97-AF65-F5344CB8AC3E}">
        <p14:creationId xmlns:p14="http://schemas.microsoft.com/office/powerpoint/2010/main" val="15192558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4192C29-767F-4754-8AAB-364C36D5DA1C}"/>
              </a:ext>
            </a:extLst>
          </p:cNvPr>
          <p:cNvSpPr txBox="1"/>
          <p:nvPr/>
        </p:nvSpPr>
        <p:spPr>
          <a:xfrm>
            <a:off x="1519335" y="663870"/>
            <a:ext cx="9144000" cy="461665"/>
          </a:xfrm>
          <a:prstGeom prst="rect">
            <a:avLst/>
          </a:prstGeom>
          <a:noFill/>
        </p:spPr>
        <p:txBody>
          <a:bodyPr wrap="square" rtlCol="0">
            <a:spAutoFit/>
          </a:bodyPr>
          <a:lstStyle/>
          <a:p>
            <a:pPr algn="ctr"/>
            <a:r>
              <a:rPr lang="es-MX" sz="2400" b="1" dirty="0">
                <a:latin typeface="Arial" panose="020B0604020202020204" pitchFamily="34" charset="0"/>
              </a:rPr>
              <a:t>Identificación de pines de un transistor</a:t>
            </a:r>
            <a:endParaRPr lang="es-MX" sz="2400" dirty="0"/>
          </a:p>
        </p:txBody>
      </p:sp>
      <p:pic>
        <p:nvPicPr>
          <p:cNvPr id="5" name="Imagen 4">
            <a:extLst>
              <a:ext uri="{FF2B5EF4-FFF2-40B4-BE49-F238E27FC236}">
                <a16:creationId xmlns:a16="http://schemas.microsoft.com/office/drawing/2014/main" id="{31AAA219-0014-4B0A-9A08-E0BC48FE33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70384" y="1214177"/>
            <a:ext cx="3357560" cy="3825550"/>
          </a:xfrm>
          <a:prstGeom prst="rect">
            <a:avLst/>
          </a:prstGeom>
        </p:spPr>
      </p:pic>
      <p:pic>
        <p:nvPicPr>
          <p:cNvPr id="7" name="Imagen 6">
            <a:extLst>
              <a:ext uri="{FF2B5EF4-FFF2-40B4-BE49-F238E27FC236}">
                <a16:creationId xmlns:a16="http://schemas.microsoft.com/office/drawing/2014/main" id="{420AE1E9-D5EB-47C4-9F42-8F4EF629BFE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60086" y="1214177"/>
            <a:ext cx="3403249" cy="3825550"/>
          </a:xfrm>
          <a:prstGeom prst="rect">
            <a:avLst/>
          </a:prstGeom>
        </p:spPr>
      </p:pic>
      <p:pic>
        <p:nvPicPr>
          <p:cNvPr id="10" name="Imagen 9">
            <a:extLst>
              <a:ext uri="{FF2B5EF4-FFF2-40B4-BE49-F238E27FC236}">
                <a16:creationId xmlns:a16="http://schemas.microsoft.com/office/drawing/2014/main" id="{51B8BF3E-51D3-404D-9110-564DB257CA0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680453" y="5215813"/>
            <a:ext cx="6821764" cy="1399591"/>
          </a:xfrm>
          <a:prstGeom prst="rect">
            <a:avLst/>
          </a:prstGeom>
        </p:spPr>
      </p:pic>
    </p:spTree>
    <p:extLst>
      <p:ext uri="{BB962C8B-B14F-4D97-AF65-F5344CB8AC3E}">
        <p14:creationId xmlns:p14="http://schemas.microsoft.com/office/powerpoint/2010/main" val="17483855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AC7E92B-9DD8-4F25-8709-B8881C3C637E}"/>
              </a:ext>
            </a:extLst>
          </p:cNvPr>
          <p:cNvSpPr txBox="1"/>
          <p:nvPr/>
        </p:nvSpPr>
        <p:spPr>
          <a:xfrm>
            <a:off x="0" y="426490"/>
            <a:ext cx="12192000" cy="400110"/>
          </a:xfrm>
          <a:prstGeom prst="rect">
            <a:avLst/>
          </a:prstGeom>
          <a:noFill/>
        </p:spPr>
        <p:txBody>
          <a:bodyPr wrap="square">
            <a:spAutoFit/>
          </a:bodyPr>
          <a:lstStyle/>
          <a:p>
            <a:pPr algn="ctr"/>
            <a:r>
              <a:rPr lang="es-ES" sz="2000" dirty="0"/>
              <a:t>Identificación de terminales y características con hoja técnica</a:t>
            </a:r>
            <a:endParaRPr lang="es-MX" sz="2000" dirty="0"/>
          </a:p>
        </p:txBody>
      </p:sp>
      <p:pic>
        <p:nvPicPr>
          <p:cNvPr id="7" name="Imagen 6">
            <a:extLst>
              <a:ext uri="{FF2B5EF4-FFF2-40B4-BE49-F238E27FC236}">
                <a16:creationId xmlns:a16="http://schemas.microsoft.com/office/drawing/2014/main" id="{5AB75846-7576-4DA5-9833-D818B2933FA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59633" y="1280180"/>
            <a:ext cx="6718042" cy="5241918"/>
          </a:xfrm>
          <a:prstGeom prst="rect">
            <a:avLst/>
          </a:prstGeom>
        </p:spPr>
      </p:pic>
      <p:sp>
        <p:nvSpPr>
          <p:cNvPr id="8" name="CuadroTexto 7">
            <a:extLst>
              <a:ext uri="{FF2B5EF4-FFF2-40B4-BE49-F238E27FC236}">
                <a16:creationId xmlns:a16="http://schemas.microsoft.com/office/drawing/2014/main" id="{9EAAE5D7-C750-46C8-AAD1-FA9EB942E3DD}"/>
              </a:ext>
            </a:extLst>
          </p:cNvPr>
          <p:cNvSpPr txBox="1"/>
          <p:nvPr/>
        </p:nvSpPr>
        <p:spPr>
          <a:xfrm>
            <a:off x="8350898" y="2453951"/>
            <a:ext cx="3041779" cy="2308324"/>
          </a:xfrm>
          <a:prstGeom prst="rect">
            <a:avLst/>
          </a:prstGeom>
          <a:noFill/>
        </p:spPr>
        <p:txBody>
          <a:bodyPr wrap="square" rtlCol="0">
            <a:spAutoFit/>
          </a:bodyPr>
          <a:lstStyle/>
          <a:p>
            <a:r>
              <a:rPr lang="es-MX" dirty="0"/>
              <a:t>Visualizamos la parte de enfrente de nuestro transistor es la que tiene una cierta numeración. </a:t>
            </a:r>
          </a:p>
          <a:p>
            <a:endParaRPr lang="es-MX" dirty="0"/>
          </a:p>
          <a:p>
            <a:r>
              <a:rPr lang="es-MX" dirty="0"/>
              <a:t>Buscamos la hoja de datos mediante la nomenclatura escrita.</a:t>
            </a:r>
          </a:p>
        </p:txBody>
      </p:sp>
    </p:spTree>
    <p:extLst>
      <p:ext uri="{BB962C8B-B14F-4D97-AF65-F5344CB8AC3E}">
        <p14:creationId xmlns:p14="http://schemas.microsoft.com/office/powerpoint/2010/main" val="14575760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AC7E92B-9DD8-4F25-8709-B8881C3C637E}"/>
              </a:ext>
            </a:extLst>
          </p:cNvPr>
          <p:cNvSpPr txBox="1"/>
          <p:nvPr/>
        </p:nvSpPr>
        <p:spPr>
          <a:xfrm>
            <a:off x="0" y="426490"/>
            <a:ext cx="12192000" cy="400110"/>
          </a:xfrm>
          <a:prstGeom prst="rect">
            <a:avLst/>
          </a:prstGeom>
          <a:noFill/>
        </p:spPr>
        <p:txBody>
          <a:bodyPr wrap="square">
            <a:spAutoFit/>
          </a:bodyPr>
          <a:lstStyle/>
          <a:p>
            <a:pPr algn="ctr"/>
            <a:r>
              <a:rPr lang="es-ES" sz="2000" dirty="0"/>
              <a:t>Transistores FET (Efecto de campo)</a:t>
            </a:r>
            <a:endParaRPr lang="es-MX" sz="2000" dirty="0"/>
          </a:p>
        </p:txBody>
      </p:sp>
      <p:sp>
        <p:nvSpPr>
          <p:cNvPr id="6" name="CuadroTexto 5">
            <a:extLst>
              <a:ext uri="{FF2B5EF4-FFF2-40B4-BE49-F238E27FC236}">
                <a16:creationId xmlns:a16="http://schemas.microsoft.com/office/drawing/2014/main" id="{C3BADC4A-AD5E-4718-9A04-2950E2B465B2}"/>
              </a:ext>
            </a:extLst>
          </p:cNvPr>
          <p:cNvSpPr txBox="1"/>
          <p:nvPr/>
        </p:nvSpPr>
        <p:spPr>
          <a:xfrm>
            <a:off x="2074314" y="1267257"/>
            <a:ext cx="3608614" cy="923330"/>
          </a:xfrm>
          <a:prstGeom prst="rect">
            <a:avLst/>
          </a:prstGeom>
          <a:noFill/>
        </p:spPr>
        <p:txBody>
          <a:bodyPr wrap="square">
            <a:spAutoFit/>
          </a:bodyPr>
          <a:lstStyle/>
          <a:p>
            <a:r>
              <a:rPr lang="es-ES" dirty="0"/>
              <a:t>Son dispositivos semiconductores donde el control de la corriente se realiza mediante un campo eléctrico.</a:t>
            </a:r>
            <a:endParaRPr lang="es-MX" dirty="0"/>
          </a:p>
        </p:txBody>
      </p:sp>
      <p:pic>
        <p:nvPicPr>
          <p:cNvPr id="10" name="Imagen 9">
            <a:extLst>
              <a:ext uri="{FF2B5EF4-FFF2-40B4-BE49-F238E27FC236}">
                <a16:creationId xmlns:a16="http://schemas.microsoft.com/office/drawing/2014/main" id="{76782D41-5D49-4356-8243-65005C77FB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51865" y="1728922"/>
            <a:ext cx="3200400" cy="3200400"/>
          </a:xfrm>
          <a:prstGeom prst="rect">
            <a:avLst/>
          </a:prstGeom>
        </p:spPr>
      </p:pic>
      <p:sp>
        <p:nvSpPr>
          <p:cNvPr id="12" name="CuadroTexto 11">
            <a:extLst>
              <a:ext uri="{FF2B5EF4-FFF2-40B4-BE49-F238E27FC236}">
                <a16:creationId xmlns:a16="http://schemas.microsoft.com/office/drawing/2014/main" id="{E3359831-7301-43C5-9072-974F2083A8D5}"/>
              </a:ext>
            </a:extLst>
          </p:cNvPr>
          <p:cNvSpPr txBox="1"/>
          <p:nvPr/>
        </p:nvSpPr>
        <p:spPr>
          <a:xfrm>
            <a:off x="5776817" y="4886034"/>
            <a:ext cx="4808762" cy="923330"/>
          </a:xfrm>
          <a:prstGeom prst="rect">
            <a:avLst/>
          </a:prstGeom>
          <a:noFill/>
        </p:spPr>
        <p:txBody>
          <a:bodyPr wrap="square">
            <a:spAutoFit/>
          </a:bodyPr>
          <a:lstStyle/>
          <a:p>
            <a:r>
              <a:rPr lang="es-ES" dirty="0"/>
              <a:t>La corriente entre Drenador (D) y Fuente (S) se controla mediante el campo creado por la polarización inversa aplicada a la puerta (G).</a:t>
            </a:r>
            <a:endParaRPr lang="es-MX" dirty="0"/>
          </a:p>
        </p:txBody>
      </p:sp>
      <p:pic>
        <p:nvPicPr>
          <p:cNvPr id="7" name="Imagen 6">
            <a:extLst>
              <a:ext uri="{FF2B5EF4-FFF2-40B4-BE49-F238E27FC236}">
                <a16:creationId xmlns:a16="http://schemas.microsoft.com/office/drawing/2014/main" id="{6B88A2C8-2E75-4882-BBCE-8411DD7B5F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46905" y="4471072"/>
            <a:ext cx="3572821" cy="1661049"/>
          </a:xfrm>
          <a:prstGeom prst="rect">
            <a:avLst/>
          </a:prstGeom>
        </p:spPr>
      </p:pic>
      <p:sp>
        <p:nvSpPr>
          <p:cNvPr id="11" name="CuadroTexto 10">
            <a:extLst>
              <a:ext uri="{FF2B5EF4-FFF2-40B4-BE49-F238E27FC236}">
                <a16:creationId xmlns:a16="http://schemas.microsoft.com/office/drawing/2014/main" id="{7A31D78D-CCB8-4221-BE47-4757F794150D}"/>
              </a:ext>
            </a:extLst>
          </p:cNvPr>
          <p:cNvSpPr txBox="1"/>
          <p:nvPr/>
        </p:nvSpPr>
        <p:spPr>
          <a:xfrm>
            <a:off x="6674306" y="1144147"/>
            <a:ext cx="6106884" cy="584775"/>
          </a:xfrm>
          <a:prstGeom prst="rect">
            <a:avLst/>
          </a:prstGeom>
          <a:noFill/>
        </p:spPr>
        <p:txBody>
          <a:bodyPr wrap="square">
            <a:spAutoFit/>
          </a:bodyPr>
          <a:lstStyle/>
          <a:p>
            <a:pPr algn="l"/>
            <a:r>
              <a:rPr lang="es-ES" sz="1600" b="0" i="0" dirty="0">
                <a:effectLst/>
              </a:rPr>
              <a:t>El </a:t>
            </a:r>
            <a:r>
              <a:rPr lang="es-ES" sz="1600" b="0" i="0" u="none" strike="noStrike" dirty="0">
                <a:effectLst/>
                <a:hlinkClick r:id="rId4" tooltip="MOSFET">
                  <a:extLst>
                    <a:ext uri="{A12FA001-AC4F-418D-AE19-62706E023703}">
                      <ahyp:hlinkClr xmlns:ahyp="http://schemas.microsoft.com/office/drawing/2018/hyperlinkcolor" val="tx"/>
                    </a:ext>
                  </a:extLst>
                </a:hlinkClick>
              </a:rPr>
              <a:t>MOSFET</a:t>
            </a:r>
            <a:r>
              <a:rPr lang="es-ES" sz="1600" b="0" i="0" dirty="0">
                <a:effectLst/>
              </a:rPr>
              <a:t> (FET metal-óxido-semiconductor) </a:t>
            </a:r>
          </a:p>
          <a:p>
            <a:pPr algn="l"/>
            <a:r>
              <a:rPr lang="es-ES" sz="1600" b="0" i="0" dirty="0">
                <a:effectLst/>
              </a:rPr>
              <a:t>El </a:t>
            </a:r>
            <a:r>
              <a:rPr lang="es-ES" sz="1600" b="0" i="0" u="none" strike="noStrike" dirty="0">
                <a:effectLst/>
                <a:hlinkClick r:id="rId5" tooltip="JFET">
                  <a:extLst>
                    <a:ext uri="{A12FA001-AC4F-418D-AE19-62706E023703}">
                      <ahyp:hlinkClr xmlns:ahyp="http://schemas.microsoft.com/office/drawing/2018/hyperlinkcolor" val="tx"/>
                    </a:ext>
                  </a:extLst>
                </a:hlinkClick>
              </a:rPr>
              <a:t>JFET</a:t>
            </a:r>
            <a:r>
              <a:rPr lang="es-ES" sz="1600" b="0" i="0" dirty="0">
                <a:effectLst/>
              </a:rPr>
              <a:t> (FET de unión)</a:t>
            </a:r>
          </a:p>
        </p:txBody>
      </p:sp>
      <p:sp>
        <p:nvSpPr>
          <p:cNvPr id="13" name="CuadroTexto 12">
            <a:extLst>
              <a:ext uri="{FF2B5EF4-FFF2-40B4-BE49-F238E27FC236}">
                <a16:creationId xmlns:a16="http://schemas.microsoft.com/office/drawing/2014/main" id="{B543A041-DC79-4503-8957-CCF4327AC060}"/>
              </a:ext>
            </a:extLst>
          </p:cNvPr>
          <p:cNvSpPr txBox="1"/>
          <p:nvPr/>
        </p:nvSpPr>
        <p:spPr>
          <a:xfrm>
            <a:off x="2025329" y="2631244"/>
            <a:ext cx="5495729" cy="1754326"/>
          </a:xfrm>
          <a:prstGeom prst="rect">
            <a:avLst/>
          </a:prstGeom>
          <a:noFill/>
        </p:spPr>
        <p:txBody>
          <a:bodyPr wrap="square">
            <a:spAutoFit/>
          </a:bodyPr>
          <a:lstStyle/>
          <a:p>
            <a:pPr algn="l">
              <a:buFont typeface="Arial" panose="020B0604020202020204" pitchFamily="34" charset="0"/>
              <a:buChar char="•"/>
            </a:pPr>
            <a:r>
              <a:rPr lang="es-ES" b="0" i="0" dirty="0">
                <a:effectLst/>
              </a:rPr>
              <a:t>Tiene una impedancia de entrada alta.</a:t>
            </a:r>
          </a:p>
          <a:p>
            <a:pPr algn="l">
              <a:buFont typeface="Arial" panose="020B0604020202020204" pitchFamily="34" charset="0"/>
              <a:buChar char="•"/>
            </a:pPr>
            <a:r>
              <a:rPr lang="es-ES" b="0" i="0" dirty="0">
                <a:effectLst/>
              </a:rPr>
              <a:t>Hasta cierto punto es inmune a la </a:t>
            </a:r>
            <a:r>
              <a:rPr lang="es-ES" b="0" i="0" u="none" strike="noStrike" dirty="0">
                <a:effectLst/>
                <a:hlinkClick r:id="rId6" tooltip="Radiación">
                  <a:extLst>
                    <a:ext uri="{A12FA001-AC4F-418D-AE19-62706E023703}">
                      <ahyp:hlinkClr xmlns:ahyp="http://schemas.microsoft.com/office/drawing/2018/hyperlinkcolor" val="tx"/>
                    </a:ext>
                  </a:extLst>
                </a:hlinkClick>
              </a:rPr>
              <a:t>radiación</a:t>
            </a:r>
            <a:r>
              <a:rPr lang="es-ES" b="0" i="0" dirty="0">
                <a:effectLst/>
              </a:rPr>
              <a:t>.</a:t>
            </a:r>
          </a:p>
          <a:p>
            <a:pPr algn="l">
              <a:buFont typeface="Arial" panose="020B0604020202020204" pitchFamily="34" charset="0"/>
              <a:buChar char="•"/>
            </a:pPr>
            <a:r>
              <a:rPr lang="es-ES" b="0" i="0" dirty="0">
                <a:effectLst/>
              </a:rPr>
              <a:t>Es menos </a:t>
            </a:r>
            <a:r>
              <a:rPr lang="es-ES" b="0" i="0" u="none" strike="noStrike" dirty="0">
                <a:effectLst/>
                <a:hlinkClick r:id="rId7" tooltip="Ruido (comunicación)">
                  <a:extLst>
                    <a:ext uri="{A12FA001-AC4F-418D-AE19-62706E023703}">
                      <ahyp:hlinkClr xmlns:ahyp="http://schemas.microsoft.com/office/drawing/2018/hyperlinkcolor" val="tx"/>
                    </a:ext>
                  </a:extLst>
                </a:hlinkClick>
              </a:rPr>
              <a:t>ruidoso</a:t>
            </a:r>
            <a:r>
              <a:rPr lang="es-ES" b="0" i="0" dirty="0">
                <a:effectLst/>
              </a:rPr>
              <a:t>.</a:t>
            </a:r>
          </a:p>
          <a:p>
            <a:pPr algn="l">
              <a:buFont typeface="Arial" panose="020B0604020202020204" pitchFamily="34" charset="0"/>
              <a:buChar char="•"/>
            </a:pPr>
            <a:r>
              <a:rPr lang="es-ES" b="0" i="0" dirty="0">
                <a:effectLst/>
              </a:rPr>
              <a:t>Puede operarse para proporcionar una mayor estabilidad térmica.</a:t>
            </a:r>
          </a:p>
          <a:p>
            <a:pPr algn="l">
              <a:buFont typeface="Arial" panose="020B0604020202020204" pitchFamily="34" charset="0"/>
              <a:buChar char="•"/>
            </a:pPr>
            <a:r>
              <a:rPr lang="es-ES" b="0" i="0" dirty="0">
                <a:effectLst/>
              </a:rPr>
              <a:t>Es muy sensible</a:t>
            </a:r>
          </a:p>
        </p:txBody>
      </p:sp>
    </p:spTree>
    <p:extLst>
      <p:ext uri="{BB962C8B-B14F-4D97-AF65-F5344CB8AC3E}">
        <p14:creationId xmlns:p14="http://schemas.microsoft.com/office/powerpoint/2010/main" val="12749375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AC7E92B-9DD8-4F25-8709-B8881C3C637E}"/>
              </a:ext>
            </a:extLst>
          </p:cNvPr>
          <p:cNvSpPr txBox="1"/>
          <p:nvPr/>
        </p:nvSpPr>
        <p:spPr>
          <a:xfrm>
            <a:off x="0" y="400333"/>
            <a:ext cx="12192000" cy="400110"/>
          </a:xfrm>
          <a:prstGeom prst="rect">
            <a:avLst/>
          </a:prstGeom>
          <a:noFill/>
        </p:spPr>
        <p:txBody>
          <a:bodyPr wrap="square">
            <a:spAutoFit/>
          </a:bodyPr>
          <a:lstStyle/>
          <a:p>
            <a:pPr algn="ctr"/>
            <a:r>
              <a:rPr lang="es-ES" sz="2000" dirty="0"/>
              <a:t>Estructura interna</a:t>
            </a:r>
            <a:endParaRPr lang="es-MX" sz="2000" dirty="0"/>
          </a:p>
        </p:txBody>
      </p:sp>
      <p:sp>
        <p:nvSpPr>
          <p:cNvPr id="14" name="CuadroTexto 13">
            <a:extLst>
              <a:ext uri="{FF2B5EF4-FFF2-40B4-BE49-F238E27FC236}">
                <a16:creationId xmlns:a16="http://schemas.microsoft.com/office/drawing/2014/main" id="{F8FEA115-D0EF-4B65-9300-9145252F7C0B}"/>
              </a:ext>
            </a:extLst>
          </p:cNvPr>
          <p:cNvSpPr txBox="1"/>
          <p:nvPr/>
        </p:nvSpPr>
        <p:spPr>
          <a:xfrm>
            <a:off x="5613302" y="6061851"/>
            <a:ext cx="6106884" cy="369332"/>
          </a:xfrm>
          <a:prstGeom prst="rect">
            <a:avLst/>
          </a:prstGeom>
          <a:noFill/>
        </p:spPr>
        <p:txBody>
          <a:bodyPr wrap="square">
            <a:spAutoFit/>
          </a:bodyPr>
          <a:lstStyle/>
          <a:p>
            <a:r>
              <a:rPr lang="es-ES" dirty="0"/>
              <a:t>Para canal P el esquema es idéntico con polaridades invertidas </a:t>
            </a:r>
            <a:endParaRPr lang="es-MX" dirty="0"/>
          </a:p>
        </p:txBody>
      </p:sp>
      <p:pic>
        <p:nvPicPr>
          <p:cNvPr id="3" name="Imagen 2">
            <a:extLst>
              <a:ext uri="{FF2B5EF4-FFF2-40B4-BE49-F238E27FC236}">
                <a16:creationId xmlns:a16="http://schemas.microsoft.com/office/drawing/2014/main" id="{AB887286-2248-49BD-90A9-D02C8B5A153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060346" y="3353926"/>
            <a:ext cx="2317343" cy="2355981"/>
          </a:xfrm>
          <a:prstGeom prst="rect">
            <a:avLst/>
          </a:prstGeom>
        </p:spPr>
      </p:pic>
      <p:sp>
        <p:nvSpPr>
          <p:cNvPr id="6" name="CuadroTexto 5">
            <a:extLst>
              <a:ext uri="{FF2B5EF4-FFF2-40B4-BE49-F238E27FC236}">
                <a16:creationId xmlns:a16="http://schemas.microsoft.com/office/drawing/2014/main" id="{38934FCE-4125-49F1-AC34-0B602B97E0FA}"/>
              </a:ext>
            </a:extLst>
          </p:cNvPr>
          <p:cNvSpPr txBox="1"/>
          <p:nvPr/>
        </p:nvSpPr>
        <p:spPr>
          <a:xfrm>
            <a:off x="5050445" y="4422323"/>
            <a:ext cx="787203" cy="369332"/>
          </a:xfrm>
          <a:prstGeom prst="rect">
            <a:avLst/>
          </a:prstGeom>
          <a:noFill/>
        </p:spPr>
        <p:txBody>
          <a:bodyPr wrap="none" rtlCol="0">
            <a:spAutoFit/>
          </a:bodyPr>
          <a:lstStyle/>
          <a:p>
            <a:r>
              <a:rPr lang="es-ES" dirty="0"/>
              <a:t>Puerta</a:t>
            </a:r>
            <a:endParaRPr lang="es-MX" dirty="0"/>
          </a:p>
        </p:txBody>
      </p:sp>
      <p:sp>
        <p:nvSpPr>
          <p:cNvPr id="12" name="CuadroTexto 11">
            <a:extLst>
              <a:ext uri="{FF2B5EF4-FFF2-40B4-BE49-F238E27FC236}">
                <a16:creationId xmlns:a16="http://schemas.microsoft.com/office/drawing/2014/main" id="{6A87AA46-B557-4C6F-99FE-78CF2D9C8406}"/>
              </a:ext>
            </a:extLst>
          </p:cNvPr>
          <p:cNvSpPr txBox="1"/>
          <p:nvPr/>
        </p:nvSpPr>
        <p:spPr>
          <a:xfrm>
            <a:off x="6210454" y="3009323"/>
            <a:ext cx="1063112" cy="369332"/>
          </a:xfrm>
          <a:prstGeom prst="rect">
            <a:avLst/>
          </a:prstGeom>
          <a:noFill/>
        </p:spPr>
        <p:txBody>
          <a:bodyPr wrap="none" rtlCol="0">
            <a:spAutoFit/>
          </a:bodyPr>
          <a:lstStyle/>
          <a:p>
            <a:r>
              <a:rPr lang="es-ES" dirty="0"/>
              <a:t>Drenador</a:t>
            </a:r>
            <a:endParaRPr lang="es-MX" dirty="0"/>
          </a:p>
        </p:txBody>
      </p:sp>
      <p:sp>
        <p:nvSpPr>
          <p:cNvPr id="19" name="CuadroTexto 18">
            <a:extLst>
              <a:ext uri="{FF2B5EF4-FFF2-40B4-BE49-F238E27FC236}">
                <a16:creationId xmlns:a16="http://schemas.microsoft.com/office/drawing/2014/main" id="{6EFD1B9E-BBB2-4988-ABFD-5FB11D23D4E1}"/>
              </a:ext>
            </a:extLst>
          </p:cNvPr>
          <p:cNvSpPr txBox="1"/>
          <p:nvPr/>
        </p:nvSpPr>
        <p:spPr>
          <a:xfrm>
            <a:off x="9536368" y="5719191"/>
            <a:ext cx="780983" cy="369332"/>
          </a:xfrm>
          <a:prstGeom prst="rect">
            <a:avLst/>
          </a:prstGeom>
          <a:noFill/>
        </p:spPr>
        <p:txBody>
          <a:bodyPr wrap="none" rtlCol="0">
            <a:spAutoFit/>
          </a:bodyPr>
          <a:lstStyle/>
          <a:p>
            <a:r>
              <a:rPr lang="es-ES" dirty="0"/>
              <a:t>Fuente</a:t>
            </a:r>
            <a:endParaRPr lang="es-MX" dirty="0"/>
          </a:p>
        </p:txBody>
      </p:sp>
      <p:pic>
        <p:nvPicPr>
          <p:cNvPr id="21" name="Imagen 20">
            <a:extLst>
              <a:ext uri="{FF2B5EF4-FFF2-40B4-BE49-F238E27FC236}">
                <a16:creationId xmlns:a16="http://schemas.microsoft.com/office/drawing/2014/main" id="{97325275-6F90-41D1-AC98-2A9B78DDDF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37647" y="3353926"/>
            <a:ext cx="2151957" cy="2379109"/>
          </a:xfrm>
          <a:prstGeom prst="rect">
            <a:avLst/>
          </a:prstGeom>
        </p:spPr>
      </p:pic>
      <p:sp>
        <p:nvSpPr>
          <p:cNvPr id="22" name="CuadroTexto 21">
            <a:extLst>
              <a:ext uri="{FF2B5EF4-FFF2-40B4-BE49-F238E27FC236}">
                <a16:creationId xmlns:a16="http://schemas.microsoft.com/office/drawing/2014/main" id="{6FBC6C23-C604-4DC6-BEF3-9F8A1D80E18B}"/>
              </a:ext>
            </a:extLst>
          </p:cNvPr>
          <p:cNvSpPr txBox="1"/>
          <p:nvPr/>
        </p:nvSpPr>
        <p:spPr>
          <a:xfrm>
            <a:off x="9395303" y="2986158"/>
            <a:ext cx="1063112" cy="369332"/>
          </a:xfrm>
          <a:prstGeom prst="rect">
            <a:avLst/>
          </a:prstGeom>
          <a:noFill/>
        </p:spPr>
        <p:txBody>
          <a:bodyPr wrap="none" rtlCol="0">
            <a:spAutoFit/>
          </a:bodyPr>
          <a:lstStyle/>
          <a:p>
            <a:r>
              <a:rPr lang="es-ES" dirty="0"/>
              <a:t>Drenador</a:t>
            </a:r>
            <a:endParaRPr lang="es-MX" dirty="0"/>
          </a:p>
        </p:txBody>
      </p:sp>
      <p:sp>
        <p:nvSpPr>
          <p:cNvPr id="23" name="CuadroTexto 22">
            <a:extLst>
              <a:ext uri="{FF2B5EF4-FFF2-40B4-BE49-F238E27FC236}">
                <a16:creationId xmlns:a16="http://schemas.microsoft.com/office/drawing/2014/main" id="{F9E75B87-EA9D-42B1-8F9D-D9579353DAC5}"/>
              </a:ext>
            </a:extLst>
          </p:cNvPr>
          <p:cNvSpPr txBox="1"/>
          <p:nvPr/>
        </p:nvSpPr>
        <p:spPr>
          <a:xfrm>
            <a:off x="8273143" y="4373704"/>
            <a:ext cx="787203" cy="369332"/>
          </a:xfrm>
          <a:prstGeom prst="rect">
            <a:avLst/>
          </a:prstGeom>
          <a:noFill/>
        </p:spPr>
        <p:txBody>
          <a:bodyPr wrap="none" rtlCol="0">
            <a:spAutoFit/>
          </a:bodyPr>
          <a:lstStyle/>
          <a:p>
            <a:r>
              <a:rPr lang="es-ES" dirty="0"/>
              <a:t>Puerta</a:t>
            </a:r>
            <a:endParaRPr lang="es-MX" dirty="0"/>
          </a:p>
        </p:txBody>
      </p:sp>
      <p:sp>
        <p:nvSpPr>
          <p:cNvPr id="26" name="CuadroTexto 25">
            <a:extLst>
              <a:ext uri="{FF2B5EF4-FFF2-40B4-BE49-F238E27FC236}">
                <a16:creationId xmlns:a16="http://schemas.microsoft.com/office/drawing/2014/main" id="{AE5ECF40-568C-4090-B003-36B98751D4A1}"/>
              </a:ext>
            </a:extLst>
          </p:cNvPr>
          <p:cNvSpPr txBox="1"/>
          <p:nvPr/>
        </p:nvSpPr>
        <p:spPr>
          <a:xfrm>
            <a:off x="6351518" y="5733035"/>
            <a:ext cx="780983" cy="369332"/>
          </a:xfrm>
          <a:prstGeom prst="rect">
            <a:avLst/>
          </a:prstGeom>
          <a:noFill/>
        </p:spPr>
        <p:txBody>
          <a:bodyPr wrap="none" rtlCol="0">
            <a:spAutoFit/>
          </a:bodyPr>
          <a:lstStyle/>
          <a:p>
            <a:r>
              <a:rPr lang="es-ES" dirty="0"/>
              <a:t>Fuente</a:t>
            </a:r>
            <a:endParaRPr lang="es-MX" dirty="0"/>
          </a:p>
        </p:txBody>
      </p:sp>
      <p:sp>
        <p:nvSpPr>
          <p:cNvPr id="27" name="CuadroTexto 26">
            <a:extLst>
              <a:ext uri="{FF2B5EF4-FFF2-40B4-BE49-F238E27FC236}">
                <a16:creationId xmlns:a16="http://schemas.microsoft.com/office/drawing/2014/main" id="{1A594FE4-A485-424D-8C6B-C67E5FBBDB7E}"/>
              </a:ext>
            </a:extLst>
          </p:cNvPr>
          <p:cNvSpPr txBox="1"/>
          <p:nvPr/>
        </p:nvSpPr>
        <p:spPr>
          <a:xfrm>
            <a:off x="4515198" y="1425009"/>
            <a:ext cx="7026769" cy="1138773"/>
          </a:xfrm>
          <a:prstGeom prst="rect">
            <a:avLst/>
          </a:prstGeom>
          <a:noFill/>
        </p:spPr>
        <p:txBody>
          <a:bodyPr wrap="square" rtlCol="0">
            <a:spAutoFit/>
          </a:bodyPr>
          <a:lstStyle/>
          <a:p>
            <a:r>
              <a:rPr lang="es-ES" dirty="0"/>
              <a:t>Semiconductor tipo N vamos a circular una corriente de drenador a fuente</a:t>
            </a:r>
          </a:p>
          <a:p>
            <a:r>
              <a:rPr lang="es-ES" dirty="0"/>
              <a:t>I</a:t>
            </a:r>
            <a:r>
              <a:rPr lang="es-ES" sz="1400" dirty="0"/>
              <a:t>DS </a:t>
            </a:r>
            <a:r>
              <a:rPr lang="es-ES" dirty="0"/>
              <a:t>en este tipo de transistores se controla esa corriente mediante una tensión inversa de Puerta a fuente.</a:t>
            </a:r>
          </a:p>
          <a:p>
            <a:endParaRPr lang="es-MX" sz="1400" dirty="0"/>
          </a:p>
        </p:txBody>
      </p:sp>
      <p:cxnSp>
        <p:nvCxnSpPr>
          <p:cNvPr id="29" name="Conector recto de flecha 28">
            <a:extLst>
              <a:ext uri="{FF2B5EF4-FFF2-40B4-BE49-F238E27FC236}">
                <a16:creationId xmlns:a16="http://schemas.microsoft.com/office/drawing/2014/main" id="{4AD96A83-D310-4D62-ABBE-856A3502C800}"/>
              </a:ext>
            </a:extLst>
          </p:cNvPr>
          <p:cNvCxnSpPr/>
          <p:nvPr/>
        </p:nvCxnSpPr>
        <p:spPr>
          <a:xfrm>
            <a:off x="5533053" y="3536302"/>
            <a:ext cx="818465" cy="60649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0" name="CuadroTexto 29">
            <a:extLst>
              <a:ext uri="{FF2B5EF4-FFF2-40B4-BE49-F238E27FC236}">
                <a16:creationId xmlns:a16="http://schemas.microsoft.com/office/drawing/2014/main" id="{3438A302-1640-43C9-8456-220F658500A4}"/>
              </a:ext>
            </a:extLst>
          </p:cNvPr>
          <p:cNvSpPr txBox="1"/>
          <p:nvPr/>
        </p:nvSpPr>
        <p:spPr>
          <a:xfrm>
            <a:off x="1250302" y="4954182"/>
            <a:ext cx="3264896" cy="1477328"/>
          </a:xfrm>
          <a:prstGeom prst="rect">
            <a:avLst/>
          </a:prstGeom>
          <a:noFill/>
        </p:spPr>
        <p:txBody>
          <a:bodyPr wrap="square" rtlCol="0">
            <a:spAutoFit/>
          </a:bodyPr>
          <a:lstStyle/>
          <a:p>
            <a:r>
              <a:rPr lang="es-ES" dirty="0"/>
              <a:t>En la unión hay una zona vacía.</a:t>
            </a:r>
          </a:p>
          <a:p>
            <a:endParaRPr lang="es-ES" dirty="0"/>
          </a:p>
          <a:p>
            <a:r>
              <a:rPr lang="es-ES" dirty="0"/>
              <a:t>Entre mayor sea el Voltaje de puerta a fuente la corriente de drenador disminuye. </a:t>
            </a:r>
            <a:endParaRPr lang="es-MX" dirty="0"/>
          </a:p>
        </p:txBody>
      </p:sp>
      <p:sp>
        <p:nvSpPr>
          <p:cNvPr id="32" name="CuadroTexto 31">
            <a:extLst>
              <a:ext uri="{FF2B5EF4-FFF2-40B4-BE49-F238E27FC236}">
                <a16:creationId xmlns:a16="http://schemas.microsoft.com/office/drawing/2014/main" id="{49A208E4-CFDB-43CF-AC19-1287F29009F1}"/>
              </a:ext>
            </a:extLst>
          </p:cNvPr>
          <p:cNvSpPr txBox="1"/>
          <p:nvPr/>
        </p:nvSpPr>
        <p:spPr>
          <a:xfrm>
            <a:off x="4669704" y="3169887"/>
            <a:ext cx="1160009" cy="646331"/>
          </a:xfrm>
          <a:prstGeom prst="rect">
            <a:avLst/>
          </a:prstGeom>
          <a:noFill/>
        </p:spPr>
        <p:txBody>
          <a:bodyPr wrap="square">
            <a:spAutoFit/>
          </a:bodyPr>
          <a:lstStyle/>
          <a:p>
            <a:pPr algn="ctr"/>
            <a:r>
              <a:rPr lang="es-ES" dirty="0"/>
              <a:t>zona vacía </a:t>
            </a:r>
            <a:endParaRPr lang="es-MX" dirty="0"/>
          </a:p>
        </p:txBody>
      </p:sp>
      <p:sp>
        <p:nvSpPr>
          <p:cNvPr id="33" name="CuadroTexto 32">
            <a:extLst>
              <a:ext uri="{FF2B5EF4-FFF2-40B4-BE49-F238E27FC236}">
                <a16:creationId xmlns:a16="http://schemas.microsoft.com/office/drawing/2014/main" id="{412377D7-073A-4B62-857B-C724E9A524C7}"/>
              </a:ext>
            </a:extLst>
          </p:cNvPr>
          <p:cNvSpPr txBox="1"/>
          <p:nvPr/>
        </p:nvSpPr>
        <p:spPr>
          <a:xfrm>
            <a:off x="10366597" y="2419908"/>
            <a:ext cx="1191352" cy="646331"/>
          </a:xfrm>
          <a:prstGeom prst="rect">
            <a:avLst/>
          </a:prstGeom>
          <a:noFill/>
        </p:spPr>
        <p:txBody>
          <a:bodyPr wrap="none" rtlCol="0">
            <a:spAutoFit/>
          </a:bodyPr>
          <a:lstStyle/>
          <a:p>
            <a:pPr algn="ctr"/>
            <a:r>
              <a:rPr lang="es-ES" dirty="0"/>
              <a:t>Mayor</a:t>
            </a:r>
          </a:p>
          <a:p>
            <a:pPr algn="ctr"/>
            <a:r>
              <a:rPr lang="es-ES" dirty="0"/>
              <a:t> resistencia</a:t>
            </a:r>
            <a:endParaRPr lang="es-MX" dirty="0"/>
          </a:p>
        </p:txBody>
      </p:sp>
      <p:cxnSp>
        <p:nvCxnSpPr>
          <p:cNvPr id="34" name="Conector recto de flecha 33">
            <a:extLst>
              <a:ext uri="{FF2B5EF4-FFF2-40B4-BE49-F238E27FC236}">
                <a16:creationId xmlns:a16="http://schemas.microsoft.com/office/drawing/2014/main" id="{A12BB24F-1732-4A24-AA66-281D262F3FA6}"/>
              </a:ext>
            </a:extLst>
          </p:cNvPr>
          <p:cNvCxnSpPr>
            <a:cxnSpLocks/>
          </p:cNvCxnSpPr>
          <p:nvPr/>
        </p:nvCxnSpPr>
        <p:spPr>
          <a:xfrm flipH="1">
            <a:off x="10099200" y="3057172"/>
            <a:ext cx="863073" cy="837627"/>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8" name="CuadroTexto 37">
            <a:extLst>
              <a:ext uri="{FF2B5EF4-FFF2-40B4-BE49-F238E27FC236}">
                <a16:creationId xmlns:a16="http://schemas.microsoft.com/office/drawing/2014/main" id="{7B260C79-F550-46CA-88BC-94B04003B0A1}"/>
              </a:ext>
            </a:extLst>
          </p:cNvPr>
          <p:cNvSpPr txBox="1"/>
          <p:nvPr/>
        </p:nvSpPr>
        <p:spPr>
          <a:xfrm>
            <a:off x="5302401" y="5013957"/>
            <a:ext cx="551754" cy="369332"/>
          </a:xfrm>
          <a:prstGeom prst="rect">
            <a:avLst/>
          </a:prstGeom>
          <a:noFill/>
        </p:spPr>
        <p:txBody>
          <a:bodyPr wrap="none" rtlCol="0">
            <a:spAutoFit/>
          </a:bodyPr>
          <a:lstStyle/>
          <a:p>
            <a:r>
              <a:rPr lang="es-ES" dirty="0"/>
              <a:t>V</a:t>
            </a:r>
            <a:r>
              <a:rPr lang="es-ES" sz="1400" dirty="0"/>
              <a:t>GS</a:t>
            </a:r>
            <a:endParaRPr lang="es-MX" dirty="0"/>
          </a:p>
        </p:txBody>
      </p:sp>
      <p:pic>
        <p:nvPicPr>
          <p:cNvPr id="40" name="Imagen 39">
            <a:extLst>
              <a:ext uri="{FF2B5EF4-FFF2-40B4-BE49-F238E27FC236}">
                <a16:creationId xmlns:a16="http://schemas.microsoft.com/office/drawing/2014/main" id="{06B40998-A39C-42F2-AF1F-0AED7D637CC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25781" y="1520156"/>
            <a:ext cx="3289416" cy="3336384"/>
          </a:xfrm>
          <a:prstGeom prst="rect">
            <a:avLst/>
          </a:prstGeom>
        </p:spPr>
      </p:pic>
    </p:spTree>
    <p:extLst>
      <p:ext uri="{BB962C8B-B14F-4D97-AF65-F5344CB8AC3E}">
        <p14:creationId xmlns:p14="http://schemas.microsoft.com/office/powerpoint/2010/main" val="13892781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480489D-BF97-4D4C-AF80-676CB2D043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05536" y="2145297"/>
            <a:ext cx="5873296" cy="2528596"/>
          </a:xfrm>
          <a:prstGeom prst="rect">
            <a:avLst/>
          </a:prstGeom>
        </p:spPr>
      </p:pic>
      <p:pic>
        <p:nvPicPr>
          <p:cNvPr id="10" name="Imagen 9">
            <a:extLst>
              <a:ext uri="{FF2B5EF4-FFF2-40B4-BE49-F238E27FC236}">
                <a16:creationId xmlns:a16="http://schemas.microsoft.com/office/drawing/2014/main" id="{698E3271-B2E8-4E84-9AB4-6F32918D59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06285" y="2142035"/>
            <a:ext cx="3648269" cy="2531858"/>
          </a:xfrm>
          <a:prstGeom prst="rect">
            <a:avLst/>
          </a:prstGeom>
        </p:spPr>
      </p:pic>
      <p:sp>
        <p:nvSpPr>
          <p:cNvPr id="11" name="CuadroTexto 10">
            <a:extLst>
              <a:ext uri="{FF2B5EF4-FFF2-40B4-BE49-F238E27FC236}">
                <a16:creationId xmlns:a16="http://schemas.microsoft.com/office/drawing/2014/main" id="{76686981-D081-4102-B825-AF9BDA035290}"/>
              </a:ext>
            </a:extLst>
          </p:cNvPr>
          <p:cNvSpPr txBox="1"/>
          <p:nvPr/>
        </p:nvSpPr>
        <p:spPr>
          <a:xfrm>
            <a:off x="1175656" y="4812392"/>
            <a:ext cx="3909526" cy="923330"/>
          </a:xfrm>
          <a:prstGeom prst="rect">
            <a:avLst/>
          </a:prstGeom>
          <a:noFill/>
        </p:spPr>
        <p:txBody>
          <a:bodyPr wrap="square" rtlCol="0">
            <a:spAutoFit/>
          </a:bodyPr>
          <a:lstStyle/>
          <a:p>
            <a:r>
              <a:rPr lang="es-ES" dirty="0"/>
              <a:t>La fuente VGS no entrega casi corriente</a:t>
            </a:r>
          </a:p>
          <a:p>
            <a:r>
              <a:rPr lang="es-ES" dirty="0"/>
              <a:t>Por lo tanto la potencia para controlar será mínima</a:t>
            </a:r>
            <a:endParaRPr lang="es-MX" dirty="0"/>
          </a:p>
        </p:txBody>
      </p:sp>
      <p:sp>
        <p:nvSpPr>
          <p:cNvPr id="12" name="CuadroTexto 11">
            <a:extLst>
              <a:ext uri="{FF2B5EF4-FFF2-40B4-BE49-F238E27FC236}">
                <a16:creationId xmlns:a16="http://schemas.microsoft.com/office/drawing/2014/main" id="{B94A58CD-C27E-490D-9FC0-75F713F1189E}"/>
              </a:ext>
            </a:extLst>
          </p:cNvPr>
          <p:cNvSpPr txBox="1"/>
          <p:nvPr/>
        </p:nvSpPr>
        <p:spPr>
          <a:xfrm>
            <a:off x="2967135" y="1044027"/>
            <a:ext cx="6015878" cy="369332"/>
          </a:xfrm>
          <a:prstGeom prst="rect">
            <a:avLst/>
          </a:prstGeom>
          <a:noFill/>
        </p:spPr>
        <p:txBody>
          <a:bodyPr wrap="none" rtlCol="0">
            <a:spAutoFit/>
          </a:bodyPr>
          <a:lstStyle/>
          <a:p>
            <a:r>
              <a:rPr lang="es-ES" dirty="0"/>
              <a:t>Cuanto mayor sea el voltaje de VGS menor será la corriente ID</a:t>
            </a:r>
            <a:endParaRPr lang="es-MX" dirty="0"/>
          </a:p>
        </p:txBody>
      </p:sp>
      <p:sp>
        <p:nvSpPr>
          <p:cNvPr id="14" name="CuadroTexto 13">
            <a:extLst>
              <a:ext uri="{FF2B5EF4-FFF2-40B4-BE49-F238E27FC236}">
                <a16:creationId xmlns:a16="http://schemas.microsoft.com/office/drawing/2014/main" id="{3CA704E5-2365-44EA-AFE1-893B264CB05C}"/>
              </a:ext>
            </a:extLst>
          </p:cNvPr>
          <p:cNvSpPr txBox="1"/>
          <p:nvPr/>
        </p:nvSpPr>
        <p:spPr>
          <a:xfrm>
            <a:off x="5405536" y="4812392"/>
            <a:ext cx="5987921" cy="646331"/>
          </a:xfrm>
          <a:prstGeom prst="rect">
            <a:avLst/>
          </a:prstGeom>
          <a:noFill/>
        </p:spPr>
        <p:txBody>
          <a:bodyPr wrap="none" rtlCol="0">
            <a:spAutoFit/>
          </a:bodyPr>
          <a:lstStyle/>
          <a:p>
            <a:r>
              <a:rPr lang="es-ES" dirty="0"/>
              <a:t>Cuando el voltaje V</a:t>
            </a:r>
            <a:r>
              <a:rPr lang="es-ES" sz="1400" dirty="0"/>
              <a:t>GS</a:t>
            </a:r>
            <a:r>
              <a:rPr lang="es-ES" dirty="0"/>
              <a:t> sea cero tendremos la máxima corriente</a:t>
            </a:r>
          </a:p>
          <a:p>
            <a:r>
              <a:rPr lang="es-ES" dirty="0"/>
              <a:t>Cuanto mayor sea el voltaje VGS (-5V) no circula corriente.</a:t>
            </a:r>
            <a:endParaRPr lang="es-MX" dirty="0"/>
          </a:p>
        </p:txBody>
      </p:sp>
    </p:spTree>
    <p:extLst>
      <p:ext uri="{BB962C8B-B14F-4D97-AF65-F5344CB8AC3E}">
        <p14:creationId xmlns:p14="http://schemas.microsoft.com/office/powerpoint/2010/main" val="38475876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F8F6C1E-4172-4F17-AA06-611143D3901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35698" y="1218832"/>
            <a:ext cx="4446841" cy="3086058"/>
          </a:xfrm>
          <a:prstGeom prst="rect">
            <a:avLst/>
          </a:prstGeom>
        </p:spPr>
      </p:pic>
      <p:pic>
        <p:nvPicPr>
          <p:cNvPr id="8" name="Imagen 7">
            <a:extLst>
              <a:ext uri="{FF2B5EF4-FFF2-40B4-BE49-F238E27FC236}">
                <a16:creationId xmlns:a16="http://schemas.microsoft.com/office/drawing/2014/main" id="{816F7815-556E-41BA-A73B-D7647E36F7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58114" y="1218832"/>
            <a:ext cx="5198188" cy="3086058"/>
          </a:xfrm>
          <a:prstGeom prst="rect">
            <a:avLst/>
          </a:prstGeom>
        </p:spPr>
      </p:pic>
      <p:cxnSp>
        <p:nvCxnSpPr>
          <p:cNvPr id="11" name="Conector recto de flecha 10">
            <a:extLst>
              <a:ext uri="{FF2B5EF4-FFF2-40B4-BE49-F238E27FC236}">
                <a16:creationId xmlns:a16="http://schemas.microsoft.com/office/drawing/2014/main" id="{29A8DE85-D209-4720-8BAC-8540F9ABEF4D}"/>
              </a:ext>
            </a:extLst>
          </p:cNvPr>
          <p:cNvCxnSpPr/>
          <p:nvPr/>
        </p:nvCxnSpPr>
        <p:spPr>
          <a:xfrm flipV="1">
            <a:off x="4422710" y="2006082"/>
            <a:ext cx="485192" cy="75577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CuadroTexto 11">
            <a:extLst>
              <a:ext uri="{FF2B5EF4-FFF2-40B4-BE49-F238E27FC236}">
                <a16:creationId xmlns:a16="http://schemas.microsoft.com/office/drawing/2014/main" id="{9A92A8ED-A4FF-46E0-A5F3-A56AD84608B5}"/>
              </a:ext>
            </a:extLst>
          </p:cNvPr>
          <p:cNvSpPr txBox="1"/>
          <p:nvPr/>
        </p:nvSpPr>
        <p:spPr>
          <a:xfrm>
            <a:off x="1307997" y="4795934"/>
            <a:ext cx="9576005" cy="1200329"/>
          </a:xfrm>
          <a:prstGeom prst="rect">
            <a:avLst/>
          </a:prstGeom>
          <a:noFill/>
        </p:spPr>
        <p:txBody>
          <a:bodyPr wrap="square" rtlCol="0">
            <a:spAutoFit/>
          </a:bodyPr>
          <a:lstStyle/>
          <a:p>
            <a:r>
              <a:rPr lang="es-ES" dirty="0"/>
              <a:t>Cuando el voltaje VDD=0V no tenemos corriente al aumentar el voltaje aumenta la corriente llegando a un valor donde aumentando  VDD ya no aumenta la corriente (corte).</a:t>
            </a:r>
          </a:p>
          <a:p>
            <a:r>
              <a:rPr lang="es-ES" dirty="0"/>
              <a:t>Cuando VGS es -1V se satura antes, y así se vamos aumentando la fuente VGS hasta llegar a -5V donde llega a corte</a:t>
            </a:r>
            <a:endParaRPr lang="es-MX" dirty="0"/>
          </a:p>
        </p:txBody>
      </p:sp>
      <p:cxnSp>
        <p:nvCxnSpPr>
          <p:cNvPr id="14" name="Conector recto 13">
            <a:extLst>
              <a:ext uri="{FF2B5EF4-FFF2-40B4-BE49-F238E27FC236}">
                <a16:creationId xmlns:a16="http://schemas.microsoft.com/office/drawing/2014/main" id="{370FA2E8-4AB5-4126-BFFA-AA3291864128}"/>
              </a:ext>
            </a:extLst>
          </p:cNvPr>
          <p:cNvCxnSpPr/>
          <p:nvPr/>
        </p:nvCxnSpPr>
        <p:spPr>
          <a:xfrm>
            <a:off x="8593494" y="1660849"/>
            <a:ext cx="0" cy="1903445"/>
          </a:xfrm>
          <a:prstGeom prst="line">
            <a:avLst/>
          </a:prstGeom>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54BFC832-00F0-46FA-AA37-A69ACBACC592}"/>
              </a:ext>
            </a:extLst>
          </p:cNvPr>
          <p:cNvSpPr txBox="1"/>
          <p:nvPr/>
        </p:nvSpPr>
        <p:spPr>
          <a:xfrm>
            <a:off x="7931020" y="1380930"/>
            <a:ext cx="883575" cy="369332"/>
          </a:xfrm>
          <a:prstGeom prst="rect">
            <a:avLst/>
          </a:prstGeom>
          <a:noFill/>
        </p:spPr>
        <p:txBody>
          <a:bodyPr wrap="none" rtlCol="0">
            <a:spAutoFit/>
          </a:bodyPr>
          <a:lstStyle/>
          <a:p>
            <a:r>
              <a:rPr lang="es-ES" dirty="0" err="1">
                <a:solidFill>
                  <a:schemeClr val="bg1"/>
                </a:solidFill>
              </a:rPr>
              <a:t>Ohmica</a:t>
            </a:r>
            <a:endParaRPr lang="es-MX" dirty="0">
              <a:solidFill>
                <a:schemeClr val="bg1"/>
              </a:solidFill>
            </a:endParaRPr>
          </a:p>
        </p:txBody>
      </p:sp>
      <p:sp>
        <p:nvSpPr>
          <p:cNvPr id="16" name="CuadroTexto 15">
            <a:extLst>
              <a:ext uri="{FF2B5EF4-FFF2-40B4-BE49-F238E27FC236}">
                <a16:creationId xmlns:a16="http://schemas.microsoft.com/office/drawing/2014/main" id="{4EDB6729-F52F-4EF4-95E9-4AA7ED961F13}"/>
              </a:ext>
            </a:extLst>
          </p:cNvPr>
          <p:cNvSpPr txBox="1"/>
          <p:nvPr/>
        </p:nvSpPr>
        <p:spPr>
          <a:xfrm>
            <a:off x="9101873" y="1476183"/>
            <a:ext cx="1211550" cy="369332"/>
          </a:xfrm>
          <a:prstGeom prst="rect">
            <a:avLst/>
          </a:prstGeom>
          <a:noFill/>
        </p:spPr>
        <p:txBody>
          <a:bodyPr wrap="none" rtlCol="0">
            <a:spAutoFit/>
          </a:bodyPr>
          <a:lstStyle/>
          <a:p>
            <a:r>
              <a:rPr lang="es-ES" dirty="0">
                <a:solidFill>
                  <a:schemeClr val="bg1"/>
                </a:solidFill>
              </a:rPr>
              <a:t>Saturación </a:t>
            </a:r>
            <a:endParaRPr lang="es-MX" dirty="0">
              <a:solidFill>
                <a:schemeClr val="bg1"/>
              </a:solidFill>
            </a:endParaRPr>
          </a:p>
        </p:txBody>
      </p:sp>
      <p:sp>
        <p:nvSpPr>
          <p:cNvPr id="17" name="CuadroTexto 16">
            <a:extLst>
              <a:ext uri="{FF2B5EF4-FFF2-40B4-BE49-F238E27FC236}">
                <a16:creationId xmlns:a16="http://schemas.microsoft.com/office/drawing/2014/main" id="{721CA385-EA23-42DB-8761-A72792CF612F}"/>
              </a:ext>
            </a:extLst>
          </p:cNvPr>
          <p:cNvSpPr txBox="1"/>
          <p:nvPr/>
        </p:nvSpPr>
        <p:spPr>
          <a:xfrm>
            <a:off x="8895183" y="3564294"/>
            <a:ext cx="699038" cy="369332"/>
          </a:xfrm>
          <a:prstGeom prst="rect">
            <a:avLst/>
          </a:prstGeom>
          <a:noFill/>
        </p:spPr>
        <p:txBody>
          <a:bodyPr wrap="none" rtlCol="0">
            <a:spAutoFit/>
          </a:bodyPr>
          <a:lstStyle/>
          <a:p>
            <a:r>
              <a:rPr lang="es-ES" dirty="0">
                <a:solidFill>
                  <a:schemeClr val="bg1"/>
                </a:solidFill>
              </a:rPr>
              <a:t>Corte</a:t>
            </a:r>
            <a:endParaRPr lang="es-MX" dirty="0">
              <a:solidFill>
                <a:schemeClr val="bg1"/>
              </a:solidFill>
            </a:endParaRPr>
          </a:p>
        </p:txBody>
      </p:sp>
    </p:spTree>
    <p:extLst>
      <p:ext uri="{BB962C8B-B14F-4D97-AF65-F5344CB8AC3E}">
        <p14:creationId xmlns:p14="http://schemas.microsoft.com/office/powerpoint/2010/main" val="36062580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801780" y="2316682"/>
            <a:ext cx="8791575" cy="2387600"/>
          </a:xfrm>
        </p:spPr>
        <p:txBody>
          <a:bodyPr/>
          <a:lstStyle/>
          <a:p>
            <a:pPr algn="ctr"/>
            <a:r>
              <a:rPr lang="es-MX" dirty="0"/>
              <a:t>Semiconductores de 4</a:t>
            </a:r>
            <a:br>
              <a:rPr lang="es-ES" dirty="0"/>
            </a:br>
            <a:r>
              <a:rPr lang="es-MX" dirty="0"/>
              <a:t>Capas. </a:t>
            </a:r>
            <a:r>
              <a:rPr lang="es-MX" dirty="0" err="1"/>
              <a:t>Scr</a:t>
            </a:r>
            <a:r>
              <a:rPr lang="es-MX" dirty="0"/>
              <a:t> , </a:t>
            </a:r>
            <a:r>
              <a:rPr lang="es-MX" dirty="0" err="1"/>
              <a:t>diac</a:t>
            </a:r>
            <a:r>
              <a:rPr lang="es-MX" dirty="0"/>
              <a:t> y </a:t>
            </a:r>
            <a:r>
              <a:rPr lang="es-MX" dirty="0" err="1"/>
              <a:t>triac</a:t>
            </a:r>
            <a:r>
              <a:rPr lang="es-MX" dirty="0"/>
              <a:t>. (Polarización )</a:t>
            </a:r>
            <a:endParaRPr lang="es-ES" dirty="0"/>
          </a:p>
        </p:txBody>
      </p:sp>
    </p:spTree>
    <p:extLst>
      <p:ext uri="{BB962C8B-B14F-4D97-AF65-F5344CB8AC3E}">
        <p14:creationId xmlns:p14="http://schemas.microsoft.com/office/powerpoint/2010/main" val="12274567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3 3.6 Semiconductores de 4 CAPAS</a:t>
            </a:r>
            <a:br>
              <a:rPr lang="es-ES" dirty="0"/>
            </a:br>
            <a:endParaRPr lang="es-ES" dirty="0"/>
          </a:p>
        </p:txBody>
      </p:sp>
      <p:sp>
        <p:nvSpPr>
          <p:cNvPr id="5" name="Marcador de contenido 4"/>
          <p:cNvSpPr>
            <a:spLocks noGrp="1"/>
          </p:cNvSpPr>
          <p:nvPr>
            <p:ph idx="1"/>
          </p:nvPr>
        </p:nvSpPr>
        <p:spPr>
          <a:xfrm>
            <a:off x="1141413" y="1574800"/>
            <a:ext cx="5157787" cy="4762500"/>
          </a:xfrm>
        </p:spPr>
        <p:txBody>
          <a:bodyPr>
            <a:normAutofit fontScale="62500" lnSpcReduction="20000"/>
          </a:bodyPr>
          <a:lstStyle/>
          <a:p>
            <a:r>
              <a:rPr lang="es-ES" dirty="0"/>
              <a:t>¿Qué es un tiristor?</a:t>
            </a:r>
          </a:p>
          <a:p>
            <a:r>
              <a:rPr lang="es-ES" dirty="0"/>
              <a:t>El tiristor es un semiconductor de potencia que se utiliza como interruptor, ya sea para conducir o interrumpir la corriente eléctrica, a este componente se le conoce como de potencia por que se utilizan para manejar grandes cantidades de corriente y voltaje, a comparación de los otros semiconductores que manejan cantidades relativamente bajas.</a:t>
            </a:r>
          </a:p>
          <a:p>
            <a:r>
              <a:rPr lang="es-ES" dirty="0"/>
              <a:t>Cuando se habla de tiristores comúnmente se cataloga al tiristor como un SRC (</a:t>
            </a:r>
            <a:r>
              <a:rPr lang="es-ES" dirty="0" err="1"/>
              <a:t>silicon</a:t>
            </a:r>
            <a:r>
              <a:rPr lang="es-ES" dirty="0"/>
              <a:t> </a:t>
            </a:r>
            <a:r>
              <a:rPr lang="es-ES" dirty="0" err="1"/>
              <a:t>controlled</a:t>
            </a:r>
            <a:r>
              <a:rPr lang="es-ES" dirty="0"/>
              <a:t> </a:t>
            </a:r>
            <a:r>
              <a:rPr lang="es-ES" dirty="0" err="1"/>
              <a:t>rectifier</a:t>
            </a:r>
            <a:r>
              <a:rPr lang="es-ES" dirty="0"/>
              <a:t>), pero esto no es del todo correcto ya que este tipo es el más popular y conocido, pero no es el único que existe.</a:t>
            </a:r>
          </a:p>
          <a:p>
            <a:r>
              <a:rPr lang="es-ES" dirty="0"/>
              <a:t>¿Cómo funciona un tiristor?</a:t>
            </a:r>
          </a:p>
          <a:p>
            <a:r>
              <a:rPr lang="es-ES" dirty="0"/>
              <a:t>Los tiristores están conformados por 3 terminales un ánodo, un cátodo y una compuerta o mejor conocida “</a:t>
            </a:r>
            <a:r>
              <a:rPr lang="es-ES" dirty="0" err="1"/>
              <a:t>gate</a:t>
            </a:r>
            <a:r>
              <a:rPr lang="es-ES" dirty="0"/>
              <a:t>”, su funcionamiento se asemeja al de un relevador o un interruptor mecánico, Ya que cuando aplicas una corriente a la terminal </a:t>
            </a:r>
            <a:r>
              <a:rPr lang="es-ES" dirty="0" err="1"/>
              <a:t>gate</a:t>
            </a:r>
            <a:r>
              <a:rPr lang="es-ES" dirty="0"/>
              <a:t> este se activa y obtiene la característica de dejar pasar a la electricidad.</a:t>
            </a:r>
          </a:p>
          <a:p>
            <a:endParaRPr lang="es-ES" dirty="0"/>
          </a:p>
        </p:txBody>
      </p:sp>
      <p:pic>
        <p:nvPicPr>
          <p:cNvPr id="8" name="Marcador de contenido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65899" y="1993900"/>
            <a:ext cx="4711699" cy="3124200"/>
          </a:xfrm>
          <a:prstGeom prst="rect">
            <a:avLst/>
          </a:prstGeom>
        </p:spPr>
      </p:pic>
    </p:spTree>
    <p:extLst>
      <p:ext uri="{BB962C8B-B14F-4D97-AF65-F5344CB8AC3E}">
        <p14:creationId xmlns:p14="http://schemas.microsoft.com/office/powerpoint/2010/main" val="343670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CB275BC-E79D-43B3-A86F-7C3C5C1DDE86}"/>
              </a:ext>
            </a:extLst>
          </p:cNvPr>
          <p:cNvPicPr>
            <a:picLocks noChangeAspect="1"/>
          </p:cNvPicPr>
          <p:nvPr/>
        </p:nvPicPr>
        <p:blipFill>
          <a:blip r:embed="rId2"/>
          <a:stretch>
            <a:fillRect/>
          </a:stretch>
        </p:blipFill>
        <p:spPr>
          <a:xfrm>
            <a:off x="1688583" y="1900977"/>
            <a:ext cx="8444444" cy="3796825"/>
          </a:xfrm>
          <a:prstGeom prst="rect">
            <a:avLst/>
          </a:prstGeom>
        </p:spPr>
      </p:pic>
      <p:sp>
        <p:nvSpPr>
          <p:cNvPr id="8" name="Forma libre: forma 7">
            <a:extLst>
              <a:ext uri="{FF2B5EF4-FFF2-40B4-BE49-F238E27FC236}">
                <a16:creationId xmlns:a16="http://schemas.microsoft.com/office/drawing/2014/main" id="{857A8D4A-9B2F-49DB-9A39-993C3892DB6E}"/>
              </a:ext>
            </a:extLst>
          </p:cNvPr>
          <p:cNvSpPr/>
          <p:nvPr/>
        </p:nvSpPr>
        <p:spPr>
          <a:xfrm>
            <a:off x="6316824" y="4170784"/>
            <a:ext cx="1940768" cy="1119673"/>
          </a:xfrm>
          <a:custGeom>
            <a:avLst/>
            <a:gdLst>
              <a:gd name="connsiteX0" fmla="*/ 1875454 w 1987188"/>
              <a:gd name="connsiteY0" fmla="*/ 0 h 1119673"/>
              <a:gd name="connsiteX1" fmla="*/ 1782147 w 1987188"/>
              <a:gd name="connsiteY1" fmla="*/ 905069 h 1119673"/>
              <a:gd name="connsiteX2" fmla="*/ 0 w 1987188"/>
              <a:gd name="connsiteY2" fmla="*/ 1119673 h 1119673"/>
            </a:gdLst>
            <a:ahLst/>
            <a:cxnLst>
              <a:cxn ang="0">
                <a:pos x="connsiteX0" y="connsiteY0"/>
              </a:cxn>
              <a:cxn ang="0">
                <a:pos x="connsiteX1" y="connsiteY1"/>
              </a:cxn>
              <a:cxn ang="0">
                <a:pos x="connsiteX2" y="connsiteY2"/>
              </a:cxn>
            </a:cxnLst>
            <a:rect l="l" t="t" r="r" b="b"/>
            <a:pathLst>
              <a:path w="1987188" h="1119673">
                <a:moveTo>
                  <a:pt x="1875454" y="0"/>
                </a:moveTo>
                <a:cubicBezTo>
                  <a:pt x="1985088" y="359228"/>
                  <a:pt x="2094723" y="718457"/>
                  <a:pt x="1782147" y="905069"/>
                </a:cubicBezTo>
                <a:cubicBezTo>
                  <a:pt x="1469571" y="1091681"/>
                  <a:pt x="734785" y="1105677"/>
                  <a:pt x="0" y="1119673"/>
                </a:cubicBezTo>
              </a:path>
            </a:pathLst>
          </a:custGeom>
          <a:ln w="38100">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MX"/>
          </a:p>
        </p:txBody>
      </p:sp>
      <p:sp>
        <p:nvSpPr>
          <p:cNvPr id="9" name="Forma libre: forma 8">
            <a:extLst>
              <a:ext uri="{FF2B5EF4-FFF2-40B4-BE49-F238E27FC236}">
                <a16:creationId xmlns:a16="http://schemas.microsoft.com/office/drawing/2014/main" id="{EBDFDB4A-4278-4F92-85FF-3ABE70C1AF55}"/>
              </a:ext>
            </a:extLst>
          </p:cNvPr>
          <p:cNvSpPr/>
          <p:nvPr/>
        </p:nvSpPr>
        <p:spPr>
          <a:xfrm>
            <a:off x="6251511" y="4170784"/>
            <a:ext cx="3377682" cy="1272073"/>
          </a:xfrm>
          <a:custGeom>
            <a:avLst/>
            <a:gdLst>
              <a:gd name="connsiteX0" fmla="*/ 1875454 w 1987188"/>
              <a:gd name="connsiteY0" fmla="*/ 0 h 1119673"/>
              <a:gd name="connsiteX1" fmla="*/ 1782147 w 1987188"/>
              <a:gd name="connsiteY1" fmla="*/ 905069 h 1119673"/>
              <a:gd name="connsiteX2" fmla="*/ 0 w 1987188"/>
              <a:gd name="connsiteY2" fmla="*/ 1119673 h 1119673"/>
            </a:gdLst>
            <a:ahLst/>
            <a:cxnLst>
              <a:cxn ang="0">
                <a:pos x="connsiteX0" y="connsiteY0"/>
              </a:cxn>
              <a:cxn ang="0">
                <a:pos x="connsiteX1" y="connsiteY1"/>
              </a:cxn>
              <a:cxn ang="0">
                <a:pos x="connsiteX2" y="connsiteY2"/>
              </a:cxn>
            </a:cxnLst>
            <a:rect l="l" t="t" r="r" b="b"/>
            <a:pathLst>
              <a:path w="1987188" h="1119673">
                <a:moveTo>
                  <a:pt x="1875454" y="0"/>
                </a:moveTo>
                <a:cubicBezTo>
                  <a:pt x="1985088" y="359228"/>
                  <a:pt x="2094723" y="718457"/>
                  <a:pt x="1782147" y="905069"/>
                </a:cubicBezTo>
                <a:cubicBezTo>
                  <a:pt x="1469571" y="1091681"/>
                  <a:pt x="734785" y="1105677"/>
                  <a:pt x="0" y="1119673"/>
                </a:cubicBezTo>
              </a:path>
            </a:pathLst>
          </a:custGeom>
          <a:ln w="38100">
            <a:solidFill>
              <a:srgbClr val="00B0F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MX"/>
          </a:p>
        </p:txBody>
      </p:sp>
      <p:sp>
        <p:nvSpPr>
          <p:cNvPr id="10" name="CuadroTexto 9">
            <a:extLst>
              <a:ext uri="{FF2B5EF4-FFF2-40B4-BE49-F238E27FC236}">
                <a16:creationId xmlns:a16="http://schemas.microsoft.com/office/drawing/2014/main" id="{833FE932-8AB5-4CE2-9464-5CDE1D3615B0}"/>
              </a:ext>
            </a:extLst>
          </p:cNvPr>
          <p:cNvSpPr txBox="1"/>
          <p:nvPr/>
        </p:nvSpPr>
        <p:spPr>
          <a:xfrm>
            <a:off x="8117632" y="3731173"/>
            <a:ext cx="1369286" cy="369332"/>
          </a:xfrm>
          <a:prstGeom prst="rect">
            <a:avLst/>
          </a:prstGeom>
          <a:noFill/>
        </p:spPr>
        <p:txBody>
          <a:bodyPr wrap="none" rtlCol="0">
            <a:spAutoFit/>
          </a:bodyPr>
          <a:lstStyle/>
          <a:p>
            <a:r>
              <a:rPr lang="es-ES" dirty="0"/>
              <a:t>RESISTENCIA</a:t>
            </a:r>
            <a:endParaRPr lang="es-MX" dirty="0"/>
          </a:p>
        </p:txBody>
      </p:sp>
      <p:sp>
        <p:nvSpPr>
          <p:cNvPr id="11" name="CuadroTexto 10">
            <a:extLst>
              <a:ext uri="{FF2B5EF4-FFF2-40B4-BE49-F238E27FC236}">
                <a16:creationId xmlns:a16="http://schemas.microsoft.com/office/drawing/2014/main" id="{02A2170D-DF38-4651-9D67-6AA94BD4AD07}"/>
              </a:ext>
            </a:extLst>
          </p:cNvPr>
          <p:cNvSpPr txBox="1"/>
          <p:nvPr/>
        </p:nvSpPr>
        <p:spPr>
          <a:xfrm>
            <a:off x="5414863" y="4853958"/>
            <a:ext cx="1811714" cy="369332"/>
          </a:xfrm>
          <a:prstGeom prst="rect">
            <a:avLst/>
          </a:prstGeom>
          <a:noFill/>
        </p:spPr>
        <p:txBody>
          <a:bodyPr wrap="none" rtlCol="0">
            <a:spAutoFit/>
          </a:bodyPr>
          <a:lstStyle/>
          <a:p>
            <a:r>
              <a:rPr lang="es-ES" dirty="0"/>
              <a:t>Puntas de prueba</a:t>
            </a:r>
            <a:endParaRPr lang="es-MX" dirty="0"/>
          </a:p>
        </p:txBody>
      </p:sp>
      <p:sp>
        <p:nvSpPr>
          <p:cNvPr id="13" name="CuadroTexto 12">
            <a:extLst>
              <a:ext uri="{FF2B5EF4-FFF2-40B4-BE49-F238E27FC236}">
                <a16:creationId xmlns:a16="http://schemas.microsoft.com/office/drawing/2014/main" id="{A8303121-4B49-4B29-B790-6376145CF127}"/>
              </a:ext>
            </a:extLst>
          </p:cNvPr>
          <p:cNvSpPr txBox="1"/>
          <p:nvPr/>
        </p:nvSpPr>
        <p:spPr>
          <a:xfrm>
            <a:off x="0" y="374009"/>
            <a:ext cx="12192000" cy="461665"/>
          </a:xfrm>
          <a:prstGeom prst="rect">
            <a:avLst/>
          </a:prstGeom>
          <a:noFill/>
        </p:spPr>
        <p:txBody>
          <a:bodyPr wrap="square">
            <a:spAutoFit/>
          </a:bodyPr>
          <a:lstStyle/>
          <a:p>
            <a:pPr algn="ctr"/>
            <a:r>
              <a:rPr lang="es-MX" sz="2400" dirty="0"/>
              <a:t>Medida de resistencia óhmica</a:t>
            </a:r>
          </a:p>
        </p:txBody>
      </p:sp>
      <p:sp>
        <p:nvSpPr>
          <p:cNvPr id="15" name="CuadroTexto 14">
            <a:extLst>
              <a:ext uri="{FF2B5EF4-FFF2-40B4-BE49-F238E27FC236}">
                <a16:creationId xmlns:a16="http://schemas.microsoft.com/office/drawing/2014/main" id="{4BDAFDAE-DC77-4359-8867-F21220AD92C6}"/>
              </a:ext>
            </a:extLst>
          </p:cNvPr>
          <p:cNvSpPr txBox="1"/>
          <p:nvPr/>
        </p:nvSpPr>
        <p:spPr>
          <a:xfrm>
            <a:off x="6204338" y="2040885"/>
            <a:ext cx="4299079" cy="646331"/>
          </a:xfrm>
          <a:prstGeom prst="rect">
            <a:avLst/>
          </a:prstGeom>
          <a:noFill/>
        </p:spPr>
        <p:txBody>
          <a:bodyPr wrap="square">
            <a:spAutoFit/>
          </a:bodyPr>
          <a:lstStyle/>
          <a:p>
            <a:r>
              <a:rPr lang="es-ES" dirty="0"/>
              <a:t>Se debe insertar la punta de prueba negra en el borne COM y la roja en el terminal Ω.</a:t>
            </a:r>
            <a:endParaRPr lang="es-MX" dirty="0"/>
          </a:p>
        </p:txBody>
      </p:sp>
    </p:spTree>
    <p:extLst>
      <p:ext uri="{BB962C8B-B14F-4D97-AF65-F5344CB8AC3E}">
        <p14:creationId xmlns:p14="http://schemas.microsoft.com/office/powerpoint/2010/main" val="29776232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TIRISTORES</a:t>
            </a:r>
          </a:p>
        </p:txBody>
      </p:sp>
      <p:pic>
        <p:nvPicPr>
          <p:cNvPr id="4" name="Marcador de contenido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041399" y="1828800"/>
            <a:ext cx="4864101" cy="4152900"/>
          </a:xfrm>
          <a:prstGeom prst="rect">
            <a:avLst/>
          </a:prstGeom>
        </p:spPr>
      </p:pic>
      <p:sp>
        <p:nvSpPr>
          <p:cNvPr id="5" name="Marcador de contenido 2"/>
          <p:cNvSpPr txBox="1">
            <a:spLocks/>
          </p:cNvSpPr>
          <p:nvPr/>
        </p:nvSpPr>
        <p:spPr>
          <a:xfrm>
            <a:off x="6246813" y="1828800"/>
            <a:ext cx="4700588" cy="354171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s-ES" b="1"/>
              <a:t>Características</a:t>
            </a:r>
            <a:endParaRPr lang="es-ES"/>
          </a:p>
          <a:p>
            <a:r>
              <a:rPr lang="es-ES"/>
              <a:t>Interruptor casi ideal</a:t>
            </a:r>
          </a:p>
          <a:p>
            <a:r>
              <a:rPr lang="es-ES"/>
              <a:t>Amplificador eficaz</a:t>
            </a:r>
          </a:p>
          <a:p>
            <a:r>
              <a:rPr lang="es-ES"/>
              <a:t>Fácil controlabilidad</a:t>
            </a:r>
          </a:p>
          <a:p>
            <a:r>
              <a:rPr lang="es-ES"/>
              <a:t>Características en función de situaciones pasadas (memorias).</a:t>
            </a:r>
          </a:p>
          <a:p>
            <a:r>
              <a:rPr lang="es-ES"/>
              <a:t>Soportan altas tensiones</a:t>
            </a:r>
          </a:p>
          <a:p>
            <a:r>
              <a:rPr lang="es-ES"/>
              <a:t>Capacidad para controlar Grandes Potencias</a:t>
            </a:r>
          </a:p>
          <a:p>
            <a:r>
              <a:rPr lang="es-ES"/>
              <a:t>Relativa rapidez</a:t>
            </a:r>
          </a:p>
          <a:p>
            <a:endParaRPr lang="es-ES" dirty="0"/>
          </a:p>
        </p:txBody>
      </p:sp>
    </p:spTree>
    <p:extLst>
      <p:ext uri="{BB962C8B-B14F-4D97-AF65-F5344CB8AC3E}">
        <p14:creationId xmlns:p14="http://schemas.microsoft.com/office/powerpoint/2010/main" val="7420100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pic>
        <p:nvPicPr>
          <p:cNvPr id="4" name="Imagen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65200" y="292100"/>
            <a:ext cx="10502900" cy="6083300"/>
          </a:xfrm>
          <a:prstGeom prst="rect">
            <a:avLst/>
          </a:prstGeom>
        </p:spPr>
      </p:pic>
    </p:spTree>
    <p:extLst>
      <p:ext uri="{BB962C8B-B14F-4D97-AF65-F5344CB8AC3E}">
        <p14:creationId xmlns:p14="http://schemas.microsoft.com/office/powerpoint/2010/main" val="9809026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66801" y="801686"/>
            <a:ext cx="3568700" cy="4024313"/>
          </a:xfrm>
        </p:spPr>
        <p:txBody>
          <a:bodyPr>
            <a:normAutofit/>
          </a:bodyPr>
          <a:lstStyle/>
          <a:p>
            <a:r>
              <a:rPr lang="es-ES" dirty="0"/>
              <a:t>Los SCR se utilizan en aplicaciones de electrónica de potencia, en el campo del control, especialmente control de motores, debido a que puede ser usado como interruptor de tipo electrónico.</a:t>
            </a:r>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30800" y="583490"/>
            <a:ext cx="5702300" cy="5487110"/>
          </a:xfrm>
          <a:prstGeom prst="rect">
            <a:avLst/>
          </a:prstGeom>
        </p:spPr>
      </p:pic>
    </p:spTree>
    <p:extLst>
      <p:ext uri="{BB962C8B-B14F-4D97-AF65-F5344CB8AC3E}">
        <p14:creationId xmlns:p14="http://schemas.microsoft.com/office/powerpoint/2010/main" val="21085403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531100" y="623886"/>
            <a:ext cx="4381500" cy="5764213"/>
          </a:xfrm>
        </p:spPr>
        <p:txBody>
          <a:bodyPr>
            <a:normAutofit fontScale="77500" lnSpcReduction="20000"/>
          </a:bodyPr>
          <a:lstStyle/>
          <a:p>
            <a:r>
              <a:rPr lang="es-ES" dirty="0"/>
              <a:t>Un </a:t>
            </a:r>
            <a:r>
              <a:rPr lang="es-ES" b="1" dirty="0"/>
              <a:t>TRIAC</a:t>
            </a:r>
            <a:r>
              <a:rPr lang="es-ES" dirty="0"/>
              <a:t> o </a:t>
            </a:r>
            <a:r>
              <a:rPr lang="es-ES" b="1" dirty="0" err="1"/>
              <a:t>Triodo</a:t>
            </a:r>
            <a:r>
              <a:rPr lang="es-ES" b="1" dirty="0"/>
              <a:t> para Corriente Alterna</a:t>
            </a:r>
            <a:r>
              <a:rPr lang="es-ES" dirty="0"/>
              <a:t> es un dispositivo semiconductor, de la familia de los tiristores. La diferencia con un tiristor convencional es que éste es unidireccional y el TRIAC es bidireccional. De forma coloquial podría decirse que el TRIAC es un interruptor capaz de conmutar la corriente alterna.</a:t>
            </a:r>
          </a:p>
          <a:p>
            <a:r>
              <a:rPr lang="es-ES" dirty="0"/>
              <a:t>Su estructura interna se asemeja en cierto modo a la disposición que formarían dos SCR en direcciones opuestas. Posee tres electrodos: A1, A2 (en este caso pierden la denominación de ánodo y cátodo) y puerta (</a:t>
            </a:r>
            <a:r>
              <a:rPr lang="es-ES" dirty="0" err="1"/>
              <a:t>gate</a:t>
            </a:r>
            <a:r>
              <a:rPr lang="es-ES" dirty="0"/>
              <a:t>). El disparo del TRIAC se realiza aplicando una corriente al electrodo de </a:t>
            </a:r>
            <a:r>
              <a:rPr lang="es-ES" dirty="0" err="1"/>
              <a:t>gate</a:t>
            </a:r>
            <a:r>
              <a:rPr lang="es-ES" dirty="0"/>
              <a:t>/puerta.</a:t>
            </a:r>
          </a:p>
          <a:p>
            <a:endParaRPr lang="es-ES"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39800" y="736600"/>
            <a:ext cx="6591300" cy="5181600"/>
          </a:xfrm>
          <a:prstGeom prst="rect">
            <a:avLst/>
          </a:prstGeom>
        </p:spPr>
      </p:pic>
    </p:spTree>
    <p:extLst>
      <p:ext uri="{BB962C8B-B14F-4D97-AF65-F5344CB8AC3E}">
        <p14:creationId xmlns:p14="http://schemas.microsoft.com/office/powerpoint/2010/main" val="3620989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Aplicaciones más comunes</a:t>
            </a:r>
            <a:br>
              <a:rPr lang="es-ES" b="1" dirty="0"/>
            </a:br>
            <a:endParaRPr lang="es-ES" dirty="0"/>
          </a:p>
        </p:txBody>
      </p:sp>
      <p:sp>
        <p:nvSpPr>
          <p:cNvPr id="3" name="Marcador de contenido 2"/>
          <p:cNvSpPr>
            <a:spLocks noGrp="1"/>
          </p:cNvSpPr>
          <p:nvPr>
            <p:ph idx="1"/>
          </p:nvPr>
        </p:nvSpPr>
        <p:spPr/>
        <p:txBody>
          <a:bodyPr>
            <a:normAutofit fontScale="85000" lnSpcReduction="10000"/>
          </a:bodyPr>
          <a:lstStyle/>
          <a:p>
            <a:r>
              <a:rPr lang="es-ES" dirty="0"/>
              <a:t>Su versatilidad lo hace ideal para el control de corriente alterna (C.A.).</a:t>
            </a:r>
          </a:p>
          <a:p>
            <a:r>
              <a:rPr lang="es-ES" dirty="0"/>
              <a:t>Una de ellas es su utilización como interruptor estático ofreciendo muchas ventajas sobre los interruptores mecánicos convencionales y los relés.</a:t>
            </a:r>
          </a:p>
          <a:p>
            <a:r>
              <a:rPr lang="es-ES" dirty="0"/>
              <a:t>Funciona como interruptor electrónico y también a pila.</a:t>
            </a:r>
          </a:p>
          <a:p>
            <a:r>
              <a:rPr lang="es-ES" dirty="0"/>
              <a:t>Se utilizan </a:t>
            </a:r>
            <a:r>
              <a:rPr lang="es-ES" dirty="0" err="1"/>
              <a:t>TRIACs</a:t>
            </a:r>
            <a:r>
              <a:rPr lang="es-ES" dirty="0"/>
              <a:t> de baja potencia en muchas aplicaciones como atenuadores de luz, controles de velocidad para motores eléctricos, y en los sistemas de control computarizado de muchos elementos caseros. No obstante, cuando se utiliza con cargas inductivas como motores eléctricos, se deben tomar las precauciones necesarias para asegurarse que el TRIAC se apague correctamente al final de cada </a:t>
            </a:r>
            <a:r>
              <a:rPr lang="es-ES" dirty="0" err="1"/>
              <a:t>semiciclo</a:t>
            </a:r>
            <a:r>
              <a:rPr lang="es-ES" dirty="0"/>
              <a:t> de la onda de Corriente alterna.</a:t>
            </a:r>
          </a:p>
          <a:p>
            <a:endParaRPr lang="es-ES" dirty="0"/>
          </a:p>
        </p:txBody>
      </p:sp>
    </p:spTree>
    <p:extLst>
      <p:ext uri="{BB962C8B-B14F-4D97-AF65-F5344CB8AC3E}">
        <p14:creationId xmlns:p14="http://schemas.microsoft.com/office/powerpoint/2010/main" val="684462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41412" y="288318"/>
            <a:ext cx="6186487" cy="753082"/>
          </a:xfrm>
        </p:spPr>
        <p:txBody>
          <a:bodyPr>
            <a:normAutofit fontScale="90000"/>
          </a:bodyPr>
          <a:lstStyle/>
          <a:p>
            <a:r>
              <a:rPr lang="es-ES" b="1" dirty="0"/>
              <a:t>Control de fase (potencia)</a:t>
            </a:r>
            <a:br>
              <a:rPr lang="es-ES" b="1" dirty="0"/>
            </a:br>
            <a:endParaRPr lang="es-ES" dirty="0"/>
          </a:p>
        </p:txBody>
      </p:sp>
      <p:sp>
        <p:nvSpPr>
          <p:cNvPr id="3" name="Marcador de contenido 2"/>
          <p:cNvSpPr>
            <a:spLocks noGrp="1"/>
          </p:cNvSpPr>
          <p:nvPr>
            <p:ph idx="1"/>
          </p:nvPr>
        </p:nvSpPr>
        <p:spPr>
          <a:xfrm>
            <a:off x="836613" y="664858"/>
            <a:ext cx="6148388" cy="5735941"/>
          </a:xfrm>
        </p:spPr>
        <p:txBody>
          <a:bodyPr>
            <a:normAutofit fontScale="85000" lnSpcReduction="20000"/>
          </a:bodyPr>
          <a:lstStyle/>
          <a:p>
            <a:r>
              <a:rPr lang="es-ES" dirty="0"/>
              <a:t>En la siguiente figura</a:t>
            </a:r>
            <a:r>
              <a:rPr lang="es-ES" i="1" dirty="0"/>
              <a:t> </a:t>
            </a:r>
            <a:r>
              <a:rPr lang="es-ES" dirty="0"/>
              <a:t> se presenta una aplicación fundamental del </a:t>
            </a:r>
            <a:r>
              <a:rPr lang="es-ES" dirty="0" err="1"/>
              <a:t>triac</a:t>
            </a:r>
            <a:r>
              <a:rPr lang="es-ES" dirty="0"/>
              <a:t>. En esta condición, se encuentra controlando la potencia de </a:t>
            </a:r>
            <a:r>
              <a:rPr lang="es-ES" dirty="0" err="1"/>
              <a:t>ac</a:t>
            </a:r>
            <a:r>
              <a:rPr lang="es-ES" dirty="0"/>
              <a:t> a la carga mediante la conmutación de encendido y apagado durante las regiones positiva y negativa de la señal </a:t>
            </a:r>
            <a:r>
              <a:rPr lang="es-ES" dirty="0" err="1"/>
              <a:t>senoidal</a:t>
            </a:r>
            <a:r>
              <a:rPr lang="es-ES" dirty="0"/>
              <a:t> de entrada. La acción de este circuito durante la parte positiva de la señal de entrada, es muy similar a la encontrada para el diodo </a:t>
            </a:r>
            <a:r>
              <a:rPr lang="es-ES" dirty="0" err="1">
                <a:hlinkClick r:id="rId2" tooltip="Diodo Shockley"/>
              </a:rPr>
              <a:t>Shockley</a:t>
            </a:r>
            <a:r>
              <a:rPr lang="es-ES" dirty="0"/>
              <a:t>. La ventaja de esta configuración es que durante la parte negativa de la señal de entrada, se obtendrá el mismo tipo de respuesta dado que tanto el </a:t>
            </a:r>
            <a:r>
              <a:rPr lang="es-ES" dirty="0" err="1"/>
              <a:t>diac</a:t>
            </a:r>
            <a:r>
              <a:rPr lang="es-ES" dirty="0"/>
              <a:t> como el </a:t>
            </a:r>
            <a:r>
              <a:rPr lang="es-ES" dirty="0" err="1"/>
              <a:t>triac</a:t>
            </a:r>
            <a:r>
              <a:rPr lang="es-ES" dirty="0"/>
              <a:t> pueden dispararse en la dirección inversa. La forma de onda resultante para la corriente a través de la carga se proporciona en la figura «control de fase». Al variar la resistencia R, es posible controlar el ángulo de conducción. Existen unidades disponibles actualmente que pueden manejar cargas de más de 10kW.</a:t>
            </a:r>
          </a:p>
          <a:p>
            <a:endParaRPr lang="es-ES" dirty="0"/>
          </a:p>
        </p:txBody>
      </p:sp>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85000" y="812800"/>
            <a:ext cx="4508499" cy="5181600"/>
          </a:xfrm>
          <a:prstGeom prst="rect">
            <a:avLst/>
          </a:prstGeom>
        </p:spPr>
      </p:pic>
    </p:spTree>
    <p:extLst>
      <p:ext uri="{BB962C8B-B14F-4D97-AF65-F5344CB8AC3E}">
        <p14:creationId xmlns:p14="http://schemas.microsoft.com/office/powerpoint/2010/main" val="34971751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774701" y="901700"/>
            <a:ext cx="5587999" cy="5032982"/>
          </a:xfrm>
          <a:prstGeom prst="rect">
            <a:avLst/>
          </a:prstGeom>
        </p:spPr>
      </p:pic>
      <p:sp>
        <p:nvSpPr>
          <p:cNvPr id="5" name="CuadroTexto 4"/>
          <p:cNvSpPr txBox="1"/>
          <p:nvPr/>
        </p:nvSpPr>
        <p:spPr>
          <a:xfrm>
            <a:off x="6477000" y="901700"/>
            <a:ext cx="5283200" cy="4801314"/>
          </a:xfrm>
          <a:prstGeom prst="rect">
            <a:avLst/>
          </a:prstGeom>
          <a:noFill/>
        </p:spPr>
        <p:txBody>
          <a:bodyPr wrap="square" rtlCol="0">
            <a:spAutoFit/>
          </a:bodyPr>
          <a:lstStyle/>
          <a:p>
            <a:r>
              <a:rPr lang="es-ES" dirty="0"/>
              <a:t>La terminología del DIAC significa (</a:t>
            </a:r>
            <a:r>
              <a:rPr lang="es-ES" b="1" dirty="0" err="1"/>
              <a:t>DI</a:t>
            </a:r>
            <a:r>
              <a:rPr lang="es-ES" dirty="0" err="1"/>
              <a:t>ode</a:t>
            </a:r>
            <a:r>
              <a:rPr lang="es-ES" dirty="0"/>
              <a:t> para </a:t>
            </a:r>
            <a:r>
              <a:rPr lang="es-ES" b="1" dirty="0" err="1"/>
              <a:t>A</a:t>
            </a:r>
            <a:r>
              <a:rPr lang="es-ES" dirty="0" err="1"/>
              <a:t>lternating</a:t>
            </a:r>
            <a:r>
              <a:rPr lang="es-ES" dirty="0"/>
              <a:t> </a:t>
            </a:r>
            <a:r>
              <a:rPr lang="es-ES" b="1" dirty="0" err="1"/>
              <a:t>C</a:t>
            </a:r>
            <a:r>
              <a:rPr lang="es-ES" dirty="0" err="1"/>
              <a:t>urrent</a:t>
            </a:r>
            <a:r>
              <a:rPr lang="es-ES" dirty="0"/>
              <a:t>); es un </a:t>
            </a:r>
            <a:r>
              <a:rPr lang="es-ES" b="1" dirty="0"/>
              <a:t>interruptor de semiconductor bidireccional</a:t>
            </a:r>
            <a:r>
              <a:rPr lang="es-ES" dirty="0"/>
              <a:t>(ambos sentidos) que puede ser operado hacia delante y como en reversa. Este componente electrónico es un tipo de tiristores; que se usa principalmente para activar los TRIAC y otros circuitos basados ​​en tiristores. Este tipo de transistor comienza a conducir corriente eléctrica si el voltaje aplicado supera su voltaje de ruptura.</a:t>
            </a:r>
          </a:p>
          <a:p>
            <a:r>
              <a:rPr lang="es-ES" dirty="0"/>
              <a:t>Los DIAC están disponibles en diferentes tipos de diseños; como componentes discretos en estructuras pequeñas con plomo, paquetes de montaje superficial y también los están que se atornillan al chasis o disipador. La mayoría de las veces, DIAC y TRIAC se utilizan juntos, por lo que también están disponibles en paquetes integrados.</a:t>
            </a:r>
          </a:p>
          <a:p>
            <a:endParaRPr lang="es-ES" dirty="0"/>
          </a:p>
        </p:txBody>
      </p:sp>
    </p:spTree>
    <p:extLst>
      <p:ext uri="{BB962C8B-B14F-4D97-AF65-F5344CB8AC3E}">
        <p14:creationId xmlns:p14="http://schemas.microsoft.com/office/powerpoint/2010/main" val="16910488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5486400" y="1117601"/>
            <a:ext cx="5143500" cy="2908300"/>
          </a:xfrm>
          <a:prstGeom prst="rect">
            <a:avLst/>
          </a:prstGeom>
        </p:spPr>
      </p:pic>
      <p:sp>
        <p:nvSpPr>
          <p:cNvPr id="5" name="Rectángulo 4"/>
          <p:cNvSpPr/>
          <p:nvPr/>
        </p:nvSpPr>
        <p:spPr>
          <a:xfrm>
            <a:off x="952500" y="877084"/>
            <a:ext cx="4102100" cy="5355312"/>
          </a:xfrm>
          <a:prstGeom prst="rect">
            <a:avLst/>
          </a:prstGeom>
        </p:spPr>
        <p:txBody>
          <a:bodyPr wrap="square">
            <a:spAutoFit/>
          </a:bodyPr>
          <a:lstStyle/>
          <a:p>
            <a:r>
              <a:rPr lang="es-ES" dirty="0"/>
              <a:t>El símbolo viene dado por la estructura de dos diodos conectados en paralelo y opuestos entre sí y con 2 terminales. Dado que el DIAC es bidireccional, no se pueden nombrar estos terminales como ánodo y cátodo(como en el diodo); los terminales del DIAC se pueden denominar (A1 y A2) o (MT1 y MT2), donde MT significa terminales principales. Las conexiones del DIAC son reversibles como las de una resistencia.</a:t>
            </a:r>
          </a:p>
          <a:p>
            <a:r>
              <a:rPr lang="es-ES" dirty="0"/>
              <a:t>Se podría haber dado cuenta, aunque pertenece a la familia de tiristores, </a:t>
            </a:r>
            <a:r>
              <a:rPr lang="es-ES" b="1" dirty="0"/>
              <a:t>no posee un terminal de puerta de control</a:t>
            </a:r>
            <a:r>
              <a:rPr lang="es-ES" dirty="0"/>
              <a:t>; porque se pueden encender o apagar simplemente reduciendo el nivel de voltaje por debajo del </a:t>
            </a:r>
            <a:r>
              <a:rPr lang="es-ES" b="1" dirty="0"/>
              <a:t>voltaje de ruptura de avalancha</a:t>
            </a:r>
            <a:r>
              <a:rPr lang="es-ES" dirty="0"/>
              <a:t> y se puede hacer en ambas polaridades.</a:t>
            </a:r>
          </a:p>
        </p:txBody>
      </p:sp>
    </p:spTree>
    <p:extLst>
      <p:ext uri="{BB962C8B-B14F-4D97-AF65-F5344CB8AC3E}">
        <p14:creationId xmlns:p14="http://schemas.microsoft.com/office/powerpoint/2010/main" val="28845685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41413" y="618518"/>
            <a:ext cx="4598987" cy="1007082"/>
          </a:xfrm>
        </p:spPr>
        <p:txBody>
          <a:bodyPr>
            <a:normAutofit fontScale="90000"/>
          </a:bodyPr>
          <a:lstStyle/>
          <a:p>
            <a:r>
              <a:rPr lang="es-ES" b="1" dirty="0"/>
              <a:t>Estructura Interna del DIAC</a:t>
            </a:r>
            <a:br>
              <a:rPr lang="es-ES" b="1" dirty="0"/>
            </a:br>
            <a:endParaRPr lang="es-ES" dirty="0"/>
          </a:p>
        </p:txBody>
      </p:sp>
      <p:sp>
        <p:nvSpPr>
          <p:cNvPr id="3" name="Marcador de contenido 2"/>
          <p:cNvSpPr>
            <a:spLocks noGrp="1"/>
          </p:cNvSpPr>
          <p:nvPr>
            <p:ph idx="1"/>
          </p:nvPr>
        </p:nvSpPr>
        <p:spPr>
          <a:xfrm>
            <a:off x="6223001" y="618518"/>
            <a:ext cx="5461000" cy="5765800"/>
          </a:xfrm>
        </p:spPr>
        <p:txBody>
          <a:bodyPr>
            <a:normAutofit fontScale="77500" lnSpcReduction="20000"/>
          </a:bodyPr>
          <a:lstStyle/>
          <a:p>
            <a:r>
              <a:rPr lang="es-ES" dirty="0"/>
              <a:t>La construcción de DIAC será bastante similar a la estructura del transistor. Pero viene con algunas diferencias, como que DIAC no tiene ningún terminal base. Las 3 capas contienen la misma cantidad de dopaje y ofrece propiedades de conmutación simétricas en ambas polaridades del voltaje aplicado</a:t>
            </a:r>
          </a:p>
          <a:p>
            <a:r>
              <a:rPr lang="es-ES" dirty="0"/>
              <a:t>El diagrama anterior muestra la estructura típica de estos dispositivos. Como se mencionó anteriormente, el DIAC tiene 2 terminales(MT1 y MT2) y puede </a:t>
            </a:r>
            <a:r>
              <a:rPr lang="es-ES" b="1" dirty="0"/>
              <a:t>entregar flujo de corriente en ambas direcciones</a:t>
            </a:r>
            <a:r>
              <a:rPr lang="es-ES" dirty="0"/>
              <a:t>(bidireccional).  El DIAC está hecho de una estructura de 5 capas; las capas más cercanas a los terminales son la combinación de capas positivas(+) y negativas(-). Cuando el voltaje pasa a los terminales, la capa con la polaridad respecto al voltaje se activa; esta combinación de ambas polaridades(+ y -) ayuda a operar el DIAC en ambas direcciones.</a:t>
            </a:r>
          </a:p>
        </p:txBody>
      </p:sp>
      <p:pic>
        <p:nvPicPr>
          <p:cNvPr id="4" name="Imagen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19200" y="1625600"/>
            <a:ext cx="4521200" cy="3987800"/>
          </a:xfrm>
          <a:prstGeom prst="rect">
            <a:avLst/>
          </a:prstGeom>
        </p:spPr>
      </p:pic>
    </p:spTree>
    <p:extLst>
      <p:ext uri="{BB962C8B-B14F-4D97-AF65-F5344CB8AC3E}">
        <p14:creationId xmlns:p14="http://schemas.microsoft.com/office/powerpoint/2010/main" val="27665751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Aplicaciones del DIAC</a:t>
            </a:r>
            <a:br>
              <a:rPr lang="es-ES" b="1" dirty="0"/>
            </a:br>
            <a:endParaRPr lang="es-ES" dirty="0"/>
          </a:p>
        </p:txBody>
      </p:sp>
      <p:sp>
        <p:nvSpPr>
          <p:cNvPr id="3" name="Marcador de contenido 2"/>
          <p:cNvSpPr>
            <a:spLocks noGrp="1"/>
          </p:cNvSpPr>
          <p:nvPr>
            <p:ph idx="1"/>
          </p:nvPr>
        </p:nvSpPr>
        <p:spPr/>
        <p:txBody>
          <a:bodyPr>
            <a:normAutofit lnSpcReduction="10000"/>
          </a:bodyPr>
          <a:lstStyle/>
          <a:p>
            <a:r>
              <a:rPr lang="es-ES" dirty="0"/>
              <a:t>Si desea que un TRIAC conduzca, debe proporcionar un pulso positivo o negativo a la puerta, para proporcionar un disparo simétrico, se usa principalmente junto con el circuito TRIAC. Los DIAC se utilizan para disparar TRIAC u otros tipos de tiristores, aparte de esto, no poseen muchas aplicaciones. Se utilizan como un dispositivo de activación en varias aplicaciones, como circuitos de control de fase del control de velocidad del motor, atenuadores de luces, controles de calor y muchos otros circuitos de control.</a:t>
            </a:r>
          </a:p>
          <a:p>
            <a:endParaRPr lang="es-ES" dirty="0"/>
          </a:p>
        </p:txBody>
      </p:sp>
    </p:spTree>
    <p:extLst>
      <p:ext uri="{BB962C8B-B14F-4D97-AF65-F5344CB8AC3E}">
        <p14:creationId xmlns:p14="http://schemas.microsoft.com/office/powerpoint/2010/main" val="34561551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TM04033919[[fn=Circuito]]</Template>
  <TotalTime>3157</TotalTime>
  <Words>6787</Words>
  <Application>Microsoft Office PowerPoint</Application>
  <PresentationFormat>Panorámica</PresentationFormat>
  <Paragraphs>624</Paragraphs>
  <Slides>99</Slides>
  <Notes>0</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99</vt:i4>
      </vt:variant>
    </vt:vector>
  </HeadingPairs>
  <TitlesOfParts>
    <vt:vector size="113" baseType="lpstr">
      <vt:lpstr>-apple-system</vt:lpstr>
      <vt:lpstr>Arial</vt:lpstr>
      <vt:lpstr>Arial Black</vt:lpstr>
      <vt:lpstr>calibri</vt:lpstr>
      <vt:lpstr>Cambria Math</vt:lpstr>
      <vt:lpstr>Helvetica Neue</vt:lpstr>
      <vt:lpstr>inherit</vt:lpstr>
      <vt:lpstr>Lato</vt:lpstr>
      <vt:lpstr>Lucida Grande</vt:lpstr>
      <vt:lpstr>open sans</vt:lpstr>
      <vt:lpstr>Roboto</vt:lpstr>
      <vt:lpstr>Times New Roman</vt:lpstr>
      <vt:lpstr>Tw Cen MT</vt:lpstr>
      <vt:lpstr>Circuito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podemos hacer con un osciloscopio?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Análisis de circuitos  </vt:lpstr>
      <vt:lpstr>Nodos</vt:lpstr>
      <vt:lpstr>Nodos</vt:lpstr>
      <vt:lpstr>Nodos </vt:lpstr>
      <vt:lpstr>mallas</vt:lpstr>
      <vt:lpstr>Mallas </vt:lpstr>
      <vt:lpstr>Presentación de PowerPoint</vt:lpstr>
      <vt:lpstr>Circuitos Rl, rc y RCL</vt:lpstr>
      <vt:lpstr>iNTRODUCCIÓN</vt:lpstr>
      <vt:lpstr>Reactancia </vt:lpstr>
      <vt:lpstr>Circuitos Rl, rc y RCL</vt:lpstr>
      <vt:lpstr>Formulas </vt:lpstr>
      <vt:lpstr>Ejercicio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Semiconductores de 4 Capas. Scr , diac y triac. (Polarización )</vt:lpstr>
      <vt:lpstr>3 3.6 Semiconductores de 4 CAPAS </vt:lpstr>
      <vt:lpstr>TIRISTORES</vt:lpstr>
      <vt:lpstr>Presentación de PowerPoint</vt:lpstr>
      <vt:lpstr>Presentación de PowerPoint</vt:lpstr>
      <vt:lpstr>Presentación de PowerPoint</vt:lpstr>
      <vt:lpstr>Aplicaciones más comunes </vt:lpstr>
      <vt:lpstr>Control de fase (potencia) </vt:lpstr>
      <vt:lpstr>Presentación de PowerPoint</vt:lpstr>
      <vt:lpstr>Presentación de PowerPoint</vt:lpstr>
      <vt:lpstr>Estructura Interna del DIAC </vt:lpstr>
      <vt:lpstr>Aplicaciones del DIAC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israel gonzalez</dc:creator>
  <cp:lastModifiedBy>israel gonzalez</cp:lastModifiedBy>
  <cp:revision>51</cp:revision>
  <dcterms:created xsi:type="dcterms:W3CDTF">2021-04-16T06:59:09Z</dcterms:created>
  <dcterms:modified xsi:type="dcterms:W3CDTF">2022-04-04T22:31:21Z</dcterms:modified>
</cp:coreProperties>
</file>