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7" r:id="rId4"/>
    <p:sldId id="264" r:id="rId5"/>
    <p:sldId id="265" r:id="rId6"/>
    <p:sldId id="266" r:id="rId7"/>
    <p:sldId id="267" r:id="rId8"/>
    <p:sldId id="268" r:id="rId9"/>
    <p:sldId id="326" r:id="rId10"/>
    <p:sldId id="270" r:id="rId11"/>
    <p:sldId id="271" r:id="rId12"/>
    <p:sldId id="272" r:id="rId13"/>
    <p:sldId id="273" r:id="rId14"/>
    <p:sldId id="285" r:id="rId15"/>
    <p:sldId id="274" r:id="rId16"/>
    <p:sldId id="275" r:id="rId17"/>
    <p:sldId id="276" r:id="rId18"/>
    <p:sldId id="278" r:id="rId19"/>
    <p:sldId id="279" r:id="rId20"/>
    <p:sldId id="280" r:id="rId21"/>
    <p:sldId id="281" r:id="rId22"/>
    <p:sldId id="282" r:id="rId23"/>
    <p:sldId id="283" r:id="rId24"/>
    <p:sldId id="284" r:id="rId25"/>
    <p:sldId id="269" r:id="rId26"/>
    <p:sldId id="327" r:id="rId27"/>
    <p:sldId id="331" r:id="rId28"/>
    <p:sldId id="332" r:id="rId29"/>
    <p:sldId id="333" r:id="rId30"/>
    <p:sldId id="287" r:id="rId31"/>
    <p:sldId id="330" r:id="rId32"/>
    <p:sldId id="277" r:id="rId33"/>
    <p:sldId id="291" r:id="rId34"/>
    <p:sldId id="292" r:id="rId35"/>
    <p:sldId id="293" r:id="rId36"/>
    <p:sldId id="294" r:id="rId37"/>
    <p:sldId id="334" r:id="rId38"/>
    <p:sldId id="295" r:id="rId39"/>
    <p:sldId id="296" r:id="rId40"/>
    <p:sldId id="297" r:id="rId41"/>
    <p:sldId id="301" r:id="rId42"/>
    <p:sldId id="302" r:id="rId43"/>
    <p:sldId id="303" r:id="rId44"/>
    <p:sldId id="304" r:id="rId45"/>
    <p:sldId id="305" r:id="rId46"/>
    <p:sldId id="306" r:id="rId47"/>
    <p:sldId id="307" r:id="rId48"/>
    <p:sldId id="308" r:id="rId49"/>
    <p:sldId id="309" r:id="rId50"/>
    <p:sldId id="312" r:id="rId51"/>
    <p:sldId id="313" r:id="rId52"/>
    <p:sldId id="314" r:id="rId53"/>
    <p:sldId id="315" r:id="rId54"/>
    <p:sldId id="316" r:id="rId55"/>
    <p:sldId id="317" r:id="rId56"/>
    <p:sldId id="318" r:id="rId57"/>
    <p:sldId id="319" r:id="rId58"/>
    <p:sldId id="320" r:id="rId59"/>
    <p:sldId id="321" r:id="rId60"/>
    <p:sldId id="322" r:id="rId61"/>
    <p:sldId id="323" r:id="rId62"/>
    <p:sldId id="324" r:id="rId63"/>
    <p:sldId id="286" r:id="rId64"/>
    <p:sldId id="325" r:id="rId6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67"/>
      </p:cViewPr>
      <p:guideLst/>
    </p:cSldViewPr>
  </p:slideViewPr>
  <p:notesTextViewPr>
    <p:cViewPr>
      <p:scale>
        <a:sx n="1" d="1"/>
        <a:sy n="1" d="1"/>
      </p:scale>
      <p:origin x="0" y="0"/>
    </p:cViewPr>
  </p:notesTextViewPr>
  <p:sorterViewPr>
    <p:cViewPr>
      <p:scale>
        <a:sx n="100" d="100"/>
        <a:sy n="100" d="100"/>
      </p:scale>
      <p:origin x="0" y="-63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3/28/2022</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s-ES"/>
              <a:t>Haga clic en el icono para agregar una imagen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3/28/2022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3/28/2022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3/28/2022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3/28/2022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s-ES"/>
              <a:t>Haga clic para modificar el estilo de título del patrón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3/28/2022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s-ES"/>
              <a:t>Haga clic para modificar el estilo de título del patrón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3/28/2022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dirty="0"/>
              <a:t>3/28/2022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141410" y="3073397"/>
            <a:ext cx="4878391" cy="271780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72200" y="3073397"/>
            <a:ext cx="4875210" cy="271780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3/28/2022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3/28/2022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3/28/2022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3/28/2022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3/28/2022</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59.jpg"/></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7.png"/></Relationships>
</file>

<file path=ppt/slides/_rels/slide3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3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3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png"/><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8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esquinas redondeadas 11">
            <a:extLst>
              <a:ext uri="{FF2B5EF4-FFF2-40B4-BE49-F238E27FC236}">
                <a16:creationId xmlns:a16="http://schemas.microsoft.com/office/drawing/2014/main" id="{0AAFAA0C-C61A-4FE8-A93C-1D0AEB2C0D84}"/>
              </a:ext>
            </a:extLst>
          </p:cNvPr>
          <p:cNvSpPr/>
          <p:nvPr/>
        </p:nvSpPr>
        <p:spPr>
          <a:xfrm>
            <a:off x="1829814" y="1456741"/>
            <a:ext cx="4179100" cy="4200525"/>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MX" dirty="0"/>
          </a:p>
        </p:txBody>
      </p:sp>
      <p:sp>
        <p:nvSpPr>
          <p:cNvPr id="4" name="1 Título">
            <a:extLst>
              <a:ext uri="{FF2B5EF4-FFF2-40B4-BE49-F238E27FC236}">
                <a16:creationId xmlns:a16="http://schemas.microsoft.com/office/drawing/2014/main" id="{4755C12D-49A5-43A9-93A6-78BF626C4805}"/>
              </a:ext>
            </a:extLst>
          </p:cNvPr>
          <p:cNvSpPr txBox="1">
            <a:spLocks/>
          </p:cNvSpPr>
          <p:nvPr/>
        </p:nvSpPr>
        <p:spPr>
          <a:xfrm>
            <a:off x="1811158" y="992695"/>
            <a:ext cx="4179100" cy="11430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cap="all" baseline="0">
                <a:solidFill>
                  <a:schemeClr val="tx1"/>
                </a:solidFill>
                <a:latin typeface="+mj-lt"/>
                <a:ea typeface="+mj-ea"/>
                <a:cs typeface="+mj-cs"/>
              </a:defRPr>
            </a:lvl1pPr>
          </a:lstStyle>
          <a:p>
            <a:pPr algn="ctr"/>
            <a:r>
              <a:rPr lang="es-ES" sz="3600" dirty="0"/>
              <a:t>OBJETIVO </a:t>
            </a:r>
            <a:endParaRPr lang="es-MX" sz="3600" dirty="0"/>
          </a:p>
        </p:txBody>
      </p:sp>
      <p:sp>
        <p:nvSpPr>
          <p:cNvPr id="5" name="2 Marcador de contenido">
            <a:extLst>
              <a:ext uri="{FF2B5EF4-FFF2-40B4-BE49-F238E27FC236}">
                <a16:creationId xmlns:a16="http://schemas.microsoft.com/office/drawing/2014/main" id="{4562B24F-76E2-4B1A-A3F4-D95CA1C16646}"/>
              </a:ext>
            </a:extLst>
          </p:cNvPr>
          <p:cNvSpPr txBox="1">
            <a:spLocks/>
          </p:cNvSpPr>
          <p:nvPr/>
        </p:nvSpPr>
        <p:spPr>
          <a:xfrm>
            <a:off x="1773832" y="2234018"/>
            <a:ext cx="4179100" cy="3775981"/>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120000"/>
              </a:lnSpc>
              <a:spcBef>
                <a:spcPts val="1000"/>
              </a:spcBef>
              <a:buSzPct val="125000"/>
              <a:buFont typeface="Arial" panose="020B0604020202020204" pitchFamily="34" charset="0"/>
              <a:buNone/>
              <a:defRPr sz="2000" kern="1200" cap="all" baseline="0">
                <a:solidFill>
                  <a:schemeClr val="tx2"/>
                </a:solidFill>
                <a:latin typeface="+mn-lt"/>
                <a:ea typeface="+mn-ea"/>
                <a:cs typeface="+mn-cs"/>
              </a:defRPr>
            </a:lvl1pPr>
            <a:lvl2pPr marL="457200" indent="0" algn="ctr" defTabSz="914400" rtl="0" eaLnBrk="1" latinLnBrk="0" hangingPunct="1">
              <a:lnSpc>
                <a:spcPct val="120000"/>
              </a:lnSpc>
              <a:spcBef>
                <a:spcPts val="500"/>
              </a:spcBef>
              <a:buSzPct val="125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125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9pPr>
          </a:lstStyle>
          <a:p>
            <a:pPr algn="ctr"/>
            <a:r>
              <a:rPr lang="es-ES" sz="3200" dirty="0">
                <a:solidFill>
                  <a:schemeClr val="tx1"/>
                </a:solidFill>
              </a:rPr>
              <a:t>Conocer elementos básicos de electrónica, así como las magnitudes eléctricas ADEMAS DE CONOCER Los RIESGOS Y PELIGROS DE LA ELECTRÓNICA.</a:t>
            </a:r>
          </a:p>
        </p:txBody>
      </p:sp>
      <p:sp>
        <p:nvSpPr>
          <p:cNvPr id="7" name="5 Rectángulo">
            <a:extLst>
              <a:ext uri="{FF2B5EF4-FFF2-40B4-BE49-F238E27FC236}">
                <a16:creationId xmlns:a16="http://schemas.microsoft.com/office/drawing/2014/main" id="{AB70EF2D-F8EB-4950-8F58-10E1272E43EF}"/>
              </a:ext>
            </a:extLst>
          </p:cNvPr>
          <p:cNvSpPr/>
          <p:nvPr/>
        </p:nvSpPr>
        <p:spPr>
          <a:xfrm>
            <a:off x="2165716" y="492121"/>
            <a:ext cx="9144000" cy="523220"/>
          </a:xfrm>
          <a:prstGeom prst="rect">
            <a:avLst/>
          </a:prstGeom>
        </p:spPr>
        <p:txBody>
          <a:bodyPr wrap="square">
            <a:spAutoFit/>
          </a:bodyPr>
          <a:lstStyle/>
          <a:p>
            <a:pPr algn="ctr"/>
            <a:r>
              <a:rPr lang="es-MX" sz="2800" b="1" dirty="0"/>
              <a:t>MÓDULO 1 Conceptos básicos de electrónica.</a:t>
            </a:r>
          </a:p>
        </p:txBody>
      </p:sp>
      <p:pic>
        <p:nvPicPr>
          <p:cNvPr id="3" name="Imagen 2">
            <a:extLst>
              <a:ext uri="{FF2B5EF4-FFF2-40B4-BE49-F238E27FC236}">
                <a16:creationId xmlns:a16="http://schemas.microsoft.com/office/drawing/2014/main" id="{4329F161-6E04-406F-8871-AA0735743CF5}"/>
              </a:ext>
            </a:extLst>
          </p:cNvPr>
          <p:cNvPicPr>
            <a:picLocks noChangeAspect="1"/>
          </p:cNvPicPr>
          <p:nvPr/>
        </p:nvPicPr>
        <p:blipFill>
          <a:blip r:embed="rId2"/>
          <a:stretch>
            <a:fillRect/>
          </a:stretch>
        </p:blipFill>
        <p:spPr>
          <a:xfrm>
            <a:off x="6520000" y="1812669"/>
            <a:ext cx="5058509" cy="339750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499129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CuadroTexto">
            <a:extLst>
              <a:ext uri="{FF2B5EF4-FFF2-40B4-BE49-F238E27FC236}">
                <a16:creationId xmlns:a16="http://schemas.microsoft.com/office/drawing/2014/main" id="{62D6B066-D62D-4C5E-B01B-E6E34DAF641A}"/>
              </a:ext>
            </a:extLst>
          </p:cNvPr>
          <p:cNvSpPr txBox="1"/>
          <p:nvPr/>
        </p:nvSpPr>
        <p:spPr>
          <a:xfrm>
            <a:off x="1643605" y="786518"/>
            <a:ext cx="9144000" cy="584775"/>
          </a:xfrm>
          <a:prstGeom prst="rect">
            <a:avLst/>
          </a:prstGeom>
          <a:noFill/>
        </p:spPr>
        <p:txBody>
          <a:bodyPr wrap="square" rtlCol="0">
            <a:spAutoFit/>
          </a:bodyPr>
          <a:lstStyle/>
          <a:p>
            <a:pPr algn="ctr"/>
            <a:r>
              <a:rPr lang="es-MX" sz="3200" dirty="0">
                <a:solidFill>
                  <a:srgbClr val="FF0000"/>
                </a:solidFill>
              </a:rPr>
              <a:t>CORRIENTE</a:t>
            </a:r>
            <a:endParaRPr lang="es-MX" sz="3200" b="1" dirty="0"/>
          </a:p>
        </p:txBody>
      </p:sp>
      <p:pic>
        <p:nvPicPr>
          <p:cNvPr id="3" name="Picture 2" descr="C:\Users\axidh\Desktop\sesion3\700px-Voltage_source_with_metallic_conductor.svg.png">
            <a:extLst>
              <a:ext uri="{FF2B5EF4-FFF2-40B4-BE49-F238E27FC236}">
                <a16:creationId xmlns:a16="http://schemas.microsoft.com/office/drawing/2014/main" id="{0D1E9F77-9A0E-4CC0-9284-F0C416A87D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1189" y="902148"/>
            <a:ext cx="7488832" cy="5669790"/>
          </a:xfrm>
          <a:prstGeom prst="rect">
            <a:avLst/>
          </a:prstGeom>
          <a:noFill/>
          <a:extLst>
            <a:ext uri="{909E8E84-426E-40DD-AFC4-6F175D3DCCD1}">
              <a14:hiddenFill xmlns:a14="http://schemas.microsoft.com/office/drawing/2010/main">
                <a:solidFill>
                  <a:srgbClr val="FFFFFF"/>
                </a:solidFill>
              </a14:hiddenFill>
            </a:ext>
          </a:extLst>
        </p:spPr>
      </p:pic>
      <p:sp>
        <p:nvSpPr>
          <p:cNvPr id="5" name="2 CuadroTexto">
            <a:extLst>
              <a:ext uri="{FF2B5EF4-FFF2-40B4-BE49-F238E27FC236}">
                <a16:creationId xmlns:a16="http://schemas.microsoft.com/office/drawing/2014/main" id="{623D773A-EDA1-4B63-8AA4-46A98B1DA1D5}"/>
              </a:ext>
            </a:extLst>
          </p:cNvPr>
          <p:cNvSpPr txBox="1"/>
          <p:nvPr/>
        </p:nvSpPr>
        <p:spPr>
          <a:xfrm>
            <a:off x="5672347" y="2793450"/>
            <a:ext cx="1086516" cy="369332"/>
          </a:xfrm>
          <a:prstGeom prst="rect">
            <a:avLst/>
          </a:prstGeom>
          <a:noFill/>
        </p:spPr>
        <p:txBody>
          <a:bodyPr wrap="none" rtlCol="0">
            <a:spAutoFit/>
          </a:bodyPr>
          <a:lstStyle/>
          <a:p>
            <a:r>
              <a:rPr lang="es-ES" dirty="0"/>
              <a:t>AMPERES</a:t>
            </a:r>
            <a:endParaRPr lang="es-MX" dirty="0"/>
          </a:p>
        </p:txBody>
      </p:sp>
      <p:sp>
        <p:nvSpPr>
          <p:cNvPr id="8" name="CuadroTexto 7">
            <a:extLst>
              <a:ext uri="{FF2B5EF4-FFF2-40B4-BE49-F238E27FC236}">
                <a16:creationId xmlns:a16="http://schemas.microsoft.com/office/drawing/2014/main" id="{0BF53447-2FA9-44D1-AC4F-10A6DC86269E}"/>
              </a:ext>
            </a:extLst>
          </p:cNvPr>
          <p:cNvSpPr txBox="1"/>
          <p:nvPr/>
        </p:nvSpPr>
        <p:spPr>
          <a:xfrm>
            <a:off x="1347517" y="4145973"/>
            <a:ext cx="3033613" cy="1200329"/>
          </a:xfrm>
          <a:prstGeom prst="rect">
            <a:avLst/>
          </a:prstGeom>
          <a:noFill/>
        </p:spPr>
        <p:txBody>
          <a:bodyPr wrap="square">
            <a:spAutoFit/>
          </a:bodyPr>
          <a:lstStyle/>
          <a:p>
            <a:pPr algn="ctr"/>
            <a:r>
              <a:rPr lang="es-ES" dirty="0"/>
              <a:t>Cantidad de electrones que circulan por un conductor, cuando hay una tensión  aplicada en sus extremos</a:t>
            </a:r>
            <a:endParaRPr lang="es-MX" dirty="0"/>
          </a:p>
        </p:txBody>
      </p:sp>
      <p:sp>
        <p:nvSpPr>
          <p:cNvPr id="10" name="CuadroTexto 9">
            <a:extLst>
              <a:ext uri="{FF2B5EF4-FFF2-40B4-BE49-F238E27FC236}">
                <a16:creationId xmlns:a16="http://schemas.microsoft.com/office/drawing/2014/main" id="{237B3736-7C17-4B42-85EC-9C07586D0843}"/>
              </a:ext>
            </a:extLst>
          </p:cNvPr>
          <p:cNvSpPr txBox="1"/>
          <p:nvPr/>
        </p:nvSpPr>
        <p:spPr>
          <a:xfrm>
            <a:off x="8347855" y="4284473"/>
            <a:ext cx="2735838" cy="923330"/>
          </a:xfrm>
          <a:prstGeom prst="rect">
            <a:avLst/>
          </a:prstGeom>
          <a:noFill/>
        </p:spPr>
        <p:txBody>
          <a:bodyPr wrap="square">
            <a:spAutoFit/>
          </a:bodyPr>
          <a:lstStyle/>
          <a:p>
            <a:pPr algn="ctr"/>
            <a:r>
              <a:rPr lang="es-ES" dirty="0"/>
              <a:t>La unidad que mide la intensidad es el amperio (A).</a:t>
            </a:r>
            <a:endParaRPr lang="es-MX" dirty="0"/>
          </a:p>
        </p:txBody>
      </p:sp>
      <p:sp>
        <p:nvSpPr>
          <p:cNvPr id="12" name="CuadroTexto 11">
            <a:extLst>
              <a:ext uri="{FF2B5EF4-FFF2-40B4-BE49-F238E27FC236}">
                <a16:creationId xmlns:a16="http://schemas.microsoft.com/office/drawing/2014/main" id="{2487A8DB-676D-4C80-91F0-FE3ABBDB8DFA}"/>
              </a:ext>
            </a:extLst>
          </p:cNvPr>
          <p:cNvSpPr txBox="1"/>
          <p:nvPr/>
        </p:nvSpPr>
        <p:spPr>
          <a:xfrm>
            <a:off x="5326509" y="5069303"/>
            <a:ext cx="1778191" cy="830997"/>
          </a:xfrm>
          <a:prstGeom prst="rect">
            <a:avLst/>
          </a:prstGeom>
          <a:noFill/>
        </p:spPr>
        <p:txBody>
          <a:bodyPr wrap="square">
            <a:spAutoFit/>
          </a:bodyPr>
          <a:lstStyle/>
          <a:p>
            <a:pPr algn="ctr"/>
            <a:r>
              <a:rPr lang="es-ES" sz="2400" dirty="0"/>
              <a:t>Tensión</a:t>
            </a:r>
            <a:r>
              <a:rPr lang="es-ES" dirty="0"/>
              <a:t> </a:t>
            </a:r>
            <a:r>
              <a:rPr lang="es-ES" sz="2400" dirty="0"/>
              <a:t>aplicada</a:t>
            </a:r>
            <a:r>
              <a:rPr lang="es-ES" dirty="0"/>
              <a:t> </a:t>
            </a:r>
            <a:endParaRPr lang="es-MX" dirty="0"/>
          </a:p>
        </p:txBody>
      </p:sp>
    </p:spTree>
    <p:extLst>
      <p:ext uri="{BB962C8B-B14F-4D97-AF65-F5344CB8AC3E}">
        <p14:creationId xmlns:p14="http://schemas.microsoft.com/office/powerpoint/2010/main" val="2918168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CuadroTexto">
            <a:extLst>
              <a:ext uri="{FF2B5EF4-FFF2-40B4-BE49-F238E27FC236}">
                <a16:creationId xmlns:a16="http://schemas.microsoft.com/office/drawing/2014/main" id="{DB1327DF-1A6B-4D45-BA0B-8059C6F474E9}"/>
              </a:ext>
            </a:extLst>
          </p:cNvPr>
          <p:cNvSpPr txBox="1"/>
          <p:nvPr/>
        </p:nvSpPr>
        <p:spPr>
          <a:xfrm>
            <a:off x="1524000" y="563064"/>
            <a:ext cx="9144000" cy="584775"/>
          </a:xfrm>
          <a:prstGeom prst="rect">
            <a:avLst/>
          </a:prstGeom>
          <a:noFill/>
        </p:spPr>
        <p:txBody>
          <a:bodyPr wrap="square" rtlCol="0">
            <a:spAutoFit/>
          </a:bodyPr>
          <a:lstStyle/>
          <a:p>
            <a:pPr algn="ctr"/>
            <a:r>
              <a:rPr lang="es-ES" sz="3200" b="1" dirty="0"/>
              <a:t>TENSIÓN O VOLTAJE</a:t>
            </a:r>
            <a:endParaRPr lang="es-MX" sz="3200" b="1" dirty="0"/>
          </a:p>
        </p:txBody>
      </p:sp>
      <p:pic>
        <p:nvPicPr>
          <p:cNvPr id="3" name="Picture 2" descr="C:\Users\axidh\Desktop\sesion3\bateria-corriente-resistencia.png">
            <a:extLst>
              <a:ext uri="{FF2B5EF4-FFF2-40B4-BE49-F238E27FC236}">
                <a16:creationId xmlns:a16="http://schemas.microsoft.com/office/drawing/2014/main" id="{E91A46E8-CD16-41B1-A681-93798D4B4D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2116" y="1490347"/>
            <a:ext cx="5131545" cy="4057501"/>
          </a:xfrm>
          <a:prstGeom prst="rect">
            <a:avLst/>
          </a:prstGeom>
          <a:noFill/>
          <a:extLst>
            <a:ext uri="{909E8E84-426E-40DD-AFC4-6F175D3DCCD1}">
              <a14:hiddenFill xmlns:a14="http://schemas.microsoft.com/office/drawing/2010/main">
                <a:solidFill>
                  <a:srgbClr val="FFFFFF"/>
                </a:solidFill>
              </a14:hiddenFill>
            </a:ext>
          </a:extLst>
        </p:spPr>
      </p:pic>
      <p:sp>
        <p:nvSpPr>
          <p:cNvPr id="4" name="1 CuadroTexto">
            <a:extLst>
              <a:ext uri="{FF2B5EF4-FFF2-40B4-BE49-F238E27FC236}">
                <a16:creationId xmlns:a16="http://schemas.microsoft.com/office/drawing/2014/main" id="{89D928E1-79DA-4DFA-86D7-D1E3778C1C26}"/>
              </a:ext>
            </a:extLst>
          </p:cNvPr>
          <p:cNvSpPr txBox="1"/>
          <p:nvPr/>
        </p:nvSpPr>
        <p:spPr>
          <a:xfrm>
            <a:off x="6500631" y="2872190"/>
            <a:ext cx="1765227" cy="1200329"/>
          </a:xfrm>
          <a:prstGeom prst="rect">
            <a:avLst/>
          </a:prstGeom>
          <a:noFill/>
        </p:spPr>
        <p:txBody>
          <a:bodyPr wrap="none" rtlCol="0">
            <a:spAutoFit/>
          </a:bodyPr>
          <a:lstStyle/>
          <a:p>
            <a:pPr algn="ctr"/>
            <a:r>
              <a:rPr lang="es-ES" sz="2400" b="1" dirty="0"/>
              <a:t>DIFERENCIA</a:t>
            </a:r>
          </a:p>
          <a:p>
            <a:pPr algn="ctr"/>
            <a:r>
              <a:rPr lang="es-ES" sz="2400" b="1" dirty="0"/>
              <a:t>DE </a:t>
            </a:r>
          </a:p>
          <a:p>
            <a:pPr algn="ctr"/>
            <a:r>
              <a:rPr lang="es-ES" sz="2400" b="1" dirty="0"/>
              <a:t>POTENCIAL</a:t>
            </a:r>
            <a:endParaRPr lang="es-MX" sz="2400" b="1" dirty="0"/>
          </a:p>
        </p:txBody>
      </p:sp>
      <p:sp>
        <p:nvSpPr>
          <p:cNvPr id="5" name="6 CuadroTexto">
            <a:extLst>
              <a:ext uri="{FF2B5EF4-FFF2-40B4-BE49-F238E27FC236}">
                <a16:creationId xmlns:a16="http://schemas.microsoft.com/office/drawing/2014/main" id="{0CC75CE9-FB70-4E1D-BAF1-97942AC5C83F}"/>
              </a:ext>
            </a:extLst>
          </p:cNvPr>
          <p:cNvSpPr txBox="1"/>
          <p:nvPr/>
        </p:nvSpPr>
        <p:spPr>
          <a:xfrm>
            <a:off x="4894069" y="5547848"/>
            <a:ext cx="4511171" cy="461665"/>
          </a:xfrm>
          <a:prstGeom prst="rect">
            <a:avLst/>
          </a:prstGeom>
          <a:noFill/>
        </p:spPr>
        <p:txBody>
          <a:bodyPr wrap="none" rtlCol="0">
            <a:spAutoFit/>
          </a:bodyPr>
          <a:lstStyle/>
          <a:p>
            <a:pPr algn="ctr"/>
            <a:r>
              <a:rPr lang="es-ES" sz="2400" b="1" dirty="0"/>
              <a:t>FLUJO DE CORRIENTE ELÉCTRICA</a:t>
            </a:r>
            <a:endParaRPr lang="es-MX" sz="2400" b="1" dirty="0"/>
          </a:p>
        </p:txBody>
      </p:sp>
      <p:sp>
        <p:nvSpPr>
          <p:cNvPr id="6" name="7 CuadroTexto">
            <a:extLst>
              <a:ext uri="{FF2B5EF4-FFF2-40B4-BE49-F238E27FC236}">
                <a16:creationId xmlns:a16="http://schemas.microsoft.com/office/drawing/2014/main" id="{3782A3F7-3897-4430-A2EB-142737450DB9}"/>
              </a:ext>
            </a:extLst>
          </p:cNvPr>
          <p:cNvSpPr txBox="1"/>
          <p:nvPr/>
        </p:nvSpPr>
        <p:spPr>
          <a:xfrm>
            <a:off x="4690203" y="1367939"/>
            <a:ext cx="868443" cy="461665"/>
          </a:xfrm>
          <a:prstGeom prst="rect">
            <a:avLst/>
          </a:prstGeom>
          <a:noFill/>
        </p:spPr>
        <p:txBody>
          <a:bodyPr wrap="none" rtlCol="0">
            <a:spAutoFit/>
          </a:bodyPr>
          <a:lstStyle/>
          <a:p>
            <a:pPr algn="ctr"/>
            <a:r>
              <a:rPr lang="es-ES" sz="2400" b="1" dirty="0"/>
              <a:t>VOLT</a:t>
            </a:r>
            <a:endParaRPr lang="es-MX" sz="2400" b="1" dirty="0"/>
          </a:p>
        </p:txBody>
      </p:sp>
      <p:sp>
        <p:nvSpPr>
          <p:cNvPr id="7" name="2 Rectángulo">
            <a:extLst>
              <a:ext uri="{FF2B5EF4-FFF2-40B4-BE49-F238E27FC236}">
                <a16:creationId xmlns:a16="http://schemas.microsoft.com/office/drawing/2014/main" id="{14870DFC-084C-4EDD-8CDC-53293C7FCABE}"/>
              </a:ext>
            </a:extLst>
          </p:cNvPr>
          <p:cNvSpPr/>
          <p:nvPr/>
        </p:nvSpPr>
        <p:spPr>
          <a:xfrm>
            <a:off x="1270000" y="2644170"/>
            <a:ext cx="2560537" cy="1569660"/>
          </a:xfrm>
          <a:prstGeom prst="rect">
            <a:avLst/>
          </a:prstGeom>
        </p:spPr>
        <p:txBody>
          <a:bodyPr wrap="square">
            <a:spAutoFit/>
          </a:bodyPr>
          <a:lstStyle/>
          <a:p>
            <a:pPr algn="ctr"/>
            <a:r>
              <a:rPr lang="es-MX" sz="2400" dirty="0"/>
              <a:t>Fuerza que es aplicada a un conductor  para mover electrones.</a:t>
            </a:r>
          </a:p>
        </p:txBody>
      </p:sp>
      <p:sp>
        <p:nvSpPr>
          <p:cNvPr id="9" name="CuadroTexto 8">
            <a:extLst>
              <a:ext uri="{FF2B5EF4-FFF2-40B4-BE49-F238E27FC236}">
                <a16:creationId xmlns:a16="http://schemas.microsoft.com/office/drawing/2014/main" id="{5C58BD47-5681-42EF-921B-1F6F6724DE56}"/>
              </a:ext>
            </a:extLst>
          </p:cNvPr>
          <p:cNvSpPr txBox="1"/>
          <p:nvPr/>
        </p:nvSpPr>
        <p:spPr>
          <a:xfrm>
            <a:off x="9438218" y="2595767"/>
            <a:ext cx="1765227" cy="1200329"/>
          </a:xfrm>
          <a:prstGeom prst="rect">
            <a:avLst/>
          </a:prstGeom>
          <a:noFill/>
        </p:spPr>
        <p:txBody>
          <a:bodyPr wrap="square">
            <a:spAutoFit/>
          </a:bodyPr>
          <a:lstStyle/>
          <a:p>
            <a:pPr algn="ctr"/>
            <a:r>
              <a:rPr lang="es-ES" sz="2400" dirty="0"/>
              <a:t>Su unidad de medida es el Volt (V)</a:t>
            </a:r>
            <a:endParaRPr lang="es-MX" sz="2400" dirty="0"/>
          </a:p>
        </p:txBody>
      </p:sp>
    </p:spTree>
    <p:extLst>
      <p:ext uri="{BB962C8B-B14F-4D97-AF65-F5344CB8AC3E}">
        <p14:creationId xmlns:p14="http://schemas.microsoft.com/office/powerpoint/2010/main" val="3313557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CuadroTexto">
            <a:extLst>
              <a:ext uri="{FF2B5EF4-FFF2-40B4-BE49-F238E27FC236}">
                <a16:creationId xmlns:a16="http://schemas.microsoft.com/office/drawing/2014/main" id="{F8DDBF95-5F4B-454D-97D7-5EA3BFEE6834}"/>
              </a:ext>
            </a:extLst>
          </p:cNvPr>
          <p:cNvSpPr txBox="1"/>
          <p:nvPr/>
        </p:nvSpPr>
        <p:spPr>
          <a:xfrm>
            <a:off x="1674765" y="451211"/>
            <a:ext cx="9144000" cy="584775"/>
          </a:xfrm>
          <a:prstGeom prst="rect">
            <a:avLst/>
          </a:prstGeom>
          <a:noFill/>
        </p:spPr>
        <p:txBody>
          <a:bodyPr wrap="square" rtlCol="0">
            <a:spAutoFit/>
          </a:bodyPr>
          <a:lstStyle/>
          <a:p>
            <a:pPr algn="ctr"/>
            <a:r>
              <a:rPr lang="es-ES" sz="3200" b="1" dirty="0"/>
              <a:t>RESISTENCIA</a:t>
            </a:r>
            <a:endParaRPr lang="es-MX" sz="3200" b="1" dirty="0"/>
          </a:p>
        </p:txBody>
      </p:sp>
      <p:pic>
        <p:nvPicPr>
          <p:cNvPr id="3" name="Picture 2" descr="C:\Users\axidh\Desktop\sesion3\N.png">
            <a:extLst>
              <a:ext uri="{FF2B5EF4-FFF2-40B4-BE49-F238E27FC236}">
                <a16:creationId xmlns:a16="http://schemas.microsoft.com/office/drawing/2014/main" id="{23B8C154-726E-47E2-A428-9508D834F5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7218" y="1068707"/>
            <a:ext cx="5957954" cy="2569468"/>
          </a:xfrm>
          <a:prstGeom prst="rect">
            <a:avLst/>
          </a:prstGeom>
          <a:noFill/>
          <a:extLst>
            <a:ext uri="{909E8E84-426E-40DD-AFC4-6F175D3DCCD1}">
              <a14:hiddenFill xmlns:a14="http://schemas.microsoft.com/office/drawing/2010/main">
                <a:solidFill>
                  <a:srgbClr val="FFFFFF"/>
                </a:solidFill>
              </a14:hiddenFill>
            </a:ext>
          </a:extLst>
        </p:spPr>
      </p:pic>
      <p:sp>
        <p:nvSpPr>
          <p:cNvPr id="4" name="1 Rectángulo">
            <a:extLst>
              <a:ext uri="{FF2B5EF4-FFF2-40B4-BE49-F238E27FC236}">
                <a16:creationId xmlns:a16="http://schemas.microsoft.com/office/drawing/2014/main" id="{9269E61A-8AA6-487F-BAA4-5B2EDFBDD6B3}"/>
              </a:ext>
            </a:extLst>
          </p:cNvPr>
          <p:cNvSpPr/>
          <p:nvPr/>
        </p:nvSpPr>
        <p:spPr>
          <a:xfrm>
            <a:off x="1458410" y="3490645"/>
            <a:ext cx="9144000" cy="461665"/>
          </a:xfrm>
          <a:prstGeom prst="rect">
            <a:avLst/>
          </a:prstGeom>
        </p:spPr>
        <p:txBody>
          <a:bodyPr wrap="square">
            <a:spAutoFit/>
          </a:bodyPr>
          <a:lstStyle/>
          <a:p>
            <a:pPr algn="ctr"/>
            <a:r>
              <a:rPr lang="es-MX" sz="2400" b="1" dirty="0"/>
              <a:t>Restricción al flujo de electrones </a:t>
            </a:r>
          </a:p>
        </p:txBody>
      </p:sp>
      <p:pic>
        <p:nvPicPr>
          <p:cNvPr id="5" name="Picture 3" descr="C:\Users\axidh\Desktop\sesion3\cable-electrico-caracteristicas.png">
            <a:extLst>
              <a:ext uri="{FF2B5EF4-FFF2-40B4-BE49-F238E27FC236}">
                <a16:creationId xmlns:a16="http://schemas.microsoft.com/office/drawing/2014/main" id="{7FEB6896-F489-4598-9DC3-7AEE4E11D9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091" y="1944063"/>
            <a:ext cx="2355124" cy="165618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sers\axidh\Desktop\sesion3\123.png">
            <a:extLst>
              <a:ext uri="{FF2B5EF4-FFF2-40B4-BE49-F238E27FC236}">
                <a16:creationId xmlns:a16="http://schemas.microsoft.com/office/drawing/2014/main" id="{ECE70707-F7DC-4561-BE5C-5894B4EFEC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2077" y="4655163"/>
            <a:ext cx="2314319" cy="165618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C:\Users\axidh\Desktop\sesion3\350px-Cable.png">
            <a:extLst>
              <a:ext uri="{FF2B5EF4-FFF2-40B4-BE49-F238E27FC236}">
                <a16:creationId xmlns:a16="http://schemas.microsoft.com/office/drawing/2014/main" id="{FE4D4861-2991-497D-93C8-179D3D6757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63702" y="4501847"/>
            <a:ext cx="3292441" cy="235615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sers\axidh\Desktop\sesion3\temperaturacables.png">
            <a:extLst>
              <a:ext uri="{FF2B5EF4-FFF2-40B4-BE49-F238E27FC236}">
                <a16:creationId xmlns:a16="http://schemas.microsoft.com/office/drawing/2014/main" id="{24AC10F5-EE93-4828-B99B-6EED69BF309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87245" y="1816335"/>
            <a:ext cx="2021061" cy="2440397"/>
          </a:xfrm>
          <a:prstGeom prst="rect">
            <a:avLst/>
          </a:prstGeom>
          <a:noFill/>
          <a:extLst>
            <a:ext uri="{909E8E84-426E-40DD-AFC4-6F175D3DCCD1}">
              <a14:hiddenFill xmlns:a14="http://schemas.microsoft.com/office/drawing/2010/main">
                <a:solidFill>
                  <a:srgbClr val="FFFFFF"/>
                </a:solidFill>
              </a14:hiddenFill>
            </a:ext>
          </a:extLst>
        </p:spPr>
      </p:pic>
      <p:sp>
        <p:nvSpPr>
          <p:cNvPr id="9" name="2 CuadroTexto">
            <a:extLst>
              <a:ext uri="{FF2B5EF4-FFF2-40B4-BE49-F238E27FC236}">
                <a16:creationId xmlns:a16="http://schemas.microsoft.com/office/drawing/2014/main" id="{20A290FD-F867-4E9D-96AE-39E469981A0B}"/>
              </a:ext>
            </a:extLst>
          </p:cNvPr>
          <p:cNvSpPr txBox="1"/>
          <p:nvPr/>
        </p:nvSpPr>
        <p:spPr>
          <a:xfrm>
            <a:off x="1394224" y="3639661"/>
            <a:ext cx="1215013" cy="369332"/>
          </a:xfrm>
          <a:prstGeom prst="rect">
            <a:avLst/>
          </a:prstGeom>
          <a:noFill/>
        </p:spPr>
        <p:txBody>
          <a:bodyPr wrap="none" rtlCol="0">
            <a:spAutoFit/>
          </a:bodyPr>
          <a:lstStyle/>
          <a:p>
            <a:r>
              <a:rPr lang="es-ES" b="1" dirty="0"/>
              <a:t>MATERIAL </a:t>
            </a:r>
            <a:endParaRPr lang="es-MX" b="1" dirty="0"/>
          </a:p>
        </p:txBody>
      </p:sp>
      <p:sp>
        <p:nvSpPr>
          <p:cNvPr id="10" name="10 CuadroTexto">
            <a:extLst>
              <a:ext uri="{FF2B5EF4-FFF2-40B4-BE49-F238E27FC236}">
                <a16:creationId xmlns:a16="http://schemas.microsoft.com/office/drawing/2014/main" id="{8C99DFB8-CDD2-4A65-A38D-2B51744A89D3}"/>
              </a:ext>
            </a:extLst>
          </p:cNvPr>
          <p:cNvSpPr txBox="1"/>
          <p:nvPr/>
        </p:nvSpPr>
        <p:spPr>
          <a:xfrm>
            <a:off x="1944948" y="4561458"/>
            <a:ext cx="1310743" cy="369332"/>
          </a:xfrm>
          <a:prstGeom prst="rect">
            <a:avLst/>
          </a:prstGeom>
          <a:noFill/>
        </p:spPr>
        <p:txBody>
          <a:bodyPr wrap="none" rtlCol="0">
            <a:spAutoFit/>
          </a:bodyPr>
          <a:lstStyle/>
          <a:p>
            <a:r>
              <a:rPr lang="es-ES" b="1" dirty="0"/>
              <a:t>LONGITUD  </a:t>
            </a:r>
            <a:endParaRPr lang="es-MX" b="1" dirty="0"/>
          </a:p>
        </p:txBody>
      </p:sp>
      <p:sp>
        <p:nvSpPr>
          <p:cNvPr id="11" name="11 CuadroTexto">
            <a:extLst>
              <a:ext uri="{FF2B5EF4-FFF2-40B4-BE49-F238E27FC236}">
                <a16:creationId xmlns:a16="http://schemas.microsoft.com/office/drawing/2014/main" id="{080348EF-14D7-4860-8588-020E454506F0}"/>
              </a:ext>
            </a:extLst>
          </p:cNvPr>
          <p:cNvSpPr txBox="1"/>
          <p:nvPr/>
        </p:nvSpPr>
        <p:spPr>
          <a:xfrm>
            <a:off x="9316699" y="4655718"/>
            <a:ext cx="808619" cy="369332"/>
          </a:xfrm>
          <a:prstGeom prst="rect">
            <a:avLst/>
          </a:prstGeom>
          <a:noFill/>
        </p:spPr>
        <p:txBody>
          <a:bodyPr wrap="none" rtlCol="0">
            <a:spAutoFit/>
          </a:bodyPr>
          <a:lstStyle/>
          <a:p>
            <a:r>
              <a:rPr lang="es-ES" b="1" dirty="0"/>
              <a:t>ÁREA  </a:t>
            </a:r>
            <a:endParaRPr lang="es-MX" b="1" dirty="0"/>
          </a:p>
        </p:txBody>
      </p:sp>
      <p:sp>
        <p:nvSpPr>
          <p:cNvPr id="12" name="12 CuadroTexto">
            <a:extLst>
              <a:ext uri="{FF2B5EF4-FFF2-40B4-BE49-F238E27FC236}">
                <a16:creationId xmlns:a16="http://schemas.microsoft.com/office/drawing/2014/main" id="{9045189F-8D90-4D3E-8704-C0D19129430D}"/>
              </a:ext>
            </a:extLst>
          </p:cNvPr>
          <p:cNvSpPr txBox="1"/>
          <p:nvPr/>
        </p:nvSpPr>
        <p:spPr>
          <a:xfrm>
            <a:off x="9975617" y="4126587"/>
            <a:ext cx="1686295" cy="369332"/>
          </a:xfrm>
          <a:prstGeom prst="rect">
            <a:avLst/>
          </a:prstGeom>
          <a:noFill/>
        </p:spPr>
        <p:txBody>
          <a:bodyPr wrap="none" rtlCol="0">
            <a:spAutoFit/>
          </a:bodyPr>
          <a:lstStyle/>
          <a:p>
            <a:r>
              <a:rPr lang="es-ES" b="1" dirty="0"/>
              <a:t>TEMPERATURA </a:t>
            </a:r>
            <a:endParaRPr lang="es-MX" b="1" dirty="0"/>
          </a:p>
        </p:txBody>
      </p:sp>
      <p:sp>
        <p:nvSpPr>
          <p:cNvPr id="15" name="CuadroTexto 14">
            <a:extLst>
              <a:ext uri="{FF2B5EF4-FFF2-40B4-BE49-F238E27FC236}">
                <a16:creationId xmlns:a16="http://schemas.microsoft.com/office/drawing/2014/main" id="{091B0102-BD55-4838-9BDA-05592C5A133B}"/>
              </a:ext>
            </a:extLst>
          </p:cNvPr>
          <p:cNvSpPr txBox="1"/>
          <p:nvPr/>
        </p:nvSpPr>
        <p:spPr>
          <a:xfrm>
            <a:off x="3933130" y="4655718"/>
            <a:ext cx="4706130" cy="1200329"/>
          </a:xfrm>
          <a:prstGeom prst="rect">
            <a:avLst/>
          </a:prstGeom>
          <a:noFill/>
        </p:spPr>
        <p:txBody>
          <a:bodyPr wrap="square">
            <a:spAutoFit/>
          </a:bodyPr>
          <a:lstStyle/>
          <a:p>
            <a:pPr algn="ctr"/>
            <a:r>
              <a:rPr lang="es-ES" dirty="0"/>
              <a:t>Los electrones que circulan por un conductor encuentran cierta dificultad a circular libremente ya que el propio conductor opone una pequeña resistencia.</a:t>
            </a:r>
          </a:p>
        </p:txBody>
      </p:sp>
      <p:sp>
        <p:nvSpPr>
          <p:cNvPr id="17" name="CuadroTexto 16">
            <a:extLst>
              <a:ext uri="{FF2B5EF4-FFF2-40B4-BE49-F238E27FC236}">
                <a16:creationId xmlns:a16="http://schemas.microsoft.com/office/drawing/2014/main" id="{DDB56270-8323-40A2-8CE2-546F594042D4}"/>
              </a:ext>
            </a:extLst>
          </p:cNvPr>
          <p:cNvSpPr txBox="1"/>
          <p:nvPr/>
        </p:nvSpPr>
        <p:spPr>
          <a:xfrm>
            <a:off x="2263677" y="6356728"/>
            <a:ext cx="8338733" cy="369332"/>
          </a:xfrm>
          <a:prstGeom prst="rect">
            <a:avLst/>
          </a:prstGeom>
          <a:noFill/>
        </p:spPr>
        <p:txBody>
          <a:bodyPr wrap="square">
            <a:spAutoFit/>
          </a:bodyPr>
          <a:lstStyle/>
          <a:p>
            <a:r>
              <a:rPr lang="es-ES" dirty="0"/>
              <a:t> La corriente fluirá mejor cuanto mayor sea la sección y menor la longitud.</a:t>
            </a:r>
            <a:endParaRPr lang="es-MX" dirty="0"/>
          </a:p>
        </p:txBody>
      </p:sp>
    </p:spTree>
    <p:extLst>
      <p:ext uri="{BB962C8B-B14F-4D97-AF65-F5344CB8AC3E}">
        <p14:creationId xmlns:p14="http://schemas.microsoft.com/office/powerpoint/2010/main" val="2326260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CuadroTexto">
            <a:extLst>
              <a:ext uri="{FF2B5EF4-FFF2-40B4-BE49-F238E27FC236}">
                <a16:creationId xmlns:a16="http://schemas.microsoft.com/office/drawing/2014/main" id="{4A0719AA-F9C0-42D5-ACEC-C2C961BDEA57}"/>
              </a:ext>
            </a:extLst>
          </p:cNvPr>
          <p:cNvSpPr txBox="1"/>
          <p:nvPr/>
        </p:nvSpPr>
        <p:spPr>
          <a:xfrm>
            <a:off x="1840375" y="844392"/>
            <a:ext cx="9144000" cy="584775"/>
          </a:xfrm>
          <a:prstGeom prst="rect">
            <a:avLst/>
          </a:prstGeom>
          <a:noFill/>
        </p:spPr>
        <p:txBody>
          <a:bodyPr wrap="square" rtlCol="0">
            <a:spAutoFit/>
          </a:bodyPr>
          <a:lstStyle/>
          <a:p>
            <a:pPr algn="ctr"/>
            <a:r>
              <a:rPr lang="es-MX" sz="3200" b="1" dirty="0"/>
              <a:t>EJEMPLO</a:t>
            </a:r>
          </a:p>
        </p:txBody>
      </p:sp>
      <p:pic>
        <p:nvPicPr>
          <p:cNvPr id="3" name="Picture 3" descr="C:\Users\axidh\Desktop\sesion3\Agua Ohm.png">
            <a:extLst>
              <a:ext uri="{FF2B5EF4-FFF2-40B4-BE49-F238E27FC236}">
                <a16:creationId xmlns:a16="http://schemas.microsoft.com/office/drawing/2014/main" id="{DC4297AF-568B-4FD5-A6D9-2B14A8D186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1279" y="844392"/>
            <a:ext cx="5867400" cy="5422900"/>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620B30E9-02DA-4174-BC7F-992642388DA1}"/>
              </a:ext>
            </a:extLst>
          </p:cNvPr>
          <p:cNvSpPr txBox="1"/>
          <p:nvPr/>
        </p:nvSpPr>
        <p:spPr>
          <a:xfrm>
            <a:off x="3271119" y="2621280"/>
            <a:ext cx="1891673" cy="1015663"/>
          </a:xfrm>
          <a:prstGeom prst="rect">
            <a:avLst/>
          </a:prstGeom>
          <a:noFill/>
        </p:spPr>
        <p:txBody>
          <a:bodyPr wrap="none" rtlCol="0">
            <a:spAutoFit/>
          </a:bodyPr>
          <a:lstStyle/>
          <a:p>
            <a:pPr algn="ctr"/>
            <a:endParaRPr lang="es-MX" sz="2000" b="1" dirty="0"/>
          </a:p>
          <a:p>
            <a:pPr algn="ctr"/>
            <a:r>
              <a:rPr lang="es-MX" sz="2000" b="1" dirty="0"/>
              <a:t>FUENTE DE</a:t>
            </a:r>
          </a:p>
          <a:p>
            <a:pPr algn="ctr"/>
            <a:r>
              <a:rPr lang="es-MX" sz="2000" b="1" dirty="0"/>
              <a:t>ALIMENTACIÓN</a:t>
            </a:r>
          </a:p>
        </p:txBody>
      </p:sp>
      <p:sp>
        <p:nvSpPr>
          <p:cNvPr id="5" name="CuadroTexto 4">
            <a:extLst>
              <a:ext uri="{FF2B5EF4-FFF2-40B4-BE49-F238E27FC236}">
                <a16:creationId xmlns:a16="http://schemas.microsoft.com/office/drawing/2014/main" id="{8AE1BB29-A670-475E-82D1-678FCEB60299}"/>
              </a:ext>
            </a:extLst>
          </p:cNvPr>
          <p:cNvSpPr txBox="1"/>
          <p:nvPr/>
        </p:nvSpPr>
        <p:spPr>
          <a:xfrm>
            <a:off x="5537629" y="3648174"/>
            <a:ext cx="1503938" cy="400110"/>
          </a:xfrm>
          <a:prstGeom prst="rect">
            <a:avLst/>
          </a:prstGeom>
          <a:noFill/>
        </p:spPr>
        <p:txBody>
          <a:bodyPr wrap="none" rtlCol="0">
            <a:spAutoFit/>
          </a:bodyPr>
          <a:lstStyle/>
          <a:p>
            <a:pPr algn="ctr"/>
            <a:r>
              <a:rPr lang="es-MX" sz="2000" b="1" dirty="0"/>
              <a:t>CORRIENTE </a:t>
            </a:r>
          </a:p>
        </p:txBody>
      </p:sp>
      <p:sp>
        <p:nvSpPr>
          <p:cNvPr id="6" name="CuadroTexto 5">
            <a:extLst>
              <a:ext uri="{FF2B5EF4-FFF2-40B4-BE49-F238E27FC236}">
                <a16:creationId xmlns:a16="http://schemas.microsoft.com/office/drawing/2014/main" id="{DE8A1A4C-EB97-4DB8-868A-C4856BE34EB7}"/>
              </a:ext>
            </a:extLst>
          </p:cNvPr>
          <p:cNvSpPr txBox="1"/>
          <p:nvPr/>
        </p:nvSpPr>
        <p:spPr>
          <a:xfrm>
            <a:off x="6835128" y="2660154"/>
            <a:ext cx="1584088" cy="707886"/>
          </a:xfrm>
          <a:prstGeom prst="rect">
            <a:avLst/>
          </a:prstGeom>
          <a:noFill/>
        </p:spPr>
        <p:txBody>
          <a:bodyPr wrap="none" rtlCol="0">
            <a:spAutoFit/>
          </a:bodyPr>
          <a:lstStyle/>
          <a:p>
            <a:pPr algn="ctr"/>
            <a:endParaRPr lang="es-MX" sz="2000" b="1" dirty="0"/>
          </a:p>
          <a:p>
            <a:pPr algn="ctr"/>
            <a:r>
              <a:rPr lang="es-MX" sz="2000" b="1" dirty="0"/>
              <a:t>RESISTENCIA</a:t>
            </a:r>
          </a:p>
        </p:txBody>
      </p:sp>
    </p:spTree>
    <p:extLst>
      <p:ext uri="{BB962C8B-B14F-4D97-AF65-F5344CB8AC3E}">
        <p14:creationId xmlns:p14="http://schemas.microsoft.com/office/powerpoint/2010/main" val="3786264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BE4D8AA-7BC3-4952-89AD-6CB6FCB30F74}"/>
              </a:ext>
            </a:extLst>
          </p:cNvPr>
          <p:cNvSpPr txBox="1"/>
          <p:nvPr/>
        </p:nvSpPr>
        <p:spPr>
          <a:xfrm>
            <a:off x="4592320" y="558800"/>
            <a:ext cx="3200107" cy="461665"/>
          </a:xfrm>
          <a:prstGeom prst="rect">
            <a:avLst/>
          </a:prstGeom>
          <a:noFill/>
        </p:spPr>
        <p:txBody>
          <a:bodyPr wrap="none" rtlCol="0">
            <a:spAutoFit/>
          </a:bodyPr>
          <a:lstStyle/>
          <a:p>
            <a:r>
              <a:rPr lang="es-MX" sz="2400" b="1" dirty="0"/>
              <a:t>POTENCIA ELÉCTRICA  </a:t>
            </a:r>
          </a:p>
        </p:txBody>
      </p:sp>
      <p:sp>
        <p:nvSpPr>
          <p:cNvPr id="5" name="CuadroTexto 4">
            <a:extLst>
              <a:ext uri="{FF2B5EF4-FFF2-40B4-BE49-F238E27FC236}">
                <a16:creationId xmlns:a16="http://schemas.microsoft.com/office/drawing/2014/main" id="{E04FFD9D-E14D-423B-AD86-0E73BAB1571C}"/>
              </a:ext>
            </a:extLst>
          </p:cNvPr>
          <p:cNvSpPr txBox="1"/>
          <p:nvPr/>
        </p:nvSpPr>
        <p:spPr>
          <a:xfrm>
            <a:off x="2290859" y="1402080"/>
            <a:ext cx="7803027" cy="707886"/>
          </a:xfrm>
          <a:prstGeom prst="rect">
            <a:avLst/>
          </a:prstGeom>
          <a:noFill/>
        </p:spPr>
        <p:txBody>
          <a:bodyPr wrap="square" rtlCol="0">
            <a:spAutoFit/>
          </a:bodyPr>
          <a:lstStyle/>
          <a:p>
            <a:pPr algn="ctr"/>
            <a:r>
              <a:rPr lang="es-ES" sz="2000" dirty="0"/>
              <a:t>La potencia se define como la energía o trabajo consumido o producido en</a:t>
            </a:r>
          </a:p>
          <a:p>
            <a:pPr algn="ctr"/>
            <a:r>
              <a:rPr lang="es-ES" sz="2000" dirty="0"/>
              <a:t>un determinado tiempo.</a:t>
            </a:r>
            <a:endParaRPr lang="es-MX" sz="2000" dirty="0"/>
          </a:p>
        </p:txBody>
      </p:sp>
      <p:sp>
        <p:nvSpPr>
          <p:cNvPr id="6" name="CuadroTexto 5">
            <a:extLst>
              <a:ext uri="{FF2B5EF4-FFF2-40B4-BE49-F238E27FC236}">
                <a16:creationId xmlns:a16="http://schemas.microsoft.com/office/drawing/2014/main" id="{511FAA15-9B63-4CBA-BD55-9CD78517F42D}"/>
              </a:ext>
            </a:extLst>
          </p:cNvPr>
          <p:cNvSpPr txBox="1"/>
          <p:nvPr/>
        </p:nvSpPr>
        <p:spPr>
          <a:xfrm>
            <a:off x="1239521" y="2438832"/>
            <a:ext cx="5354319" cy="2185214"/>
          </a:xfrm>
          <a:prstGeom prst="rect">
            <a:avLst/>
          </a:prstGeom>
          <a:noFill/>
        </p:spPr>
        <p:txBody>
          <a:bodyPr wrap="square" rtlCol="0">
            <a:spAutoFit/>
          </a:bodyPr>
          <a:lstStyle/>
          <a:p>
            <a:r>
              <a:rPr lang="es-ES" dirty="0"/>
              <a:t>En los circuitos eléctricos la unidad de potencia es el </a:t>
            </a:r>
          </a:p>
          <a:p>
            <a:pPr algn="ctr"/>
            <a:r>
              <a:rPr lang="es-ES" sz="2800" dirty="0"/>
              <a:t>Vatio (W) </a:t>
            </a:r>
          </a:p>
          <a:p>
            <a:endParaRPr lang="es-ES" dirty="0"/>
          </a:p>
          <a:p>
            <a:r>
              <a:rPr lang="es-ES" dirty="0"/>
              <a:t>y su definición está relacionada con el voltaje aplicado y la intensidad que circula por un circuito:</a:t>
            </a:r>
          </a:p>
          <a:p>
            <a:endParaRPr lang="es-ES" dirty="0"/>
          </a:p>
          <a:p>
            <a:r>
              <a:rPr lang="es-ES" dirty="0"/>
              <a:t> </a:t>
            </a:r>
            <a:endParaRPr lang="es-MX" dirty="0"/>
          </a:p>
        </p:txBody>
      </p:sp>
      <p:pic>
        <p:nvPicPr>
          <p:cNvPr id="10" name="Imagen 9">
            <a:extLst>
              <a:ext uri="{FF2B5EF4-FFF2-40B4-BE49-F238E27FC236}">
                <a16:creationId xmlns:a16="http://schemas.microsoft.com/office/drawing/2014/main" id="{8701ED39-86BF-4A0C-B540-27A101514F91}"/>
              </a:ext>
            </a:extLst>
          </p:cNvPr>
          <p:cNvPicPr>
            <a:picLocks noChangeAspect="1"/>
          </p:cNvPicPr>
          <p:nvPr/>
        </p:nvPicPr>
        <p:blipFill rotWithShape="1">
          <a:blip r:embed="rId2"/>
          <a:srcRect l="21666" t="61037" r="62333" b="33629"/>
          <a:stretch/>
        </p:blipFill>
        <p:spPr>
          <a:xfrm>
            <a:off x="1405466" y="4912360"/>
            <a:ext cx="4416213" cy="828040"/>
          </a:xfrm>
          <a:prstGeom prst="rect">
            <a:avLst/>
          </a:prstGeom>
        </p:spPr>
      </p:pic>
      <p:pic>
        <p:nvPicPr>
          <p:cNvPr id="12" name="Imagen 11">
            <a:extLst>
              <a:ext uri="{FF2B5EF4-FFF2-40B4-BE49-F238E27FC236}">
                <a16:creationId xmlns:a16="http://schemas.microsoft.com/office/drawing/2014/main" id="{E5CFD4AC-F6EC-497C-8D26-5513C3FBFC05}"/>
              </a:ext>
            </a:extLst>
          </p:cNvPr>
          <p:cNvPicPr>
            <a:picLocks noChangeAspect="1"/>
          </p:cNvPicPr>
          <p:nvPr/>
        </p:nvPicPr>
        <p:blipFill rotWithShape="1">
          <a:blip r:embed="rId3"/>
          <a:srcRect l="20058" t="24052" r="16877"/>
          <a:stretch/>
        </p:blipFill>
        <p:spPr>
          <a:xfrm>
            <a:off x="7899272" y="1965960"/>
            <a:ext cx="2225298" cy="2966720"/>
          </a:xfrm>
          <a:prstGeom prst="rect">
            <a:avLst/>
          </a:prstGeom>
        </p:spPr>
      </p:pic>
    </p:spTree>
    <p:extLst>
      <p:ext uri="{BB962C8B-B14F-4D97-AF65-F5344CB8AC3E}">
        <p14:creationId xmlns:p14="http://schemas.microsoft.com/office/powerpoint/2010/main" val="3494062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70BA4BB-658D-430E-BC83-D86658ED285E}"/>
              </a:ext>
            </a:extLst>
          </p:cNvPr>
          <p:cNvSpPr txBox="1"/>
          <p:nvPr/>
        </p:nvSpPr>
        <p:spPr>
          <a:xfrm>
            <a:off x="3156092" y="451412"/>
            <a:ext cx="6027291" cy="461665"/>
          </a:xfrm>
          <a:prstGeom prst="rect">
            <a:avLst/>
          </a:prstGeom>
          <a:noFill/>
        </p:spPr>
        <p:txBody>
          <a:bodyPr wrap="none" rtlCol="0">
            <a:spAutoFit/>
          </a:bodyPr>
          <a:lstStyle/>
          <a:p>
            <a:r>
              <a:rPr lang="es-ES" sz="2400" b="1" dirty="0"/>
              <a:t>CIRCUITO ELECTRICO (ABIERTO Y CERRADO)</a:t>
            </a:r>
            <a:endParaRPr lang="es-MX" sz="2400" b="1" dirty="0"/>
          </a:p>
        </p:txBody>
      </p:sp>
      <p:pic>
        <p:nvPicPr>
          <p:cNvPr id="8" name="Imagen 7">
            <a:extLst>
              <a:ext uri="{FF2B5EF4-FFF2-40B4-BE49-F238E27FC236}">
                <a16:creationId xmlns:a16="http://schemas.microsoft.com/office/drawing/2014/main" id="{75B3474C-D8A7-4BA3-AC5D-70925B2B4318}"/>
              </a:ext>
            </a:extLst>
          </p:cNvPr>
          <p:cNvPicPr>
            <a:picLocks noChangeAspect="1"/>
          </p:cNvPicPr>
          <p:nvPr/>
        </p:nvPicPr>
        <p:blipFill>
          <a:blip r:embed="rId2"/>
          <a:stretch>
            <a:fillRect/>
          </a:stretch>
        </p:blipFill>
        <p:spPr>
          <a:xfrm>
            <a:off x="6365997" y="1949191"/>
            <a:ext cx="4781650" cy="2501511"/>
          </a:xfrm>
          <a:prstGeom prst="rect">
            <a:avLst/>
          </a:prstGeom>
        </p:spPr>
      </p:pic>
      <p:sp>
        <p:nvSpPr>
          <p:cNvPr id="6" name="CuadroTexto 5">
            <a:extLst>
              <a:ext uri="{FF2B5EF4-FFF2-40B4-BE49-F238E27FC236}">
                <a16:creationId xmlns:a16="http://schemas.microsoft.com/office/drawing/2014/main" id="{15CD0C1F-E8EA-4F40-8EBC-E6BD32F55D7B}"/>
              </a:ext>
            </a:extLst>
          </p:cNvPr>
          <p:cNvSpPr txBox="1"/>
          <p:nvPr/>
        </p:nvSpPr>
        <p:spPr>
          <a:xfrm>
            <a:off x="1250016" y="5106965"/>
            <a:ext cx="4299078" cy="1077218"/>
          </a:xfrm>
          <a:prstGeom prst="rect">
            <a:avLst/>
          </a:prstGeom>
          <a:noFill/>
        </p:spPr>
        <p:txBody>
          <a:bodyPr wrap="square">
            <a:spAutoFit/>
          </a:bodyPr>
          <a:lstStyle/>
          <a:p>
            <a:pPr algn="ctr"/>
            <a:r>
              <a:rPr lang="es-ES" sz="1600" b="0" i="0" dirty="0">
                <a:effectLst/>
                <a:latin typeface="Poppins" panose="020B0502040204020203" pitchFamily="2" charset="0"/>
              </a:rPr>
              <a:t>Cuando hay un cable eléctrico o un componente electrónico defectuoso en un circuito o el interruptor está APAGADO</a:t>
            </a:r>
            <a:endParaRPr lang="es-MX" sz="1600" dirty="0"/>
          </a:p>
        </p:txBody>
      </p:sp>
      <p:sp>
        <p:nvSpPr>
          <p:cNvPr id="9" name="CuadroTexto 8">
            <a:extLst>
              <a:ext uri="{FF2B5EF4-FFF2-40B4-BE49-F238E27FC236}">
                <a16:creationId xmlns:a16="http://schemas.microsoft.com/office/drawing/2014/main" id="{15726A59-B044-4A75-892F-EB9CBEB59913}"/>
              </a:ext>
            </a:extLst>
          </p:cNvPr>
          <p:cNvSpPr txBox="1"/>
          <p:nvPr/>
        </p:nvSpPr>
        <p:spPr>
          <a:xfrm>
            <a:off x="6279502" y="5106965"/>
            <a:ext cx="4597657" cy="1323439"/>
          </a:xfrm>
          <a:prstGeom prst="rect">
            <a:avLst/>
          </a:prstGeom>
          <a:noFill/>
        </p:spPr>
        <p:txBody>
          <a:bodyPr wrap="square">
            <a:spAutoFit/>
          </a:bodyPr>
          <a:lstStyle/>
          <a:p>
            <a:pPr algn="ctr"/>
            <a:r>
              <a:rPr lang="es-ES" sz="1600" b="0" i="0" dirty="0">
                <a:effectLst/>
                <a:latin typeface="Poppins" panose="00000500000000000000" pitchFamily="2" charset="0"/>
              </a:rPr>
              <a:t>Cuando la carga (en este caso </a:t>
            </a:r>
            <a:r>
              <a:rPr lang="es-ES" sz="1600" dirty="0">
                <a:latin typeface="Poppins" panose="00000500000000000000" pitchFamily="2" charset="0"/>
              </a:rPr>
              <a:t>los focos</a:t>
            </a:r>
            <a:r>
              <a:rPr lang="es-ES" sz="1600" b="0" i="0" dirty="0">
                <a:effectLst/>
                <a:latin typeface="Poppins" panose="00000500000000000000" pitchFamily="2" charset="0"/>
              </a:rPr>
              <a:t>) funciona por sí solos en un circuito.</a:t>
            </a:r>
          </a:p>
          <a:p>
            <a:pPr algn="ctr"/>
            <a:endParaRPr lang="es-ES" sz="1600" b="0" i="0" dirty="0">
              <a:effectLst/>
              <a:latin typeface="Poppins" panose="00000500000000000000" pitchFamily="2" charset="0"/>
            </a:endParaRPr>
          </a:p>
          <a:p>
            <a:pPr algn="ctr"/>
            <a:r>
              <a:rPr lang="es-ES" sz="1600" b="0" i="0" dirty="0">
                <a:effectLst/>
                <a:latin typeface="Poppins" panose="00000500000000000000" pitchFamily="2" charset="0"/>
              </a:rPr>
              <a:t>La corriente eléctrica fluye desde una fuente de energía.</a:t>
            </a:r>
            <a:endParaRPr lang="es-MX" sz="1600" dirty="0"/>
          </a:p>
        </p:txBody>
      </p:sp>
      <p:pic>
        <p:nvPicPr>
          <p:cNvPr id="10" name="Imagen 9">
            <a:extLst>
              <a:ext uri="{FF2B5EF4-FFF2-40B4-BE49-F238E27FC236}">
                <a16:creationId xmlns:a16="http://schemas.microsoft.com/office/drawing/2014/main" id="{1E92ED22-9037-4E51-AEA5-6FE730D4EFE3}"/>
              </a:ext>
            </a:extLst>
          </p:cNvPr>
          <p:cNvPicPr>
            <a:picLocks noChangeAspect="1"/>
          </p:cNvPicPr>
          <p:nvPr/>
        </p:nvPicPr>
        <p:blipFill>
          <a:blip r:embed="rId3"/>
          <a:stretch>
            <a:fillRect/>
          </a:stretch>
        </p:blipFill>
        <p:spPr>
          <a:xfrm>
            <a:off x="973106" y="1949191"/>
            <a:ext cx="4852898" cy="2730564"/>
          </a:xfrm>
          <a:prstGeom prst="rect">
            <a:avLst/>
          </a:prstGeom>
        </p:spPr>
      </p:pic>
    </p:spTree>
    <p:extLst>
      <p:ext uri="{BB962C8B-B14F-4D97-AF65-F5344CB8AC3E}">
        <p14:creationId xmlns:p14="http://schemas.microsoft.com/office/powerpoint/2010/main" val="644041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a:extLst>
              <a:ext uri="{FF2B5EF4-FFF2-40B4-BE49-F238E27FC236}">
                <a16:creationId xmlns:a16="http://schemas.microsoft.com/office/drawing/2014/main" id="{CC7FA7B8-CB37-48E8-9E79-C59337F36B5C}"/>
              </a:ext>
            </a:extLst>
          </p:cNvPr>
          <p:cNvSpPr txBox="1"/>
          <p:nvPr/>
        </p:nvSpPr>
        <p:spPr>
          <a:xfrm>
            <a:off x="1548179" y="609953"/>
            <a:ext cx="9144000" cy="584775"/>
          </a:xfrm>
          <a:prstGeom prst="rect">
            <a:avLst/>
          </a:prstGeom>
          <a:noFill/>
        </p:spPr>
        <p:txBody>
          <a:bodyPr wrap="square" rtlCol="0">
            <a:spAutoFit/>
          </a:bodyPr>
          <a:lstStyle/>
          <a:p>
            <a:pPr algn="ctr"/>
            <a:r>
              <a:rPr lang="es-ES" sz="3200" b="1" dirty="0"/>
              <a:t>CODIGO DE COLORES DE LOS RESISTORES</a:t>
            </a:r>
            <a:endParaRPr lang="es-MX" sz="3200" b="1" dirty="0"/>
          </a:p>
        </p:txBody>
      </p:sp>
      <p:pic>
        <p:nvPicPr>
          <p:cNvPr id="3" name="Picture 3" descr="C:\Users\axidh\Desktop\sesion3\esistencia-de-4-bandas.png">
            <a:extLst>
              <a:ext uri="{FF2B5EF4-FFF2-40B4-BE49-F238E27FC236}">
                <a16:creationId xmlns:a16="http://schemas.microsoft.com/office/drawing/2014/main" id="{3FED19BD-463C-4F06-9589-BA33D586C2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6557" y="1417361"/>
            <a:ext cx="4209510" cy="310092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Users\axidh\Desktop\sesion3\codigo_colores_resistencias_5_bandas.png">
            <a:extLst>
              <a:ext uri="{FF2B5EF4-FFF2-40B4-BE49-F238E27FC236}">
                <a16:creationId xmlns:a16="http://schemas.microsoft.com/office/drawing/2014/main" id="{A6A8EB44-1131-4FF9-A178-DC6E5472B6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4473" y="2436666"/>
            <a:ext cx="4817706" cy="4163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61739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CuadroTexto">
            <a:extLst>
              <a:ext uri="{FF2B5EF4-FFF2-40B4-BE49-F238E27FC236}">
                <a16:creationId xmlns:a16="http://schemas.microsoft.com/office/drawing/2014/main" id="{8342250D-F944-4F24-AAE9-C89B7B78EA15}"/>
              </a:ext>
            </a:extLst>
          </p:cNvPr>
          <p:cNvSpPr txBox="1"/>
          <p:nvPr/>
        </p:nvSpPr>
        <p:spPr>
          <a:xfrm>
            <a:off x="1524000" y="790893"/>
            <a:ext cx="9144000" cy="584775"/>
          </a:xfrm>
          <a:prstGeom prst="rect">
            <a:avLst/>
          </a:prstGeom>
          <a:noFill/>
        </p:spPr>
        <p:txBody>
          <a:bodyPr wrap="square" rtlCol="0">
            <a:spAutoFit/>
          </a:bodyPr>
          <a:lstStyle/>
          <a:p>
            <a:pPr algn="ctr"/>
            <a:r>
              <a:rPr lang="es-MX" sz="3200" b="1" dirty="0"/>
              <a:t>LEY DE OHM</a:t>
            </a:r>
          </a:p>
        </p:txBody>
      </p:sp>
      <p:pic>
        <p:nvPicPr>
          <p:cNvPr id="3" name="Picture 2" descr="C:\Users\axidh\Desktop\sesion3\Ley_de_ohm_-_Organigrama.png">
            <a:extLst>
              <a:ext uri="{FF2B5EF4-FFF2-40B4-BE49-F238E27FC236}">
                <a16:creationId xmlns:a16="http://schemas.microsoft.com/office/drawing/2014/main" id="{184AB651-5B72-4922-A0BD-F7F4C974C1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0260" y="1478280"/>
            <a:ext cx="4064000" cy="4064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axidh\Desktop\sesion3\CIR.png">
            <a:extLst>
              <a:ext uri="{FF2B5EF4-FFF2-40B4-BE49-F238E27FC236}">
                <a16:creationId xmlns:a16="http://schemas.microsoft.com/office/drawing/2014/main" id="{179335DB-A9F6-4D90-841E-AA0808CBFA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0203" y="2148840"/>
            <a:ext cx="2977438" cy="239776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7" name="CuadroTexto 6">
            <a:extLst>
              <a:ext uri="{FF2B5EF4-FFF2-40B4-BE49-F238E27FC236}">
                <a16:creationId xmlns:a16="http://schemas.microsoft.com/office/drawing/2014/main" id="{8782E753-559F-49ED-A24A-2DFD19F8394D}"/>
              </a:ext>
            </a:extLst>
          </p:cNvPr>
          <p:cNvSpPr txBox="1"/>
          <p:nvPr/>
        </p:nvSpPr>
        <p:spPr>
          <a:xfrm>
            <a:off x="522667" y="2886055"/>
            <a:ext cx="3199621" cy="1477328"/>
          </a:xfrm>
          <a:prstGeom prst="rect">
            <a:avLst/>
          </a:prstGeom>
          <a:noFill/>
        </p:spPr>
        <p:txBody>
          <a:bodyPr wrap="square">
            <a:spAutoFit/>
          </a:bodyPr>
          <a:lstStyle/>
          <a:p>
            <a:pPr algn="ctr"/>
            <a:r>
              <a:rPr lang="es-ES" dirty="0"/>
              <a:t>“Todo lo que se mueve o fluye, encuentra cierta resistencia. Esta es la regla que refleja el fenómeno que desarrolló el matemático Georg Simón Ohm</a:t>
            </a:r>
            <a:endParaRPr lang="es-MX" dirty="0"/>
          </a:p>
        </p:txBody>
      </p:sp>
      <p:sp>
        <p:nvSpPr>
          <p:cNvPr id="9" name="CuadroTexto 8">
            <a:extLst>
              <a:ext uri="{FF2B5EF4-FFF2-40B4-BE49-F238E27FC236}">
                <a16:creationId xmlns:a16="http://schemas.microsoft.com/office/drawing/2014/main" id="{6D2F2523-DF45-4945-BAAE-1D7F6E7B208E}"/>
              </a:ext>
            </a:extLst>
          </p:cNvPr>
          <p:cNvSpPr txBox="1"/>
          <p:nvPr/>
        </p:nvSpPr>
        <p:spPr>
          <a:xfrm>
            <a:off x="3042558" y="5542280"/>
            <a:ext cx="6106884" cy="923330"/>
          </a:xfrm>
          <a:prstGeom prst="rect">
            <a:avLst/>
          </a:prstGeom>
          <a:noFill/>
        </p:spPr>
        <p:txBody>
          <a:bodyPr wrap="square">
            <a:spAutoFit/>
          </a:bodyPr>
          <a:lstStyle/>
          <a:p>
            <a:pPr algn="ctr"/>
            <a:r>
              <a:rPr lang="es-ES" dirty="0"/>
              <a:t>La corriente que circula por un circuito eléctrico es directamente proporcional a la tensión de la alimentación, e inversamente proporcional a su resistencia.</a:t>
            </a:r>
            <a:endParaRPr lang="es-MX" dirty="0"/>
          </a:p>
        </p:txBody>
      </p:sp>
    </p:spTree>
    <p:extLst>
      <p:ext uri="{BB962C8B-B14F-4D97-AF65-F5344CB8AC3E}">
        <p14:creationId xmlns:p14="http://schemas.microsoft.com/office/powerpoint/2010/main" val="30476543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CuadroTexto">
            <a:extLst>
              <a:ext uri="{FF2B5EF4-FFF2-40B4-BE49-F238E27FC236}">
                <a16:creationId xmlns:a16="http://schemas.microsoft.com/office/drawing/2014/main" id="{EB1FBE52-BD31-4D2A-890F-4D3A1A01E21A}"/>
              </a:ext>
            </a:extLst>
          </p:cNvPr>
          <p:cNvSpPr txBox="1"/>
          <p:nvPr/>
        </p:nvSpPr>
        <p:spPr>
          <a:xfrm>
            <a:off x="1811051" y="660226"/>
            <a:ext cx="9144000" cy="584775"/>
          </a:xfrm>
          <a:prstGeom prst="rect">
            <a:avLst/>
          </a:prstGeom>
          <a:noFill/>
        </p:spPr>
        <p:txBody>
          <a:bodyPr wrap="square" rtlCol="0">
            <a:spAutoFit/>
          </a:bodyPr>
          <a:lstStyle/>
          <a:p>
            <a:pPr algn="ctr"/>
            <a:r>
              <a:rPr lang="es-MX" sz="3200" b="1" dirty="0"/>
              <a:t>MAGNITUDES ELÉCTRICAS</a:t>
            </a:r>
          </a:p>
        </p:txBody>
      </p:sp>
      <p:graphicFrame>
        <p:nvGraphicFramePr>
          <p:cNvPr id="3" name="1 Tabla">
            <a:extLst>
              <a:ext uri="{FF2B5EF4-FFF2-40B4-BE49-F238E27FC236}">
                <a16:creationId xmlns:a16="http://schemas.microsoft.com/office/drawing/2014/main" id="{317E13DE-161F-48FB-AB03-F291CB6B04AD}"/>
              </a:ext>
            </a:extLst>
          </p:cNvPr>
          <p:cNvGraphicFramePr>
            <a:graphicFrameLocks noGrp="1"/>
          </p:cNvGraphicFramePr>
          <p:nvPr>
            <p:extLst>
              <p:ext uri="{D42A27DB-BD31-4B8C-83A1-F6EECF244321}">
                <p14:modId xmlns:p14="http://schemas.microsoft.com/office/powerpoint/2010/main" val="3604564012"/>
              </p:ext>
            </p:extLst>
          </p:nvPr>
        </p:nvGraphicFramePr>
        <p:xfrm>
          <a:off x="2029306" y="2245595"/>
          <a:ext cx="8352929" cy="3554415"/>
        </p:xfrm>
        <a:graphic>
          <a:graphicData uri="http://schemas.openxmlformats.org/drawingml/2006/table">
            <a:tbl>
              <a:tblPr firstRow="1" firstCol="1" bandRow="1">
                <a:tableStyleId>{5C22544A-7EE6-4342-B048-85BDC9FD1C3A}</a:tableStyleId>
              </a:tblPr>
              <a:tblGrid>
                <a:gridCol w="1876321">
                  <a:extLst>
                    <a:ext uri="{9D8B030D-6E8A-4147-A177-3AD203B41FA5}">
                      <a16:colId xmlns:a16="http://schemas.microsoft.com/office/drawing/2014/main" val="20000"/>
                    </a:ext>
                  </a:extLst>
                </a:gridCol>
                <a:gridCol w="2124852">
                  <a:extLst>
                    <a:ext uri="{9D8B030D-6E8A-4147-A177-3AD203B41FA5}">
                      <a16:colId xmlns:a16="http://schemas.microsoft.com/office/drawing/2014/main" val="20001"/>
                    </a:ext>
                  </a:extLst>
                </a:gridCol>
                <a:gridCol w="1645034">
                  <a:extLst>
                    <a:ext uri="{9D8B030D-6E8A-4147-A177-3AD203B41FA5}">
                      <a16:colId xmlns:a16="http://schemas.microsoft.com/office/drawing/2014/main" val="20002"/>
                    </a:ext>
                  </a:extLst>
                </a:gridCol>
                <a:gridCol w="2706722">
                  <a:extLst>
                    <a:ext uri="{9D8B030D-6E8A-4147-A177-3AD203B41FA5}">
                      <a16:colId xmlns:a16="http://schemas.microsoft.com/office/drawing/2014/main" val="20003"/>
                    </a:ext>
                  </a:extLst>
                </a:gridCol>
              </a:tblGrid>
              <a:tr h="0">
                <a:tc>
                  <a:txBody>
                    <a:bodyPr/>
                    <a:lstStyle/>
                    <a:p>
                      <a:pPr algn="ctr">
                        <a:lnSpc>
                          <a:spcPct val="150000"/>
                        </a:lnSpc>
                        <a:spcAft>
                          <a:spcPts val="0"/>
                        </a:spcAft>
                      </a:pPr>
                      <a:r>
                        <a:rPr lang="es-MX" sz="2400" dirty="0">
                          <a:effectLst/>
                        </a:rPr>
                        <a:t>Magnitud eléctrica</a:t>
                      </a:r>
                      <a:endParaRPr lang="es-MX" sz="2400" dirty="0">
                        <a:effectLst/>
                        <a:latin typeface="Calibri"/>
                        <a:ea typeface="Calibri"/>
                        <a:cs typeface="Times New Roman"/>
                      </a:endParaRPr>
                    </a:p>
                  </a:txBody>
                  <a:tcPr marL="68580" marR="68580" marT="0" marB="0"/>
                </a:tc>
                <a:tc>
                  <a:txBody>
                    <a:bodyPr/>
                    <a:lstStyle/>
                    <a:p>
                      <a:pPr algn="ctr">
                        <a:lnSpc>
                          <a:spcPct val="150000"/>
                        </a:lnSpc>
                        <a:spcAft>
                          <a:spcPts val="0"/>
                        </a:spcAft>
                      </a:pPr>
                      <a:r>
                        <a:rPr lang="es-MX" sz="2400" dirty="0">
                          <a:effectLst/>
                        </a:rPr>
                        <a:t>Símbolo de la magnitud</a:t>
                      </a:r>
                      <a:endParaRPr lang="es-MX" sz="2400" dirty="0">
                        <a:effectLst/>
                        <a:latin typeface="Calibri"/>
                        <a:ea typeface="Calibri"/>
                        <a:cs typeface="Times New Roman"/>
                      </a:endParaRPr>
                    </a:p>
                  </a:txBody>
                  <a:tcPr marL="68580" marR="68580" marT="0" marB="0"/>
                </a:tc>
                <a:tc>
                  <a:txBody>
                    <a:bodyPr/>
                    <a:lstStyle/>
                    <a:p>
                      <a:pPr algn="ctr">
                        <a:lnSpc>
                          <a:spcPct val="150000"/>
                        </a:lnSpc>
                        <a:spcAft>
                          <a:spcPts val="0"/>
                        </a:spcAft>
                      </a:pPr>
                      <a:r>
                        <a:rPr lang="es-MX" sz="2400">
                          <a:effectLst/>
                        </a:rPr>
                        <a:t>Unidad</a:t>
                      </a:r>
                    </a:p>
                    <a:p>
                      <a:pPr algn="ctr">
                        <a:lnSpc>
                          <a:spcPct val="150000"/>
                        </a:lnSpc>
                        <a:spcAft>
                          <a:spcPts val="0"/>
                        </a:spcAft>
                      </a:pPr>
                      <a:r>
                        <a:rPr lang="es-MX" sz="2400">
                          <a:effectLst/>
                        </a:rPr>
                        <a:t>de medida (SI)</a:t>
                      </a:r>
                      <a:endParaRPr lang="es-MX" sz="2400">
                        <a:effectLst/>
                        <a:latin typeface="Calibri"/>
                        <a:ea typeface="Calibri"/>
                        <a:cs typeface="Times New Roman"/>
                      </a:endParaRPr>
                    </a:p>
                  </a:txBody>
                  <a:tcPr marL="68580" marR="68580" marT="0" marB="0"/>
                </a:tc>
                <a:tc>
                  <a:txBody>
                    <a:bodyPr/>
                    <a:lstStyle/>
                    <a:p>
                      <a:pPr algn="ctr">
                        <a:lnSpc>
                          <a:spcPct val="150000"/>
                        </a:lnSpc>
                        <a:spcAft>
                          <a:spcPts val="0"/>
                        </a:spcAft>
                      </a:pPr>
                      <a:r>
                        <a:rPr lang="es-MX" sz="2400">
                          <a:effectLst/>
                        </a:rPr>
                        <a:t>Símbolo de la unidad</a:t>
                      </a:r>
                      <a:endParaRPr lang="es-MX" sz="24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0">
                <a:tc>
                  <a:txBody>
                    <a:bodyPr/>
                    <a:lstStyle/>
                    <a:p>
                      <a:pPr algn="ctr">
                        <a:lnSpc>
                          <a:spcPct val="150000"/>
                        </a:lnSpc>
                        <a:spcAft>
                          <a:spcPts val="0"/>
                        </a:spcAft>
                      </a:pPr>
                      <a:r>
                        <a:rPr lang="es-MX" sz="2400">
                          <a:effectLst/>
                        </a:rPr>
                        <a:t>VOLTAJE</a:t>
                      </a:r>
                      <a:endParaRPr lang="es-MX" sz="2400">
                        <a:effectLst/>
                        <a:latin typeface="Calibri"/>
                        <a:ea typeface="Calibri"/>
                        <a:cs typeface="Times New Roman"/>
                      </a:endParaRPr>
                    </a:p>
                  </a:txBody>
                  <a:tcPr marL="68580" marR="68580" marT="0" marB="0"/>
                </a:tc>
                <a:tc>
                  <a:txBody>
                    <a:bodyPr/>
                    <a:lstStyle/>
                    <a:p>
                      <a:pPr algn="ctr">
                        <a:lnSpc>
                          <a:spcPct val="150000"/>
                        </a:lnSpc>
                        <a:spcAft>
                          <a:spcPts val="0"/>
                        </a:spcAft>
                      </a:pPr>
                      <a:r>
                        <a:rPr lang="es-MX" sz="2400">
                          <a:effectLst/>
                        </a:rPr>
                        <a:t>V</a:t>
                      </a:r>
                      <a:endParaRPr lang="es-MX" sz="2400">
                        <a:effectLst/>
                        <a:latin typeface="Calibri"/>
                        <a:ea typeface="Calibri"/>
                        <a:cs typeface="Times New Roman"/>
                      </a:endParaRPr>
                    </a:p>
                  </a:txBody>
                  <a:tcPr marL="68580" marR="68580" marT="0" marB="0"/>
                </a:tc>
                <a:tc>
                  <a:txBody>
                    <a:bodyPr/>
                    <a:lstStyle/>
                    <a:p>
                      <a:pPr algn="ctr">
                        <a:lnSpc>
                          <a:spcPct val="150000"/>
                        </a:lnSpc>
                        <a:spcAft>
                          <a:spcPts val="0"/>
                        </a:spcAft>
                      </a:pPr>
                      <a:r>
                        <a:rPr lang="es-MX" sz="2400">
                          <a:effectLst/>
                        </a:rPr>
                        <a:t>Volt</a:t>
                      </a:r>
                      <a:endParaRPr lang="es-MX" sz="2400">
                        <a:effectLst/>
                        <a:latin typeface="Calibri"/>
                        <a:ea typeface="Calibri"/>
                        <a:cs typeface="Times New Roman"/>
                      </a:endParaRPr>
                    </a:p>
                  </a:txBody>
                  <a:tcPr marL="68580" marR="68580" marT="0" marB="0"/>
                </a:tc>
                <a:tc>
                  <a:txBody>
                    <a:bodyPr/>
                    <a:lstStyle/>
                    <a:p>
                      <a:pPr algn="ctr">
                        <a:lnSpc>
                          <a:spcPct val="150000"/>
                        </a:lnSpc>
                        <a:spcAft>
                          <a:spcPts val="0"/>
                        </a:spcAft>
                      </a:pPr>
                      <a:r>
                        <a:rPr lang="es-MX" sz="2400">
                          <a:effectLst/>
                        </a:rPr>
                        <a:t>V</a:t>
                      </a:r>
                      <a:endParaRPr lang="es-MX" sz="240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0">
                <a:tc>
                  <a:txBody>
                    <a:bodyPr/>
                    <a:lstStyle/>
                    <a:p>
                      <a:pPr algn="ctr">
                        <a:lnSpc>
                          <a:spcPct val="150000"/>
                        </a:lnSpc>
                        <a:spcAft>
                          <a:spcPts val="0"/>
                        </a:spcAft>
                      </a:pPr>
                      <a:r>
                        <a:rPr lang="es-MX" sz="2400">
                          <a:effectLst/>
                        </a:rPr>
                        <a:t>CORRIENTE</a:t>
                      </a:r>
                      <a:endParaRPr lang="es-MX" sz="2400">
                        <a:effectLst/>
                        <a:latin typeface="Calibri"/>
                        <a:ea typeface="Calibri"/>
                        <a:cs typeface="Times New Roman"/>
                      </a:endParaRPr>
                    </a:p>
                  </a:txBody>
                  <a:tcPr marL="68580" marR="68580" marT="0" marB="0"/>
                </a:tc>
                <a:tc>
                  <a:txBody>
                    <a:bodyPr/>
                    <a:lstStyle/>
                    <a:p>
                      <a:pPr algn="ctr">
                        <a:lnSpc>
                          <a:spcPct val="150000"/>
                        </a:lnSpc>
                        <a:spcAft>
                          <a:spcPts val="0"/>
                        </a:spcAft>
                      </a:pPr>
                      <a:r>
                        <a:rPr lang="es-MX" sz="2400" dirty="0">
                          <a:effectLst/>
                        </a:rPr>
                        <a:t>I</a:t>
                      </a:r>
                      <a:endParaRPr lang="es-MX" sz="2400" dirty="0">
                        <a:effectLst/>
                        <a:latin typeface="Calibri"/>
                        <a:ea typeface="Calibri"/>
                        <a:cs typeface="Times New Roman"/>
                      </a:endParaRPr>
                    </a:p>
                  </a:txBody>
                  <a:tcPr marL="68580" marR="68580" marT="0" marB="0"/>
                </a:tc>
                <a:tc>
                  <a:txBody>
                    <a:bodyPr/>
                    <a:lstStyle/>
                    <a:p>
                      <a:pPr algn="ctr">
                        <a:lnSpc>
                          <a:spcPct val="150000"/>
                        </a:lnSpc>
                        <a:spcAft>
                          <a:spcPts val="0"/>
                        </a:spcAft>
                      </a:pPr>
                      <a:r>
                        <a:rPr lang="es-MX" sz="2400">
                          <a:effectLst/>
                        </a:rPr>
                        <a:t>Ampere</a:t>
                      </a:r>
                      <a:endParaRPr lang="es-MX" sz="2400">
                        <a:effectLst/>
                        <a:latin typeface="Calibri"/>
                        <a:ea typeface="Calibri"/>
                        <a:cs typeface="Times New Roman"/>
                      </a:endParaRPr>
                    </a:p>
                  </a:txBody>
                  <a:tcPr marL="68580" marR="68580" marT="0" marB="0"/>
                </a:tc>
                <a:tc>
                  <a:txBody>
                    <a:bodyPr/>
                    <a:lstStyle/>
                    <a:p>
                      <a:pPr algn="ctr">
                        <a:lnSpc>
                          <a:spcPct val="150000"/>
                        </a:lnSpc>
                        <a:spcAft>
                          <a:spcPts val="0"/>
                        </a:spcAft>
                      </a:pPr>
                      <a:r>
                        <a:rPr lang="es-MX" sz="2400">
                          <a:effectLst/>
                        </a:rPr>
                        <a:t>A</a:t>
                      </a:r>
                      <a:endParaRPr lang="es-MX" sz="240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0">
                <a:tc>
                  <a:txBody>
                    <a:bodyPr/>
                    <a:lstStyle/>
                    <a:p>
                      <a:pPr algn="ctr">
                        <a:lnSpc>
                          <a:spcPct val="150000"/>
                        </a:lnSpc>
                        <a:spcAft>
                          <a:spcPts val="0"/>
                        </a:spcAft>
                      </a:pPr>
                      <a:r>
                        <a:rPr lang="es-MX" sz="2400">
                          <a:effectLst/>
                        </a:rPr>
                        <a:t>POTENCIA</a:t>
                      </a:r>
                      <a:endParaRPr lang="es-MX" sz="2400">
                        <a:effectLst/>
                        <a:latin typeface="Calibri"/>
                        <a:ea typeface="Calibri"/>
                        <a:cs typeface="Times New Roman"/>
                      </a:endParaRPr>
                    </a:p>
                  </a:txBody>
                  <a:tcPr marL="68580" marR="68580" marT="0" marB="0"/>
                </a:tc>
                <a:tc>
                  <a:txBody>
                    <a:bodyPr/>
                    <a:lstStyle/>
                    <a:p>
                      <a:pPr algn="ctr">
                        <a:lnSpc>
                          <a:spcPct val="150000"/>
                        </a:lnSpc>
                        <a:spcAft>
                          <a:spcPts val="0"/>
                        </a:spcAft>
                      </a:pPr>
                      <a:r>
                        <a:rPr lang="es-MX" sz="2400">
                          <a:effectLst/>
                        </a:rPr>
                        <a:t>P</a:t>
                      </a:r>
                      <a:endParaRPr lang="es-MX" sz="2400">
                        <a:effectLst/>
                        <a:latin typeface="Calibri"/>
                        <a:ea typeface="Calibri"/>
                        <a:cs typeface="Times New Roman"/>
                      </a:endParaRPr>
                    </a:p>
                  </a:txBody>
                  <a:tcPr marL="68580" marR="68580" marT="0" marB="0"/>
                </a:tc>
                <a:tc>
                  <a:txBody>
                    <a:bodyPr/>
                    <a:lstStyle/>
                    <a:p>
                      <a:pPr algn="ctr">
                        <a:lnSpc>
                          <a:spcPct val="150000"/>
                        </a:lnSpc>
                        <a:spcAft>
                          <a:spcPts val="0"/>
                        </a:spcAft>
                      </a:pPr>
                      <a:r>
                        <a:rPr lang="es-MX" sz="2400">
                          <a:effectLst/>
                        </a:rPr>
                        <a:t>watt</a:t>
                      </a:r>
                      <a:endParaRPr lang="es-MX" sz="2400">
                        <a:effectLst/>
                        <a:latin typeface="Calibri"/>
                        <a:ea typeface="Calibri"/>
                        <a:cs typeface="Times New Roman"/>
                      </a:endParaRPr>
                    </a:p>
                  </a:txBody>
                  <a:tcPr marL="68580" marR="68580" marT="0" marB="0"/>
                </a:tc>
                <a:tc>
                  <a:txBody>
                    <a:bodyPr/>
                    <a:lstStyle/>
                    <a:p>
                      <a:pPr algn="ctr">
                        <a:lnSpc>
                          <a:spcPct val="150000"/>
                        </a:lnSpc>
                        <a:spcAft>
                          <a:spcPts val="0"/>
                        </a:spcAft>
                      </a:pPr>
                      <a:r>
                        <a:rPr lang="es-MX" sz="2400">
                          <a:effectLst/>
                        </a:rPr>
                        <a:t>W</a:t>
                      </a:r>
                      <a:endParaRPr lang="es-MX" sz="240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0">
                <a:tc>
                  <a:txBody>
                    <a:bodyPr/>
                    <a:lstStyle/>
                    <a:p>
                      <a:pPr algn="ctr">
                        <a:lnSpc>
                          <a:spcPct val="150000"/>
                        </a:lnSpc>
                        <a:spcAft>
                          <a:spcPts val="0"/>
                        </a:spcAft>
                      </a:pPr>
                      <a:r>
                        <a:rPr lang="es-MX" sz="2400">
                          <a:effectLst/>
                        </a:rPr>
                        <a:t>RESISTENCIA</a:t>
                      </a:r>
                      <a:endParaRPr lang="es-MX" sz="2400">
                        <a:effectLst/>
                        <a:latin typeface="Calibri"/>
                        <a:ea typeface="Calibri"/>
                        <a:cs typeface="Times New Roman"/>
                      </a:endParaRPr>
                    </a:p>
                  </a:txBody>
                  <a:tcPr marL="68580" marR="68580" marT="0" marB="0"/>
                </a:tc>
                <a:tc>
                  <a:txBody>
                    <a:bodyPr/>
                    <a:lstStyle/>
                    <a:p>
                      <a:pPr algn="ctr">
                        <a:lnSpc>
                          <a:spcPct val="150000"/>
                        </a:lnSpc>
                        <a:spcAft>
                          <a:spcPts val="0"/>
                        </a:spcAft>
                      </a:pPr>
                      <a:r>
                        <a:rPr lang="es-MX" sz="2400" dirty="0">
                          <a:effectLst/>
                        </a:rPr>
                        <a:t>R</a:t>
                      </a:r>
                      <a:endParaRPr lang="es-MX" sz="2400" dirty="0">
                        <a:effectLst/>
                        <a:latin typeface="Calibri"/>
                        <a:ea typeface="Calibri"/>
                        <a:cs typeface="Times New Roman"/>
                      </a:endParaRPr>
                    </a:p>
                  </a:txBody>
                  <a:tcPr marL="68580" marR="68580" marT="0" marB="0"/>
                </a:tc>
                <a:tc>
                  <a:txBody>
                    <a:bodyPr/>
                    <a:lstStyle/>
                    <a:p>
                      <a:pPr algn="ctr">
                        <a:lnSpc>
                          <a:spcPct val="150000"/>
                        </a:lnSpc>
                        <a:spcAft>
                          <a:spcPts val="0"/>
                        </a:spcAft>
                      </a:pPr>
                      <a:r>
                        <a:rPr lang="es-MX" sz="2400">
                          <a:effectLst/>
                        </a:rPr>
                        <a:t>Ohm</a:t>
                      </a:r>
                      <a:endParaRPr lang="es-MX" sz="2400">
                        <a:effectLst/>
                        <a:latin typeface="Calibri"/>
                        <a:ea typeface="Calibri"/>
                        <a:cs typeface="Times New Roman"/>
                      </a:endParaRPr>
                    </a:p>
                  </a:txBody>
                  <a:tcPr marL="68580" marR="68580" marT="0" marB="0"/>
                </a:tc>
                <a:tc>
                  <a:txBody>
                    <a:bodyPr/>
                    <a:lstStyle/>
                    <a:p>
                      <a:pPr algn="ctr">
                        <a:lnSpc>
                          <a:spcPct val="150000"/>
                        </a:lnSpc>
                        <a:spcAft>
                          <a:spcPts val="0"/>
                        </a:spcAft>
                      </a:pPr>
                      <a:r>
                        <a:rPr lang="es-MX" sz="2400" dirty="0">
                          <a:effectLst/>
                        </a:rPr>
                        <a:t>Ω</a:t>
                      </a:r>
                      <a:endParaRPr lang="es-MX" sz="2400" dirty="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4269382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CuadroTexto">
            <a:extLst>
              <a:ext uri="{FF2B5EF4-FFF2-40B4-BE49-F238E27FC236}">
                <a16:creationId xmlns:a16="http://schemas.microsoft.com/office/drawing/2014/main" id="{934B7FE5-620D-46BB-89FD-EFC3FF1DB39D}"/>
              </a:ext>
            </a:extLst>
          </p:cNvPr>
          <p:cNvSpPr txBox="1"/>
          <p:nvPr/>
        </p:nvSpPr>
        <p:spPr>
          <a:xfrm>
            <a:off x="1643605" y="588584"/>
            <a:ext cx="9144000" cy="584775"/>
          </a:xfrm>
          <a:prstGeom prst="rect">
            <a:avLst/>
          </a:prstGeom>
          <a:noFill/>
        </p:spPr>
        <p:txBody>
          <a:bodyPr wrap="square" rtlCol="0">
            <a:spAutoFit/>
          </a:bodyPr>
          <a:lstStyle/>
          <a:p>
            <a:pPr algn="ctr"/>
            <a:r>
              <a:rPr lang="es-ES" sz="3200" b="1" dirty="0"/>
              <a:t>MÚLTIPLOS Y SUBMÚLTIPLOS </a:t>
            </a:r>
            <a:endParaRPr lang="es-MX" sz="3200" b="1" dirty="0"/>
          </a:p>
        </p:txBody>
      </p:sp>
      <p:graphicFrame>
        <p:nvGraphicFramePr>
          <p:cNvPr id="3" name="1 Tabla">
            <a:extLst>
              <a:ext uri="{FF2B5EF4-FFF2-40B4-BE49-F238E27FC236}">
                <a16:creationId xmlns:a16="http://schemas.microsoft.com/office/drawing/2014/main" id="{F5AF4A73-784D-4E74-805B-CCE8748C1EEB}"/>
              </a:ext>
            </a:extLst>
          </p:cNvPr>
          <p:cNvGraphicFramePr>
            <a:graphicFrameLocks noGrp="1"/>
          </p:cNvGraphicFramePr>
          <p:nvPr>
            <p:extLst>
              <p:ext uri="{D42A27DB-BD31-4B8C-83A1-F6EECF244321}">
                <p14:modId xmlns:p14="http://schemas.microsoft.com/office/powerpoint/2010/main" val="2383569237"/>
              </p:ext>
            </p:extLst>
          </p:nvPr>
        </p:nvGraphicFramePr>
        <p:xfrm>
          <a:off x="2183157" y="1587621"/>
          <a:ext cx="8064896" cy="4097020"/>
        </p:xfrm>
        <a:graphic>
          <a:graphicData uri="http://schemas.openxmlformats.org/drawingml/2006/table">
            <a:tbl>
              <a:tblPr firstRow="1" firstCol="1" bandRow="1">
                <a:tableStyleId>{5C22544A-7EE6-4342-B048-85BDC9FD1C3A}</a:tableStyleId>
              </a:tblPr>
              <a:tblGrid>
                <a:gridCol w="1440160">
                  <a:extLst>
                    <a:ext uri="{9D8B030D-6E8A-4147-A177-3AD203B41FA5}">
                      <a16:colId xmlns:a16="http://schemas.microsoft.com/office/drawing/2014/main" val="20000"/>
                    </a:ext>
                  </a:extLst>
                </a:gridCol>
                <a:gridCol w="1078896">
                  <a:extLst>
                    <a:ext uri="{9D8B030D-6E8A-4147-A177-3AD203B41FA5}">
                      <a16:colId xmlns:a16="http://schemas.microsoft.com/office/drawing/2014/main" val="20001"/>
                    </a:ext>
                  </a:extLst>
                </a:gridCol>
                <a:gridCol w="1830612">
                  <a:extLst>
                    <a:ext uri="{9D8B030D-6E8A-4147-A177-3AD203B41FA5}">
                      <a16:colId xmlns:a16="http://schemas.microsoft.com/office/drawing/2014/main" val="20002"/>
                    </a:ext>
                  </a:extLst>
                </a:gridCol>
                <a:gridCol w="1930488">
                  <a:extLst>
                    <a:ext uri="{9D8B030D-6E8A-4147-A177-3AD203B41FA5}">
                      <a16:colId xmlns:a16="http://schemas.microsoft.com/office/drawing/2014/main" val="20003"/>
                    </a:ext>
                  </a:extLst>
                </a:gridCol>
                <a:gridCol w="892370">
                  <a:extLst>
                    <a:ext uri="{9D8B030D-6E8A-4147-A177-3AD203B41FA5}">
                      <a16:colId xmlns:a16="http://schemas.microsoft.com/office/drawing/2014/main" val="20004"/>
                    </a:ext>
                  </a:extLst>
                </a:gridCol>
                <a:gridCol w="892370">
                  <a:extLst>
                    <a:ext uri="{9D8B030D-6E8A-4147-A177-3AD203B41FA5}">
                      <a16:colId xmlns:a16="http://schemas.microsoft.com/office/drawing/2014/main" val="20005"/>
                    </a:ext>
                  </a:extLst>
                </a:gridCol>
              </a:tblGrid>
              <a:tr h="101600">
                <a:tc rowSpan="5">
                  <a:txBody>
                    <a:bodyPr/>
                    <a:lstStyle/>
                    <a:p>
                      <a:pPr algn="just">
                        <a:lnSpc>
                          <a:spcPct val="150000"/>
                        </a:lnSpc>
                        <a:spcAft>
                          <a:spcPts val="0"/>
                        </a:spcAft>
                      </a:pPr>
                      <a:r>
                        <a:rPr lang="es-MX" sz="1800" dirty="0">
                          <a:effectLst/>
                        </a:rPr>
                        <a:t> </a:t>
                      </a:r>
                      <a:endParaRPr lang="es-MX" sz="1600" dirty="0">
                        <a:effectLst/>
                      </a:endParaRPr>
                    </a:p>
                    <a:p>
                      <a:pPr algn="just">
                        <a:lnSpc>
                          <a:spcPct val="150000"/>
                        </a:lnSpc>
                        <a:spcAft>
                          <a:spcPts val="0"/>
                        </a:spcAft>
                      </a:pPr>
                      <a:r>
                        <a:rPr lang="es-MX" sz="1800" dirty="0">
                          <a:effectLst/>
                        </a:rPr>
                        <a:t> </a:t>
                      </a:r>
                      <a:endParaRPr lang="es-MX" sz="1600" dirty="0">
                        <a:effectLst/>
                      </a:endParaRPr>
                    </a:p>
                    <a:p>
                      <a:pPr algn="just">
                        <a:lnSpc>
                          <a:spcPct val="150000"/>
                        </a:lnSpc>
                        <a:spcAft>
                          <a:spcPts val="0"/>
                        </a:spcAft>
                      </a:pPr>
                      <a:r>
                        <a:rPr lang="es-MX" sz="1800" dirty="0">
                          <a:effectLst/>
                        </a:rPr>
                        <a:t> </a:t>
                      </a:r>
                      <a:endParaRPr lang="es-MX" sz="1600" dirty="0">
                        <a:effectLst/>
                      </a:endParaRPr>
                    </a:p>
                    <a:p>
                      <a:pPr algn="just">
                        <a:lnSpc>
                          <a:spcPct val="150000"/>
                        </a:lnSpc>
                        <a:spcAft>
                          <a:spcPts val="0"/>
                        </a:spcAft>
                      </a:pPr>
                      <a:r>
                        <a:rPr lang="es-MX" sz="1800" dirty="0">
                          <a:effectLst/>
                        </a:rPr>
                        <a:t>Múltiplos </a:t>
                      </a:r>
                      <a:endParaRPr lang="es-MX" sz="1600" dirty="0">
                        <a:effectLst/>
                        <a:latin typeface="Calibri"/>
                        <a:ea typeface="Calibri"/>
                        <a:cs typeface="Times New Roman"/>
                      </a:endParaRPr>
                    </a:p>
                  </a:txBody>
                  <a:tcPr marL="68580" marR="68580" marT="0" marB="0"/>
                </a:tc>
                <a:tc>
                  <a:txBody>
                    <a:bodyPr/>
                    <a:lstStyle/>
                    <a:p>
                      <a:pPr algn="ctr">
                        <a:lnSpc>
                          <a:spcPct val="150000"/>
                        </a:lnSpc>
                        <a:spcAft>
                          <a:spcPts val="0"/>
                        </a:spcAft>
                      </a:pPr>
                      <a:r>
                        <a:rPr lang="es-MX" sz="1800" dirty="0">
                          <a:effectLst/>
                        </a:rPr>
                        <a:t>Factor</a:t>
                      </a:r>
                      <a:endParaRPr lang="es-MX" sz="1600" dirty="0">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s-MX" sz="1800">
                          <a:effectLst/>
                        </a:rPr>
                        <a:t>Equivalencia</a:t>
                      </a:r>
                      <a:endParaRPr lang="es-MX" sz="1600">
                        <a:effectLst/>
                      </a:endParaRPr>
                    </a:p>
                    <a:p>
                      <a:pPr algn="ctr">
                        <a:lnSpc>
                          <a:spcPct val="150000"/>
                        </a:lnSpc>
                        <a:spcAft>
                          <a:spcPts val="0"/>
                        </a:spcAft>
                      </a:pPr>
                      <a:r>
                        <a:rPr lang="es-MX" sz="1800">
                          <a:effectLst/>
                        </a:rPr>
                        <a:t>Decimal</a:t>
                      </a:r>
                      <a:endParaRPr lang="es-MX" sz="1600">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s-MX" sz="1800">
                          <a:effectLst/>
                        </a:rPr>
                        <a:t>Escala</a:t>
                      </a:r>
                      <a:endParaRPr lang="es-MX" sz="1600">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s-MX" sz="1800">
                          <a:effectLst/>
                        </a:rPr>
                        <a:t>Prefijo</a:t>
                      </a:r>
                      <a:endParaRPr lang="es-MX" sz="1600">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s-MX" sz="1800">
                          <a:effectLst/>
                        </a:rPr>
                        <a:t>Símbolo</a:t>
                      </a:r>
                      <a:endParaRPr lang="es-MX" sz="1600">
                        <a:effectLst/>
                        <a:latin typeface="Calibri"/>
                        <a:ea typeface="Calibri"/>
                        <a:cs typeface="Times New Roman"/>
                      </a:endParaRPr>
                    </a:p>
                  </a:txBody>
                  <a:tcPr marL="68580" marR="68580" marT="0" marB="0" anchor="ctr"/>
                </a:tc>
                <a:extLst>
                  <a:ext uri="{0D108BD9-81ED-4DB2-BD59-A6C34878D82A}">
                    <a16:rowId xmlns:a16="http://schemas.microsoft.com/office/drawing/2014/main" val="10000"/>
                  </a:ext>
                </a:extLst>
              </a:tr>
              <a:tr h="165100">
                <a:tc vMerge="1">
                  <a:txBody>
                    <a:bodyPr/>
                    <a:lstStyle/>
                    <a:p>
                      <a:endParaRPr lang="es-MX"/>
                    </a:p>
                  </a:txBody>
                  <a:tcPr/>
                </a:tc>
                <a:tc>
                  <a:txBody>
                    <a:bodyPr/>
                    <a:lstStyle/>
                    <a:p>
                      <a:pPr algn="just">
                        <a:lnSpc>
                          <a:spcPct val="150000"/>
                        </a:lnSpc>
                        <a:spcAft>
                          <a:spcPts val="0"/>
                        </a:spcAft>
                      </a:pPr>
                      <a:r>
                        <a:rPr lang="es-MX" sz="1800">
                          <a:effectLst/>
                        </a:rPr>
                        <a:t>10</a:t>
                      </a:r>
                      <a:r>
                        <a:rPr lang="es-MX" sz="1800" baseline="30000">
                          <a:effectLst/>
                        </a:rPr>
                        <a:t>12</a:t>
                      </a:r>
                      <a:endParaRPr lang="es-MX" sz="160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a:effectLst/>
                        </a:rPr>
                        <a:t>1000000000000</a:t>
                      </a:r>
                      <a:endParaRPr lang="es-MX" sz="160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a:effectLst/>
                        </a:rPr>
                        <a:t>TRILLON</a:t>
                      </a:r>
                      <a:endParaRPr lang="es-MX" sz="160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a:effectLst/>
                        </a:rPr>
                        <a:t>tera</a:t>
                      </a:r>
                      <a:endParaRPr lang="es-MX" sz="160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a:effectLst/>
                        </a:rPr>
                        <a:t>T</a:t>
                      </a:r>
                      <a:endParaRPr lang="es-MX" sz="160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0">
                <a:tc vMerge="1">
                  <a:txBody>
                    <a:bodyPr/>
                    <a:lstStyle/>
                    <a:p>
                      <a:endParaRPr lang="es-MX"/>
                    </a:p>
                  </a:txBody>
                  <a:tcPr/>
                </a:tc>
                <a:tc>
                  <a:txBody>
                    <a:bodyPr/>
                    <a:lstStyle/>
                    <a:p>
                      <a:pPr algn="just">
                        <a:lnSpc>
                          <a:spcPct val="150000"/>
                        </a:lnSpc>
                        <a:spcAft>
                          <a:spcPts val="0"/>
                        </a:spcAft>
                      </a:pPr>
                      <a:r>
                        <a:rPr lang="es-MX" sz="1800" dirty="0">
                          <a:effectLst/>
                        </a:rPr>
                        <a:t>10</a:t>
                      </a:r>
                      <a:r>
                        <a:rPr lang="es-MX" sz="1800" baseline="30000" dirty="0">
                          <a:effectLst/>
                        </a:rPr>
                        <a:t>9</a:t>
                      </a:r>
                      <a:endParaRPr lang="es-MX" sz="16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dirty="0">
                          <a:effectLst/>
                        </a:rPr>
                        <a:t>1000000000</a:t>
                      </a:r>
                      <a:endParaRPr lang="es-MX" sz="16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dirty="0">
                          <a:effectLst/>
                        </a:rPr>
                        <a:t>BILLON </a:t>
                      </a:r>
                      <a:endParaRPr lang="es-MX" sz="16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dirty="0">
                          <a:effectLst/>
                        </a:rPr>
                        <a:t>giga</a:t>
                      </a:r>
                      <a:endParaRPr lang="es-MX" sz="16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a:effectLst/>
                        </a:rPr>
                        <a:t>G</a:t>
                      </a:r>
                      <a:endParaRPr lang="es-MX" sz="160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266700">
                <a:tc vMerge="1">
                  <a:txBody>
                    <a:bodyPr/>
                    <a:lstStyle/>
                    <a:p>
                      <a:endParaRPr lang="es-MX"/>
                    </a:p>
                  </a:txBody>
                  <a:tcPr/>
                </a:tc>
                <a:tc>
                  <a:txBody>
                    <a:bodyPr/>
                    <a:lstStyle/>
                    <a:p>
                      <a:pPr algn="just">
                        <a:lnSpc>
                          <a:spcPct val="150000"/>
                        </a:lnSpc>
                        <a:spcAft>
                          <a:spcPts val="0"/>
                        </a:spcAft>
                      </a:pPr>
                      <a:r>
                        <a:rPr lang="es-MX" sz="1800">
                          <a:effectLst/>
                        </a:rPr>
                        <a:t>10</a:t>
                      </a:r>
                      <a:r>
                        <a:rPr lang="es-MX" sz="1800" baseline="30000">
                          <a:effectLst/>
                        </a:rPr>
                        <a:t>6</a:t>
                      </a:r>
                      <a:endParaRPr lang="es-MX" sz="160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dirty="0">
                          <a:effectLst/>
                        </a:rPr>
                        <a:t>1000000</a:t>
                      </a:r>
                      <a:endParaRPr lang="es-MX" sz="16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a:effectLst/>
                        </a:rPr>
                        <a:t>MILLON </a:t>
                      </a:r>
                      <a:endParaRPr lang="es-MX" sz="160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dirty="0">
                          <a:effectLst/>
                        </a:rPr>
                        <a:t>mega</a:t>
                      </a:r>
                      <a:endParaRPr lang="es-MX" sz="16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a:effectLst/>
                        </a:rPr>
                        <a:t>M</a:t>
                      </a:r>
                      <a:endParaRPr lang="es-MX" sz="160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0">
                <a:tc vMerge="1">
                  <a:txBody>
                    <a:bodyPr/>
                    <a:lstStyle/>
                    <a:p>
                      <a:endParaRPr lang="es-MX"/>
                    </a:p>
                  </a:txBody>
                  <a:tcPr/>
                </a:tc>
                <a:tc>
                  <a:txBody>
                    <a:bodyPr/>
                    <a:lstStyle/>
                    <a:p>
                      <a:pPr algn="just">
                        <a:lnSpc>
                          <a:spcPct val="150000"/>
                        </a:lnSpc>
                        <a:spcAft>
                          <a:spcPts val="0"/>
                        </a:spcAft>
                      </a:pPr>
                      <a:r>
                        <a:rPr lang="es-MX" sz="1800" dirty="0">
                          <a:effectLst/>
                        </a:rPr>
                        <a:t>10</a:t>
                      </a:r>
                      <a:r>
                        <a:rPr lang="es-MX" sz="1800" baseline="30000" dirty="0">
                          <a:effectLst/>
                        </a:rPr>
                        <a:t>3</a:t>
                      </a:r>
                      <a:endParaRPr lang="es-MX" sz="16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dirty="0">
                          <a:effectLst/>
                        </a:rPr>
                        <a:t>1000</a:t>
                      </a:r>
                      <a:endParaRPr lang="es-MX" sz="16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dirty="0">
                          <a:effectLst/>
                        </a:rPr>
                        <a:t>MIL</a:t>
                      </a:r>
                      <a:endParaRPr lang="es-MX" sz="16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dirty="0">
                          <a:effectLst/>
                        </a:rPr>
                        <a:t>kilo</a:t>
                      </a:r>
                      <a:endParaRPr lang="es-MX" sz="16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a:effectLst/>
                        </a:rPr>
                        <a:t>K</a:t>
                      </a:r>
                      <a:endParaRPr lang="es-MX" sz="160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0">
                <a:tc>
                  <a:txBody>
                    <a:bodyPr/>
                    <a:lstStyle/>
                    <a:p>
                      <a:pPr algn="just">
                        <a:lnSpc>
                          <a:spcPct val="150000"/>
                        </a:lnSpc>
                        <a:spcAft>
                          <a:spcPts val="0"/>
                        </a:spcAft>
                      </a:pPr>
                      <a:r>
                        <a:rPr lang="es-MX" sz="1800">
                          <a:effectLst/>
                        </a:rPr>
                        <a:t>unidad</a:t>
                      </a:r>
                      <a:endParaRPr lang="es-MX" sz="160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dirty="0">
                          <a:effectLst/>
                        </a:rPr>
                        <a:t>10</a:t>
                      </a:r>
                      <a:r>
                        <a:rPr lang="es-MX" sz="1800" baseline="30000" dirty="0">
                          <a:effectLst/>
                        </a:rPr>
                        <a:t>0</a:t>
                      </a:r>
                      <a:endParaRPr lang="es-MX" sz="1600" dirty="0">
                        <a:effectLst/>
                        <a:latin typeface="Calibri"/>
                        <a:ea typeface="Calibri"/>
                        <a:cs typeface="Times New Roman"/>
                      </a:endParaRPr>
                    </a:p>
                  </a:txBody>
                  <a:tcPr marL="68580" marR="68580" marT="0" marB="0"/>
                </a:tc>
                <a:tc gridSpan="4">
                  <a:txBody>
                    <a:bodyPr/>
                    <a:lstStyle/>
                    <a:p>
                      <a:pPr algn="just">
                        <a:lnSpc>
                          <a:spcPct val="150000"/>
                        </a:lnSpc>
                        <a:spcAft>
                          <a:spcPts val="0"/>
                        </a:spcAft>
                      </a:pPr>
                      <a:r>
                        <a:rPr lang="es-MX" sz="1800" dirty="0">
                          <a:effectLst/>
                        </a:rPr>
                        <a:t> </a:t>
                      </a:r>
                      <a:endParaRPr lang="es-MX" sz="1600" dirty="0">
                        <a:effectLst/>
                        <a:latin typeface="Calibri"/>
                        <a:ea typeface="Calibri"/>
                        <a:cs typeface="Times New Roman"/>
                      </a:endParaRPr>
                    </a:p>
                  </a:txBody>
                  <a:tcPr marL="68580" marR="68580" marT="0" marB="0"/>
                </a:tc>
                <a:tc hMerge="1">
                  <a:txBody>
                    <a:bodyPr/>
                    <a:lstStyle/>
                    <a:p>
                      <a:endParaRPr lang="es-MX"/>
                    </a:p>
                  </a:txBody>
                  <a:tcPr/>
                </a:tc>
                <a:tc hMerge="1">
                  <a:txBody>
                    <a:bodyPr/>
                    <a:lstStyle/>
                    <a:p>
                      <a:endParaRPr lang="es-MX"/>
                    </a:p>
                  </a:txBody>
                  <a:tcPr/>
                </a:tc>
                <a:tc hMerge="1">
                  <a:txBody>
                    <a:bodyPr/>
                    <a:lstStyle/>
                    <a:p>
                      <a:endParaRPr lang="es-MX"/>
                    </a:p>
                  </a:txBody>
                  <a:tcPr/>
                </a:tc>
                <a:extLst>
                  <a:ext uri="{0D108BD9-81ED-4DB2-BD59-A6C34878D82A}">
                    <a16:rowId xmlns:a16="http://schemas.microsoft.com/office/drawing/2014/main" val="10005"/>
                  </a:ext>
                </a:extLst>
              </a:tr>
              <a:tr h="0">
                <a:tc rowSpan="4">
                  <a:txBody>
                    <a:bodyPr/>
                    <a:lstStyle/>
                    <a:p>
                      <a:pPr algn="just">
                        <a:lnSpc>
                          <a:spcPct val="150000"/>
                        </a:lnSpc>
                        <a:spcAft>
                          <a:spcPts val="0"/>
                        </a:spcAft>
                      </a:pPr>
                      <a:r>
                        <a:rPr lang="es-MX" sz="1800">
                          <a:effectLst/>
                        </a:rPr>
                        <a:t> </a:t>
                      </a:r>
                      <a:endParaRPr lang="es-MX" sz="1600">
                        <a:effectLst/>
                      </a:endParaRPr>
                    </a:p>
                    <a:p>
                      <a:pPr algn="just">
                        <a:lnSpc>
                          <a:spcPct val="150000"/>
                        </a:lnSpc>
                        <a:spcAft>
                          <a:spcPts val="0"/>
                        </a:spcAft>
                      </a:pPr>
                      <a:r>
                        <a:rPr lang="es-MX" sz="1800">
                          <a:effectLst/>
                        </a:rPr>
                        <a:t> </a:t>
                      </a:r>
                      <a:endParaRPr lang="es-MX" sz="1600">
                        <a:effectLst/>
                      </a:endParaRPr>
                    </a:p>
                    <a:p>
                      <a:pPr algn="just">
                        <a:lnSpc>
                          <a:spcPct val="150000"/>
                        </a:lnSpc>
                        <a:spcAft>
                          <a:spcPts val="0"/>
                        </a:spcAft>
                      </a:pPr>
                      <a:r>
                        <a:rPr lang="es-MX" sz="1800">
                          <a:effectLst/>
                        </a:rPr>
                        <a:t>Submúltiplos </a:t>
                      </a:r>
                      <a:endParaRPr lang="es-MX" sz="160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dirty="0">
                          <a:effectLst/>
                        </a:rPr>
                        <a:t>10</a:t>
                      </a:r>
                      <a:r>
                        <a:rPr lang="es-MX" sz="1800" baseline="30000" dirty="0">
                          <a:effectLst/>
                        </a:rPr>
                        <a:t>-3</a:t>
                      </a:r>
                      <a:endParaRPr lang="es-MX" sz="16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a:effectLst/>
                        </a:rPr>
                        <a:t>0.001</a:t>
                      </a:r>
                      <a:endParaRPr lang="es-MX" sz="160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a:effectLst/>
                        </a:rPr>
                        <a:t>MILESIMO </a:t>
                      </a:r>
                      <a:endParaRPr lang="es-MX" sz="160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dirty="0">
                          <a:effectLst/>
                        </a:rPr>
                        <a:t>mili</a:t>
                      </a:r>
                      <a:endParaRPr lang="es-MX" sz="16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a:effectLst/>
                        </a:rPr>
                        <a:t>m</a:t>
                      </a:r>
                      <a:endParaRPr lang="es-MX" sz="1600">
                        <a:effectLst/>
                        <a:latin typeface="Calibri"/>
                        <a:ea typeface="Calibri"/>
                        <a:cs typeface="Times New Roman"/>
                      </a:endParaRPr>
                    </a:p>
                  </a:txBody>
                  <a:tcPr marL="68580" marR="68580" marT="0" marB="0"/>
                </a:tc>
                <a:extLst>
                  <a:ext uri="{0D108BD9-81ED-4DB2-BD59-A6C34878D82A}">
                    <a16:rowId xmlns:a16="http://schemas.microsoft.com/office/drawing/2014/main" val="10006"/>
                  </a:ext>
                </a:extLst>
              </a:tr>
              <a:tr h="0">
                <a:tc vMerge="1">
                  <a:txBody>
                    <a:bodyPr/>
                    <a:lstStyle/>
                    <a:p>
                      <a:endParaRPr lang="es-MX"/>
                    </a:p>
                  </a:txBody>
                  <a:tcPr/>
                </a:tc>
                <a:tc>
                  <a:txBody>
                    <a:bodyPr/>
                    <a:lstStyle/>
                    <a:p>
                      <a:pPr algn="just">
                        <a:lnSpc>
                          <a:spcPct val="150000"/>
                        </a:lnSpc>
                        <a:spcAft>
                          <a:spcPts val="0"/>
                        </a:spcAft>
                      </a:pPr>
                      <a:r>
                        <a:rPr lang="es-MX" sz="1800" dirty="0">
                          <a:effectLst/>
                        </a:rPr>
                        <a:t>10</a:t>
                      </a:r>
                      <a:r>
                        <a:rPr lang="es-MX" sz="1800" baseline="30000" dirty="0">
                          <a:effectLst/>
                        </a:rPr>
                        <a:t>-6</a:t>
                      </a:r>
                      <a:endParaRPr lang="es-MX" sz="16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dirty="0">
                          <a:effectLst/>
                        </a:rPr>
                        <a:t>0.000001</a:t>
                      </a:r>
                      <a:endParaRPr lang="es-MX" sz="16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a:effectLst/>
                        </a:rPr>
                        <a:t>MILLONESIMO</a:t>
                      </a:r>
                      <a:endParaRPr lang="es-MX" sz="160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a:effectLst/>
                        </a:rPr>
                        <a:t>micro</a:t>
                      </a:r>
                      <a:endParaRPr lang="es-MX" sz="160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600">
                          <a:effectLst/>
                        </a:rPr>
                        <a:t>μ</a:t>
                      </a:r>
                      <a:endParaRPr lang="es-MX" sz="1600">
                        <a:effectLst/>
                        <a:latin typeface="Calibri"/>
                        <a:ea typeface="Calibri"/>
                        <a:cs typeface="Times New Roman"/>
                      </a:endParaRPr>
                    </a:p>
                  </a:txBody>
                  <a:tcPr marL="68580" marR="68580" marT="0" marB="0"/>
                </a:tc>
                <a:extLst>
                  <a:ext uri="{0D108BD9-81ED-4DB2-BD59-A6C34878D82A}">
                    <a16:rowId xmlns:a16="http://schemas.microsoft.com/office/drawing/2014/main" val="10007"/>
                  </a:ext>
                </a:extLst>
              </a:tr>
              <a:tr h="152400">
                <a:tc vMerge="1">
                  <a:txBody>
                    <a:bodyPr/>
                    <a:lstStyle/>
                    <a:p>
                      <a:endParaRPr lang="es-MX"/>
                    </a:p>
                  </a:txBody>
                  <a:tcPr/>
                </a:tc>
                <a:tc>
                  <a:txBody>
                    <a:bodyPr/>
                    <a:lstStyle/>
                    <a:p>
                      <a:pPr algn="just">
                        <a:lnSpc>
                          <a:spcPct val="150000"/>
                        </a:lnSpc>
                        <a:spcAft>
                          <a:spcPts val="0"/>
                        </a:spcAft>
                      </a:pPr>
                      <a:r>
                        <a:rPr lang="es-MX" sz="1800" dirty="0">
                          <a:effectLst/>
                        </a:rPr>
                        <a:t>10</a:t>
                      </a:r>
                      <a:r>
                        <a:rPr lang="es-MX" sz="1800" baseline="30000" dirty="0">
                          <a:effectLst/>
                        </a:rPr>
                        <a:t>-9</a:t>
                      </a:r>
                      <a:endParaRPr lang="es-MX" sz="16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dirty="0">
                          <a:effectLst/>
                        </a:rPr>
                        <a:t>0.000000001</a:t>
                      </a:r>
                      <a:endParaRPr lang="es-MX" sz="16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a:effectLst/>
                        </a:rPr>
                        <a:t>BILLONESIMO</a:t>
                      </a:r>
                      <a:endParaRPr lang="es-MX" sz="160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a:effectLst/>
                        </a:rPr>
                        <a:t>nano</a:t>
                      </a:r>
                      <a:endParaRPr lang="es-MX" sz="160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a:effectLst/>
                        </a:rPr>
                        <a:t>n</a:t>
                      </a:r>
                      <a:endParaRPr lang="es-MX" sz="1600">
                        <a:effectLst/>
                        <a:latin typeface="Calibri"/>
                        <a:ea typeface="Calibri"/>
                        <a:cs typeface="Times New Roman"/>
                      </a:endParaRPr>
                    </a:p>
                  </a:txBody>
                  <a:tcPr marL="68580" marR="68580" marT="0" marB="0"/>
                </a:tc>
                <a:extLst>
                  <a:ext uri="{0D108BD9-81ED-4DB2-BD59-A6C34878D82A}">
                    <a16:rowId xmlns:a16="http://schemas.microsoft.com/office/drawing/2014/main" val="10008"/>
                  </a:ext>
                </a:extLst>
              </a:tr>
              <a:tr h="114300">
                <a:tc vMerge="1">
                  <a:txBody>
                    <a:bodyPr/>
                    <a:lstStyle/>
                    <a:p>
                      <a:endParaRPr lang="es-MX"/>
                    </a:p>
                  </a:txBody>
                  <a:tcPr/>
                </a:tc>
                <a:tc>
                  <a:txBody>
                    <a:bodyPr/>
                    <a:lstStyle/>
                    <a:p>
                      <a:pPr algn="just">
                        <a:lnSpc>
                          <a:spcPct val="150000"/>
                        </a:lnSpc>
                        <a:spcAft>
                          <a:spcPts val="0"/>
                        </a:spcAft>
                      </a:pPr>
                      <a:r>
                        <a:rPr lang="es-MX" sz="1800">
                          <a:effectLst/>
                        </a:rPr>
                        <a:t>10</a:t>
                      </a:r>
                      <a:r>
                        <a:rPr lang="es-MX" sz="1800" baseline="30000">
                          <a:effectLst/>
                        </a:rPr>
                        <a:t>-12</a:t>
                      </a:r>
                      <a:endParaRPr lang="es-MX" sz="160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a:effectLst/>
                        </a:rPr>
                        <a:t>0.000000000001</a:t>
                      </a:r>
                      <a:endParaRPr lang="es-MX" sz="160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a:effectLst/>
                        </a:rPr>
                        <a:t>TRILLONESIMO</a:t>
                      </a:r>
                      <a:endParaRPr lang="es-MX" sz="160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a:effectLst/>
                        </a:rPr>
                        <a:t>pico</a:t>
                      </a:r>
                      <a:endParaRPr lang="es-MX" sz="1600">
                        <a:effectLst/>
                        <a:latin typeface="Calibri"/>
                        <a:ea typeface="Calibri"/>
                        <a:cs typeface="Times New Roman"/>
                      </a:endParaRPr>
                    </a:p>
                  </a:txBody>
                  <a:tcPr marL="68580" marR="68580" marT="0" marB="0"/>
                </a:tc>
                <a:tc>
                  <a:txBody>
                    <a:bodyPr/>
                    <a:lstStyle/>
                    <a:p>
                      <a:pPr algn="just">
                        <a:lnSpc>
                          <a:spcPct val="150000"/>
                        </a:lnSpc>
                        <a:spcAft>
                          <a:spcPts val="0"/>
                        </a:spcAft>
                      </a:pPr>
                      <a:r>
                        <a:rPr lang="es-MX" sz="1800" dirty="0">
                          <a:effectLst/>
                        </a:rPr>
                        <a:t>p</a:t>
                      </a:r>
                      <a:endParaRPr lang="es-MX" sz="1600" dirty="0">
                        <a:effectLst/>
                        <a:latin typeface="Calibri"/>
                        <a:ea typeface="Calibri"/>
                        <a:cs typeface="Times New Roman"/>
                      </a:endParaRPr>
                    </a:p>
                  </a:txBody>
                  <a:tcPr marL="68580" marR="68580" marT="0" marB="0"/>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405028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CuadroTexto">
            <a:extLst>
              <a:ext uri="{FF2B5EF4-FFF2-40B4-BE49-F238E27FC236}">
                <a16:creationId xmlns:a16="http://schemas.microsoft.com/office/drawing/2014/main" id="{683F4FA8-308B-4499-B3DD-41C3F7511E93}"/>
              </a:ext>
            </a:extLst>
          </p:cNvPr>
          <p:cNvSpPr txBox="1"/>
          <p:nvPr/>
        </p:nvSpPr>
        <p:spPr>
          <a:xfrm>
            <a:off x="0" y="572519"/>
            <a:ext cx="12192000" cy="584775"/>
          </a:xfrm>
          <a:prstGeom prst="rect">
            <a:avLst/>
          </a:prstGeom>
          <a:noFill/>
        </p:spPr>
        <p:txBody>
          <a:bodyPr wrap="square" rtlCol="0">
            <a:spAutoFit/>
          </a:bodyPr>
          <a:lstStyle/>
          <a:p>
            <a:pPr algn="ctr"/>
            <a:r>
              <a:rPr lang="es-MX" sz="3200" b="1" dirty="0"/>
              <a:t>¿QUE ES LA ELECTRICIDAD?</a:t>
            </a:r>
          </a:p>
        </p:txBody>
      </p:sp>
      <p:pic>
        <p:nvPicPr>
          <p:cNvPr id="6" name="Picture 2" descr="C:\Users\axidh\Desktop\sesion3\2.jpg">
            <a:extLst>
              <a:ext uri="{FF2B5EF4-FFF2-40B4-BE49-F238E27FC236}">
                <a16:creationId xmlns:a16="http://schemas.microsoft.com/office/drawing/2014/main" id="{2124B8F9-F3E5-4B2E-A19E-B8FAC1A597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2102" y="2282323"/>
            <a:ext cx="3552394" cy="2664296"/>
          </a:xfrm>
          <a:prstGeom prst="rect">
            <a:avLst/>
          </a:prstGeom>
          <a:noFill/>
          <a:extLst>
            <a:ext uri="{909E8E84-426E-40DD-AFC4-6F175D3DCCD1}">
              <a14:hiddenFill xmlns:a14="http://schemas.microsoft.com/office/drawing/2010/main">
                <a:solidFill>
                  <a:srgbClr val="FFFFFF"/>
                </a:solidFill>
              </a14:hiddenFill>
            </a:ext>
          </a:extLst>
        </p:spPr>
      </p:pic>
      <p:sp>
        <p:nvSpPr>
          <p:cNvPr id="7" name="5 Rectángulo">
            <a:extLst>
              <a:ext uri="{FF2B5EF4-FFF2-40B4-BE49-F238E27FC236}">
                <a16:creationId xmlns:a16="http://schemas.microsoft.com/office/drawing/2014/main" id="{4EFA9602-1341-42A5-967F-AE56E14BBF98}"/>
              </a:ext>
            </a:extLst>
          </p:cNvPr>
          <p:cNvSpPr/>
          <p:nvPr/>
        </p:nvSpPr>
        <p:spPr>
          <a:xfrm>
            <a:off x="1982272" y="5566916"/>
            <a:ext cx="9144000" cy="584775"/>
          </a:xfrm>
          <a:prstGeom prst="rect">
            <a:avLst/>
          </a:prstGeom>
        </p:spPr>
        <p:txBody>
          <a:bodyPr wrap="square">
            <a:spAutoFit/>
          </a:bodyPr>
          <a:lstStyle/>
          <a:p>
            <a:pPr algn="ctr"/>
            <a:r>
              <a:rPr lang="es-MX" sz="3200" b="1" dirty="0">
                <a:latin typeface="Arial Black" panose="020B0A04020102020204" pitchFamily="34" charset="0"/>
              </a:rPr>
              <a:t>Es un fenómeno físico</a:t>
            </a:r>
          </a:p>
        </p:txBody>
      </p:sp>
      <p:sp>
        <p:nvSpPr>
          <p:cNvPr id="8" name="7 Rectángulo">
            <a:extLst>
              <a:ext uri="{FF2B5EF4-FFF2-40B4-BE49-F238E27FC236}">
                <a16:creationId xmlns:a16="http://schemas.microsoft.com/office/drawing/2014/main" id="{1054F0AF-162A-468E-B255-CBD3AAF2CCE0}"/>
              </a:ext>
            </a:extLst>
          </p:cNvPr>
          <p:cNvSpPr/>
          <p:nvPr/>
        </p:nvSpPr>
        <p:spPr>
          <a:xfrm>
            <a:off x="1367118" y="1687333"/>
            <a:ext cx="9068797" cy="461665"/>
          </a:xfrm>
          <a:prstGeom prst="rect">
            <a:avLst/>
          </a:prstGeom>
        </p:spPr>
        <p:txBody>
          <a:bodyPr wrap="square">
            <a:spAutoFit/>
          </a:bodyPr>
          <a:lstStyle/>
          <a:p>
            <a:pPr algn="ctr"/>
            <a:r>
              <a:rPr lang="es-MX" sz="2400" dirty="0"/>
              <a:t>Forma de energía que se manifiesta con el movimiento de los electrones.</a:t>
            </a:r>
          </a:p>
        </p:txBody>
      </p:sp>
      <p:sp>
        <p:nvSpPr>
          <p:cNvPr id="2" name="CuadroTexto 1">
            <a:extLst>
              <a:ext uri="{FF2B5EF4-FFF2-40B4-BE49-F238E27FC236}">
                <a16:creationId xmlns:a16="http://schemas.microsoft.com/office/drawing/2014/main" id="{9B8E953E-CAE1-4B53-AEBA-1BD2E45F696A}"/>
              </a:ext>
            </a:extLst>
          </p:cNvPr>
          <p:cNvSpPr txBox="1"/>
          <p:nvPr/>
        </p:nvSpPr>
        <p:spPr>
          <a:xfrm>
            <a:off x="1108538" y="5072101"/>
            <a:ext cx="9585958" cy="369332"/>
          </a:xfrm>
          <a:prstGeom prst="rect">
            <a:avLst/>
          </a:prstGeom>
          <a:noFill/>
        </p:spPr>
        <p:txBody>
          <a:bodyPr wrap="none" rtlCol="0">
            <a:spAutoFit/>
          </a:bodyPr>
          <a:lstStyle/>
          <a:p>
            <a:r>
              <a:rPr lang="es-MX" dirty="0"/>
              <a:t> FLUJO DE ELECTRONES A TRAVES DE UN MEDIO QUE SEA CAPAZ DE PERMITIR SU CIRCULACION.</a:t>
            </a:r>
          </a:p>
        </p:txBody>
      </p:sp>
      <p:pic>
        <p:nvPicPr>
          <p:cNvPr id="9" name="Imagen 8">
            <a:extLst>
              <a:ext uri="{FF2B5EF4-FFF2-40B4-BE49-F238E27FC236}">
                <a16:creationId xmlns:a16="http://schemas.microsoft.com/office/drawing/2014/main" id="{BFCE6645-2E23-413D-B900-F1910F3E2CA9}"/>
              </a:ext>
            </a:extLst>
          </p:cNvPr>
          <p:cNvPicPr>
            <a:picLocks noChangeAspect="1"/>
          </p:cNvPicPr>
          <p:nvPr/>
        </p:nvPicPr>
        <p:blipFill>
          <a:blip r:embed="rId3"/>
          <a:stretch>
            <a:fillRect/>
          </a:stretch>
        </p:blipFill>
        <p:spPr>
          <a:xfrm>
            <a:off x="1143292" y="2274481"/>
            <a:ext cx="5854268" cy="2679980"/>
          </a:xfrm>
          <a:prstGeom prst="rect">
            <a:avLst/>
          </a:prstGeom>
        </p:spPr>
      </p:pic>
    </p:spTree>
    <p:extLst>
      <p:ext uri="{BB962C8B-B14F-4D97-AF65-F5344CB8AC3E}">
        <p14:creationId xmlns:p14="http://schemas.microsoft.com/office/powerpoint/2010/main" val="932131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72BD826-27FD-4269-9739-AD552F039DB0}"/>
              </a:ext>
            </a:extLst>
          </p:cNvPr>
          <p:cNvSpPr txBox="1"/>
          <p:nvPr/>
        </p:nvSpPr>
        <p:spPr>
          <a:xfrm>
            <a:off x="2032000" y="572254"/>
            <a:ext cx="8950960" cy="461665"/>
          </a:xfrm>
          <a:prstGeom prst="rect">
            <a:avLst/>
          </a:prstGeom>
          <a:noFill/>
        </p:spPr>
        <p:txBody>
          <a:bodyPr wrap="square">
            <a:spAutoFit/>
          </a:bodyPr>
          <a:lstStyle/>
          <a:p>
            <a:r>
              <a:rPr lang="es-ES" sz="2400" b="1" dirty="0"/>
              <a:t>INTRODUCCIÓN A SIMULADORES DE CIRCUITOS ELECTRÓNICOS.</a:t>
            </a:r>
            <a:endParaRPr lang="es-MX" sz="2400" b="1" dirty="0"/>
          </a:p>
        </p:txBody>
      </p:sp>
      <p:sp>
        <p:nvSpPr>
          <p:cNvPr id="5" name="CuadroTexto 4">
            <a:extLst>
              <a:ext uri="{FF2B5EF4-FFF2-40B4-BE49-F238E27FC236}">
                <a16:creationId xmlns:a16="http://schemas.microsoft.com/office/drawing/2014/main" id="{6DA558C4-EE76-4D2F-B121-FEB25A4AEAE3}"/>
              </a:ext>
            </a:extLst>
          </p:cNvPr>
          <p:cNvSpPr txBox="1"/>
          <p:nvPr/>
        </p:nvSpPr>
        <p:spPr>
          <a:xfrm>
            <a:off x="1229360" y="2088041"/>
            <a:ext cx="4643120" cy="1631216"/>
          </a:xfrm>
          <a:prstGeom prst="rect">
            <a:avLst/>
          </a:prstGeom>
          <a:noFill/>
        </p:spPr>
        <p:txBody>
          <a:bodyPr wrap="square">
            <a:spAutoFit/>
          </a:bodyPr>
          <a:lstStyle/>
          <a:p>
            <a:r>
              <a:rPr lang="es-MX" sz="2000" dirty="0"/>
              <a:t>El software especializado para simulación de circuitos realizar desde las más sencillas a las más sofisticadas simulaciones de prototipos, sin necesidad de utilizar previamente los componentes físicos.</a:t>
            </a:r>
          </a:p>
        </p:txBody>
      </p:sp>
      <p:pic>
        <p:nvPicPr>
          <p:cNvPr id="7" name="Imagen 6">
            <a:extLst>
              <a:ext uri="{FF2B5EF4-FFF2-40B4-BE49-F238E27FC236}">
                <a16:creationId xmlns:a16="http://schemas.microsoft.com/office/drawing/2014/main" id="{298A72BB-DFCA-4F4B-BDB1-F403D88572AE}"/>
              </a:ext>
            </a:extLst>
          </p:cNvPr>
          <p:cNvPicPr>
            <a:picLocks noChangeAspect="1"/>
          </p:cNvPicPr>
          <p:nvPr/>
        </p:nvPicPr>
        <p:blipFill rotWithShape="1">
          <a:blip r:embed="rId2"/>
          <a:srcRect l="22584" t="15076" r="21917" b="20148"/>
          <a:stretch/>
        </p:blipFill>
        <p:spPr>
          <a:xfrm>
            <a:off x="6061444" y="1258593"/>
            <a:ext cx="5480316" cy="3597888"/>
          </a:xfrm>
          <a:prstGeom prst="rect">
            <a:avLst/>
          </a:prstGeom>
        </p:spPr>
      </p:pic>
      <p:sp>
        <p:nvSpPr>
          <p:cNvPr id="9" name="CuadroTexto 8">
            <a:extLst>
              <a:ext uri="{FF2B5EF4-FFF2-40B4-BE49-F238E27FC236}">
                <a16:creationId xmlns:a16="http://schemas.microsoft.com/office/drawing/2014/main" id="{2A50E5AC-2691-4CAE-9D9D-974B11AB4806}"/>
              </a:ext>
            </a:extLst>
          </p:cNvPr>
          <p:cNvSpPr txBox="1"/>
          <p:nvPr/>
        </p:nvSpPr>
        <p:spPr>
          <a:xfrm>
            <a:off x="1889760" y="5337178"/>
            <a:ext cx="8839200" cy="923330"/>
          </a:xfrm>
          <a:prstGeom prst="rect">
            <a:avLst/>
          </a:prstGeom>
          <a:noFill/>
        </p:spPr>
        <p:txBody>
          <a:bodyPr wrap="square">
            <a:spAutoFit/>
          </a:bodyPr>
          <a:lstStyle/>
          <a:p>
            <a:pPr marL="285750" indent="-285750">
              <a:buFont typeface="Wingdings" panose="05000000000000000000" pitchFamily="2" charset="2"/>
              <a:buChar char="q"/>
            </a:pPr>
            <a:r>
              <a:rPr lang="es-MX" dirty="0"/>
              <a:t>Permiten representar y editar los esquemas electrónicos de forma simple y eficiente.</a:t>
            </a:r>
          </a:p>
          <a:p>
            <a:pPr marL="285750" indent="-285750">
              <a:buFont typeface="Wingdings" panose="05000000000000000000" pitchFamily="2" charset="2"/>
              <a:buChar char="q"/>
            </a:pPr>
            <a:r>
              <a:rPr lang="es-MX" dirty="0"/>
              <a:t>Es posible realizar simulaciones muy reales del comportamiento de circuitos.</a:t>
            </a:r>
          </a:p>
          <a:p>
            <a:pPr marL="285750" indent="-285750">
              <a:buFont typeface="Wingdings" panose="05000000000000000000" pitchFamily="2" charset="2"/>
              <a:buChar char="q"/>
            </a:pPr>
            <a:r>
              <a:rPr lang="es-MX" dirty="0"/>
              <a:t>Diseño de placas de circuito impreso (PCB).</a:t>
            </a:r>
          </a:p>
        </p:txBody>
      </p:sp>
    </p:spTree>
    <p:extLst>
      <p:ext uri="{BB962C8B-B14F-4D97-AF65-F5344CB8AC3E}">
        <p14:creationId xmlns:p14="http://schemas.microsoft.com/office/powerpoint/2010/main" val="38868644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82499E1-C323-4FF3-8149-FFE8958DBC77}"/>
              </a:ext>
            </a:extLst>
          </p:cNvPr>
          <p:cNvSpPr txBox="1"/>
          <p:nvPr/>
        </p:nvSpPr>
        <p:spPr>
          <a:xfrm>
            <a:off x="3040380" y="475456"/>
            <a:ext cx="6101080" cy="830997"/>
          </a:xfrm>
          <a:prstGeom prst="rect">
            <a:avLst/>
          </a:prstGeom>
          <a:noFill/>
        </p:spPr>
        <p:txBody>
          <a:bodyPr wrap="square">
            <a:spAutoFit/>
          </a:bodyPr>
          <a:lstStyle/>
          <a:p>
            <a:pPr algn="ctr"/>
            <a:r>
              <a:rPr lang="es-ES" sz="2400" b="1" dirty="0"/>
              <a:t>PRÁCTICA DEMOSTRATIVA LEY DE OHM</a:t>
            </a:r>
          </a:p>
          <a:p>
            <a:endParaRPr lang="es-ES" sz="2400" b="1" dirty="0"/>
          </a:p>
        </p:txBody>
      </p:sp>
      <p:sp>
        <p:nvSpPr>
          <p:cNvPr id="5" name="CuadroTexto 4">
            <a:extLst>
              <a:ext uri="{FF2B5EF4-FFF2-40B4-BE49-F238E27FC236}">
                <a16:creationId xmlns:a16="http://schemas.microsoft.com/office/drawing/2014/main" id="{D0DC7401-9EE8-4290-B0D8-AC765E89AF07}"/>
              </a:ext>
            </a:extLst>
          </p:cNvPr>
          <p:cNvSpPr txBox="1"/>
          <p:nvPr/>
        </p:nvSpPr>
        <p:spPr>
          <a:xfrm>
            <a:off x="1557020" y="1753403"/>
            <a:ext cx="5504180" cy="3170099"/>
          </a:xfrm>
          <a:prstGeom prst="rect">
            <a:avLst/>
          </a:prstGeom>
          <a:noFill/>
        </p:spPr>
        <p:txBody>
          <a:bodyPr wrap="square">
            <a:spAutoFit/>
          </a:bodyPr>
          <a:lstStyle/>
          <a:p>
            <a:r>
              <a:rPr lang="es-ES" sz="2000" dirty="0"/>
              <a:t> Objetivo: </a:t>
            </a:r>
          </a:p>
          <a:p>
            <a:endParaRPr lang="es-ES" sz="2000" dirty="0"/>
          </a:p>
          <a:p>
            <a:r>
              <a:rPr lang="es-ES" sz="2000" dirty="0"/>
              <a:t> Conocer la relación entre voltaje V y corriente I de la LEY DE OHM. </a:t>
            </a:r>
          </a:p>
          <a:p>
            <a:endParaRPr lang="es-ES" sz="2000" dirty="0"/>
          </a:p>
          <a:p>
            <a:r>
              <a:rPr lang="es-ES" sz="2000" dirty="0"/>
              <a:t> Calcular la intensidad y resistencia totales en un circuito en serie. </a:t>
            </a:r>
          </a:p>
          <a:p>
            <a:endParaRPr lang="es-ES" sz="2000" dirty="0"/>
          </a:p>
          <a:p>
            <a:r>
              <a:rPr lang="es-ES" sz="2000" dirty="0"/>
              <a:t> Calcular la intensidad y resistencia totales en un circuito en paralelo. </a:t>
            </a:r>
            <a:endParaRPr lang="es-MX" sz="2000" dirty="0"/>
          </a:p>
        </p:txBody>
      </p:sp>
      <p:pic>
        <p:nvPicPr>
          <p:cNvPr id="6" name="Picture 2" descr="C:\Users\axidh\Desktop\sesion3\Ley_de_ohm_-_Organigrama.png">
            <a:extLst>
              <a:ext uri="{FF2B5EF4-FFF2-40B4-BE49-F238E27FC236}">
                <a16:creationId xmlns:a16="http://schemas.microsoft.com/office/drawing/2014/main" id="{1B636902-6A1E-4F8D-A2E3-8615F3D8C4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4500" y="1306453"/>
            <a:ext cx="4064000" cy="40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72812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F99F3101-4DB3-4F34-A0A2-C050A271E95F}"/>
              </a:ext>
            </a:extLst>
          </p:cNvPr>
          <p:cNvSpPr txBox="1"/>
          <p:nvPr/>
        </p:nvSpPr>
        <p:spPr>
          <a:xfrm>
            <a:off x="0" y="583476"/>
            <a:ext cx="12192000" cy="461665"/>
          </a:xfrm>
          <a:prstGeom prst="rect">
            <a:avLst/>
          </a:prstGeom>
          <a:noFill/>
        </p:spPr>
        <p:txBody>
          <a:bodyPr wrap="square">
            <a:spAutoFit/>
          </a:bodyPr>
          <a:lstStyle/>
          <a:p>
            <a:pPr algn="ctr"/>
            <a:r>
              <a:rPr lang="es-MX" sz="2400" dirty="0"/>
              <a:t>Recursos. </a:t>
            </a:r>
          </a:p>
        </p:txBody>
      </p:sp>
      <p:graphicFrame>
        <p:nvGraphicFramePr>
          <p:cNvPr id="7" name="Tabla 7">
            <a:extLst>
              <a:ext uri="{FF2B5EF4-FFF2-40B4-BE49-F238E27FC236}">
                <a16:creationId xmlns:a16="http://schemas.microsoft.com/office/drawing/2014/main" id="{AB162B8D-D7AE-498B-A5C5-C40EB7A905C6}"/>
              </a:ext>
            </a:extLst>
          </p:cNvPr>
          <p:cNvGraphicFramePr>
            <a:graphicFrameLocks noGrp="1"/>
          </p:cNvGraphicFramePr>
          <p:nvPr>
            <p:extLst>
              <p:ext uri="{D42A27DB-BD31-4B8C-83A1-F6EECF244321}">
                <p14:modId xmlns:p14="http://schemas.microsoft.com/office/powerpoint/2010/main" val="3192587490"/>
              </p:ext>
            </p:extLst>
          </p:nvPr>
        </p:nvGraphicFramePr>
        <p:xfrm>
          <a:off x="1341120" y="1207346"/>
          <a:ext cx="9936480" cy="1559560"/>
        </p:xfrm>
        <a:graphic>
          <a:graphicData uri="http://schemas.openxmlformats.org/drawingml/2006/table">
            <a:tbl>
              <a:tblPr firstRow="1" bandRow="1">
                <a:tableStyleId>{5C22544A-7EE6-4342-B048-85BDC9FD1C3A}</a:tableStyleId>
              </a:tblPr>
              <a:tblGrid>
                <a:gridCol w="3800704">
                  <a:extLst>
                    <a:ext uri="{9D8B030D-6E8A-4147-A177-3AD203B41FA5}">
                      <a16:colId xmlns:a16="http://schemas.microsoft.com/office/drawing/2014/main" val="3280058563"/>
                    </a:ext>
                  </a:extLst>
                </a:gridCol>
                <a:gridCol w="3763442">
                  <a:extLst>
                    <a:ext uri="{9D8B030D-6E8A-4147-A177-3AD203B41FA5}">
                      <a16:colId xmlns:a16="http://schemas.microsoft.com/office/drawing/2014/main" val="770762900"/>
                    </a:ext>
                  </a:extLst>
                </a:gridCol>
                <a:gridCol w="2372334">
                  <a:extLst>
                    <a:ext uri="{9D8B030D-6E8A-4147-A177-3AD203B41FA5}">
                      <a16:colId xmlns:a16="http://schemas.microsoft.com/office/drawing/2014/main" val="3396362441"/>
                    </a:ext>
                  </a:extLst>
                </a:gridCol>
              </a:tblGrid>
              <a:tr h="370840">
                <a:tc>
                  <a:txBody>
                    <a:bodyPr/>
                    <a:lstStyle/>
                    <a:p>
                      <a:r>
                        <a:rPr lang="es-MX" dirty="0"/>
                        <a:t>MATERIA</a:t>
                      </a:r>
                    </a:p>
                  </a:txBody>
                  <a:tcPr/>
                </a:tc>
                <a:tc>
                  <a:txBody>
                    <a:bodyPr/>
                    <a:lstStyle/>
                    <a:p>
                      <a:r>
                        <a:rPr lang="es-MX" dirty="0"/>
                        <a:t>EQUIPO</a:t>
                      </a:r>
                    </a:p>
                  </a:txBody>
                  <a:tcPr/>
                </a:tc>
                <a:tc>
                  <a:txBody>
                    <a:bodyPr/>
                    <a:lstStyle/>
                    <a:p>
                      <a:r>
                        <a:rPr lang="es-MX" dirty="0"/>
                        <a:t>HERRAMIENTAS</a:t>
                      </a:r>
                    </a:p>
                  </a:txBody>
                  <a:tcPr/>
                </a:tc>
                <a:extLst>
                  <a:ext uri="{0D108BD9-81ED-4DB2-BD59-A6C34878D82A}">
                    <a16:rowId xmlns:a16="http://schemas.microsoft.com/office/drawing/2014/main" val="4082357444"/>
                  </a:ext>
                </a:extLst>
              </a:tr>
              <a:tr h="370840">
                <a:tc>
                  <a:txBody>
                    <a:bodyPr/>
                    <a:lstStyle/>
                    <a:p>
                      <a:r>
                        <a:rPr lang="es-ES" dirty="0"/>
                        <a:t>1 RESISTENCIA 10 </a:t>
                      </a:r>
                      <a:r>
                        <a:rPr lang="el-GR" dirty="0"/>
                        <a:t>Ω</a:t>
                      </a:r>
                      <a:r>
                        <a:rPr lang="es-ES" dirty="0"/>
                        <a:t>  / 1 W </a:t>
                      </a:r>
                    </a:p>
                    <a:p>
                      <a:r>
                        <a:rPr lang="es-ES" dirty="0"/>
                        <a:t>1 RESISTENCIA 12 </a:t>
                      </a:r>
                      <a:r>
                        <a:rPr lang="el-GR" dirty="0"/>
                        <a:t>Ω</a:t>
                      </a:r>
                      <a:r>
                        <a:rPr lang="es-ES" dirty="0"/>
                        <a:t>/ 1 W </a:t>
                      </a:r>
                    </a:p>
                    <a:p>
                      <a:r>
                        <a:rPr lang="es-ES" dirty="0"/>
                        <a:t>1 RESISTENCIA 24 </a:t>
                      </a:r>
                      <a:r>
                        <a:rPr lang="el-GR" dirty="0"/>
                        <a:t>Ω</a:t>
                      </a:r>
                      <a:r>
                        <a:rPr lang="es-ES" dirty="0"/>
                        <a:t> / 1 W </a:t>
                      </a:r>
                    </a:p>
                    <a:p>
                      <a:r>
                        <a:rPr lang="es-ES" dirty="0"/>
                        <a:t>1 RESISTENCIA 36 </a:t>
                      </a:r>
                      <a:r>
                        <a:rPr lang="el-GR" dirty="0"/>
                        <a:t>Ω</a:t>
                      </a:r>
                      <a:r>
                        <a:rPr lang="es-ES" dirty="0"/>
                        <a:t> / 1 W </a:t>
                      </a:r>
                      <a:endParaRPr lang="es-MX" dirty="0"/>
                    </a:p>
                  </a:txBody>
                  <a:tcPr/>
                </a:tc>
                <a:tc>
                  <a:txBody>
                    <a:bodyPr/>
                    <a:lstStyle/>
                    <a:p>
                      <a:r>
                        <a:rPr lang="es-ES" dirty="0"/>
                        <a:t>1 FUENTE DE VOLTAJE VARIABLE </a:t>
                      </a:r>
                    </a:p>
                    <a:p>
                      <a:r>
                        <a:rPr lang="es-ES" dirty="0"/>
                        <a:t>1 MULTIMETRO DIGITAL </a:t>
                      </a:r>
                      <a:endParaRPr lang="es-MX" dirty="0"/>
                    </a:p>
                  </a:txBody>
                  <a:tcPr/>
                </a:tc>
                <a:tc>
                  <a:txBody>
                    <a:bodyPr/>
                    <a:lstStyle/>
                    <a:p>
                      <a:r>
                        <a:rPr lang="es-MX" dirty="0"/>
                        <a:t>SIMULADOR</a:t>
                      </a:r>
                    </a:p>
                  </a:txBody>
                  <a:tcPr/>
                </a:tc>
                <a:extLst>
                  <a:ext uri="{0D108BD9-81ED-4DB2-BD59-A6C34878D82A}">
                    <a16:rowId xmlns:a16="http://schemas.microsoft.com/office/drawing/2014/main" val="625375571"/>
                  </a:ext>
                </a:extLst>
              </a:tr>
            </a:tbl>
          </a:graphicData>
        </a:graphic>
      </p:graphicFrame>
      <p:sp>
        <p:nvSpPr>
          <p:cNvPr id="9" name="CuadroTexto 8">
            <a:extLst>
              <a:ext uri="{FF2B5EF4-FFF2-40B4-BE49-F238E27FC236}">
                <a16:creationId xmlns:a16="http://schemas.microsoft.com/office/drawing/2014/main" id="{A10C85DA-362C-44B8-BE22-377BC2558131}"/>
              </a:ext>
            </a:extLst>
          </p:cNvPr>
          <p:cNvSpPr txBox="1"/>
          <p:nvPr/>
        </p:nvSpPr>
        <p:spPr>
          <a:xfrm>
            <a:off x="1016000" y="2967335"/>
            <a:ext cx="10474960" cy="923330"/>
          </a:xfrm>
          <a:prstGeom prst="rect">
            <a:avLst/>
          </a:prstGeom>
          <a:noFill/>
        </p:spPr>
        <p:txBody>
          <a:bodyPr wrap="square">
            <a:spAutoFit/>
          </a:bodyPr>
          <a:lstStyle/>
          <a:p>
            <a:r>
              <a:rPr lang="es-ES" dirty="0"/>
              <a:t>Desarrollo. </a:t>
            </a:r>
          </a:p>
          <a:p>
            <a:r>
              <a:rPr lang="es-ES" dirty="0"/>
              <a:t>1. Arma el circuito de la Figura 1; utilizando inicialmente la resistencia de 10Ω (designada como R1), con un voltaje inicial de 10V. </a:t>
            </a:r>
            <a:endParaRPr lang="es-MX" dirty="0"/>
          </a:p>
        </p:txBody>
      </p:sp>
      <p:pic>
        <p:nvPicPr>
          <p:cNvPr id="11" name="Imagen 10">
            <a:extLst>
              <a:ext uri="{FF2B5EF4-FFF2-40B4-BE49-F238E27FC236}">
                <a16:creationId xmlns:a16="http://schemas.microsoft.com/office/drawing/2014/main" id="{E8A14445-6059-4243-BAF4-FCEC79B45CC8}"/>
              </a:ext>
            </a:extLst>
          </p:cNvPr>
          <p:cNvPicPr>
            <a:picLocks noChangeAspect="1"/>
          </p:cNvPicPr>
          <p:nvPr/>
        </p:nvPicPr>
        <p:blipFill rotWithShape="1">
          <a:blip r:embed="rId2"/>
          <a:srcRect l="49000" t="46667" r="29333" b="31625"/>
          <a:stretch/>
        </p:blipFill>
        <p:spPr>
          <a:xfrm>
            <a:off x="4714240" y="3890665"/>
            <a:ext cx="3575534" cy="2015027"/>
          </a:xfrm>
          <a:prstGeom prst="rect">
            <a:avLst/>
          </a:prstGeom>
        </p:spPr>
      </p:pic>
    </p:spTree>
    <p:extLst>
      <p:ext uri="{BB962C8B-B14F-4D97-AF65-F5344CB8AC3E}">
        <p14:creationId xmlns:p14="http://schemas.microsoft.com/office/powerpoint/2010/main" val="565666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091D06CC-4480-4763-90EB-7F5AE4BDD571}"/>
              </a:ext>
            </a:extLst>
          </p:cNvPr>
          <p:cNvGraphicFramePr>
            <a:graphicFrameLocks noGrp="1"/>
          </p:cNvGraphicFramePr>
          <p:nvPr>
            <p:extLst>
              <p:ext uri="{D42A27DB-BD31-4B8C-83A1-F6EECF244321}">
                <p14:modId xmlns:p14="http://schemas.microsoft.com/office/powerpoint/2010/main" val="1076253790"/>
              </p:ext>
            </p:extLst>
          </p:nvPr>
        </p:nvGraphicFramePr>
        <p:xfrm>
          <a:off x="1524000" y="2733486"/>
          <a:ext cx="9184640" cy="1483360"/>
        </p:xfrm>
        <a:graphic>
          <a:graphicData uri="http://schemas.openxmlformats.org/drawingml/2006/table">
            <a:tbl>
              <a:tblPr firstRow="1" bandRow="1">
                <a:tableStyleId>{21E4AEA4-8DFA-4A89-87EB-49C32662AFE0}</a:tableStyleId>
              </a:tblPr>
              <a:tblGrid>
                <a:gridCol w="1362404">
                  <a:extLst>
                    <a:ext uri="{9D8B030D-6E8A-4147-A177-3AD203B41FA5}">
                      <a16:colId xmlns:a16="http://schemas.microsoft.com/office/drawing/2014/main" val="1712579702"/>
                    </a:ext>
                  </a:extLst>
                </a:gridCol>
                <a:gridCol w="1705322">
                  <a:extLst>
                    <a:ext uri="{9D8B030D-6E8A-4147-A177-3AD203B41FA5}">
                      <a16:colId xmlns:a16="http://schemas.microsoft.com/office/drawing/2014/main" val="3864728208"/>
                    </a:ext>
                  </a:extLst>
                </a:gridCol>
                <a:gridCol w="2641395">
                  <a:extLst>
                    <a:ext uri="{9D8B030D-6E8A-4147-A177-3AD203B41FA5}">
                      <a16:colId xmlns:a16="http://schemas.microsoft.com/office/drawing/2014/main" val="1018893717"/>
                    </a:ext>
                  </a:extLst>
                </a:gridCol>
                <a:gridCol w="3475519">
                  <a:extLst>
                    <a:ext uri="{9D8B030D-6E8A-4147-A177-3AD203B41FA5}">
                      <a16:colId xmlns:a16="http://schemas.microsoft.com/office/drawing/2014/main" val="1149239370"/>
                    </a:ext>
                  </a:extLst>
                </a:gridCol>
              </a:tblGrid>
              <a:tr h="370840">
                <a:tc>
                  <a:txBody>
                    <a:bodyPr/>
                    <a:lstStyle/>
                    <a:p>
                      <a:pPr algn="ctr"/>
                      <a:r>
                        <a:rPr lang="es-MX" dirty="0"/>
                        <a:t>VOLTAJE</a:t>
                      </a:r>
                    </a:p>
                  </a:txBody>
                  <a:tcPr/>
                </a:tc>
                <a:tc>
                  <a:txBody>
                    <a:bodyPr/>
                    <a:lstStyle/>
                    <a:p>
                      <a:pPr algn="ctr"/>
                      <a:r>
                        <a:rPr lang="es-MX" dirty="0"/>
                        <a:t>RESISTENCIA </a:t>
                      </a:r>
                    </a:p>
                  </a:txBody>
                  <a:tcPr/>
                </a:tc>
                <a:tc>
                  <a:txBody>
                    <a:bodyPr/>
                    <a:lstStyle/>
                    <a:p>
                      <a:pPr algn="ctr"/>
                      <a:r>
                        <a:rPr lang="es-MX" dirty="0"/>
                        <a:t>CORRIENTE MEDIDA</a:t>
                      </a:r>
                    </a:p>
                  </a:txBody>
                  <a:tcPr/>
                </a:tc>
                <a:tc>
                  <a:txBody>
                    <a:bodyPr/>
                    <a:lstStyle/>
                    <a:p>
                      <a:pPr algn="ctr"/>
                      <a:r>
                        <a:rPr lang="es-MX" dirty="0"/>
                        <a:t>CORRIENTE CALCULADA</a:t>
                      </a:r>
                    </a:p>
                  </a:txBody>
                  <a:tcPr/>
                </a:tc>
                <a:extLst>
                  <a:ext uri="{0D108BD9-81ED-4DB2-BD59-A6C34878D82A}">
                    <a16:rowId xmlns:a16="http://schemas.microsoft.com/office/drawing/2014/main" val="3458726597"/>
                  </a:ext>
                </a:extLst>
              </a:tr>
              <a:tr h="370840">
                <a:tc>
                  <a:txBody>
                    <a:bodyPr/>
                    <a:lstStyle/>
                    <a:p>
                      <a:r>
                        <a:rPr lang="es-MX" dirty="0"/>
                        <a:t>10V</a:t>
                      </a:r>
                    </a:p>
                  </a:txBody>
                  <a:tcPr/>
                </a:tc>
                <a:tc>
                  <a:txBody>
                    <a:bodyPr/>
                    <a:lstStyle/>
                    <a:p>
                      <a:r>
                        <a:rPr lang="es-MX" dirty="0"/>
                        <a:t>10</a:t>
                      </a:r>
                      <a:r>
                        <a:rPr lang="el-GR" dirty="0"/>
                        <a:t>Ω</a:t>
                      </a:r>
                      <a:endParaRPr lang="es-MX" dirty="0"/>
                    </a:p>
                  </a:txBody>
                  <a:tcPr/>
                </a:tc>
                <a:tc>
                  <a:txBody>
                    <a:bodyPr/>
                    <a:lstStyle/>
                    <a:p>
                      <a:endParaRPr lang="es-MX" dirty="0"/>
                    </a:p>
                  </a:txBody>
                  <a:tcPr/>
                </a:tc>
                <a:tc>
                  <a:txBody>
                    <a:bodyPr/>
                    <a:lstStyle/>
                    <a:p>
                      <a:r>
                        <a:rPr lang="es-MX" dirty="0"/>
                        <a:t>1 A</a:t>
                      </a:r>
                    </a:p>
                  </a:txBody>
                  <a:tcPr/>
                </a:tc>
                <a:extLst>
                  <a:ext uri="{0D108BD9-81ED-4DB2-BD59-A6C34878D82A}">
                    <a16:rowId xmlns:a16="http://schemas.microsoft.com/office/drawing/2014/main" val="3245639642"/>
                  </a:ext>
                </a:extLst>
              </a:tr>
              <a:tr h="370840">
                <a:tc>
                  <a:txBody>
                    <a:bodyPr/>
                    <a:lstStyle/>
                    <a:p>
                      <a:r>
                        <a:rPr lang="es-MX" dirty="0"/>
                        <a:t>20V</a:t>
                      </a:r>
                    </a:p>
                  </a:txBody>
                  <a:tcPr/>
                </a:tc>
                <a:tc>
                  <a:txBody>
                    <a:bodyPr/>
                    <a:lstStyle/>
                    <a:p>
                      <a:r>
                        <a:rPr lang="es-MX" dirty="0"/>
                        <a:t>10</a:t>
                      </a:r>
                      <a:r>
                        <a:rPr lang="el-GR" dirty="0"/>
                        <a:t>Ω</a:t>
                      </a:r>
                      <a:endParaRPr lang="es-MX" dirty="0"/>
                    </a:p>
                  </a:txBody>
                  <a:tcPr/>
                </a:tc>
                <a:tc>
                  <a:txBody>
                    <a:bodyPr/>
                    <a:lstStyle/>
                    <a:p>
                      <a:endParaRPr lang="es-MX"/>
                    </a:p>
                  </a:txBody>
                  <a:tcPr/>
                </a:tc>
                <a:tc>
                  <a:txBody>
                    <a:bodyPr/>
                    <a:lstStyle/>
                    <a:p>
                      <a:r>
                        <a:rPr lang="es-MX" dirty="0"/>
                        <a:t>2 A</a:t>
                      </a:r>
                    </a:p>
                  </a:txBody>
                  <a:tcPr/>
                </a:tc>
                <a:extLst>
                  <a:ext uri="{0D108BD9-81ED-4DB2-BD59-A6C34878D82A}">
                    <a16:rowId xmlns:a16="http://schemas.microsoft.com/office/drawing/2014/main" val="1008342708"/>
                  </a:ext>
                </a:extLst>
              </a:tr>
              <a:tr h="370840">
                <a:tc>
                  <a:txBody>
                    <a:bodyPr/>
                    <a:lstStyle/>
                    <a:p>
                      <a:r>
                        <a:rPr lang="es-MX" dirty="0"/>
                        <a:t>30V</a:t>
                      </a:r>
                    </a:p>
                  </a:txBody>
                  <a:tcPr/>
                </a:tc>
                <a:tc>
                  <a:txBody>
                    <a:bodyPr/>
                    <a:lstStyle/>
                    <a:p>
                      <a:r>
                        <a:rPr lang="es-MX" dirty="0"/>
                        <a:t>10 </a:t>
                      </a:r>
                      <a:r>
                        <a:rPr lang="el-GR" dirty="0"/>
                        <a:t>Ω</a:t>
                      </a:r>
                      <a:endParaRPr lang="es-MX" dirty="0"/>
                    </a:p>
                  </a:txBody>
                  <a:tcPr/>
                </a:tc>
                <a:tc>
                  <a:txBody>
                    <a:bodyPr/>
                    <a:lstStyle/>
                    <a:p>
                      <a:endParaRPr lang="es-MX" dirty="0"/>
                    </a:p>
                  </a:txBody>
                  <a:tcPr/>
                </a:tc>
                <a:tc>
                  <a:txBody>
                    <a:bodyPr/>
                    <a:lstStyle/>
                    <a:p>
                      <a:r>
                        <a:rPr lang="es-MX" dirty="0"/>
                        <a:t>3 A</a:t>
                      </a:r>
                    </a:p>
                  </a:txBody>
                  <a:tcPr/>
                </a:tc>
                <a:extLst>
                  <a:ext uri="{0D108BD9-81ED-4DB2-BD59-A6C34878D82A}">
                    <a16:rowId xmlns:a16="http://schemas.microsoft.com/office/drawing/2014/main" val="2378164652"/>
                  </a:ext>
                </a:extLst>
              </a:tr>
            </a:tbl>
          </a:graphicData>
        </a:graphic>
      </p:graphicFrame>
      <p:sp>
        <p:nvSpPr>
          <p:cNvPr id="4" name="CuadroTexto 3">
            <a:extLst>
              <a:ext uri="{FF2B5EF4-FFF2-40B4-BE49-F238E27FC236}">
                <a16:creationId xmlns:a16="http://schemas.microsoft.com/office/drawing/2014/main" id="{43457837-75CE-4221-91B1-625710E2D4C7}"/>
              </a:ext>
            </a:extLst>
          </p:cNvPr>
          <p:cNvSpPr txBox="1"/>
          <p:nvPr/>
        </p:nvSpPr>
        <p:spPr>
          <a:xfrm>
            <a:off x="1524000" y="5007314"/>
            <a:ext cx="9672320" cy="1231106"/>
          </a:xfrm>
          <a:prstGeom prst="rect">
            <a:avLst/>
          </a:prstGeom>
          <a:noFill/>
        </p:spPr>
        <p:txBody>
          <a:bodyPr wrap="square">
            <a:spAutoFit/>
          </a:bodyPr>
          <a:lstStyle/>
          <a:p>
            <a:r>
              <a:rPr lang="es-ES" dirty="0"/>
              <a:t>Nota: Para una resistencia fija, la corriente es directamente proporcional al voltaje, al duplicar el voltaje como en (b) se duplica la corriente, y al triplicar el voltaje como en (c), se triplica la corriente, y así sucesivamente. </a:t>
            </a:r>
          </a:p>
          <a:p>
            <a:endParaRPr lang="es-ES" sz="2000" dirty="0"/>
          </a:p>
        </p:txBody>
      </p:sp>
      <p:sp>
        <p:nvSpPr>
          <p:cNvPr id="6" name="CuadroTexto 5">
            <a:extLst>
              <a:ext uri="{FF2B5EF4-FFF2-40B4-BE49-F238E27FC236}">
                <a16:creationId xmlns:a16="http://schemas.microsoft.com/office/drawing/2014/main" id="{44BF9E2A-BB0D-4F68-A308-C277911922DF}"/>
              </a:ext>
            </a:extLst>
          </p:cNvPr>
          <p:cNvSpPr txBox="1"/>
          <p:nvPr/>
        </p:nvSpPr>
        <p:spPr>
          <a:xfrm>
            <a:off x="1300480" y="940493"/>
            <a:ext cx="10474960" cy="707886"/>
          </a:xfrm>
          <a:prstGeom prst="rect">
            <a:avLst/>
          </a:prstGeom>
          <a:noFill/>
        </p:spPr>
        <p:txBody>
          <a:bodyPr wrap="square">
            <a:spAutoFit/>
          </a:bodyPr>
          <a:lstStyle/>
          <a:p>
            <a:r>
              <a:rPr lang="es-ES" sz="2000" dirty="0"/>
              <a:t>2. Medir el parámetro de corriente de la siguiente tabla y mediante la ley de Ohm calcula la corriente en cada caso. </a:t>
            </a:r>
            <a:endParaRPr lang="es-MX" sz="2000" dirty="0"/>
          </a:p>
        </p:txBody>
      </p:sp>
    </p:spTree>
    <p:extLst>
      <p:ext uri="{BB962C8B-B14F-4D97-AF65-F5344CB8AC3E}">
        <p14:creationId xmlns:p14="http://schemas.microsoft.com/office/powerpoint/2010/main" val="29106190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C51B066-E2D1-49D4-8299-AC1E2C57353A}"/>
              </a:ext>
            </a:extLst>
          </p:cNvPr>
          <p:cNvSpPr txBox="1"/>
          <p:nvPr/>
        </p:nvSpPr>
        <p:spPr>
          <a:xfrm>
            <a:off x="1559560" y="4641056"/>
            <a:ext cx="9072880" cy="923330"/>
          </a:xfrm>
          <a:prstGeom prst="rect">
            <a:avLst/>
          </a:prstGeom>
          <a:noFill/>
        </p:spPr>
        <p:txBody>
          <a:bodyPr wrap="square">
            <a:spAutoFit/>
          </a:bodyPr>
          <a:lstStyle/>
          <a:p>
            <a:r>
              <a:rPr lang="es-ES" dirty="0"/>
              <a:t>Nota: Para un voltaje fijo, la corriente es inversamente proporcional a la resistencia; por lo que, al duplicar la resistencia a 24Ω la corriente se reduce a la mitad, y al triplicar la resistencia 36Ω, la corriente disminuye a un tercio del valor original, y así sucesivamente. </a:t>
            </a:r>
            <a:endParaRPr lang="es-MX" dirty="0"/>
          </a:p>
        </p:txBody>
      </p:sp>
      <p:graphicFrame>
        <p:nvGraphicFramePr>
          <p:cNvPr id="4" name="Tabla 2">
            <a:extLst>
              <a:ext uri="{FF2B5EF4-FFF2-40B4-BE49-F238E27FC236}">
                <a16:creationId xmlns:a16="http://schemas.microsoft.com/office/drawing/2014/main" id="{12A0E7E4-314D-4A3C-899C-A020E9954D72}"/>
              </a:ext>
            </a:extLst>
          </p:cNvPr>
          <p:cNvGraphicFramePr>
            <a:graphicFrameLocks noGrp="1"/>
          </p:cNvGraphicFramePr>
          <p:nvPr>
            <p:extLst>
              <p:ext uri="{D42A27DB-BD31-4B8C-83A1-F6EECF244321}">
                <p14:modId xmlns:p14="http://schemas.microsoft.com/office/powerpoint/2010/main" val="1628191445"/>
              </p:ext>
            </p:extLst>
          </p:nvPr>
        </p:nvGraphicFramePr>
        <p:xfrm>
          <a:off x="1559560" y="2499360"/>
          <a:ext cx="9184640" cy="1483360"/>
        </p:xfrm>
        <a:graphic>
          <a:graphicData uri="http://schemas.openxmlformats.org/drawingml/2006/table">
            <a:tbl>
              <a:tblPr firstRow="1" bandRow="1">
                <a:tableStyleId>{21E4AEA4-8DFA-4A89-87EB-49C32662AFE0}</a:tableStyleId>
              </a:tblPr>
              <a:tblGrid>
                <a:gridCol w="1362404">
                  <a:extLst>
                    <a:ext uri="{9D8B030D-6E8A-4147-A177-3AD203B41FA5}">
                      <a16:colId xmlns:a16="http://schemas.microsoft.com/office/drawing/2014/main" val="1712579702"/>
                    </a:ext>
                  </a:extLst>
                </a:gridCol>
                <a:gridCol w="1705322">
                  <a:extLst>
                    <a:ext uri="{9D8B030D-6E8A-4147-A177-3AD203B41FA5}">
                      <a16:colId xmlns:a16="http://schemas.microsoft.com/office/drawing/2014/main" val="3864728208"/>
                    </a:ext>
                  </a:extLst>
                </a:gridCol>
                <a:gridCol w="2641395">
                  <a:extLst>
                    <a:ext uri="{9D8B030D-6E8A-4147-A177-3AD203B41FA5}">
                      <a16:colId xmlns:a16="http://schemas.microsoft.com/office/drawing/2014/main" val="1018893717"/>
                    </a:ext>
                  </a:extLst>
                </a:gridCol>
                <a:gridCol w="3475519">
                  <a:extLst>
                    <a:ext uri="{9D8B030D-6E8A-4147-A177-3AD203B41FA5}">
                      <a16:colId xmlns:a16="http://schemas.microsoft.com/office/drawing/2014/main" val="1149239370"/>
                    </a:ext>
                  </a:extLst>
                </a:gridCol>
              </a:tblGrid>
              <a:tr h="370840">
                <a:tc>
                  <a:txBody>
                    <a:bodyPr/>
                    <a:lstStyle/>
                    <a:p>
                      <a:pPr algn="ctr"/>
                      <a:r>
                        <a:rPr lang="es-MX" dirty="0"/>
                        <a:t>VOLTAJE</a:t>
                      </a:r>
                    </a:p>
                  </a:txBody>
                  <a:tcPr/>
                </a:tc>
                <a:tc>
                  <a:txBody>
                    <a:bodyPr/>
                    <a:lstStyle/>
                    <a:p>
                      <a:pPr algn="ctr"/>
                      <a:r>
                        <a:rPr lang="es-MX" dirty="0"/>
                        <a:t>RESISTENCIA </a:t>
                      </a:r>
                    </a:p>
                  </a:txBody>
                  <a:tcPr/>
                </a:tc>
                <a:tc>
                  <a:txBody>
                    <a:bodyPr/>
                    <a:lstStyle/>
                    <a:p>
                      <a:pPr algn="ctr"/>
                      <a:r>
                        <a:rPr lang="es-MX" dirty="0"/>
                        <a:t>CORRIENTE MEDIDA</a:t>
                      </a:r>
                    </a:p>
                  </a:txBody>
                  <a:tcPr/>
                </a:tc>
                <a:tc>
                  <a:txBody>
                    <a:bodyPr/>
                    <a:lstStyle/>
                    <a:p>
                      <a:pPr algn="ctr"/>
                      <a:r>
                        <a:rPr lang="es-MX" dirty="0"/>
                        <a:t>CORRIENTE CALCULADA</a:t>
                      </a:r>
                    </a:p>
                  </a:txBody>
                  <a:tcPr/>
                </a:tc>
                <a:extLst>
                  <a:ext uri="{0D108BD9-81ED-4DB2-BD59-A6C34878D82A}">
                    <a16:rowId xmlns:a16="http://schemas.microsoft.com/office/drawing/2014/main" val="3458726597"/>
                  </a:ext>
                </a:extLst>
              </a:tr>
              <a:tr h="370840">
                <a:tc>
                  <a:txBody>
                    <a:bodyPr/>
                    <a:lstStyle/>
                    <a:p>
                      <a:r>
                        <a:rPr lang="es-MX" dirty="0"/>
                        <a:t>12V</a:t>
                      </a:r>
                    </a:p>
                  </a:txBody>
                  <a:tcPr/>
                </a:tc>
                <a:tc>
                  <a:txBody>
                    <a:bodyPr/>
                    <a:lstStyle/>
                    <a:p>
                      <a:r>
                        <a:rPr lang="es-MX" dirty="0"/>
                        <a:t>12</a:t>
                      </a:r>
                      <a:r>
                        <a:rPr lang="el-GR" dirty="0"/>
                        <a:t>Ω</a:t>
                      </a:r>
                      <a:endParaRPr lang="es-MX" dirty="0"/>
                    </a:p>
                  </a:txBody>
                  <a:tcPr/>
                </a:tc>
                <a:tc>
                  <a:txBody>
                    <a:bodyPr/>
                    <a:lstStyle/>
                    <a:p>
                      <a:endParaRPr lang="es-MX" dirty="0"/>
                    </a:p>
                  </a:txBody>
                  <a:tcPr/>
                </a:tc>
                <a:tc>
                  <a:txBody>
                    <a:bodyPr/>
                    <a:lstStyle/>
                    <a:p>
                      <a:endParaRPr lang="es-MX" dirty="0"/>
                    </a:p>
                  </a:txBody>
                  <a:tcPr/>
                </a:tc>
                <a:extLst>
                  <a:ext uri="{0D108BD9-81ED-4DB2-BD59-A6C34878D82A}">
                    <a16:rowId xmlns:a16="http://schemas.microsoft.com/office/drawing/2014/main" val="3245639642"/>
                  </a:ext>
                </a:extLst>
              </a:tr>
              <a:tr h="370840">
                <a:tc>
                  <a:txBody>
                    <a:bodyPr/>
                    <a:lstStyle/>
                    <a:p>
                      <a:r>
                        <a:rPr lang="es-MX" dirty="0"/>
                        <a:t>12V</a:t>
                      </a:r>
                    </a:p>
                  </a:txBody>
                  <a:tcPr/>
                </a:tc>
                <a:tc>
                  <a:txBody>
                    <a:bodyPr/>
                    <a:lstStyle/>
                    <a:p>
                      <a:r>
                        <a:rPr lang="es-MX" dirty="0"/>
                        <a:t>24</a:t>
                      </a:r>
                      <a:r>
                        <a:rPr lang="el-GR" dirty="0"/>
                        <a:t>Ω</a:t>
                      </a:r>
                      <a:endParaRPr lang="es-MX" dirty="0"/>
                    </a:p>
                  </a:txBody>
                  <a:tcPr/>
                </a:tc>
                <a:tc>
                  <a:txBody>
                    <a:bodyPr/>
                    <a:lstStyle/>
                    <a:p>
                      <a:endParaRPr lang="es-MX"/>
                    </a:p>
                  </a:txBody>
                  <a:tcPr/>
                </a:tc>
                <a:tc>
                  <a:txBody>
                    <a:bodyPr/>
                    <a:lstStyle/>
                    <a:p>
                      <a:endParaRPr lang="es-MX" dirty="0"/>
                    </a:p>
                  </a:txBody>
                  <a:tcPr/>
                </a:tc>
                <a:extLst>
                  <a:ext uri="{0D108BD9-81ED-4DB2-BD59-A6C34878D82A}">
                    <a16:rowId xmlns:a16="http://schemas.microsoft.com/office/drawing/2014/main" val="1008342708"/>
                  </a:ext>
                </a:extLst>
              </a:tr>
              <a:tr h="370840">
                <a:tc>
                  <a:txBody>
                    <a:bodyPr/>
                    <a:lstStyle/>
                    <a:p>
                      <a:r>
                        <a:rPr lang="es-MX" dirty="0"/>
                        <a:t>12V</a:t>
                      </a:r>
                    </a:p>
                  </a:txBody>
                  <a:tcPr/>
                </a:tc>
                <a:tc>
                  <a:txBody>
                    <a:bodyPr/>
                    <a:lstStyle/>
                    <a:p>
                      <a:r>
                        <a:rPr lang="es-MX" dirty="0"/>
                        <a:t>36</a:t>
                      </a:r>
                      <a:r>
                        <a:rPr lang="el-GR" dirty="0"/>
                        <a:t>Ω</a:t>
                      </a:r>
                      <a:endParaRPr lang="es-MX" dirty="0"/>
                    </a:p>
                  </a:txBody>
                  <a:tcPr/>
                </a:tc>
                <a:tc>
                  <a:txBody>
                    <a:bodyPr/>
                    <a:lstStyle/>
                    <a:p>
                      <a:endParaRPr lang="es-MX" dirty="0"/>
                    </a:p>
                  </a:txBody>
                  <a:tcPr/>
                </a:tc>
                <a:tc>
                  <a:txBody>
                    <a:bodyPr/>
                    <a:lstStyle/>
                    <a:p>
                      <a:endParaRPr lang="es-MX" dirty="0"/>
                    </a:p>
                  </a:txBody>
                  <a:tcPr/>
                </a:tc>
                <a:extLst>
                  <a:ext uri="{0D108BD9-81ED-4DB2-BD59-A6C34878D82A}">
                    <a16:rowId xmlns:a16="http://schemas.microsoft.com/office/drawing/2014/main" val="2378164652"/>
                  </a:ext>
                </a:extLst>
              </a:tr>
            </a:tbl>
          </a:graphicData>
        </a:graphic>
      </p:graphicFrame>
      <p:sp>
        <p:nvSpPr>
          <p:cNvPr id="6" name="CuadroTexto 5">
            <a:extLst>
              <a:ext uri="{FF2B5EF4-FFF2-40B4-BE49-F238E27FC236}">
                <a16:creationId xmlns:a16="http://schemas.microsoft.com/office/drawing/2014/main" id="{74D17AE8-138C-47BD-80F2-6C8D06A303A3}"/>
              </a:ext>
            </a:extLst>
          </p:cNvPr>
          <p:cNvSpPr txBox="1"/>
          <p:nvPr/>
        </p:nvSpPr>
        <p:spPr>
          <a:xfrm>
            <a:off x="1559560" y="895896"/>
            <a:ext cx="9072880" cy="646331"/>
          </a:xfrm>
          <a:prstGeom prst="rect">
            <a:avLst/>
          </a:prstGeom>
          <a:noFill/>
        </p:spPr>
        <p:txBody>
          <a:bodyPr wrap="square">
            <a:spAutoFit/>
          </a:bodyPr>
          <a:lstStyle/>
          <a:p>
            <a:r>
              <a:rPr lang="es-ES" sz="1800" dirty="0"/>
              <a:t>3. Con el circuito de la Figura 1; cambie el voltaje a 12 V y varié la resistencia como se muestra en la tabla 2 y mediante la ley de Ohm calcula la corriente en cada caso. </a:t>
            </a:r>
            <a:endParaRPr lang="es-MX" sz="1800" dirty="0"/>
          </a:p>
        </p:txBody>
      </p:sp>
    </p:spTree>
    <p:extLst>
      <p:ext uri="{BB962C8B-B14F-4D97-AF65-F5344CB8AC3E}">
        <p14:creationId xmlns:p14="http://schemas.microsoft.com/office/powerpoint/2010/main" val="39541114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524000" y="620962"/>
            <a:ext cx="9144000" cy="584775"/>
          </a:xfrm>
          <a:prstGeom prst="rect">
            <a:avLst/>
          </a:prstGeom>
          <a:noFill/>
        </p:spPr>
        <p:txBody>
          <a:bodyPr wrap="square" rtlCol="0">
            <a:spAutoFit/>
          </a:bodyPr>
          <a:lstStyle/>
          <a:p>
            <a:pPr algn="ctr"/>
            <a:r>
              <a:rPr lang="es-MX" sz="3200" b="1" dirty="0"/>
              <a:t> COMPONENTES ELECTRÓNICOS</a:t>
            </a:r>
          </a:p>
        </p:txBody>
      </p:sp>
      <p:pic>
        <p:nvPicPr>
          <p:cNvPr id="18433" name="Picture 1" descr="C:\Users\axidh\Desktop\sesion3\re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21065" y="3894768"/>
            <a:ext cx="1502878" cy="1440160"/>
          </a:xfrm>
          <a:prstGeom prst="rect">
            <a:avLst/>
          </a:prstGeom>
          <a:noFill/>
          <a:extLst>
            <a:ext uri="{909E8E84-426E-40DD-AFC4-6F175D3DCCD1}">
              <a14:hiddenFill xmlns:a14="http://schemas.microsoft.com/office/drawing/2010/main">
                <a:solidFill>
                  <a:srgbClr val="FFFFFF"/>
                </a:solidFill>
              </a14:hiddenFill>
            </a:ext>
          </a:extLst>
        </p:spPr>
      </p:pic>
      <p:pic>
        <p:nvPicPr>
          <p:cNvPr id="18434" name="Picture 2" descr="C:\Users\axidh\Desktop\sesion3\pngwav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5099816" y="3752250"/>
            <a:ext cx="2382362" cy="2111937"/>
          </a:xfrm>
          <a:prstGeom prst="rect">
            <a:avLst/>
          </a:prstGeom>
          <a:noFill/>
          <a:extLst>
            <a:ext uri="{909E8E84-426E-40DD-AFC4-6F175D3DCCD1}">
              <a14:hiddenFill xmlns:a14="http://schemas.microsoft.com/office/drawing/2010/main">
                <a:solidFill>
                  <a:srgbClr val="FFFFFF"/>
                </a:solidFill>
              </a14:hiddenFill>
            </a:ext>
          </a:extLst>
        </p:spPr>
      </p:pic>
      <p:pic>
        <p:nvPicPr>
          <p:cNvPr id="18435" name="Picture 3" descr="C:\Users\axidh\Desktop\sesion3\pngwave1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99281" y="3559311"/>
            <a:ext cx="1762125" cy="1771650"/>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C:\Users\axidh\Desktop\sesion3\1634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52853" y="1655768"/>
            <a:ext cx="1775792" cy="1538280"/>
          </a:xfrm>
          <a:prstGeom prst="rect">
            <a:avLst/>
          </a:prstGeom>
          <a:noFill/>
          <a:extLst>
            <a:ext uri="{909E8E84-426E-40DD-AFC4-6F175D3DCCD1}">
              <a14:hiddenFill xmlns:a14="http://schemas.microsoft.com/office/drawing/2010/main">
                <a:solidFill>
                  <a:srgbClr val="FFFFFF"/>
                </a:solidFill>
              </a14:hiddenFill>
            </a:ext>
          </a:extLst>
        </p:spPr>
      </p:pic>
      <p:pic>
        <p:nvPicPr>
          <p:cNvPr id="18437" name="Picture 5" descr="C:\Users\axidh\Desktop\sesion3\di.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59123" y="1655875"/>
            <a:ext cx="2925762" cy="1646237"/>
          </a:xfrm>
          <a:prstGeom prst="rect">
            <a:avLst/>
          </a:prstGeom>
          <a:noFill/>
          <a:extLst>
            <a:ext uri="{909E8E84-426E-40DD-AFC4-6F175D3DCCD1}">
              <a14:hiddenFill xmlns:a14="http://schemas.microsoft.com/office/drawing/2010/main">
                <a:solidFill>
                  <a:srgbClr val="FFFFFF"/>
                </a:solidFill>
              </a14:hiddenFill>
            </a:ext>
          </a:extLst>
        </p:spPr>
      </p:pic>
      <p:pic>
        <p:nvPicPr>
          <p:cNvPr id="18439" name="Picture 7" descr="C:\Users\axidh\Desktop\sesion3\1 (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80610" y="3151496"/>
            <a:ext cx="2567410" cy="2567410"/>
          </a:xfrm>
          <a:prstGeom prst="rect">
            <a:avLst/>
          </a:prstGeom>
          <a:noFill/>
          <a:extLst>
            <a:ext uri="{909E8E84-426E-40DD-AFC4-6F175D3DCCD1}">
              <a14:hiddenFill xmlns:a14="http://schemas.microsoft.com/office/drawing/2010/main">
                <a:solidFill>
                  <a:srgbClr val="FFFFFF"/>
                </a:solidFill>
              </a14:hiddenFill>
            </a:ext>
          </a:extLst>
        </p:spPr>
      </p:pic>
      <p:pic>
        <p:nvPicPr>
          <p:cNvPr id="18440" name="Picture 8" descr="C:\Users\axidh\Desktop\sesion3\battery-3137394_960_720.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274835" y="1096540"/>
            <a:ext cx="2547540" cy="2547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26777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37505" y="23812"/>
            <a:ext cx="5703515" cy="1147062"/>
          </a:xfrm>
        </p:spPr>
        <p:txBody>
          <a:bodyPr/>
          <a:lstStyle/>
          <a:p>
            <a:pPr algn="ctr"/>
            <a:r>
              <a:rPr lang="es-ES" dirty="0"/>
              <a:t>Fuentes de voltaje </a:t>
            </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04013" y="3324123"/>
            <a:ext cx="3152506" cy="2911479"/>
          </a:xfrm>
          <a:prstGeom prst="rect">
            <a:avLst/>
          </a:prstGeom>
          <a:ln>
            <a:noFill/>
          </a:ln>
          <a:effectLst>
            <a:softEdge rad="112500"/>
          </a:effectLst>
        </p:spPr>
      </p:pic>
      <p:sp>
        <p:nvSpPr>
          <p:cNvPr id="5" name="AutoShape 2" descr="2 Bateria recargable 8.4vcc 200ma (nickel metal hibrido) pilas secas pila  seca baterias recargables acumulador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6" name="Imagen 5"/>
          <p:cNvPicPr>
            <a:picLocks noChangeAspect="1"/>
          </p:cNvPicPr>
          <p:nvPr/>
        </p:nvPicPr>
        <p:blipFill rotWithShape="1">
          <a:blip r:embed="rId3"/>
          <a:srcRect l="-6487" r="48884"/>
          <a:stretch/>
        </p:blipFill>
        <p:spPr>
          <a:xfrm>
            <a:off x="9646122" y="3455719"/>
            <a:ext cx="1939473" cy="2779883"/>
          </a:xfrm>
          <a:prstGeom prst="rect">
            <a:avLst/>
          </a:prstGeom>
          <a:ln>
            <a:noFill/>
          </a:ln>
          <a:effectLst>
            <a:softEdge rad="112500"/>
          </a:effectLst>
        </p:spPr>
      </p:pic>
      <p:pic>
        <p:nvPicPr>
          <p:cNvPr id="7" name="Imagen 6"/>
          <p:cNvPicPr>
            <a:picLocks noChangeAspect="1"/>
          </p:cNvPicPr>
          <p:nvPr/>
        </p:nvPicPr>
        <p:blipFill rotWithShape="1">
          <a:blip r:embed="rId4"/>
          <a:srcRect l="33209" t="-4276" r="23845" b="6714"/>
          <a:stretch/>
        </p:blipFill>
        <p:spPr>
          <a:xfrm>
            <a:off x="1211283" y="641268"/>
            <a:ext cx="1092529" cy="2481942"/>
          </a:xfrm>
          <a:prstGeom prst="rect">
            <a:avLst/>
          </a:prstGeom>
          <a:ln>
            <a:noFill/>
          </a:ln>
          <a:effectLst>
            <a:softEdge rad="112500"/>
          </a:effectLst>
        </p:spPr>
      </p:pic>
      <p:pic>
        <p:nvPicPr>
          <p:cNvPr id="8" name="Imagen 7"/>
          <p:cNvPicPr>
            <a:picLocks noChangeAspect="1"/>
          </p:cNvPicPr>
          <p:nvPr/>
        </p:nvPicPr>
        <p:blipFill>
          <a:blip r:embed="rId5"/>
          <a:stretch>
            <a:fillRect/>
          </a:stretch>
        </p:blipFill>
        <p:spPr>
          <a:xfrm>
            <a:off x="1141413" y="3292378"/>
            <a:ext cx="5562600" cy="2943225"/>
          </a:xfrm>
          <a:prstGeom prst="rect">
            <a:avLst/>
          </a:prstGeom>
          <a:ln>
            <a:noFill/>
          </a:ln>
          <a:effectLst>
            <a:softEdge rad="112500"/>
          </a:effectLst>
        </p:spPr>
      </p:pic>
      <p:sp>
        <p:nvSpPr>
          <p:cNvPr id="10" name="CuadroTexto 9"/>
          <p:cNvSpPr txBox="1"/>
          <p:nvPr/>
        </p:nvSpPr>
        <p:spPr>
          <a:xfrm>
            <a:off x="2303812" y="846631"/>
            <a:ext cx="7278192" cy="1754326"/>
          </a:xfrm>
          <a:prstGeom prst="rect">
            <a:avLst/>
          </a:prstGeom>
          <a:noFill/>
        </p:spPr>
        <p:txBody>
          <a:bodyPr wrap="square" rtlCol="0">
            <a:spAutoFit/>
          </a:bodyPr>
          <a:lstStyle/>
          <a:p>
            <a:r>
              <a:rPr lang="es-ES" dirty="0"/>
              <a:t>Estas aportan al circuito la energía  necesaria para poner en movimiento </a:t>
            </a:r>
          </a:p>
          <a:p>
            <a:r>
              <a:rPr lang="es-ES" dirty="0"/>
              <a:t>A los electrones.</a:t>
            </a:r>
          </a:p>
          <a:p>
            <a:endParaRPr lang="es-ES" dirty="0"/>
          </a:p>
          <a:p>
            <a:r>
              <a:rPr lang="es-ES" dirty="0"/>
              <a:t>Las fuentes de voltaje son un componente principal para suministrar de energía los circuitos electrónicos  , existen varios entre ellos están…. Las baterías y se representan por el siguiente símbolo.</a:t>
            </a:r>
          </a:p>
        </p:txBody>
      </p:sp>
      <p:sp>
        <p:nvSpPr>
          <p:cNvPr id="11" name="AutoShape 4" descr="Los elementos y las fuentes ideales (artículo) | Khan Academy"/>
          <p:cNvSpPr>
            <a:spLocks noChangeAspect="1" noChangeArrowheads="1"/>
          </p:cNvSpPr>
          <p:nvPr/>
        </p:nvSpPr>
        <p:spPr bwMode="auto">
          <a:xfrm>
            <a:off x="155575" y="-547688"/>
            <a:ext cx="2228850" cy="1143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13" name="Imagen 12"/>
          <p:cNvPicPr>
            <a:picLocks noChangeAspect="1"/>
          </p:cNvPicPr>
          <p:nvPr/>
        </p:nvPicPr>
        <p:blipFill rotWithShape="1">
          <a:blip r:embed="rId6"/>
          <a:srcRect l="53278" t="24950" r="2209" b="44978"/>
          <a:stretch/>
        </p:blipFill>
        <p:spPr>
          <a:xfrm>
            <a:off x="9107938" y="906006"/>
            <a:ext cx="2477658" cy="2217204"/>
          </a:xfrm>
          <a:prstGeom prst="rect">
            <a:avLst/>
          </a:prstGeom>
        </p:spPr>
      </p:pic>
    </p:spTree>
    <p:extLst>
      <p:ext uri="{BB962C8B-B14F-4D97-AF65-F5344CB8AC3E}">
        <p14:creationId xmlns:p14="http://schemas.microsoft.com/office/powerpoint/2010/main" val="33915021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4667004" y="653144"/>
            <a:ext cx="6745184" cy="5391397"/>
          </a:xfrm>
          <a:prstGeom prst="rect">
            <a:avLst/>
          </a:prstGeom>
        </p:spPr>
      </p:pic>
      <p:sp>
        <p:nvSpPr>
          <p:cNvPr id="7" name="Rectángulo 6"/>
          <p:cNvSpPr/>
          <p:nvPr/>
        </p:nvSpPr>
        <p:spPr>
          <a:xfrm>
            <a:off x="786142" y="518671"/>
            <a:ext cx="3750232" cy="2031325"/>
          </a:xfrm>
          <a:prstGeom prst="rect">
            <a:avLst/>
          </a:prstGeom>
        </p:spPr>
        <p:txBody>
          <a:bodyPr wrap="square">
            <a:spAutoFit/>
          </a:bodyPr>
          <a:lstStyle/>
          <a:p>
            <a:r>
              <a:rPr lang="es-ES" dirty="0"/>
              <a:t>Si conectamos directamente un dispositivo de bajo consumo a la red eléctrica necesitaremos un dispositivo que incluye en su interior un pequeño regulador y rectificador a brindar el voltaje adecuado para que este Funcione.</a:t>
            </a:r>
          </a:p>
        </p:txBody>
      </p:sp>
    </p:spTree>
    <p:extLst>
      <p:ext uri="{BB962C8B-B14F-4D97-AF65-F5344CB8AC3E}">
        <p14:creationId xmlns:p14="http://schemas.microsoft.com/office/powerpoint/2010/main" val="18362101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Transformadores </a:t>
            </a:r>
          </a:p>
        </p:txBody>
      </p:sp>
      <p:pic>
        <p:nvPicPr>
          <p:cNvPr id="5" name="Imagen 4"/>
          <p:cNvPicPr>
            <a:picLocks noChangeAspect="1"/>
          </p:cNvPicPr>
          <p:nvPr/>
        </p:nvPicPr>
        <p:blipFill rotWithShape="1">
          <a:blip r:embed="rId2"/>
          <a:srcRect l="58344" t="62693" r="5228" b="17218"/>
          <a:stretch/>
        </p:blipFill>
        <p:spPr>
          <a:xfrm>
            <a:off x="6606037" y="4097967"/>
            <a:ext cx="4441373" cy="2111828"/>
          </a:xfrm>
          <a:prstGeom prst="rect">
            <a:avLst/>
          </a:prstGeom>
        </p:spPr>
      </p:pic>
      <p:sp>
        <p:nvSpPr>
          <p:cNvPr id="7" name="9 CuadroTexto">
            <a:extLst>
              <a:ext uri="{FF2B5EF4-FFF2-40B4-BE49-F238E27FC236}">
                <a16:creationId xmlns:a16="http://schemas.microsoft.com/office/drawing/2014/main" id="{0DCB8024-7903-430F-A289-FCCFFA0B98BE}"/>
              </a:ext>
            </a:extLst>
          </p:cNvPr>
          <p:cNvSpPr txBox="1"/>
          <p:nvPr/>
        </p:nvSpPr>
        <p:spPr>
          <a:xfrm>
            <a:off x="823423" y="1742566"/>
            <a:ext cx="5363622" cy="3231654"/>
          </a:xfrm>
          <a:prstGeom prst="rect">
            <a:avLst/>
          </a:prstGeom>
          <a:noFill/>
        </p:spPr>
        <p:txBody>
          <a:bodyPr wrap="square" rtlCol="0">
            <a:spAutoFit/>
          </a:bodyPr>
          <a:lstStyle/>
          <a:p>
            <a:r>
              <a:rPr lang="es-ES" sz="1600" dirty="0"/>
              <a:t>Los transformadores se encargan de disminuir la tensión que llega a los equipos y adaptarla a sus requerimiento técnicos.</a:t>
            </a:r>
          </a:p>
          <a:p>
            <a:endParaRPr lang="es-ES" sz="1600" dirty="0"/>
          </a:p>
          <a:p>
            <a:r>
              <a:rPr lang="es-ES" sz="1600" dirty="0"/>
              <a:t>*Normalmente esta  la reducen hasta 6 o 12 volts .</a:t>
            </a:r>
          </a:p>
          <a:p>
            <a:endParaRPr lang="es-ES" sz="1600" dirty="0"/>
          </a:p>
          <a:p>
            <a:r>
              <a:rPr lang="es-ES" sz="1600" dirty="0"/>
              <a:t>*Los transformadores están conformados por un núcleo electromagnético y dos enrollamientos uno primario que recibe la tensión elevada y otro secundario que obtiene una tensión baja.</a:t>
            </a:r>
          </a:p>
          <a:p>
            <a:endParaRPr lang="es-ES" sz="2000" dirty="0"/>
          </a:p>
          <a:p>
            <a:endParaRPr lang="es-ES" sz="2000" dirty="0"/>
          </a:p>
          <a:p>
            <a:endParaRPr lang="es-ES" sz="2000" dirty="0"/>
          </a:p>
        </p:txBody>
      </p:sp>
      <p:pic>
        <p:nvPicPr>
          <p:cNvPr id="9" name="Imagen 8"/>
          <p:cNvPicPr>
            <a:picLocks noChangeAspect="1"/>
          </p:cNvPicPr>
          <p:nvPr/>
        </p:nvPicPr>
        <p:blipFill rotWithShape="1">
          <a:blip r:embed="rId3"/>
          <a:srcRect l="2728" t="15574" r="3571" b="21723"/>
          <a:stretch/>
        </p:blipFill>
        <p:spPr>
          <a:xfrm>
            <a:off x="6606036" y="1183722"/>
            <a:ext cx="4441374" cy="2914244"/>
          </a:xfrm>
          <a:prstGeom prst="rect">
            <a:avLst/>
          </a:prstGeom>
        </p:spPr>
      </p:pic>
    </p:spTree>
    <p:extLst>
      <p:ext uri="{BB962C8B-B14F-4D97-AF65-F5344CB8AC3E}">
        <p14:creationId xmlns:p14="http://schemas.microsoft.com/office/powerpoint/2010/main" val="36410783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rectificadores</a:t>
            </a:r>
          </a:p>
        </p:txBody>
      </p:sp>
      <p:pic>
        <p:nvPicPr>
          <p:cNvPr id="4" name="Marcador de contenido 3"/>
          <p:cNvPicPr>
            <a:picLocks noGrp="1" noChangeAspect="1"/>
          </p:cNvPicPr>
          <p:nvPr>
            <p:ph idx="1"/>
          </p:nvPr>
        </p:nvPicPr>
        <p:blipFill rotWithShape="1">
          <a:blip r:embed="rId2"/>
          <a:srcRect l="-214" t="28023" r="2843" b="19000"/>
          <a:stretch/>
        </p:blipFill>
        <p:spPr>
          <a:xfrm>
            <a:off x="5925786" y="1244585"/>
            <a:ext cx="5902035" cy="4227616"/>
          </a:xfrm>
          <a:prstGeom prst="rect">
            <a:avLst/>
          </a:prstGeom>
        </p:spPr>
      </p:pic>
      <p:sp>
        <p:nvSpPr>
          <p:cNvPr id="5" name="9 CuadroTexto">
            <a:extLst>
              <a:ext uri="{FF2B5EF4-FFF2-40B4-BE49-F238E27FC236}">
                <a16:creationId xmlns:a16="http://schemas.microsoft.com/office/drawing/2014/main" id="{0DCB8024-7903-430F-A289-FCCFFA0B98BE}"/>
              </a:ext>
            </a:extLst>
          </p:cNvPr>
          <p:cNvSpPr txBox="1"/>
          <p:nvPr/>
        </p:nvSpPr>
        <p:spPr>
          <a:xfrm>
            <a:off x="823423" y="1742566"/>
            <a:ext cx="4734229" cy="2185214"/>
          </a:xfrm>
          <a:prstGeom prst="rect">
            <a:avLst/>
          </a:prstGeom>
          <a:noFill/>
        </p:spPr>
        <p:txBody>
          <a:bodyPr wrap="square" rtlCol="0">
            <a:spAutoFit/>
          </a:bodyPr>
          <a:lstStyle/>
          <a:p>
            <a:r>
              <a:rPr lang="es-ES" sz="1600" dirty="0"/>
              <a:t>Los rectificadores se encargan de pasar la corriente alterna a corriente continua.</a:t>
            </a:r>
          </a:p>
          <a:p>
            <a:endParaRPr lang="es-ES" sz="1600" dirty="0"/>
          </a:p>
          <a:p>
            <a:r>
              <a:rPr lang="es-ES" sz="1600" dirty="0"/>
              <a:t>Estos están formados por diodos y condensadores </a:t>
            </a:r>
          </a:p>
          <a:p>
            <a:endParaRPr lang="es-ES" sz="1600" dirty="0"/>
          </a:p>
          <a:p>
            <a:r>
              <a:rPr lang="es-ES" sz="1600" dirty="0"/>
              <a:t>Y estos se colocan enseguida de los transformadores. </a:t>
            </a:r>
            <a:endParaRPr lang="es-ES" sz="2000" dirty="0"/>
          </a:p>
          <a:p>
            <a:endParaRPr lang="es-ES" sz="2000" dirty="0"/>
          </a:p>
          <a:p>
            <a:endParaRPr lang="es-ES" sz="2000" dirty="0"/>
          </a:p>
        </p:txBody>
      </p:sp>
      <p:pic>
        <p:nvPicPr>
          <p:cNvPr id="6" name="Imagen 5"/>
          <p:cNvPicPr>
            <a:picLocks noChangeAspect="1"/>
          </p:cNvPicPr>
          <p:nvPr/>
        </p:nvPicPr>
        <p:blipFill rotWithShape="1">
          <a:blip r:embed="rId3"/>
          <a:srcRect l="56980" t="35542" r="12533" b="39133"/>
          <a:stretch/>
        </p:blipFill>
        <p:spPr>
          <a:xfrm>
            <a:off x="1009403" y="3816793"/>
            <a:ext cx="3716978" cy="2470069"/>
          </a:xfrm>
          <a:prstGeom prst="rect">
            <a:avLst/>
          </a:prstGeom>
        </p:spPr>
      </p:pic>
    </p:spTree>
    <p:extLst>
      <p:ext uri="{BB962C8B-B14F-4D97-AF65-F5344CB8AC3E}">
        <p14:creationId xmlns:p14="http://schemas.microsoft.com/office/powerpoint/2010/main" val="1259438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esquinas redondeadas 7">
            <a:extLst>
              <a:ext uri="{FF2B5EF4-FFF2-40B4-BE49-F238E27FC236}">
                <a16:creationId xmlns:a16="http://schemas.microsoft.com/office/drawing/2014/main" id="{E78F7717-9B2D-4B66-B578-368943A2330C}"/>
              </a:ext>
            </a:extLst>
          </p:cNvPr>
          <p:cNvSpPr/>
          <p:nvPr/>
        </p:nvSpPr>
        <p:spPr>
          <a:xfrm>
            <a:off x="3067050" y="4829175"/>
            <a:ext cx="5985884" cy="1491360"/>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MX" dirty="0"/>
          </a:p>
        </p:txBody>
      </p:sp>
      <p:sp>
        <p:nvSpPr>
          <p:cNvPr id="4" name="5 CuadroTexto">
            <a:extLst>
              <a:ext uri="{FF2B5EF4-FFF2-40B4-BE49-F238E27FC236}">
                <a16:creationId xmlns:a16="http://schemas.microsoft.com/office/drawing/2014/main" id="{37690CF5-7B57-4A2E-B0BE-D3EC96080C19}"/>
              </a:ext>
            </a:extLst>
          </p:cNvPr>
          <p:cNvSpPr txBox="1"/>
          <p:nvPr/>
        </p:nvSpPr>
        <p:spPr>
          <a:xfrm>
            <a:off x="1524000" y="537465"/>
            <a:ext cx="9144000" cy="584775"/>
          </a:xfrm>
          <a:prstGeom prst="rect">
            <a:avLst/>
          </a:prstGeom>
          <a:noFill/>
        </p:spPr>
        <p:txBody>
          <a:bodyPr wrap="square" rtlCol="0">
            <a:spAutoFit/>
          </a:bodyPr>
          <a:lstStyle/>
          <a:p>
            <a:pPr algn="ctr"/>
            <a:r>
              <a:rPr lang="es-MX" sz="3200" b="1" dirty="0"/>
              <a:t>¿QUE ES LA ELECTRÓNICA?</a:t>
            </a:r>
          </a:p>
        </p:txBody>
      </p:sp>
      <p:pic>
        <p:nvPicPr>
          <p:cNvPr id="5" name="Picture 3" descr="C:\Users\axidh\Desktop\a48f9f7cc6e7cbf3d64309f5136a3abe.gif">
            <a:extLst>
              <a:ext uri="{FF2B5EF4-FFF2-40B4-BE49-F238E27FC236}">
                <a16:creationId xmlns:a16="http://schemas.microsoft.com/office/drawing/2014/main" id="{64997B4F-88A2-46B7-AE67-8055405A8429}"/>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623527" y="1731323"/>
            <a:ext cx="4222980" cy="298857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axidh\Desktop\sesion3\1.png">
            <a:extLst>
              <a:ext uri="{FF2B5EF4-FFF2-40B4-BE49-F238E27FC236}">
                <a16:creationId xmlns:a16="http://schemas.microsoft.com/office/drawing/2014/main" id="{94A09D61-BA6B-47AC-99F6-3F800C9BA2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9426" y="1548882"/>
            <a:ext cx="5603973" cy="3691717"/>
          </a:xfrm>
          <a:prstGeom prst="rect">
            <a:avLst/>
          </a:prstGeom>
          <a:noFill/>
          <a:extLst>
            <a:ext uri="{909E8E84-426E-40DD-AFC4-6F175D3DCCD1}">
              <a14:hiddenFill xmlns:a14="http://schemas.microsoft.com/office/drawing/2010/main">
                <a:solidFill>
                  <a:srgbClr val="FFFFFF"/>
                </a:solidFill>
              </a14:hiddenFill>
            </a:ext>
          </a:extLst>
        </p:spPr>
      </p:pic>
      <p:sp>
        <p:nvSpPr>
          <p:cNvPr id="7" name="9 Rectángulo">
            <a:extLst>
              <a:ext uri="{FF2B5EF4-FFF2-40B4-BE49-F238E27FC236}">
                <a16:creationId xmlns:a16="http://schemas.microsoft.com/office/drawing/2014/main" id="{A1F81E2D-5367-4BBB-8F74-38F7C44F2B7F}"/>
              </a:ext>
            </a:extLst>
          </p:cNvPr>
          <p:cNvSpPr/>
          <p:nvPr/>
        </p:nvSpPr>
        <p:spPr>
          <a:xfrm>
            <a:off x="2966484" y="5025726"/>
            <a:ext cx="5985884" cy="830997"/>
          </a:xfrm>
          <a:prstGeom prst="rect">
            <a:avLst/>
          </a:prstGeom>
        </p:spPr>
        <p:txBody>
          <a:bodyPr wrap="square">
            <a:spAutoFit/>
          </a:bodyPr>
          <a:lstStyle/>
          <a:p>
            <a:pPr algn="ctr"/>
            <a:r>
              <a:rPr lang="es-MX" sz="2400" b="1" dirty="0"/>
              <a:t>Estudia el movimiento de los electrones a través de los circuitos electrónicos.</a:t>
            </a:r>
          </a:p>
        </p:txBody>
      </p:sp>
    </p:spTree>
    <p:extLst>
      <p:ext uri="{BB962C8B-B14F-4D97-AF65-F5344CB8AC3E}">
        <p14:creationId xmlns:p14="http://schemas.microsoft.com/office/powerpoint/2010/main" val="42119912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524000" y="1052737"/>
            <a:ext cx="9144000" cy="584775"/>
          </a:xfrm>
          <a:prstGeom prst="rect">
            <a:avLst/>
          </a:prstGeom>
          <a:noFill/>
        </p:spPr>
        <p:txBody>
          <a:bodyPr wrap="square" rtlCol="0">
            <a:spAutoFit/>
          </a:bodyPr>
          <a:lstStyle/>
          <a:p>
            <a:r>
              <a:rPr lang="es-ES" sz="3200" b="1" dirty="0"/>
              <a:t>RESISTORES</a:t>
            </a:r>
            <a:endParaRPr lang="es-MX" sz="3200" b="1" dirty="0"/>
          </a:p>
        </p:txBody>
      </p:sp>
      <p:sp>
        <p:nvSpPr>
          <p:cNvPr id="6" name="5 CuadroTexto"/>
          <p:cNvSpPr txBox="1"/>
          <p:nvPr/>
        </p:nvSpPr>
        <p:spPr>
          <a:xfrm>
            <a:off x="6513178" y="292586"/>
            <a:ext cx="4248472" cy="400110"/>
          </a:xfrm>
          <a:prstGeom prst="rect">
            <a:avLst/>
          </a:prstGeom>
          <a:noFill/>
        </p:spPr>
        <p:txBody>
          <a:bodyPr wrap="square" rtlCol="0">
            <a:spAutoFit/>
          </a:bodyPr>
          <a:lstStyle/>
          <a:p>
            <a:r>
              <a:rPr lang="es-MX" sz="2000" b="1" dirty="0">
                <a:solidFill>
                  <a:srgbClr val="FF0000"/>
                </a:solidFill>
                <a:latin typeface="Arial" panose="020B0604020202020204" pitchFamily="34" charset="0"/>
                <a:cs typeface="Arial" panose="020B0604020202020204" pitchFamily="34" charset="0"/>
              </a:rPr>
              <a:t>TALLER DE ELECTRÓNICA</a:t>
            </a:r>
          </a:p>
        </p:txBody>
      </p:sp>
      <p:pic>
        <p:nvPicPr>
          <p:cNvPr id="5" name="Picture 1" descr="C:\Users\axidh\Desktop\sesion3\re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93439" y="1027690"/>
            <a:ext cx="3714047" cy="355905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 descr="C:\Users\axidh\Desktop\sesion3\jTxoqLnBc.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81358" y="4990371"/>
            <a:ext cx="2994877" cy="1123079"/>
          </a:xfrm>
          <a:prstGeom prst="rect">
            <a:avLst/>
          </a:prstGeom>
          <a:noFill/>
          <a:extLst>
            <a:ext uri="{909E8E84-426E-40DD-AFC4-6F175D3DCCD1}">
              <a14:hiddenFill xmlns:a14="http://schemas.microsoft.com/office/drawing/2010/main">
                <a:solidFill>
                  <a:srgbClr val="FFFFFF"/>
                </a:solidFill>
              </a14:hiddenFill>
            </a:ext>
          </a:extLst>
        </p:spPr>
      </p:pic>
      <p:sp>
        <p:nvSpPr>
          <p:cNvPr id="7" name="6 CuadroTexto"/>
          <p:cNvSpPr txBox="1"/>
          <p:nvPr/>
        </p:nvSpPr>
        <p:spPr>
          <a:xfrm>
            <a:off x="8042121" y="3200642"/>
            <a:ext cx="893193" cy="1200329"/>
          </a:xfrm>
          <a:prstGeom prst="rect">
            <a:avLst/>
          </a:prstGeom>
          <a:noFill/>
        </p:spPr>
        <p:txBody>
          <a:bodyPr wrap="none" rtlCol="0">
            <a:spAutoFit/>
          </a:bodyPr>
          <a:lstStyle/>
          <a:p>
            <a:r>
              <a:rPr lang="el-GR" sz="7200" b="1" dirty="0"/>
              <a:t>Ω</a:t>
            </a:r>
            <a:endParaRPr lang="es-MX" sz="7200" b="1" dirty="0"/>
          </a:p>
        </p:txBody>
      </p:sp>
      <p:sp>
        <p:nvSpPr>
          <p:cNvPr id="10" name="9 CuadroTexto"/>
          <p:cNvSpPr txBox="1"/>
          <p:nvPr/>
        </p:nvSpPr>
        <p:spPr>
          <a:xfrm>
            <a:off x="2030722" y="5367245"/>
            <a:ext cx="1150636" cy="369332"/>
          </a:xfrm>
          <a:prstGeom prst="rect">
            <a:avLst/>
          </a:prstGeom>
          <a:noFill/>
        </p:spPr>
        <p:txBody>
          <a:bodyPr wrap="none" rtlCol="0">
            <a:spAutoFit/>
          </a:bodyPr>
          <a:lstStyle/>
          <a:p>
            <a:r>
              <a:rPr lang="es-ES" dirty="0"/>
              <a:t>SÍMBOLO </a:t>
            </a:r>
            <a:endParaRPr lang="es-MX" dirty="0"/>
          </a:p>
        </p:txBody>
      </p:sp>
      <p:sp>
        <p:nvSpPr>
          <p:cNvPr id="9" name="9 CuadroTexto">
            <a:extLst>
              <a:ext uri="{FF2B5EF4-FFF2-40B4-BE49-F238E27FC236}">
                <a16:creationId xmlns:a16="http://schemas.microsoft.com/office/drawing/2014/main" id="{0DCB8024-7903-430F-A289-FCCFFA0B98BE}"/>
              </a:ext>
            </a:extLst>
          </p:cNvPr>
          <p:cNvSpPr txBox="1"/>
          <p:nvPr/>
        </p:nvSpPr>
        <p:spPr>
          <a:xfrm>
            <a:off x="1025430" y="1637512"/>
            <a:ext cx="6568009" cy="2862322"/>
          </a:xfrm>
          <a:prstGeom prst="rect">
            <a:avLst/>
          </a:prstGeom>
          <a:noFill/>
        </p:spPr>
        <p:txBody>
          <a:bodyPr wrap="square" rtlCol="0">
            <a:spAutoFit/>
          </a:bodyPr>
          <a:lstStyle/>
          <a:p>
            <a:r>
              <a:rPr lang="es-ES" sz="2000" dirty="0"/>
              <a:t>Aunque existen varios tipos de resistencias, las más comunes son las resistencias cerámicas. Son los componentes más usados en los circuitos electrónicos, y su finalidad es la de limitar la corriente que circula por un circuito, así como dividir la tensión a través del mismo.</a:t>
            </a:r>
          </a:p>
          <a:p>
            <a:r>
              <a:rPr lang="es-ES" sz="2000" dirty="0"/>
              <a:t>Están constituidas por material de grafito recubierto de una capa de pintura.</a:t>
            </a:r>
          </a:p>
          <a:p>
            <a:r>
              <a:rPr lang="es-ES" sz="2000" dirty="0"/>
              <a:t>Los valores de estas resistencias son fijos y se utiliza un código de colores para diferenciarlas.</a:t>
            </a:r>
          </a:p>
        </p:txBody>
      </p:sp>
    </p:spTree>
    <p:extLst>
      <p:ext uri="{BB962C8B-B14F-4D97-AF65-F5344CB8AC3E}">
        <p14:creationId xmlns:p14="http://schemas.microsoft.com/office/powerpoint/2010/main" val="8742997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ejemplo</a:t>
            </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9412" y="2144166"/>
            <a:ext cx="5715000" cy="2771775"/>
          </a:xfrm>
        </p:spPr>
      </p:pic>
      <p:sp>
        <p:nvSpPr>
          <p:cNvPr id="5" name="Rectángulo 4"/>
          <p:cNvSpPr/>
          <p:nvPr/>
        </p:nvSpPr>
        <p:spPr>
          <a:xfrm>
            <a:off x="6094412" y="981808"/>
            <a:ext cx="6097588" cy="4031873"/>
          </a:xfrm>
          <a:prstGeom prst="rect">
            <a:avLst/>
          </a:prstGeom>
        </p:spPr>
        <p:txBody>
          <a:bodyPr wrap="square">
            <a:spAutoFit/>
          </a:bodyPr>
          <a:lstStyle/>
          <a:p>
            <a:r>
              <a:rPr lang="es-ES" sz="1600" dirty="0"/>
              <a:t>Para comenzar a leer el valor de la resistencia, se coloca la banda de tolerancia a la derecha y empezamos a leer de izquierda a derecha, la primera banda representa las decenas, la segunda es la de las unidades y la tercera, es el factor multiplicador, que representa la potencia de 10 por la cual se multiplica el número. El resultado se expresa en </a:t>
            </a:r>
            <a:r>
              <a:rPr lang="es-ES" sz="1600" dirty="0" err="1"/>
              <a:t>Ohms</a:t>
            </a:r>
            <a:r>
              <a:rPr lang="es-ES" sz="1600" dirty="0"/>
              <a:t>.</a:t>
            </a:r>
          </a:p>
          <a:p>
            <a:r>
              <a:rPr lang="es-ES" sz="1600" dirty="0"/>
              <a:t>Por ejemplo, para la imagen anterior:</a:t>
            </a:r>
          </a:p>
          <a:p>
            <a:pPr>
              <a:buFont typeface="Arial" panose="020B0604020202020204" pitchFamily="34" charset="0"/>
              <a:buChar char="•"/>
            </a:pPr>
            <a:r>
              <a:rPr lang="es-ES" sz="1600" dirty="0"/>
              <a:t>Observamos la primera banda de color rojo = 2</a:t>
            </a:r>
          </a:p>
          <a:p>
            <a:pPr>
              <a:buFont typeface="Arial" panose="020B0604020202020204" pitchFamily="34" charset="0"/>
              <a:buChar char="•"/>
            </a:pPr>
            <a:r>
              <a:rPr lang="es-ES" sz="1600" dirty="0"/>
              <a:t>Observamos la segunda banda de color rojo = 2</a:t>
            </a:r>
          </a:p>
          <a:p>
            <a:pPr>
              <a:buFont typeface="Arial" panose="020B0604020202020204" pitchFamily="34" charset="0"/>
              <a:buChar char="•"/>
            </a:pPr>
            <a:r>
              <a:rPr lang="es-ES" sz="1600" dirty="0"/>
              <a:t>Observamos la tercera banda de color </a:t>
            </a:r>
            <a:r>
              <a:rPr lang="es-ES" sz="1600" dirty="0" err="1"/>
              <a:t>marron</a:t>
            </a:r>
            <a:r>
              <a:rPr lang="es-ES" sz="1600" dirty="0"/>
              <a:t> = x10</a:t>
            </a:r>
          </a:p>
          <a:p>
            <a:pPr>
              <a:buFont typeface="Arial" panose="020B0604020202020204" pitchFamily="34" charset="0"/>
              <a:buChar char="•"/>
            </a:pPr>
            <a:r>
              <a:rPr lang="es-ES" sz="1600" dirty="0"/>
              <a:t>Unimos los valores de las dos primeras bandas y multiplicamos por el valor de la tercera</a:t>
            </a:r>
          </a:p>
          <a:p>
            <a:r>
              <a:rPr lang="es-ES" sz="1600" dirty="0"/>
              <a:t>22 x 10 = 220Ω</a:t>
            </a:r>
          </a:p>
          <a:p>
            <a:pPr>
              <a:buFont typeface="Arial" panose="020B0604020202020204" pitchFamily="34" charset="0"/>
              <a:buChar char="•"/>
            </a:pPr>
            <a:r>
              <a:rPr lang="es-ES" sz="1600" dirty="0"/>
              <a:t>Observamos la cuarta banda de color dorado: tolerancia 5%. Esto nos </a:t>
            </a:r>
            <a:r>
              <a:rPr lang="es-ES" sz="1600" dirty="0" err="1"/>
              <a:t>dara</a:t>
            </a:r>
            <a:r>
              <a:rPr lang="es-ES" sz="1600" dirty="0"/>
              <a:t>: (5 x 220) / 100 = 11Ω. Es decir esta resistencia puede variar entre 209 y 231Ω.</a:t>
            </a:r>
          </a:p>
        </p:txBody>
      </p:sp>
    </p:spTree>
    <p:extLst>
      <p:ext uri="{BB962C8B-B14F-4D97-AF65-F5344CB8AC3E}">
        <p14:creationId xmlns:p14="http://schemas.microsoft.com/office/powerpoint/2010/main" val="21809375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498022" y="679402"/>
            <a:ext cx="9144000" cy="584775"/>
          </a:xfrm>
          <a:prstGeom prst="rect">
            <a:avLst/>
          </a:prstGeom>
          <a:noFill/>
        </p:spPr>
        <p:txBody>
          <a:bodyPr wrap="square" rtlCol="0">
            <a:spAutoFit/>
          </a:bodyPr>
          <a:lstStyle/>
          <a:p>
            <a:pPr algn="ctr"/>
            <a:r>
              <a:rPr lang="es-ES" sz="3200" b="1" dirty="0"/>
              <a:t>CODIGO DE COLORES DE LOS RESISTORES</a:t>
            </a:r>
            <a:endParaRPr lang="es-MX" sz="3200" b="1" dirty="0"/>
          </a:p>
        </p:txBody>
      </p:sp>
      <p:sp>
        <p:nvSpPr>
          <p:cNvPr id="3" name="2 CuadroTexto"/>
          <p:cNvSpPr txBox="1"/>
          <p:nvPr/>
        </p:nvSpPr>
        <p:spPr>
          <a:xfrm>
            <a:off x="6513178" y="292586"/>
            <a:ext cx="4248472" cy="400110"/>
          </a:xfrm>
          <a:prstGeom prst="rect">
            <a:avLst/>
          </a:prstGeom>
          <a:noFill/>
        </p:spPr>
        <p:txBody>
          <a:bodyPr wrap="square" rtlCol="0">
            <a:spAutoFit/>
          </a:bodyPr>
          <a:lstStyle/>
          <a:p>
            <a:r>
              <a:rPr lang="es-MX" sz="2000" b="1" dirty="0">
                <a:solidFill>
                  <a:srgbClr val="FF0000"/>
                </a:solidFill>
                <a:latin typeface="Arial" panose="020B0604020202020204" pitchFamily="34" charset="0"/>
                <a:cs typeface="Arial" panose="020B0604020202020204" pitchFamily="34" charset="0"/>
              </a:rPr>
              <a:t>TALLER DE ELECTRÓNICA</a:t>
            </a:r>
          </a:p>
        </p:txBody>
      </p:sp>
      <p:pic>
        <p:nvPicPr>
          <p:cNvPr id="21507" name="Picture 3" descr="C:\Users\axidh\Desktop\sesion3\esistencia-de-4-banda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2995" y="1100993"/>
            <a:ext cx="4815286" cy="3566010"/>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C:\Users\axidh\Desktop\sesion3\codigo_colores_resistencias_5_banda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7095" y="593585"/>
            <a:ext cx="4817706" cy="4163245"/>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80114" y="4756830"/>
            <a:ext cx="3440875" cy="1817667"/>
          </a:xfrm>
          <a:prstGeom prst="rect">
            <a:avLst/>
          </a:prstGeom>
        </p:spPr>
      </p:pic>
    </p:spTree>
    <p:extLst>
      <p:ext uri="{BB962C8B-B14F-4D97-AF65-F5344CB8AC3E}">
        <p14:creationId xmlns:p14="http://schemas.microsoft.com/office/powerpoint/2010/main" val="9721002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513178" y="292586"/>
            <a:ext cx="4248472" cy="400110"/>
          </a:xfrm>
          <a:prstGeom prst="rect">
            <a:avLst/>
          </a:prstGeom>
          <a:noFill/>
        </p:spPr>
        <p:txBody>
          <a:bodyPr wrap="square" rtlCol="0">
            <a:spAutoFit/>
          </a:bodyPr>
          <a:lstStyle/>
          <a:p>
            <a:r>
              <a:rPr lang="es-MX" sz="2000" b="1" dirty="0">
                <a:solidFill>
                  <a:srgbClr val="FF0000"/>
                </a:solidFill>
                <a:latin typeface="Arial" panose="020B0604020202020204" pitchFamily="34" charset="0"/>
                <a:cs typeface="Arial" panose="020B0604020202020204" pitchFamily="34" charset="0"/>
              </a:rPr>
              <a:t>TALLER DE ELECTRÓNICA</a:t>
            </a:r>
          </a:p>
        </p:txBody>
      </p:sp>
      <p:sp>
        <p:nvSpPr>
          <p:cNvPr id="8" name="7 CuadroTexto"/>
          <p:cNvSpPr txBox="1"/>
          <p:nvPr/>
        </p:nvSpPr>
        <p:spPr>
          <a:xfrm>
            <a:off x="1498022" y="679402"/>
            <a:ext cx="9144000" cy="584775"/>
          </a:xfrm>
          <a:prstGeom prst="rect">
            <a:avLst/>
          </a:prstGeom>
          <a:noFill/>
        </p:spPr>
        <p:txBody>
          <a:bodyPr wrap="square" rtlCol="0">
            <a:spAutoFit/>
          </a:bodyPr>
          <a:lstStyle/>
          <a:p>
            <a:pPr algn="ctr"/>
            <a:r>
              <a:rPr lang="es-ES" sz="3200" b="1" dirty="0"/>
              <a:t>CAPACITORES</a:t>
            </a:r>
            <a:endParaRPr lang="es-MX" sz="3200" b="1" dirty="0"/>
          </a:p>
        </p:txBody>
      </p:sp>
      <p:sp>
        <p:nvSpPr>
          <p:cNvPr id="6" name="5 Rectángulo"/>
          <p:cNvSpPr/>
          <p:nvPr/>
        </p:nvSpPr>
        <p:spPr>
          <a:xfrm>
            <a:off x="927408" y="1458418"/>
            <a:ext cx="7992888" cy="646331"/>
          </a:xfrm>
          <a:prstGeom prst="rect">
            <a:avLst/>
          </a:prstGeom>
        </p:spPr>
        <p:txBody>
          <a:bodyPr wrap="square">
            <a:spAutoFit/>
          </a:bodyPr>
          <a:lstStyle/>
          <a:p>
            <a:pPr algn="just"/>
            <a:r>
              <a:rPr lang="es-MX" dirty="0"/>
              <a:t>La función de los capacitores es el de almacenar y posteriormente entregar pequeñas cantidades de energía eléctrica en forma de campo eléctrico. </a:t>
            </a:r>
          </a:p>
        </p:txBody>
      </p:sp>
      <p:sp>
        <p:nvSpPr>
          <p:cNvPr id="7" name="6 CuadroTexto"/>
          <p:cNvSpPr txBox="1"/>
          <p:nvPr/>
        </p:nvSpPr>
        <p:spPr>
          <a:xfrm>
            <a:off x="927408" y="2272602"/>
            <a:ext cx="1913024" cy="523220"/>
          </a:xfrm>
          <a:prstGeom prst="rect">
            <a:avLst/>
          </a:prstGeom>
          <a:noFill/>
        </p:spPr>
        <p:txBody>
          <a:bodyPr wrap="none" rtlCol="0">
            <a:spAutoFit/>
          </a:bodyPr>
          <a:lstStyle/>
          <a:p>
            <a:r>
              <a:rPr lang="es-ES" sz="2800" b="1" dirty="0"/>
              <a:t>Faradio  [F]</a:t>
            </a:r>
            <a:endParaRPr lang="es-MX" sz="2800" b="1" dirty="0"/>
          </a:p>
        </p:txBody>
      </p:sp>
      <p:pic>
        <p:nvPicPr>
          <p:cNvPr id="23558" name="Picture 6" descr="C:\Users\axidh\Desktop\sesion3\kisspng-capacitor-electronic-symbol-electronic-circuit-cir-capacitor-5b48d940d0fc53.3722920715315008648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5825" y="1405145"/>
            <a:ext cx="2247070" cy="1048632"/>
          </a:xfrm>
          <a:prstGeom prst="rect">
            <a:avLst/>
          </a:prstGeom>
          <a:noFill/>
          <a:extLst>
            <a:ext uri="{909E8E84-426E-40DD-AFC4-6F175D3DCCD1}">
              <a14:hiddenFill xmlns:a14="http://schemas.microsoft.com/office/drawing/2010/main">
                <a:solidFill>
                  <a:srgbClr val="FFFFFF"/>
                </a:solidFill>
              </a14:hiddenFill>
            </a:ext>
          </a:extLst>
        </p:spPr>
      </p:pic>
      <p:pic>
        <p:nvPicPr>
          <p:cNvPr id="23559" name="Picture 7" descr="C:\Users\axidh\Desktop\sesion3\aftgerh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8333" y="2001691"/>
            <a:ext cx="7043377" cy="2788915"/>
          </a:xfrm>
          <a:prstGeom prst="rect">
            <a:avLst/>
          </a:prstGeom>
          <a:noFill/>
          <a:extLst>
            <a:ext uri="{909E8E84-426E-40DD-AFC4-6F175D3DCCD1}">
              <a14:hiddenFill xmlns:a14="http://schemas.microsoft.com/office/drawing/2010/main">
                <a:solidFill>
                  <a:srgbClr val="FFFFFF"/>
                </a:solidFill>
              </a14:hiddenFill>
            </a:ext>
          </a:extLst>
        </p:spPr>
      </p:pic>
      <p:sp>
        <p:nvSpPr>
          <p:cNvPr id="15" name="14 CuadroTexto"/>
          <p:cNvSpPr txBox="1"/>
          <p:nvPr/>
        </p:nvSpPr>
        <p:spPr>
          <a:xfrm>
            <a:off x="9762659" y="2594745"/>
            <a:ext cx="998991" cy="369332"/>
          </a:xfrm>
          <a:prstGeom prst="rect">
            <a:avLst/>
          </a:prstGeom>
          <a:noFill/>
        </p:spPr>
        <p:txBody>
          <a:bodyPr wrap="none" rtlCol="0">
            <a:spAutoFit/>
          </a:bodyPr>
          <a:lstStyle/>
          <a:p>
            <a:r>
              <a:rPr lang="es-ES" dirty="0"/>
              <a:t>Símbolo </a:t>
            </a:r>
            <a:endParaRPr lang="es-MX" dirty="0"/>
          </a:p>
        </p:txBody>
      </p:sp>
      <p:sp>
        <p:nvSpPr>
          <p:cNvPr id="9" name="8 CuadroTexto"/>
          <p:cNvSpPr txBox="1"/>
          <p:nvPr/>
        </p:nvSpPr>
        <p:spPr>
          <a:xfrm>
            <a:off x="1844350" y="5355006"/>
            <a:ext cx="5230021" cy="646331"/>
          </a:xfrm>
          <a:prstGeom prst="rect">
            <a:avLst/>
          </a:prstGeom>
          <a:noFill/>
        </p:spPr>
        <p:txBody>
          <a:bodyPr wrap="none" rtlCol="0">
            <a:spAutoFit/>
          </a:bodyPr>
          <a:lstStyle/>
          <a:p>
            <a:r>
              <a:rPr lang="es-ES" dirty="0"/>
              <a:t>Aplicación  se utiliza generalmente para filtrar la señal</a:t>
            </a:r>
          </a:p>
          <a:p>
            <a:r>
              <a:rPr lang="es-ES" dirty="0"/>
              <a:t>Por su carga y descarga rápida.</a:t>
            </a:r>
            <a:endParaRPr lang="es-MX" dirty="0"/>
          </a:p>
        </p:txBody>
      </p:sp>
      <p:pic>
        <p:nvPicPr>
          <p:cNvPr id="23560" name="Picture 8" descr="C:\Users\axidh\Desktop\sesion3\ku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4031" y="5199640"/>
            <a:ext cx="2786766" cy="1103455"/>
          </a:xfrm>
          <a:prstGeom prst="rect">
            <a:avLst/>
          </a:prstGeom>
          <a:noFill/>
          <a:extLst>
            <a:ext uri="{909E8E84-426E-40DD-AFC4-6F175D3DCCD1}">
              <a14:hiddenFill xmlns:a14="http://schemas.microsoft.com/office/drawing/2010/main">
                <a:solidFill>
                  <a:srgbClr val="FFFFFF"/>
                </a:solidFill>
              </a14:hiddenFill>
            </a:ext>
          </a:extLst>
        </p:spPr>
      </p:pic>
      <p:sp>
        <p:nvSpPr>
          <p:cNvPr id="10" name="9 CuadroTexto"/>
          <p:cNvSpPr txBox="1"/>
          <p:nvPr/>
        </p:nvSpPr>
        <p:spPr>
          <a:xfrm>
            <a:off x="8341230" y="5219458"/>
            <a:ext cx="1859227" cy="369332"/>
          </a:xfrm>
          <a:prstGeom prst="rect">
            <a:avLst/>
          </a:prstGeom>
          <a:noFill/>
        </p:spPr>
        <p:txBody>
          <a:bodyPr wrap="none" rtlCol="0">
            <a:spAutoFit/>
          </a:bodyPr>
          <a:lstStyle/>
          <a:p>
            <a:r>
              <a:rPr lang="es-ES" dirty="0"/>
              <a:t>Señal mas estable</a:t>
            </a:r>
            <a:endParaRPr lang="es-MX" dirty="0"/>
          </a:p>
        </p:txBody>
      </p:sp>
    </p:spTree>
    <p:extLst>
      <p:ext uri="{BB962C8B-B14F-4D97-AF65-F5344CB8AC3E}">
        <p14:creationId xmlns:p14="http://schemas.microsoft.com/office/powerpoint/2010/main" val="9616793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513178" y="292586"/>
            <a:ext cx="4248472" cy="400110"/>
          </a:xfrm>
          <a:prstGeom prst="rect">
            <a:avLst/>
          </a:prstGeom>
          <a:noFill/>
        </p:spPr>
        <p:txBody>
          <a:bodyPr wrap="square" rtlCol="0">
            <a:spAutoFit/>
          </a:bodyPr>
          <a:lstStyle/>
          <a:p>
            <a:r>
              <a:rPr lang="es-MX" sz="2000" b="1" dirty="0">
                <a:solidFill>
                  <a:schemeClr val="bg1"/>
                </a:solidFill>
                <a:latin typeface="Arial" panose="020B0604020202020204" pitchFamily="34" charset="0"/>
                <a:cs typeface="Arial" panose="020B0604020202020204" pitchFamily="34" charset="0"/>
              </a:rPr>
              <a:t>TALLER DE ELECTRÓNICA</a:t>
            </a:r>
          </a:p>
        </p:txBody>
      </p:sp>
      <p:sp>
        <p:nvSpPr>
          <p:cNvPr id="3" name="2 Rectángulo"/>
          <p:cNvSpPr/>
          <p:nvPr/>
        </p:nvSpPr>
        <p:spPr>
          <a:xfrm>
            <a:off x="3287688" y="1124745"/>
            <a:ext cx="4572000" cy="646331"/>
          </a:xfrm>
          <a:prstGeom prst="rect">
            <a:avLst/>
          </a:prstGeom>
        </p:spPr>
        <p:txBody>
          <a:bodyPr>
            <a:spAutoFit/>
          </a:bodyPr>
          <a:lstStyle/>
          <a:p>
            <a:pPr marL="285750" indent="-285750">
              <a:buFont typeface="Arial" panose="020B0604020202020204" pitchFamily="34" charset="0"/>
              <a:buChar char="•"/>
            </a:pPr>
            <a:endParaRPr lang="es-MX" b="1" dirty="0">
              <a:latin typeface="Arial Black" panose="020B0A04020102020204" pitchFamily="34" charset="0"/>
            </a:endParaRPr>
          </a:p>
          <a:p>
            <a:pPr marL="285750" indent="-285750">
              <a:buFont typeface="Arial" panose="020B0604020202020204" pitchFamily="34" charset="0"/>
              <a:buChar char="•"/>
            </a:pPr>
            <a:endParaRPr lang="es-MX" b="1" dirty="0">
              <a:latin typeface="Arial Black" panose="020B0A04020102020204" pitchFamily="34" charset="0"/>
            </a:endParaRPr>
          </a:p>
        </p:txBody>
      </p:sp>
      <p:pic>
        <p:nvPicPr>
          <p:cNvPr id="4" name="Picture 4" descr="C:\Users\axidh\Desktop\sesion3\Untitled-2jgygv.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4655" y="1264177"/>
            <a:ext cx="4541986" cy="3738404"/>
          </a:xfrm>
          <a:prstGeom prst="rect">
            <a:avLst/>
          </a:prstGeom>
          <a:noFill/>
          <a:extLst>
            <a:ext uri="{909E8E84-426E-40DD-AFC4-6F175D3DCCD1}">
              <a14:hiddenFill xmlns:a14="http://schemas.microsoft.com/office/drawing/2010/main">
                <a:solidFill>
                  <a:srgbClr val="FFFFFF"/>
                </a:solidFill>
              </a14:hiddenFill>
            </a:ext>
          </a:extLst>
        </p:spPr>
      </p:pic>
      <p:sp>
        <p:nvSpPr>
          <p:cNvPr id="6" name="5 CuadroTexto"/>
          <p:cNvSpPr txBox="1"/>
          <p:nvPr/>
        </p:nvSpPr>
        <p:spPr>
          <a:xfrm>
            <a:off x="1498022" y="679402"/>
            <a:ext cx="9144000" cy="584775"/>
          </a:xfrm>
          <a:prstGeom prst="rect">
            <a:avLst/>
          </a:prstGeom>
          <a:noFill/>
        </p:spPr>
        <p:txBody>
          <a:bodyPr wrap="square" rtlCol="0">
            <a:spAutoFit/>
          </a:bodyPr>
          <a:lstStyle/>
          <a:p>
            <a:pPr algn="ctr"/>
            <a:r>
              <a:rPr lang="es-ES" sz="3200" b="1" dirty="0"/>
              <a:t>CAPACITORES ELECTROLÍTICOS </a:t>
            </a:r>
            <a:endParaRPr lang="es-MX" sz="3200" b="1" dirty="0"/>
          </a:p>
        </p:txBody>
      </p:sp>
      <p:sp>
        <p:nvSpPr>
          <p:cNvPr id="5" name="4 CuadroTexto"/>
          <p:cNvSpPr txBox="1"/>
          <p:nvPr/>
        </p:nvSpPr>
        <p:spPr>
          <a:xfrm>
            <a:off x="1054462" y="1360962"/>
            <a:ext cx="4217537" cy="5632311"/>
          </a:xfrm>
          <a:prstGeom prst="rect">
            <a:avLst/>
          </a:prstGeom>
          <a:noFill/>
        </p:spPr>
        <p:txBody>
          <a:bodyPr wrap="square" rtlCol="0">
            <a:spAutoFit/>
          </a:bodyPr>
          <a:lstStyle/>
          <a:p>
            <a:r>
              <a:rPr lang="es-ES" dirty="0"/>
              <a:t>Son elementos que almacenan una carga eléctrica cuando se someten a una diferencia de potencial</a:t>
            </a:r>
          </a:p>
          <a:p>
            <a:endParaRPr lang="es-ES" dirty="0"/>
          </a:p>
          <a:p>
            <a:r>
              <a:rPr lang="es-ES" dirty="0"/>
              <a:t>Cuando la carga desaparece cede al circuito las cargas acumuladas muy rápidamente.</a:t>
            </a:r>
          </a:p>
          <a:p>
            <a:endParaRPr lang="es-ES" dirty="0"/>
          </a:p>
          <a:p>
            <a:r>
              <a:rPr lang="es-ES" dirty="0"/>
              <a:t>Tiene una banda para diferenciar</a:t>
            </a:r>
          </a:p>
          <a:p>
            <a:r>
              <a:rPr lang="es-ES" dirty="0"/>
              <a:t>La terminal negativa.</a:t>
            </a:r>
          </a:p>
          <a:p>
            <a:endParaRPr lang="es-ES" dirty="0"/>
          </a:p>
          <a:p>
            <a:r>
              <a:rPr lang="es-ES" dirty="0"/>
              <a:t>Tiene polaridad.</a:t>
            </a:r>
          </a:p>
          <a:p>
            <a:endParaRPr lang="es-ES" dirty="0"/>
          </a:p>
          <a:p>
            <a:r>
              <a:rPr lang="es-ES" dirty="0"/>
              <a:t>Los dos valores importantes del</a:t>
            </a:r>
          </a:p>
          <a:p>
            <a:r>
              <a:rPr lang="es-ES" dirty="0"/>
              <a:t>Capacitor son  su capacidad en</a:t>
            </a:r>
          </a:p>
          <a:p>
            <a:r>
              <a:rPr lang="es-ES" dirty="0" err="1"/>
              <a:t>uF</a:t>
            </a:r>
            <a:r>
              <a:rPr lang="es-ES" dirty="0"/>
              <a:t> y el voltaje.</a:t>
            </a:r>
          </a:p>
          <a:p>
            <a:endParaRPr lang="es-ES" dirty="0"/>
          </a:p>
          <a:p>
            <a:endParaRPr lang="es-ES" dirty="0"/>
          </a:p>
          <a:p>
            <a:endParaRPr lang="es-ES" dirty="0"/>
          </a:p>
          <a:p>
            <a:endParaRPr lang="es-MX" dirty="0"/>
          </a:p>
        </p:txBody>
      </p:sp>
      <p:sp>
        <p:nvSpPr>
          <p:cNvPr id="7" name="6 CuadroTexto"/>
          <p:cNvSpPr txBox="1"/>
          <p:nvPr/>
        </p:nvSpPr>
        <p:spPr>
          <a:xfrm>
            <a:off x="5473831" y="3426977"/>
            <a:ext cx="998991" cy="369332"/>
          </a:xfrm>
          <a:prstGeom prst="rect">
            <a:avLst/>
          </a:prstGeom>
          <a:noFill/>
        </p:spPr>
        <p:txBody>
          <a:bodyPr wrap="none" rtlCol="0">
            <a:spAutoFit/>
          </a:bodyPr>
          <a:lstStyle/>
          <a:p>
            <a:r>
              <a:rPr lang="es-ES" dirty="0"/>
              <a:t>Símbolo </a:t>
            </a:r>
            <a:endParaRPr lang="es-MX" dirty="0"/>
          </a:p>
        </p:txBody>
      </p:sp>
      <p:pic>
        <p:nvPicPr>
          <p:cNvPr id="9" name="Imagen 8"/>
          <p:cNvPicPr>
            <a:picLocks noChangeAspect="1"/>
          </p:cNvPicPr>
          <p:nvPr/>
        </p:nvPicPr>
        <p:blipFill rotWithShape="1">
          <a:blip r:embed="rId3"/>
          <a:srcRect l="61125" t="35000" r="11125" b="30781"/>
          <a:stretch/>
        </p:blipFill>
        <p:spPr>
          <a:xfrm>
            <a:off x="5080219" y="4177117"/>
            <a:ext cx="1493520" cy="1473337"/>
          </a:xfrm>
          <a:prstGeom prst="rect">
            <a:avLst/>
          </a:prstGeom>
        </p:spPr>
      </p:pic>
    </p:spTree>
    <p:extLst>
      <p:ext uri="{BB962C8B-B14F-4D97-AF65-F5344CB8AC3E}">
        <p14:creationId xmlns:p14="http://schemas.microsoft.com/office/powerpoint/2010/main" val="18175765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3" descr="C:\Users\axidh\Desktop\sesion3\cer.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51729" y="1829222"/>
            <a:ext cx="1509899" cy="1484734"/>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a:off x="6666627" y="1337896"/>
            <a:ext cx="2445798" cy="369332"/>
          </a:xfrm>
          <a:prstGeom prst="rect">
            <a:avLst/>
          </a:prstGeom>
        </p:spPr>
        <p:txBody>
          <a:bodyPr wrap="none">
            <a:spAutoFit/>
          </a:bodyPr>
          <a:lstStyle/>
          <a:p>
            <a:r>
              <a:rPr lang="es-MX" dirty="0"/>
              <a:t>Capacitores de poliéster</a:t>
            </a:r>
          </a:p>
        </p:txBody>
      </p:sp>
      <p:sp>
        <p:nvSpPr>
          <p:cNvPr id="6" name="5 Rectángulo"/>
          <p:cNvSpPr/>
          <p:nvPr/>
        </p:nvSpPr>
        <p:spPr>
          <a:xfrm>
            <a:off x="2351584" y="3987155"/>
            <a:ext cx="2879956" cy="369332"/>
          </a:xfrm>
          <a:prstGeom prst="rect">
            <a:avLst/>
          </a:prstGeom>
        </p:spPr>
        <p:txBody>
          <a:bodyPr wrap="none">
            <a:spAutoFit/>
          </a:bodyPr>
          <a:lstStyle/>
          <a:p>
            <a:r>
              <a:rPr lang="es-MX" dirty="0"/>
              <a:t>Capacitores de polipropileno</a:t>
            </a:r>
          </a:p>
        </p:txBody>
      </p:sp>
      <p:pic>
        <p:nvPicPr>
          <p:cNvPr id="25604" name="Picture 4" descr="C:\Users\axidh\Desktop\sesion3\descargar (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2064" y="4811712"/>
            <a:ext cx="2614612" cy="1120775"/>
          </a:xfrm>
          <a:prstGeom prst="rect">
            <a:avLst/>
          </a:prstGeom>
          <a:noFill/>
          <a:extLst>
            <a:ext uri="{909E8E84-426E-40DD-AFC4-6F175D3DCCD1}">
              <a14:hiddenFill xmlns:a14="http://schemas.microsoft.com/office/drawing/2010/main">
                <a:solidFill>
                  <a:srgbClr val="FFFFFF"/>
                </a:solidFill>
              </a14:hiddenFill>
            </a:ext>
          </a:extLst>
        </p:spPr>
      </p:pic>
      <p:pic>
        <p:nvPicPr>
          <p:cNvPr id="25605" name="Picture 5" descr="C:\Users\axidh\Desktop\sesion3\loi.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45229" y="4653136"/>
            <a:ext cx="1488095" cy="1706226"/>
          </a:xfrm>
          <a:prstGeom prst="rect">
            <a:avLst/>
          </a:prstGeom>
          <a:noFill/>
          <a:extLst>
            <a:ext uri="{909E8E84-426E-40DD-AFC4-6F175D3DCCD1}">
              <a14:hiddenFill xmlns:a14="http://schemas.microsoft.com/office/drawing/2010/main">
                <a:solidFill>
                  <a:srgbClr val="FFFFFF"/>
                </a:solidFill>
              </a14:hiddenFill>
            </a:ext>
          </a:extLst>
        </p:spPr>
      </p:pic>
      <p:sp>
        <p:nvSpPr>
          <p:cNvPr id="7" name="6 Rectángulo"/>
          <p:cNvSpPr/>
          <p:nvPr/>
        </p:nvSpPr>
        <p:spPr>
          <a:xfrm>
            <a:off x="6999925" y="3987155"/>
            <a:ext cx="1779205" cy="369332"/>
          </a:xfrm>
          <a:prstGeom prst="rect">
            <a:avLst/>
          </a:prstGeom>
        </p:spPr>
        <p:txBody>
          <a:bodyPr wrap="none">
            <a:spAutoFit/>
          </a:bodyPr>
          <a:lstStyle/>
          <a:p>
            <a:r>
              <a:rPr lang="es-MX" dirty="0"/>
              <a:t>Capacitores SMD</a:t>
            </a:r>
          </a:p>
        </p:txBody>
      </p:sp>
      <p:sp>
        <p:nvSpPr>
          <p:cNvPr id="12" name="11 CuadroTexto"/>
          <p:cNvSpPr txBox="1"/>
          <p:nvPr/>
        </p:nvSpPr>
        <p:spPr>
          <a:xfrm>
            <a:off x="3995609" y="289149"/>
            <a:ext cx="4248472" cy="400110"/>
          </a:xfrm>
          <a:prstGeom prst="rect">
            <a:avLst/>
          </a:prstGeom>
          <a:noFill/>
        </p:spPr>
        <p:txBody>
          <a:bodyPr wrap="square" rtlCol="0">
            <a:spAutoFit/>
          </a:bodyPr>
          <a:lstStyle/>
          <a:p>
            <a:r>
              <a:rPr lang="es-MX" sz="2000" b="1" dirty="0">
                <a:latin typeface="Arial" panose="020B0604020202020204" pitchFamily="34" charset="0"/>
                <a:cs typeface="Arial" panose="020B0604020202020204" pitchFamily="34" charset="0"/>
              </a:rPr>
              <a:t>TALLER DE ELECTRÓNICA</a:t>
            </a:r>
          </a:p>
        </p:txBody>
      </p:sp>
      <p:sp>
        <p:nvSpPr>
          <p:cNvPr id="11" name="3 Rectángulo"/>
          <p:cNvSpPr/>
          <p:nvPr/>
        </p:nvSpPr>
        <p:spPr>
          <a:xfrm>
            <a:off x="2550740" y="1337896"/>
            <a:ext cx="2277483" cy="369332"/>
          </a:xfrm>
          <a:prstGeom prst="rect">
            <a:avLst/>
          </a:prstGeom>
        </p:spPr>
        <p:txBody>
          <a:bodyPr wrap="none">
            <a:spAutoFit/>
          </a:bodyPr>
          <a:lstStyle/>
          <a:p>
            <a:r>
              <a:rPr lang="es-MX" dirty="0"/>
              <a:t>Capacitores cerámicos</a:t>
            </a:r>
          </a:p>
        </p:txBody>
      </p:sp>
      <p:pic>
        <p:nvPicPr>
          <p:cNvPr id="13" name="Picture 2" descr="C:\Users\axidh\Desktop\sesion3\Capacitor-cerámico-22pF-2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75796" y="1844825"/>
            <a:ext cx="1831533" cy="1831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74588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6513178" y="292586"/>
            <a:ext cx="4248472" cy="400110"/>
          </a:xfrm>
          <a:prstGeom prst="rect">
            <a:avLst/>
          </a:prstGeom>
          <a:noFill/>
        </p:spPr>
        <p:txBody>
          <a:bodyPr wrap="square" rtlCol="0">
            <a:spAutoFit/>
          </a:bodyPr>
          <a:lstStyle/>
          <a:p>
            <a:r>
              <a:rPr lang="es-MX" sz="2000" b="1" dirty="0">
                <a:solidFill>
                  <a:schemeClr val="bg1"/>
                </a:solidFill>
                <a:latin typeface="Arial" panose="020B0604020202020204" pitchFamily="34" charset="0"/>
                <a:cs typeface="Arial" panose="020B0604020202020204" pitchFamily="34" charset="0"/>
              </a:rPr>
              <a:t>TALLER DE ELECTRÓNICA</a:t>
            </a:r>
          </a:p>
        </p:txBody>
      </p:sp>
      <p:pic>
        <p:nvPicPr>
          <p:cNvPr id="6" name="Picture 4" descr="C:\Users\axidh\Desktop\sesion3\1634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9828392">
            <a:off x="1489613" y="2132892"/>
            <a:ext cx="3408170" cy="2952328"/>
          </a:xfrm>
          <a:prstGeom prst="rect">
            <a:avLst/>
          </a:prstGeom>
          <a:noFill/>
          <a:extLst>
            <a:ext uri="{909E8E84-426E-40DD-AFC4-6F175D3DCCD1}">
              <a14:hiddenFill xmlns:a14="http://schemas.microsoft.com/office/drawing/2010/main">
                <a:solidFill>
                  <a:srgbClr val="FFFFFF"/>
                </a:solidFill>
              </a14:hiddenFill>
            </a:ext>
          </a:extLst>
        </p:spPr>
      </p:pic>
      <p:sp>
        <p:nvSpPr>
          <p:cNvPr id="7" name="6 CuadroTexto"/>
          <p:cNvSpPr txBox="1"/>
          <p:nvPr/>
        </p:nvSpPr>
        <p:spPr>
          <a:xfrm>
            <a:off x="1498022" y="679402"/>
            <a:ext cx="9144000" cy="584775"/>
          </a:xfrm>
          <a:prstGeom prst="rect">
            <a:avLst/>
          </a:prstGeom>
          <a:noFill/>
        </p:spPr>
        <p:txBody>
          <a:bodyPr wrap="square" rtlCol="0">
            <a:spAutoFit/>
          </a:bodyPr>
          <a:lstStyle/>
          <a:p>
            <a:pPr algn="ctr"/>
            <a:r>
              <a:rPr lang="es-ES" sz="3200" b="1" dirty="0"/>
              <a:t>TRANSISTOR BIPOLAR </a:t>
            </a:r>
            <a:endParaRPr lang="es-MX" sz="3200" b="1" dirty="0"/>
          </a:p>
        </p:txBody>
      </p:sp>
      <p:sp>
        <p:nvSpPr>
          <p:cNvPr id="8" name="7 Rectángulo"/>
          <p:cNvSpPr/>
          <p:nvPr/>
        </p:nvSpPr>
        <p:spPr>
          <a:xfrm>
            <a:off x="4511824" y="1628801"/>
            <a:ext cx="5976664" cy="646331"/>
          </a:xfrm>
          <a:prstGeom prst="rect">
            <a:avLst/>
          </a:prstGeom>
        </p:spPr>
        <p:txBody>
          <a:bodyPr wrap="square">
            <a:spAutoFit/>
          </a:bodyPr>
          <a:lstStyle/>
          <a:p>
            <a:r>
              <a:rPr lang="es-MX" dirty="0"/>
              <a:t>Generar una determinada señal de salida en respuesta de otra señal de entrada </a:t>
            </a:r>
          </a:p>
        </p:txBody>
      </p:sp>
      <p:sp>
        <p:nvSpPr>
          <p:cNvPr id="9" name="8 Rectángulo"/>
          <p:cNvSpPr/>
          <p:nvPr/>
        </p:nvSpPr>
        <p:spPr>
          <a:xfrm>
            <a:off x="4727848" y="2564905"/>
            <a:ext cx="4572000" cy="1200329"/>
          </a:xfrm>
          <a:prstGeom prst="rect">
            <a:avLst/>
          </a:prstGeom>
        </p:spPr>
        <p:txBody>
          <a:bodyPr>
            <a:spAutoFit/>
          </a:bodyPr>
          <a:lstStyle/>
          <a:p>
            <a:pPr marL="285750" indent="-285750">
              <a:buFont typeface="Arial" panose="020B0604020202020204" pitchFamily="34" charset="0"/>
              <a:buChar char="•"/>
            </a:pPr>
            <a:r>
              <a:rPr lang="es-MX" b="1" dirty="0"/>
              <a:t>Amplificación</a:t>
            </a:r>
          </a:p>
          <a:p>
            <a:pPr marL="285750" indent="-285750">
              <a:buFont typeface="Arial" panose="020B0604020202020204" pitchFamily="34" charset="0"/>
              <a:buChar char="•"/>
            </a:pPr>
            <a:r>
              <a:rPr lang="es-MX" b="1" dirty="0"/>
              <a:t>Oscilación</a:t>
            </a:r>
          </a:p>
          <a:p>
            <a:pPr marL="285750" indent="-285750">
              <a:buFont typeface="Arial" panose="020B0604020202020204" pitchFamily="34" charset="0"/>
              <a:buChar char="•"/>
            </a:pPr>
            <a:r>
              <a:rPr lang="es-MX" b="1" dirty="0"/>
              <a:t>Conmutador</a:t>
            </a:r>
          </a:p>
          <a:p>
            <a:pPr marL="285750" indent="-285750">
              <a:buFont typeface="Arial" panose="020B0604020202020204" pitchFamily="34" charset="0"/>
              <a:buChar char="•"/>
            </a:pPr>
            <a:r>
              <a:rPr lang="es-MX" b="1" dirty="0"/>
              <a:t>Rectificador</a:t>
            </a:r>
          </a:p>
        </p:txBody>
      </p:sp>
      <p:pic>
        <p:nvPicPr>
          <p:cNvPr id="26626" name="Picture 2" descr="C:\Users\axidh\Desktop\sesion3\LKO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4072" y="2078757"/>
            <a:ext cx="2197100" cy="2044700"/>
          </a:xfrm>
          <a:prstGeom prst="rect">
            <a:avLst/>
          </a:prstGeom>
          <a:noFill/>
          <a:extLst>
            <a:ext uri="{909E8E84-426E-40DD-AFC4-6F175D3DCCD1}">
              <a14:hiddenFill xmlns:a14="http://schemas.microsoft.com/office/drawing/2010/main">
                <a:solidFill>
                  <a:srgbClr val="FFFFFF"/>
                </a:solidFill>
              </a14:hiddenFill>
            </a:ext>
          </a:extLst>
        </p:spPr>
      </p:pic>
      <p:sp>
        <p:nvSpPr>
          <p:cNvPr id="10" name="9 Rectángulo"/>
          <p:cNvSpPr/>
          <p:nvPr/>
        </p:nvSpPr>
        <p:spPr>
          <a:xfrm>
            <a:off x="4583833" y="4293096"/>
            <a:ext cx="4217821" cy="369332"/>
          </a:xfrm>
          <a:prstGeom prst="rect">
            <a:avLst/>
          </a:prstGeom>
        </p:spPr>
        <p:txBody>
          <a:bodyPr wrap="none">
            <a:spAutoFit/>
          </a:bodyPr>
          <a:lstStyle/>
          <a:p>
            <a:r>
              <a:rPr lang="es-MX" dirty="0"/>
              <a:t>Su polaridad puede ser de tipo NPN o PNP</a:t>
            </a:r>
          </a:p>
        </p:txBody>
      </p:sp>
      <p:pic>
        <p:nvPicPr>
          <p:cNvPr id="26627" name="Picture 3" descr="C:\Users\axidh\Desktop\sesion3\JU.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1675" y="4797152"/>
            <a:ext cx="4102100" cy="1612900"/>
          </a:xfrm>
          <a:prstGeom prst="rect">
            <a:avLst/>
          </a:prstGeom>
          <a:noFill/>
          <a:extLst>
            <a:ext uri="{909E8E84-426E-40DD-AFC4-6F175D3DCCD1}">
              <a14:hiddenFill xmlns:a14="http://schemas.microsoft.com/office/drawing/2010/main">
                <a:solidFill>
                  <a:srgbClr val="FFFFFF"/>
                </a:solidFill>
              </a14:hiddenFill>
            </a:ext>
          </a:extLst>
        </p:spPr>
      </p:pic>
      <p:sp>
        <p:nvSpPr>
          <p:cNvPr id="13" name="12 CuadroTexto"/>
          <p:cNvSpPr txBox="1"/>
          <p:nvPr/>
        </p:nvSpPr>
        <p:spPr>
          <a:xfrm>
            <a:off x="8800353" y="2980402"/>
            <a:ext cx="998991" cy="369332"/>
          </a:xfrm>
          <a:prstGeom prst="rect">
            <a:avLst/>
          </a:prstGeom>
          <a:noFill/>
        </p:spPr>
        <p:txBody>
          <a:bodyPr wrap="none" rtlCol="0">
            <a:spAutoFit/>
          </a:bodyPr>
          <a:lstStyle/>
          <a:p>
            <a:r>
              <a:rPr lang="es-ES" dirty="0"/>
              <a:t>Símbolo </a:t>
            </a:r>
            <a:endParaRPr lang="es-MX" dirty="0"/>
          </a:p>
        </p:txBody>
      </p:sp>
    </p:spTree>
    <p:extLst>
      <p:ext uri="{BB962C8B-B14F-4D97-AF65-F5344CB8AC3E}">
        <p14:creationId xmlns:p14="http://schemas.microsoft.com/office/powerpoint/2010/main" val="18288059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rotWithShape="1">
          <a:blip r:embed="rId2"/>
          <a:srcRect l="-3861" t="15549" r="1" b="14899"/>
          <a:stretch/>
        </p:blipFill>
        <p:spPr>
          <a:xfrm>
            <a:off x="1203960" y="548640"/>
            <a:ext cx="9387840" cy="5471160"/>
          </a:xfrm>
          <a:prstGeom prst="rect">
            <a:avLst/>
          </a:prstGeom>
          <a:ln>
            <a:noFill/>
          </a:ln>
          <a:effectLst>
            <a:softEdge rad="112500"/>
          </a:effectLst>
        </p:spPr>
      </p:pic>
    </p:spTree>
    <p:extLst>
      <p:ext uri="{BB962C8B-B14F-4D97-AF65-F5344CB8AC3E}">
        <p14:creationId xmlns:p14="http://schemas.microsoft.com/office/powerpoint/2010/main" val="33497171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6513178" y="292586"/>
            <a:ext cx="4248472" cy="400110"/>
          </a:xfrm>
          <a:prstGeom prst="rect">
            <a:avLst/>
          </a:prstGeom>
          <a:noFill/>
        </p:spPr>
        <p:txBody>
          <a:bodyPr wrap="square" rtlCol="0">
            <a:spAutoFit/>
          </a:bodyPr>
          <a:lstStyle/>
          <a:p>
            <a:r>
              <a:rPr lang="es-MX" sz="2000" b="1" dirty="0">
                <a:solidFill>
                  <a:schemeClr val="bg1"/>
                </a:solidFill>
                <a:latin typeface="Arial" panose="020B0604020202020204" pitchFamily="34" charset="0"/>
                <a:cs typeface="Arial" panose="020B0604020202020204" pitchFamily="34" charset="0"/>
              </a:rPr>
              <a:t>TALLER DE ELECTRÓNICA</a:t>
            </a:r>
          </a:p>
        </p:txBody>
      </p:sp>
      <p:sp>
        <p:nvSpPr>
          <p:cNvPr id="3" name="2 CuadroTexto"/>
          <p:cNvSpPr txBox="1"/>
          <p:nvPr/>
        </p:nvSpPr>
        <p:spPr>
          <a:xfrm>
            <a:off x="1443974" y="836713"/>
            <a:ext cx="9144000" cy="584775"/>
          </a:xfrm>
          <a:prstGeom prst="rect">
            <a:avLst/>
          </a:prstGeom>
          <a:noFill/>
        </p:spPr>
        <p:txBody>
          <a:bodyPr wrap="square" rtlCol="0">
            <a:spAutoFit/>
          </a:bodyPr>
          <a:lstStyle/>
          <a:p>
            <a:pPr algn="ctr"/>
            <a:r>
              <a:rPr lang="es-ES" sz="3200" b="1" dirty="0"/>
              <a:t>CIRCUITOS INTEGRADOS </a:t>
            </a:r>
            <a:endParaRPr lang="es-MX" sz="3200" b="1" dirty="0"/>
          </a:p>
        </p:txBody>
      </p:sp>
      <p:pic>
        <p:nvPicPr>
          <p:cNvPr id="27650" name="Picture 2" descr="C:\Users\axidh\Desktop\sesion3\FGHH.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1579" y="2276872"/>
            <a:ext cx="3410892" cy="2961700"/>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a:off x="5796136" y="1844825"/>
            <a:ext cx="4572000" cy="2031325"/>
          </a:xfrm>
          <a:prstGeom prst="rect">
            <a:avLst/>
          </a:prstGeom>
        </p:spPr>
        <p:txBody>
          <a:bodyPr>
            <a:spAutoFit/>
          </a:bodyPr>
          <a:lstStyle/>
          <a:p>
            <a:r>
              <a:rPr lang="es-MX" dirty="0"/>
              <a:t>Chips o microchips formados por materiales semiconductores.</a:t>
            </a:r>
          </a:p>
          <a:p>
            <a:r>
              <a:rPr lang="es-MX" dirty="0"/>
              <a:t> </a:t>
            </a:r>
          </a:p>
          <a:p>
            <a:r>
              <a:rPr lang="es-MX" dirty="0"/>
              <a:t>Insertan pequeños circuitos electrónicos </a:t>
            </a:r>
          </a:p>
          <a:p>
            <a:endParaRPr lang="es-MX" dirty="0"/>
          </a:p>
          <a:p>
            <a:r>
              <a:rPr lang="es-MX" dirty="0"/>
              <a:t>Conectores metálicos llamados terminales o patillas.</a:t>
            </a:r>
          </a:p>
        </p:txBody>
      </p:sp>
      <p:sp>
        <p:nvSpPr>
          <p:cNvPr id="6" name="5 Rectángulo"/>
          <p:cNvSpPr/>
          <p:nvPr/>
        </p:nvSpPr>
        <p:spPr>
          <a:xfrm>
            <a:off x="2031579" y="2092206"/>
            <a:ext cx="2122504" cy="369332"/>
          </a:xfrm>
          <a:prstGeom prst="rect">
            <a:avLst/>
          </a:prstGeom>
        </p:spPr>
        <p:style>
          <a:lnRef idx="2">
            <a:schemeClr val="accent5"/>
          </a:lnRef>
          <a:fillRef idx="1">
            <a:schemeClr val="lt1"/>
          </a:fillRef>
          <a:effectRef idx="0">
            <a:schemeClr val="accent5"/>
          </a:effectRef>
          <a:fontRef idx="minor">
            <a:schemeClr val="dk1"/>
          </a:fontRef>
        </p:style>
        <p:txBody>
          <a:bodyPr wrap="none">
            <a:spAutoFit/>
          </a:bodyPr>
          <a:lstStyle/>
          <a:p>
            <a:r>
              <a:rPr lang="es-MX" dirty="0"/>
              <a:t>Cubierta de plástico </a:t>
            </a:r>
          </a:p>
        </p:txBody>
      </p:sp>
      <p:cxnSp>
        <p:nvCxnSpPr>
          <p:cNvPr id="8" name="7 Conector recto"/>
          <p:cNvCxnSpPr/>
          <p:nvPr/>
        </p:nvCxnSpPr>
        <p:spPr>
          <a:xfrm>
            <a:off x="3069236" y="2461538"/>
            <a:ext cx="434477" cy="535414"/>
          </a:xfrm>
          <a:prstGeom prst="line">
            <a:avLst/>
          </a:prstGeom>
        </p:spPr>
        <p:style>
          <a:lnRef idx="3">
            <a:schemeClr val="accent6"/>
          </a:lnRef>
          <a:fillRef idx="0">
            <a:schemeClr val="accent6"/>
          </a:fillRef>
          <a:effectRef idx="2">
            <a:schemeClr val="accent6"/>
          </a:effectRef>
          <a:fontRef idx="minor">
            <a:schemeClr val="tx1"/>
          </a:fontRef>
        </p:style>
      </p:cxnSp>
      <p:pic>
        <p:nvPicPr>
          <p:cNvPr id="27652" name="Picture 4" descr="C:\Users\axidh\Desktop\sesion3\11e002d9ad89818cf1e95146f107abc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0167" y="281490"/>
            <a:ext cx="1986917" cy="1986917"/>
          </a:xfrm>
          <a:prstGeom prst="rect">
            <a:avLst/>
          </a:prstGeom>
          <a:noFill/>
          <a:extLst>
            <a:ext uri="{909E8E84-426E-40DD-AFC4-6F175D3DCCD1}">
              <a14:hiddenFill xmlns:a14="http://schemas.microsoft.com/office/drawing/2010/main">
                <a:solidFill>
                  <a:srgbClr val="FFFFFF"/>
                </a:solidFill>
              </a14:hiddenFill>
            </a:ext>
          </a:extLst>
        </p:spPr>
      </p:pic>
      <p:sp>
        <p:nvSpPr>
          <p:cNvPr id="12" name="11 CuadroTexto"/>
          <p:cNvSpPr txBox="1"/>
          <p:nvPr/>
        </p:nvSpPr>
        <p:spPr>
          <a:xfrm>
            <a:off x="2144129" y="467380"/>
            <a:ext cx="998991" cy="369332"/>
          </a:xfrm>
          <a:prstGeom prst="rect">
            <a:avLst/>
          </a:prstGeom>
          <a:noFill/>
        </p:spPr>
        <p:txBody>
          <a:bodyPr wrap="none" rtlCol="0">
            <a:spAutoFit/>
          </a:bodyPr>
          <a:lstStyle/>
          <a:p>
            <a:r>
              <a:rPr lang="es-ES" dirty="0"/>
              <a:t>Símbolo </a:t>
            </a:r>
            <a:endParaRPr lang="es-MX" dirty="0"/>
          </a:p>
        </p:txBody>
      </p:sp>
      <p:sp>
        <p:nvSpPr>
          <p:cNvPr id="9" name="8 Rectángulo"/>
          <p:cNvSpPr/>
          <p:nvPr/>
        </p:nvSpPr>
        <p:spPr>
          <a:xfrm>
            <a:off x="2501387" y="5238572"/>
            <a:ext cx="1135696" cy="369332"/>
          </a:xfrm>
          <a:prstGeom prst="rect">
            <a:avLst/>
          </a:prstGeom>
        </p:spPr>
        <p:txBody>
          <a:bodyPr wrap="none">
            <a:spAutoFit/>
          </a:bodyPr>
          <a:lstStyle/>
          <a:p>
            <a:pPr fontAlgn="base"/>
            <a:r>
              <a:rPr lang="es-MX" b="1" dirty="0" err="1"/>
              <a:t>datasheet</a:t>
            </a:r>
            <a:endParaRPr lang="es-MX" b="1" dirty="0"/>
          </a:p>
        </p:txBody>
      </p:sp>
      <p:pic>
        <p:nvPicPr>
          <p:cNvPr id="27653" name="Picture 5" descr="C:\Users\axidh\Desktop\sesion3\55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1944" y="4229287"/>
            <a:ext cx="4351412" cy="2018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83096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6513178" y="292586"/>
            <a:ext cx="4248472" cy="400110"/>
          </a:xfrm>
          <a:prstGeom prst="rect">
            <a:avLst/>
          </a:prstGeom>
          <a:noFill/>
        </p:spPr>
        <p:txBody>
          <a:bodyPr wrap="square" rtlCol="0">
            <a:spAutoFit/>
          </a:bodyPr>
          <a:lstStyle/>
          <a:p>
            <a:r>
              <a:rPr lang="es-MX" sz="2000" b="1" dirty="0">
                <a:solidFill>
                  <a:schemeClr val="bg1"/>
                </a:solidFill>
                <a:latin typeface="Arial" panose="020B0604020202020204" pitchFamily="34" charset="0"/>
                <a:cs typeface="Arial" panose="020B0604020202020204" pitchFamily="34" charset="0"/>
              </a:rPr>
              <a:t>TALLER DE ELECTRÓNICA</a:t>
            </a:r>
          </a:p>
        </p:txBody>
      </p:sp>
      <p:sp>
        <p:nvSpPr>
          <p:cNvPr id="2" name="1 Rectángulo"/>
          <p:cNvSpPr/>
          <p:nvPr/>
        </p:nvSpPr>
        <p:spPr>
          <a:xfrm>
            <a:off x="2270418" y="1684476"/>
            <a:ext cx="3666325" cy="369332"/>
          </a:xfrm>
          <a:prstGeom prst="rect">
            <a:avLst/>
          </a:prstGeom>
        </p:spPr>
        <p:txBody>
          <a:bodyPr wrap="none">
            <a:spAutoFit/>
          </a:bodyPr>
          <a:lstStyle/>
          <a:p>
            <a:r>
              <a:rPr lang="es-MX" dirty="0"/>
              <a:t>Permite mostrar  diversa información  </a:t>
            </a:r>
          </a:p>
        </p:txBody>
      </p:sp>
      <p:sp>
        <p:nvSpPr>
          <p:cNvPr id="5" name="4 CuadroTexto"/>
          <p:cNvSpPr txBox="1"/>
          <p:nvPr/>
        </p:nvSpPr>
        <p:spPr>
          <a:xfrm>
            <a:off x="1443974" y="836713"/>
            <a:ext cx="9144000" cy="584775"/>
          </a:xfrm>
          <a:prstGeom prst="rect">
            <a:avLst/>
          </a:prstGeom>
          <a:noFill/>
        </p:spPr>
        <p:txBody>
          <a:bodyPr wrap="square" rtlCol="0">
            <a:spAutoFit/>
          </a:bodyPr>
          <a:lstStyle/>
          <a:p>
            <a:pPr algn="ctr"/>
            <a:r>
              <a:rPr lang="es-ES" sz="3200" b="1" dirty="0"/>
              <a:t>DISPLAYS </a:t>
            </a:r>
            <a:endParaRPr lang="es-MX" sz="3200" b="1" dirty="0"/>
          </a:p>
        </p:txBody>
      </p:sp>
      <p:pic>
        <p:nvPicPr>
          <p:cNvPr id="28675" name="Picture 3" descr="C:\Users\axidh\Desktop\sesion3\800px-14-segment_display_field.svg.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17382" y="3523854"/>
            <a:ext cx="1699868" cy="2337318"/>
          </a:xfrm>
          <a:prstGeom prst="rect">
            <a:avLst/>
          </a:prstGeom>
          <a:noFill/>
          <a:extLst>
            <a:ext uri="{909E8E84-426E-40DD-AFC4-6F175D3DCCD1}">
              <a14:hiddenFill xmlns:a14="http://schemas.microsoft.com/office/drawing/2010/main">
                <a:solidFill>
                  <a:srgbClr val="FFFFFF"/>
                </a:solidFill>
              </a14:hiddenFill>
            </a:ext>
          </a:extLst>
        </p:spPr>
      </p:pic>
      <p:pic>
        <p:nvPicPr>
          <p:cNvPr id="28677" name="Picture 5" descr="C:\Users\axidh\Desktop\sesion3\lkohyu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1544" y="2159111"/>
            <a:ext cx="5328592" cy="3953967"/>
          </a:xfrm>
          <a:prstGeom prst="rect">
            <a:avLst/>
          </a:prstGeom>
          <a:noFill/>
          <a:extLst>
            <a:ext uri="{909E8E84-426E-40DD-AFC4-6F175D3DCCD1}">
              <a14:hiddenFill xmlns:a14="http://schemas.microsoft.com/office/drawing/2010/main">
                <a:solidFill>
                  <a:srgbClr val="FFFFFF"/>
                </a:solidFill>
              </a14:hiddenFill>
            </a:ext>
          </a:extLst>
        </p:spPr>
      </p:pic>
      <p:pic>
        <p:nvPicPr>
          <p:cNvPr id="28678" name="Picture 6" descr="C:\Users\axidh\Desktop\sesion3\85c24f6d420e213b738e3ac8874729ac.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1309" y="340923"/>
            <a:ext cx="1238250" cy="1238250"/>
          </a:xfrm>
          <a:prstGeom prst="rect">
            <a:avLst/>
          </a:prstGeom>
          <a:noFill/>
          <a:extLst>
            <a:ext uri="{909E8E84-426E-40DD-AFC4-6F175D3DCCD1}">
              <a14:hiddenFill xmlns:a14="http://schemas.microsoft.com/office/drawing/2010/main">
                <a:solidFill>
                  <a:srgbClr val="FFFFFF"/>
                </a:solidFill>
              </a14:hiddenFill>
            </a:ext>
          </a:extLst>
        </p:spPr>
      </p:pic>
      <p:sp>
        <p:nvSpPr>
          <p:cNvPr id="3" name="2 Rectángulo"/>
          <p:cNvSpPr/>
          <p:nvPr/>
        </p:nvSpPr>
        <p:spPr>
          <a:xfrm>
            <a:off x="7384469" y="1835945"/>
            <a:ext cx="2640916" cy="1200329"/>
          </a:xfrm>
          <a:prstGeom prst="rect">
            <a:avLst/>
          </a:prstGeom>
        </p:spPr>
        <p:txBody>
          <a:bodyPr wrap="none">
            <a:spAutoFit/>
          </a:bodyPr>
          <a:lstStyle/>
          <a:p>
            <a:pPr marL="285750" indent="-285750">
              <a:buFont typeface="Arial" panose="020B0604020202020204" pitchFamily="34" charset="0"/>
              <a:buChar char="•"/>
            </a:pPr>
            <a:r>
              <a:rPr lang="es-MX" b="1" dirty="0">
                <a:solidFill>
                  <a:schemeClr val="accent3">
                    <a:lumMod val="50000"/>
                  </a:schemeClr>
                </a:solidFill>
              </a:rPr>
              <a:t>Calculadoras</a:t>
            </a:r>
          </a:p>
          <a:p>
            <a:pPr marL="285750" indent="-285750">
              <a:buFont typeface="Arial" panose="020B0604020202020204" pitchFamily="34" charset="0"/>
              <a:buChar char="•"/>
            </a:pPr>
            <a:r>
              <a:rPr lang="es-ES" b="1" dirty="0">
                <a:solidFill>
                  <a:schemeClr val="accent3">
                    <a:lumMod val="50000"/>
                  </a:schemeClr>
                </a:solidFill>
              </a:rPr>
              <a:t>Cajas registradoras</a:t>
            </a:r>
            <a:endParaRPr lang="es-MX" b="1" dirty="0">
              <a:solidFill>
                <a:schemeClr val="accent3">
                  <a:lumMod val="50000"/>
                </a:schemeClr>
              </a:solidFill>
            </a:endParaRPr>
          </a:p>
          <a:p>
            <a:pPr marL="285750" indent="-285750">
              <a:buFont typeface="Arial" panose="020B0604020202020204" pitchFamily="34" charset="0"/>
              <a:buChar char="•"/>
            </a:pPr>
            <a:r>
              <a:rPr lang="es-ES" b="1" dirty="0">
                <a:solidFill>
                  <a:schemeClr val="accent3">
                    <a:lumMod val="50000"/>
                  </a:schemeClr>
                </a:solidFill>
              </a:rPr>
              <a:t>Reloj despertador</a:t>
            </a:r>
          </a:p>
          <a:p>
            <a:pPr marL="285750" indent="-285750">
              <a:buFont typeface="Arial" panose="020B0604020202020204" pitchFamily="34" charset="0"/>
              <a:buChar char="•"/>
            </a:pPr>
            <a:r>
              <a:rPr lang="es-ES" b="1" dirty="0">
                <a:solidFill>
                  <a:schemeClr val="accent3">
                    <a:lumMod val="50000"/>
                  </a:schemeClr>
                </a:solidFill>
              </a:rPr>
              <a:t>Aparatos de medición </a:t>
            </a:r>
            <a:endParaRPr lang="es-MX" b="1" dirty="0">
              <a:solidFill>
                <a:schemeClr val="accent3">
                  <a:lumMod val="50000"/>
                </a:schemeClr>
              </a:solidFill>
            </a:endParaRPr>
          </a:p>
        </p:txBody>
      </p:sp>
    </p:spTree>
    <p:extLst>
      <p:ext uri="{BB962C8B-B14F-4D97-AF65-F5344CB8AC3E}">
        <p14:creationId xmlns:p14="http://schemas.microsoft.com/office/powerpoint/2010/main" val="593289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A1910CC-6510-46A8-BFF0-9F5F7E7EA23C}"/>
              </a:ext>
            </a:extLst>
          </p:cNvPr>
          <p:cNvSpPr txBox="1"/>
          <p:nvPr/>
        </p:nvSpPr>
        <p:spPr>
          <a:xfrm>
            <a:off x="2143123" y="568411"/>
            <a:ext cx="7905754" cy="523220"/>
          </a:xfrm>
          <a:prstGeom prst="rect">
            <a:avLst/>
          </a:prstGeom>
          <a:noFill/>
        </p:spPr>
        <p:txBody>
          <a:bodyPr wrap="none" rtlCol="0">
            <a:spAutoFit/>
          </a:bodyPr>
          <a:lstStyle/>
          <a:p>
            <a:r>
              <a:rPr lang="es-ES" sz="2800" b="1" dirty="0"/>
              <a:t>CONDUCTORES, AISLANTES Y SEMICONDUCTORES</a:t>
            </a:r>
            <a:endParaRPr lang="es-MX" sz="2800" b="1" dirty="0"/>
          </a:p>
        </p:txBody>
      </p:sp>
      <p:sp>
        <p:nvSpPr>
          <p:cNvPr id="3" name="CuadroTexto 2">
            <a:extLst>
              <a:ext uri="{FF2B5EF4-FFF2-40B4-BE49-F238E27FC236}">
                <a16:creationId xmlns:a16="http://schemas.microsoft.com/office/drawing/2014/main" id="{F694F067-02A4-463A-9BB9-467BE414184F}"/>
              </a:ext>
            </a:extLst>
          </p:cNvPr>
          <p:cNvSpPr txBox="1"/>
          <p:nvPr/>
        </p:nvSpPr>
        <p:spPr>
          <a:xfrm>
            <a:off x="1322171" y="1556952"/>
            <a:ext cx="9715943" cy="400110"/>
          </a:xfrm>
          <a:prstGeom prst="rect">
            <a:avLst/>
          </a:prstGeom>
          <a:noFill/>
        </p:spPr>
        <p:txBody>
          <a:bodyPr wrap="square" rtlCol="0">
            <a:spAutoFit/>
          </a:bodyPr>
          <a:lstStyle/>
          <a:p>
            <a:r>
              <a:rPr lang="es-ES" sz="2000" dirty="0"/>
              <a:t>Material conductor. Material donde fluyen los electrones con facilidad.</a:t>
            </a:r>
            <a:endParaRPr lang="es-MX" sz="2000" dirty="0"/>
          </a:p>
        </p:txBody>
      </p:sp>
      <p:sp>
        <p:nvSpPr>
          <p:cNvPr id="4" name="CuadroTexto 3">
            <a:extLst>
              <a:ext uri="{FF2B5EF4-FFF2-40B4-BE49-F238E27FC236}">
                <a16:creationId xmlns:a16="http://schemas.microsoft.com/office/drawing/2014/main" id="{A204D809-7E19-4F4F-BFFC-3EDE135F7BD0}"/>
              </a:ext>
            </a:extLst>
          </p:cNvPr>
          <p:cNvSpPr txBox="1"/>
          <p:nvPr/>
        </p:nvSpPr>
        <p:spPr>
          <a:xfrm>
            <a:off x="6608465" y="2463827"/>
            <a:ext cx="4588270" cy="3231654"/>
          </a:xfrm>
          <a:prstGeom prst="rect">
            <a:avLst/>
          </a:prstGeom>
          <a:noFill/>
        </p:spPr>
        <p:txBody>
          <a:bodyPr wrap="square" rtlCol="0">
            <a:spAutoFit/>
          </a:bodyPr>
          <a:lstStyle/>
          <a:p>
            <a:r>
              <a:rPr lang="es-ES" dirty="0"/>
              <a:t>Entre los mejores conductores por orden</a:t>
            </a:r>
          </a:p>
          <a:p>
            <a:r>
              <a:rPr lang="es-ES" dirty="0"/>
              <a:t>de importancia para uso en la distribución</a:t>
            </a:r>
          </a:p>
          <a:p>
            <a:r>
              <a:rPr lang="es-ES" dirty="0"/>
              <a:t>de la energía eléctrica así como la fabricación de componentes de todo tipo como dispositivos y equipos eléctricos. </a:t>
            </a:r>
          </a:p>
          <a:p>
            <a:endParaRPr lang="es-ES" dirty="0"/>
          </a:p>
          <a:p>
            <a:pPr marL="285750" indent="-285750">
              <a:buFont typeface="Arial" panose="020B0604020202020204" pitchFamily="34" charset="0"/>
              <a:buChar char="•"/>
            </a:pPr>
            <a:r>
              <a:rPr lang="es-ES" sz="2400" dirty="0"/>
              <a:t>Cobre (Cu).</a:t>
            </a:r>
          </a:p>
          <a:p>
            <a:pPr marL="285750" indent="-285750">
              <a:buFont typeface="Arial" panose="020B0604020202020204" pitchFamily="34" charset="0"/>
              <a:buChar char="•"/>
            </a:pPr>
            <a:r>
              <a:rPr lang="es-ES" sz="2400" dirty="0"/>
              <a:t>Aluminio (Al).</a:t>
            </a:r>
          </a:p>
          <a:p>
            <a:pPr marL="285750" indent="-285750">
              <a:buFont typeface="Arial" panose="020B0604020202020204" pitchFamily="34" charset="0"/>
              <a:buChar char="•"/>
            </a:pPr>
            <a:r>
              <a:rPr lang="es-ES" sz="2400" dirty="0"/>
              <a:t>Plata (Ag).</a:t>
            </a:r>
          </a:p>
          <a:p>
            <a:pPr marL="285750" indent="-285750">
              <a:buFont typeface="Arial" panose="020B0604020202020204" pitchFamily="34" charset="0"/>
              <a:buChar char="•"/>
            </a:pPr>
            <a:r>
              <a:rPr lang="es-ES" sz="2400" dirty="0"/>
              <a:t>Oro (Au).</a:t>
            </a:r>
            <a:endParaRPr lang="es-MX" sz="2400" dirty="0"/>
          </a:p>
        </p:txBody>
      </p:sp>
      <p:pic>
        <p:nvPicPr>
          <p:cNvPr id="6" name="Imagen 5">
            <a:extLst>
              <a:ext uri="{FF2B5EF4-FFF2-40B4-BE49-F238E27FC236}">
                <a16:creationId xmlns:a16="http://schemas.microsoft.com/office/drawing/2014/main" id="{9785027F-BF89-40B2-A949-5B8662D2B0DD}"/>
              </a:ext>
            </a:extLst>
          </p:cNvPr>
          <p:cNvPicPr>
            <a:picLocks noChangeAspect="1"/>
          </p:cNvPicPr>
          <p:nvPr/>
        </p:nvPicPr>
        <p:blipFill>
          <a:blip r:embed="rId2"/>
          <a:stretch>
            <a:fillRect/>
          </a:stretch>
        </p:blipFill>
        <p:spPr>
          <a:xfrm>
            <a:off x="1153886" y="2463827"/>
            <a:ext cx="5101016" cy="3825762"/>
          </a:xfrm>
          <a:prstGeom prst="rect">
            <a:avLst/>
          </a:prstGeom>
        </p:spPr>
      </p:pic>
    </p:spTree>
    <p:extLst>
      <p:ext uri="{BB962C8B-B14F-4D97-AF65-F5344CB8AC3E}">
        <p14:creationId xmlns:p14="http://schemas.microsoft.com/office/powerpoint/2010/main" val="25856386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6513178" y="292586"/>
            <a:ext cx="4248472" cy="400110"/>
          </a:xfrm>
          <a:prstGeom prst="rect">
            <a:avLst/>
          </a:prstGeom>
          <a:noFill/>
        </p:spPr>
        <p:txBody>
          <a:bodyPr wrap="square" rtlCol="0">
            <a:spAutoFit/>
          </a:bodyPr>
          <a:lstStyle/>
          <a:p>
            <a:r>
              <a:rPr lang="es-MX" sz="2000" b="1" dirty="0">
                <a:solidFill>
                  <a:schemeClr val="bg1"/>
                </a:solidFill>
                <a:latin typeface="Arial" panose="020B0604020202020204" pitchFamily="34" charset="0"/>
                <a:cs typeface="Arial" panose="020B0604020202020204" pitchFamily="34" charset="0"/>
              </a:rPr>
              <a:t>TALLER DE ELECTRÓNICA</a:t>
            </a:r>
          </a:p>
        </p:txBody>
      </p:sp>
      <p:pic>
        <p:nvPicPr>
          <p:cNvPr id="3" name="Picture 4" descr="C:\Users\axidh\Desktop\sesion3\4320329.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34309" y="1844825"/>
            <a:ext cx="2500313" cy="1314669"/>
          </a:xfrm>
          <a:prstGeom prst="rect">
            <a:avLst/>
          </a:prstGeom>
          <a:noFill/>
          <a:extLst>
            <a:ext uri="{909E8E84-426E-40DD-AFC4-6F175D3DCCD1}">
              <a14:hiddenFill xmlns:a14="http://schemas.microsoft.com/office/drawing/2010/main">
                <a:solidFill>
                  <a:srgbClr val="FFFFFF"/>
                </a:solidFill>
              </a14:hiddenFill>
            </a:ext>
          </a:extLst>
        </p:spPr>
      </p:pic>
      <p:sp>
        <p:nvSpPr>
          <p:cNvPr id="2" name="1 Rectángulo"/>
          <p:cNvSpPr/>
          <p:nvPr/>
        </p:nvSpPr>
        <p:spPr>
          <a:xfrm>
            <a:off x="2639616" y="1196752"/>
            <a:ext cx="2690160" cy="369332"/>
          </a:xfrm>
          <a:prstGeom prst="rect">
            <a:avLst/>
          </a:prstGeom>
        </p:spPr>
        <p:txBody>
          <a:bodyPr wrap="none">
            <a:spAutoFit/>
          </a:bodyPr>
          <a:lstStyle/>
          <a:p>
            <a:r>
              <a:rPr lang="es-MX" dirty="0" err="1"/>
              <a:t>Lcd</a:t>
            </a:r>
            <a:r>
              <a:rPr lang="es-MX" dirty="0"/>
              <a:t> de 16x2 Cristal liquido</a:t>
            </a:r>
          </a:p>
        </p:txBody>
      </p:sp>
      <p:pic>
        <p:nvPicPr>
          <p:cNvPr id="29698" name="Picture 2" descr="C:\Users\axidh\Desktop\sesion3\CFAH1604ANYG_larg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58206" y="1851228"/>
            <a:ext cx="2880320" cy="1301860"/>
          </a:xfrm>
          <a:prstGeom prst="rect">
            <a:avLst/>
          </a:prstGeom>
          <a:noFill/>
          <a:extLst>
            <a:ext uri="{909E8E84-426E-40DD-AFC4-6F175D3DCCD1}">
              <a14:hiddenFill xmlns:a14="http://schemas.microsoft.com/office/drawing/2010/main">
                <a:solidFill>
                  <a:srgbClr val="FFFFFF"/>
                </a:solidFill>
              </a14:hiddenFill>
            </a:ext>
          </a:extLst>
        </p:spPr>
      </p:pic>
      <p:sp>
        <p:nvSpPr>
          <p:cNvPr id="6" name="5 Rectángulo"/>
          <p:cNvSpPr/>
          <p:nvPr/>
        </p:nvSpPr>
        <p:spPr>
          <a:xfrm>
            <a:off x="6384032" y="1203487"/>
            <a:ext cx="2690160" cy="369332"/>
          </a:xfrm>
          <a:prstGeom prst="rect">
            <a:avLst/>
          </a:prstGeom>
        </p:spPr>
        <p:txBody>
          <a:bodyPr wrap="none">
            <a:spAutoFit/>
          </a:bodyPr>
          <a:lstStyle/>
          <a:p>
            <a:r>
              <a:rPr lang="es-MX" dirty="0" err="1"/>
              <a:t>Lcd</a:t>
            </a:r>
            <a:r>
              <a:rPr lang="es-MX" dirty="0"/>
              <a:t> de 16x2 Cristal liquido</a:t>
            </a:r>
          </a:p>
        </p:txBody>
      </p:sp>
      <p:pic>
        <p:nvPicPr>
          <p:cNvPr id="29700" name="Picture 4" descr="C:\Users\axidh\Desktop\sesion3\HTB1gIY.ainrK1RjSszi760ptpXaU.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32609" y="4437112"/>
            <a:ext cx="1903711" cy="1906190"/>
          </a:xfrm>
          <a:prstGeom prst="rect">
            <a:avLst/>
          </a:prstGeom>
          <a:noFill/>
          <a:extLst>
            <a:ext uri="{909E8E84-426E-40DD-AFC4-6F175D3DCCD1}">
              <a14:hiddenFill xmlns:a14="http://schemas.microsoft.com/office/drawing/2010/main">
                <a:solidFill>
                  <a:srgbClr val="FFFFFF"/>
                </a:solidFill>
              </a14:hiddenFill>
            </a:ext>
          </a:extLst>
        </p:spPr>
      </p:pic>
      <p:sp>
        <p:nvSpPr>
          <p:cNvPr id="9" name="8 Rectángulo"/>
          <p:cNvSpPr/>
          <p:nvPr/>
        </p:nvSpPr>
        <p:spPr>
          <a:xfrm>
            <a:off x="2978864" y="3789040"/>
            <a:ext cx="1877437" cy="369332"/>
          </a:xfrm>
          <a:prstGeom prst="rect">
            <a:avLst/>
          </a:prstGeom>
        </p:spPr>
        <p:txBody>
          <a:bodyPr wrap="none">
            <a:spAutoFit/>
          </a:bodyPr>
          <a:lstStyle/>
          <a:p>
            <a:r>
              <a:rPr lang="es-MX" dirty="0"/>
              <a:t>Matriz led de 7x5</a:t>
            </a:r>
          </a:p>
        </p:txBody>
      </p:sp>
      <p:pic>
        <p:nvPicPr>
          <p:cNvPr id="29701" name="Picture 5" descr="C:\Users\axidh\Desktop\sesion3\kio.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91945" y="3849683"/>
            <a:ext cx="4035301" cy="2994308"/>
          </a:xfrm>
          <a:prstGeom prst="rect">
            <a:avLst/>
          </a:prstGeom>
          <a:noFill/>
          <a:extLst>
            <a:ext uri="{909E8E84-426E-40DD-AFC4-6F175D3DCCD1}">
              <a14:hiddenFill xmlns:a14="http://schemas.microsoft.com/office/drawing/2010/main">
                <a:solidFill>
                  <a:srgbClr val="FFFFFF"/>
                </a:solidFill>
              </a14:hiddenFill>
            </a:ext>
          </a:extLst>
        </p:spPr>
      </p:pic>
      <p:sp>
        <p:nvSpPr>
          <p:cNvPr id="11" name="10 Rectángulo"/>
          <p:cNvSpPr/>
          <p:nvPr/>
        </p:nvSpPr>
        <p:spPr>
          <a:xfrm>
            <a:off x="6826214" y="3789040"/>
            <a:ext cx="1877437" cy="369332"/>
          </a:xfrm>
          <a:prstGeom prst="rect">
            <a:avLst/>
          </a:prstGeom>
        </p:spPr>
        <p:txBody>
          <a:bodyPr wrap="none">
            <a:spAutoFit/>
          </a:bodyPr>
          <a:lstStyle/>
          <a:p>
            <a:r>
              <a:rPr lang="es-MX" dirty="0"/>
              <a:t>Matriz led de 8x8</a:t>
            </a:r>
          </a:p>
        </p:txBody>
      </p:sp>
    </p:spTree>
    <p:extLst>
      <p:ext uri="{BB962C8B-B14F-4D97-AF65-F5344CB8AC3E}">
        <p14:creationId xmlns:p14="http://schemas.microsoft.com/office/powerpoint/2010/main" val="37244551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6513178" y="292586"/>
            <a:ext cx="4248472" cy="400110"/>
          </a:xfrm>
          <a:prstGeom prst="rect">
            <a:avLst/>
          </a:prstGeom>
          <a:noFill/>
        </p:spPr>
        <p:txBody>
          <a:bodyPr wrap="square" rtlCol="0">
            <a:spAutoFit/>
          </a:bodyPr>
          <a:lstStyle/>
          <a:p>
            <a:r>
              <a:rPr lang="es-MX" sz="2000" b="1" dirty="0">
                <a:solidFill>
                  <a:schemeClr val="bg1"/>
                </a:solidFill>
                <a:latin typeface="Arial" panose="020B0604020202020204" pitchFamily="34" charset="0"/>
                <a:cs typeface="Arial" panose="020B0604020202020204" pitchFamily="34" charset="0"/>
              </a:rPr>
              <a:t>TALLER DE ELECTRÓNICA</a:t>
            </a:r>
          </a:p>
        </p:txBody>
      </p:sp>
      <p:sp>
        <p:nvSpPr>
          <p:cNvPr id="3" name="Título 1">
            <a:extLst>
              <a:ext uri="{FF2B5EF4-FFF2-40B4-BE49-F238E27FC236}">
                <a16:creationId xmlns:a16="http://schemas.microsoft.com/office/drawing/2014/main" id="{FE197EBC-434F-4474-9DFC-C420130BCE7A}"/>
              </a:ext>
            </a:extLst>
          </p:cNvPr>
          <p:cNvSpPr>
            <a:spLocks noGrp="1"/>
          </p:cNvSpPr>
          <p:nvPr>
            <p:ph type="title"/>
          </p:nvPr>
        </p:nvSpPr>
        <p:spPr>
          <a:xfrm>
            <a:off x="1490862" y="479148"/>
            <a:ext cx="9144000" cy="1400530"/>
          </a:xfrm>
        </p:spPr>
        <p:txBody>
          <a:bodyPr/>
          <a:lstStyle/>
          <a:p>
            <a:r>
              <a:rPr lang="es-MX" dirty="0"/>
              <a:t>Seguridad e Higiene </a:t>
            </a:r>
          </a:p>
        </p:txBody>
      </p:sp>
      <p:sp>
        <p:nvSpPr>
          <p:cNvPr id="5" name="Marcador de contenido 2">
            <a:extLst>
              <a:ext uri="{FF2B5EF4-FFF2-40B4-BE49-F238E27FC236}">
                <a16:creationId xmlns:a16="http://schemas.microsoft.com/office/drawing/2014/main" id="{37E29838-E210-463A-87C1-AF7E7FA7DD9D}"/>
              </a:ext>
            </a:extLst>
          </p:cNvPr>
          <p:cNvSpPr>
            <a:spLocks noGrp="1"/>
          </p:cNvSpPr>
          <p:nvPr>
            <p:ph sz="half" idx="1"/>
          </p:nvPr>
        </p:nvSpPr>
        <p:spPr>
          <a:xfrm>
            <a:off x="1775521" y="2087005"/>
            <a:ext cx="4274461" cy="4195763"/>
          </a:xfrm>
        </p:spPr>
        <p:txBody>
          <a:bodyPr>
            <a:normAutofit fontScale="77500" lnSpcReduction="20000"/>
          </a:bodyPr>
          <a:lstStyle/>
          <a:p>
            <a:r>
              <a:rPr lang="es-MX" dirty="0"/>
              <a:t>La relación de tecnología y los procesos, necesariamente provoca la seguridad e higiene , tanto física como en equipos. La cual podemos dividir en 3 partes:</a:t>
            </a:r>
          </a:p>
          <a:p>
            <a:pPr lvl="1"/>
            <a:r>
              <a:rPr lang="es-MX" dirty="0"/>
              <a:t>Prevención</a:t>
            </a:r>
          </a:p>
          <a:p>
            <a:pPr lvl="1"/>
            <a:r>
              <a:rPr lang="es-MX" dirty="0"/>
              <a:t>Atención</a:t>
            </a:r>
          </a:p>
          <a:p>
            <a:pPr lvl="1"/>
            <a:r>
              <a:rPr lang="es-MX" dirty="0"/>
              <a:t>Mejora</a:t>
            </a:r>
          </a:p>
          <a:p>
            <a:r>
              <a:rPr lang="es-MX" dirty="0"/>
              <a:t>La seguridad e higiene en electrónica ha reflejado grandes avances, pero es necesario continuar a la vanguardia, por lo que se sigue trabajando en este aspecto para mejorar</a:t>
            </a:r>
          </a:p>
        </p:txBody>
      </p:sp>
      <p:sp>
        <p:nvSpPr>
          <p:cNvPr id="6" name="Marcador de contenido 3">
            <a:extLst>
              <a:ext uri="{FF2B5EF4-FFF2-40B4-BE49-F238E27FC236}">
                <a16:creationId xmlns:a16="http://schemas.microsoft.com/office/drawing/2014/main" id="{DDEE653D-D828-468D-938D-4F3D0351942C}"/>
              </a:ext>
            </a:extLst>
          </p:cNvPr>
          <p:cNvSpPr txBox="1">
            <a:spLocks/>
          </p:cNvSpPr>
          <p:nvPr/>
        </p:nvSpPr>
        <p:spPr>
          <a:xfrm>
            <a:off x="6096001" y="2082523"/>
            <a:ext cx="4274463" cy="4200245"/>
          </a:xfrm>
          <a:prstGeom prst="rect">
            <a:avLst/>
          </a:prstGeom>
        </p:spPr>
        <p:txBody>
          <a:bodyPr>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MX" dirty="0"/>
              <a:t>Para realizar una adecuada actividad segura, es necesario identificar las diferentes normas de seguridad.</a:t>
            </a:r>
          </a:p>
          <a:p>
            <a:r>
              <a:rPr lang="es-MX" dirty="0"/>
              <a:t>Protección en los equipos y contactos electrónicos y eléctricos</a:t>
            </a:r>
          </a:p>
          <a:p>
            <a:r>
              <a:rPr lang="es-MX" dirty="0"/>
              <a:t>Los espacios de trabajo deben estar limpios y descongestionados</a:t>
            </a:r>
          </a:p>
          <a:p>
            <a:r>
              <a:rPr lang="es-MX" dirty="0"/>
              <a:t>Utilizar el equipo adecuado cuando se maneja directamente la corriente eléctrica </a:t>
            </a:r>
          </a:p>
          <a:p>
            <a:endParaRPr lang="es-MX" dirty="0"/>
          </a:p>
        </p:txBody>
      </p:sp>
    </p:spTree>
    <p:extLst>
      <p:ext uri="{BB962C8B-B14F-4D97-AF65-F5344CB8AC3E}">
        <p14:creationId xmlns:p14="http://schemas.microsoft.com/office/powerpoint/2010/main" val="34835488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6513178" y="292586"/>
            <a:ext cx="4248472" cy="400110"/>
          </a:xfrm>
          <a:prstGeom prst="rect">
            <a:avLst/>
          </a:prstGeom>
          <a:noFill/>
        </p:spPr>
        <p:txBody>
          <a:bodyPr wrap="square" rtlCol="0">
            <a:spAutoFit/>
          </a:bodyPr>
          <a:lstStyle/>
          <a:p>
            <a:r>
              <a:rPr lang="es-MX" sz="2000" b="1" dirty="0">
                <a:solidFill>
                  <a:schemeClr val="bg1"/>
                </a:solidFill>
                <a:latin typeface="Arial" panose="020B0604020202020204" pitchFamily="34" charset="0"/>
                <a:cs typeface="Arial" panose="020B0604020202020204" pitchFamily="34" charset="0"/>
              </a:rPr>
              <a:t>TALLER DE ELECTRÓNICA</a:t>
            </a:r>
          </a:p>
        </p:txBody>
      </p:sp>
      <p:sp>
        <p:nvSpPr>
          <p:cNvPr id="3" name="Título 1">
            <a:extLst>
              <a:ext uri="{FF2B5EF4-FFF2-40B4-BE49-F238E27FC236}">
                <a16:creationId xmlns:a16="http://schemas.microsoft.com/office/drawing/2014/main" id="{4A8C95D6-9B37-459B-8235-3374CD157227}"/>
              </a:ext>
            </a:extLst>
          </p:cNvPr>
          <p:cNvSpPr>
            <a:spLocks noGrp="1"/>
          </p:cNvSpPr>
          <p:nvPr>
            <p:ph type="title"/>
          </p:nvPr>
        </p:nvSpPr>
        <p:spPr>
          <a:xfrm>
            <a:off x="1524001" y="478633"/>
            <a:ext cx="9404723" cy="1400530"/>
          </a:xfrm>
        </p:spPr>
        <p:txBody>
          <a:bodyPr/>
          <a:lstStyle/>
          <a:p>
            <a:r>
              <a:rPr lang="es-MX" dirty="0"/>
              <a:t>Medidas Preventivas</a:t>
            </a:r>
          </a:p>
        </p:txBody>
      </p:sp>
      <p:sp>
        <p:nvSpPr>
          <p:cNvPr id="5" name="Marcador de contenido 2">
            <a:extLst>
              <a:ext uri="{FF2B5EF4-FFF2-40B4-BE49-F238E27FC236}">
                <a16:creationId xmlns:a16="http://schemas.microsoft.com/office/drawing/2014/main" id="{2FA55858-F53F-4CE2-AC9A-87FFA3B70327}"/>
              </a:ext>
            </a:extLst>
          </p:cNvPr>
          <p:cNvSpPr>
            <a:spLocks noGrp="1"/>
          </p:cNvSpPr>
          <p:nvPr>
            <p:ph sz="half" idx="1"/>
          </p:nvPr>
        </p:nvSpPr>
        <p:spPr>
          <a:xfrm>
            <a:off x="1703513" y="2086491"/>
            <a:ext cx="4396339" cy="4195763"/>
          </a:xfrm>
        </p:spPr>
        <p:txBody>
          <a:bodyPr>
            <a:normAutofit fontScale="92500" lnSpcReduction="10000"/>
          </a:bodyPr>
          <a:lstStyle/>
          <a:p>
            <a:r>
              <a:rPr lang="es-MX" dirty="0"/>
              <a:t>Mantener cerrados o a una altura segura el centro de alimentación. </a:t>
            </a:r>
          </a:p>
          <a:p>
            <a:r>
              <a:rPr lang="es-MX" dirty="0"/>
              <a:t>Las líneas de alimentación deben estar sujetas y aisladas, a una altura razonable para evitar que se rompan.</a:t>
            </a:r>
          </a:p>
          <a:p>
            <a:r>
              <a:rPr lang="es-MX" dirty="0"/>
              <a:t>Garantizar el aislamiento de clavijas, cables, conexiones, etc.</a:t>
            </a:r>
          </a:p>
          <a:p>
            <a:r>
              <a:rPr lang="es-MX" dirty="0"/>
              <a:t>Los empalmes deben estar perfectamente aislados.</a:t>
            </a:r>
          </a:p>
        </p:txBody>
      </p:sp>
      <p:sp>
        <p:nvSpPr>
          <p:cNvPr id="6" name="Marcador de contenido 3">
            <a:extLst>
              <a:ext uri="{FF2B5EF4-FFF2-40B4-BE49-F238E27FC236}">
                <a16:creationId xmlns:a16="http://schemas.microsoft.com/office/drawing/2014/main" id="{76C5D48E-790B-43C9-BCD8-5410AA5B0A6D}"/>
              </a:ext>
            </a:extLst>
          </p:cNvPr>
          <p:cNvSpPr txBox="1">
            <a:spLocks/>
          </p:cNvSpPr>
          <p:nvPr/>
        </p:nvSpPr>
        <p:spPr>
          <a:xfrm>
            <a:off x="6168009" y="1988841"/>
            <a:ext cx="4396341" cy="352839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MX" sz="2200" dirty="0"/>
              <a:t>Identificar la medida máxima del equipo de conexión.</a:t>
            </a:r>
          </a:p>
          <a:p>
            <a:r>
              <a:rPr lang="es-MX" sz="2200" dirty="0"/>
              <a:t>Identificar el parámetro que va a medir, para realizar los ajustes y conexiones correctas. </a:t>
            </a:r>
          </a:p>
          <a:p>
            <a:r>
              <a:rPr lang="es-MX" sz="2200" dirty="0"/>
              <a:t>Evitar golpear a los equipos</a:t>
            </a:r>
          </a:p>
          <a:p>
            <a:r>
              <a:rPr lang="es-MX" sz="2200" dirty="0"/>
              <a:t>Evitar introducir materiales extraños a los bornes de los equipos. </a:t>
            </a:r>
          </a:p>
          <a:p>
            <a:r>
              <a:rPr lang="es-MX" sz="2200" dirty="0"/>
              <a:t>Los equipos deben estar en un espacio fijo, evitar moverlos.</a:t>
            </a:r>
          </a:p>
        </p:txBody>
      </p:sp>
    </p:spTree>
    <p:extLst>
      <p:ext uri="{BB962C8B-B14F-4D97-AF65-F5344CB8AC3E}">
        <p14:creationId xmlns:p14="http://schemas.microsoft.com/office/powerpoint/2010/main" val="24602547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1E4CFC-B3AB-4356-9C99-AB170C0E9ADB}"/>
              </a:ext>
            </a:extLst>
          </p:cNvPr>
          <p:cNvSpPr>
            <a:spLocks noGrp="1"/>
          </p:cNvSpPr>
          <p:nvPr>
            <p:ph type="ctrTitle"/>
          </p:nvPr>
        </p:nvSpPr>
        <p:spPr>
          <a:xfrm>
            <a:off x="1511957" y="2596243"/>
            <a:ext cx="9168085" cy="1665513"/>
          </a:xfrm>
        </p:spPr>
        <p:txBody>
          <a:bodyPr>
            <a:normAutofit/>
          </a:bodyPr>
          <a:lstStyle/>
          <a:p>
            <a:pPr algn="ctr"/>
            <a:r>
              <a:rPr lang="es-MX" b="1" cap="none" dirty="0">
                <a:ln w="9525">
                  <a:solidFill>
                    <a:schemeClr val="bg1"/>
                  </a:solidFill>
                  <a:prstDash val="solid"/>
                </a:ln>
                <a:effectLst>
                  <a:outerShdw blurRad="12700" dist="38100" dir="2700000" algn="tl" rotWithShape="0">
                    <a:schemeClr val="bg1">
                      <a:lumMod val="50000"/>
                    </a:schemeClr>
                  </a:outerShdw>
                </a:effectLst>
              </a:rPr>
              <a:t>1.4 USO ADECUADO DE HERRAMIENTAS Y MATERIAL</a:t>
            </a:r>
          </a:p>
        </p:txBody>
      </p:sp>
    </p:spTree>
    <p:extLst>
      <p:ext uri="{BB962C8B-B14F-4D97-AF65-F5344CB8AC3E}">
        <p14:creationId xmlns:p14="http://schemas.microsoft.com/office/powerpoint/2010/main" val="1119983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280EA54-6A3F-4481-BA3A-B7F66C2877A3}"/>
              </a:ext>
            </a:extLst>
          </p:cNvPr>
          <p:cNvSpPr>
            <a:spLocks noGrp="1"/>
          </p:cNvSpPr>
          <p:nvPr>
            <p:ph idx="1"/>
          </p:nvPr>
        </p:nvSpPr>
        <p:spPr>
          <a:xfrm>
            <a:off x="1386840" y="1143000"/>
            <a:ext cx="4709160" cy="4572000"/>
          </a:xfrm>
        </p:spPr>
        <p:txBody>
          <a:bodyPr>
            <a:normAutofit fontScale="92500" lnSpcReduction="20000"/>
          </a:bodyPr>
          <a:lstStyle/>
          <a:p>
            <a:pPr marL="0" indent="0" algn="just">
              <a:buNone/>
            </a:pPr>
            <a:r>
              <a:rPr lang="es-MX" sz="2800" b="1" dirty="0">
                <a:ln w="9525">
                  <a:solidFill>
                    <a:schemeClr val="bg1"/>
                  </a:solidFill>
                  <a:prstDash val="solid"/>
                </a:ln>
                <a:effectLst>
                  <a:outerShdw blurRad="12700" dist="38100" dir="2700000" algn="tl" rotWithShape="0">
                    <a:schemeClr val="bg1">
                      <a:lumMod val="50000"/>
                    </a:schemeClr>
                  </a:outerShdw>
                </a:effectLst>
              </a:rPr>
              <a:t>La importancia del uso adecuado de herramientas y material, radica principalmente en 4 fundamentos.</a:t>
            </a:r>
          </a:p>
          <a:p>
            <a:pPr algn="just"/>
            <a:r>
              <a:rPr lang="es-MX" sz="2800" b="1" dirty="0">
                <a:ln w="9525">
                  <a:solidFill>
                    <a:schemeClr val="bg1"/>
                  </a:solidFill>
                  <a:prstDash val="solid"/>
                </a:ln>
                <a:effectLst>
                  <a:outerShdw blurRad="12700" dist="38100" dir="2700000" algn="tl" rotWithShape="0">
                    <a:schemeClr val="bg1">
                      <a:lumMod val="50000"/>
                    </a:schemeClr>
                  </a:outerShdw>
                </a:effectLst>
              </a:rPr>
              <a:t>Seguridad y salud personal.</a:t>
            </a:r>
          </a:p>
          <a:p>
            <a:pPr algn="just"/>
            <a:r>
              <a:rPr lang="es-MX" sz="2800" b="1" dirty="0">
                <a:ln w="9525">
                  <a:solidFill>
                    <a:schemeClr val="bg1"/>
                  </a:solidFill>
                  <a:prstDash val="solid"/>
                </a:ln>
                <a:effectLst>
                  <a:outerShdw blurRad="12700" dist="38100" dir="2700000" algn="tl" rotWithShape="0">
                    <a:schemeClr val="bg1">
                      <a:lumMod val="50000"/>
                    </a:schemeClr>
                  </a:outerShdw>
                </a:effectLst>
              </a:rPr>
              <a:t>Seguridad y salud colectiva.</a:t>
            </a:r>
          </a:p>
          <a:p>
            <a:pPr algn="just"/>
            <a:r>
              <a:rPr lang="es-MX" sz="2800" b="1" dirty="0">
                <a:ln w="9525">
                  <a:solidFill>
                    <a:schemeClr val="bg1"/>
                  </a:solidFill>
                  <a:prstDash val="solid"/>
                </a:ln>
                <a:effectLst>
                  <a:outerShdw blurRad="12700" dist="38100" dir="2700000" algn="tl" rotWithShape="0">
                    <a:schemeClr val="bg1">
                      <a:lumMod val="50000"/>
                    </a:schemeClr>
                  </a:outerShdw>
                </a:effectLst>
              </a:rPr>
              <a:t>Realizar un trabajo optimo.</a:t>
            </a:r>
          </a:p>
          <a:p>
            <a:pPr algn="just"/>
            <a:r>
              <a:rPr lang="es-MX" sz="2800" b="1" dirty="0">
                <a:ln w="9525">
                  <a:solidFill>
                    <a:schemeClr val="bg1"/>
                  </a:solidFill>
                  <a:prstDash val="solid"/>
                </a:ln>
                <a:effectLst>
                  <a:outerShdw blurRad="12700" dist="38100" dir="2700000" algn="tl" rotWithShape="0">
                    <a:schemeClr val="bg1">
                      <a:lumMod val="50000"/>
                    </a:schemeClr>
                  </a:outerShdw>
                </a:effectLst>
              </a:rPr>
              <a:t>Cuidado y mantenimiento para alargar la vida de herramienta y material.</a:t>
            </a:r>
          </a:p>
          <a:p>
            <a:pPr algn="just"/>
            <a:endParaRPr lang="es-MX" sz="2800" b="1" dirty="0">
              <a:ln w="9525">
                <a:solidFill>
                  <a:schemeClr val="bg1"/>
                </a:solidFill>
                <a:prstDash val="solid"/>
              </a:ln>
              <a:effectLst>
                <a:outerShdw blurRad="12700" dist="38100" dir="2700000" algn="tl" rotWithShape="0">
                  <a:schemeClr val="bg1">
                    <a:lumMod val="50000"/>
                  </a:schemeClr>
                </a:outerShdw>
              </a:effectLst>
            </a:endParaRPr>
          </a:p>
          <a:p>
            <a:pPr algn="just"/>
            <a:endParaRPr lang="es-MX" sz="2800" b="1" dirty="0">
              <a:ln w="9525">
                <a:solidFill>
                  <a:schemeClr val="bg1"/>
                </a:solidFill>
                <a:prstDash val="solid"/>
              </a:ln>
              <a:effectLst>
                <a:outerShdw blurRad="12700" dist="38100" dir="2700000" algn="tl" rotWithShape="0">
                  <a:schemeClr val="bg1">
                    <a:lumMod val="50000"/>
                  </a:schemeClr>
                </a:outerShdw>
              </a:effectLst>
            </a:endParaRPr>
          </a:p>
        </p:txBody>
      </p:sp>
      <p:pic>
        <p:nvPicPr>
          <p:cNvPr id="1026" name="Picture 2">
            <a:extLst>
              <a:ext uri="{FF2B5EF4-FFF2-40B4-BE49-F238E27FC236}">
                <a16:creationId xmlns:a16="http://schemas.microsoft.com/office/drawing/2014/main" id="{A1D98731-1776-4625-817C-428C39D546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1081" y="1345254"/>
            <a:ext cx="4167492" cy="4167492"/>
          </a:xfrm>
          <a:prstGeom prst="round2DiagRect">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42311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 name="Imagen 128">
            <a:extLst>
              <a:ext uri="{FF2B5EF4-FFF2-40B4-BE49-F238E27FC236}">
                <a16:creationId xmlns:a16="http://schemas.microsoft.com/office/drawing/2014/main" id="{1319EB74-D52D-47F5-A6E2-B5FDCCF5A045}"/>
              </a:ext>
            </a:extLst>
          </p:cNvPr>
          <p:cNvPicPr>
            <a:picLocks noChangeAspect="1"/>
          </p:cNvPicPr>
          <p:nvPr/>
        </p:nvPicPr>
        <p:blipFill>
          <a:blip r:embed="rId2"/>
          <a:stretch>
            <a:fillRect/>
          </a:stretch>
        </p:blipFill>
        <p:spPr>
          <a:xfrm>
            <a:off x="6376987" y="967244"/>
            <a:ext cx="4724400" cy="2461756"/>
          </a:xfrm>
          <a:prstGeom prst="rect">
            <a:avLst/>
          </a:prstGeom>
        </p:spPr>
      </p:pic>
      <p:pic>
        <p:nvPicPr>
          <p:cNvPr id="131" name="Imagen 130">
            <a:extLst>
              <a:ext uri="{FF2B5EF4-FFF2-40B4-BE49-F238E27FC236}">
                <a16:creationId xmlns:a16="http://schemas.microsoft.com/office/drawing/2014/main" id="{B7B8AC35-0C3C-4CD3-849F-888867D6A626}"/>
              </a:ext>
            </a:extLst>
          </p:cNvPr>
          <p:cNvPicPr>
            <a:picLocks noChangeAspect="1"/>
          </p:cNvPicPr>
          <p:nvPr/>
        </p:nvPicPr>
        <p:blipFill>
          <a:blip r:embed="rId3"/>
          <a:stretch>
            <a:fillRect/>
          </a:stretch>
        </p:blipFill>
        <p:spPr>
          <a:xfrm>
            <a:off x="6472236" y="3573341"/>
            <a:ext cx="4669007" cy="2049583"/>
          </a:xfrm>
          <a:prstGeom prst="rect">
            <a:avLst/>
          </a:prstGeom>
        </p:spPr>
      </p:pic>
      <p:sp>
        <p:nvSpPr>
          <p:cNvPr id="135" name="Título 1">
            <a:extLst>
              <a:ext uri="{FF2B5EF4-FFF2-40B4-BE49-F238E27FC236}">
                <a16:creationId xmlns:a16="http://schemas.microsoft.com/office/drawing/2014/main" id="{31B593B5-4DDB-4E78-AC11-0ADC44DC828B}"/>
              </a:ext>
            </a:extLst>
          </p:cNvPr>
          <p:cNvSpPr>
            <a:spLocks noGrp="1"/>
          </p:cNvSpPr>
          <p:nvPr>
            <p:ph type="title"/>
          </p:nvPr>
        </p:nvSpPr>
        <p:spPr>
          <a:xfrm>
            <a:off x="1312069" y="2937974"/>
            <a:ext cx="4595811" cy="1647033"/>
          </a:xfrm>
        </p:spPr>
        <p:txBody>
          <a:bodyPr vert="horz" lIns="91440" tIns="45720" rIns="91440" bIns="45720" rtlCol="0" anchor="b">
            <a:normAutofit fontScale="90000"/>
          </a:bodyPr>
          <a:lstStyle/>
          <a:p>
            <a:r>
              <a:rPr lang="en-US" sz="4400" b="1" cap="none" dirty="0">
                <a:ln w="9525">
                  <a:solidFill>
                    <a:schemeClr val="bg1"/>
                  </a:solidFill>
                  <a:prstDash val="solid"/>
                </a:ln>
                <a:effectLst>
                  <a:outerShdw blurRad="12700" dist="38100" dir="2700000" algn="tl" rotWithShape="0">
                    <a:schemeClr val="bg1">
                      <a:lumMod val="50000"/>
                    </a:schemeClr>
                  </a:outerShdw>
                </a:effectLst>
              </a:rPr>
              <a:t>CONSEJOS BÁSICOS PARA HERRAMIENTA ELÉCTRICA EN GENERAL</a:t>
            </a:r>
          </a:p>
        </p:txBody>
      </p:sp>
      <p:sp>
        <p:nvSpPr>
          <p:cNvPr id="2" name="CuadroTexto 1">
            <a:extLst>
              <a:ext uri="{FF2B5EF4-FFF2-40B4-BE49-F238E27FC236}">
                <a16:creationId xmlns:a16="http://schemas.microsoft.com/office/drawing/2014/main" id="{AB6F8FF4-D512-42AE-9264-8E60C73C8984}"/>
              </a:ext>
            </a:extLst>
          </p:cNvPr>
          <p:cNvSpPr txBox="1"/>
          <p:nvPr/>
        </p:nvSpPr>
        <p:spPr>
          <a:xfrm>
            <a:off x="6484146" y="6430963"/>
            <a:ext cx="5738813" cy="261610"/>
          </a:xfrm>
          <a:prstGeom prst="rect">
            <a:avLst/>
          </a:prstGeom>
          <a:noFill/>
        </p:spPr>
        <p:txBody>
          <a:bodyPr wrap="square" rtlCol="0">
            <a:spAutoFit/>
          </a:bodyPr>
          <a:lstStyle/>
          <a:p>
            <a:r>
              <a:rPr lang="es-MX" sz="1100" dirty="0"/>
              <a:t>https://content.statefundca.com/safety/safetymeeting/SafetyMeetingArticle.aspx?ArticleID=791</a:t>
            </a:r>
          </a:p>
        </p:txBody>
      </p:sp>
    </p:spTree>
    <p:extLst>
      <p:ext uri="{BB962C8B-B14F-4D97-AF65-F5344CB8AC3E}">
        <p14:creationId xmlns:p14="http://schemas.microsoft.com/office/powerpoint/2010/main" val="2712749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8EACC15-39B2-406B-8574-D9740D20ADDD}"/>
              </a:ext>
            </a:extLst>
          </p:cNvPr>
          <p:cNvPicPr>
            <a:picLocks noChangeAspect="1"/>
          </p:cNvPicPr>
          <p:nvPr/>
        </p:nvPicPr>
        <p:blipFill rotWithShape="1">
          <a:blip r:embed="rId2"/>
          <a:srcRect t="1821" r="3" b="1259"/>
          <a:stretch/>
        </p:blipFill>
        <p:spPr>
          <a:xfrm>
            <a:off x="6421396" y="1136606"/>
            <a:ext cx="4635583" cy="2202945"/>
          </a:xfrm>
          <a:prstGeom prst="rect">
            <a:avLst/>
          </a:prstGeom>
        </p:spPr>
      </p:pic>
      <p:pic>
        <p:nvPicPr>
          <p:cNvPr id="5" name="Imagen 4">
            <a:extLst>
              <a:ext uri="{FF2B5EF4-FFF2-40B4-BE49-F238E27FC236}">
                <a16:creationId xmlns:a16="http://schemas.microsoft.com/office/drawing/2014/main" id="{FCC8EB15-2CA9-4D24-9137-F0668D7873B2}"/>
              </a:ext>
            </a:extLst>
          </p:cNvPr>
          <p:cNvPicPr>
            <a:picLocks noChangeAspect="1"/>
          </p:cNvPicPr>
          <p:nvPr/>
        </p:nvPicPr>
        <p:blipFill rotWithShape="1">
          <a:blip r:embed="rId3"/>
          <a:srcRect t="12352" b="12709"/>
          <a:stretch/>
        </p:blipFill>
        <p:spPr>
          <a:xfrm>
            <a:off x="6421395" y="3507550"/>
            <a:ext cx="4635583" cy="2206353"/>
          </a:xfrm>
          <a:prstGeom prst="rect">
            <a:avLst/>
          </a:prstGeom>
        </p:spPr>
      </p:pic>
      <p:sp>
        <p:nvSpPr>
          <p:cNvPr id="70" name="CuadroTexto 69">
            <a:extLst>
              <a:ext uri="{FF2B5EF4-FFF2-40B4-BE49-F238E27FC236}">
                <a16:creationId xmlns:a16="http://schemas.microsoft.com/office/drawing/2014/main" id="{7DEC689C-C76E-4119-AF19-0D57D3A5AEA5}"/>
              </a:ext>
            </a:extLst>
          </p:cNvPr>
          <p:cNvSpPr txBox="1"/>
          <p:nvPr/>
        </p:nvSpPr>
        <p:spPr>
          <a:xfrm>
            <a:off x="6484146" y="6430963"/>
            <a:ext cx="5738813" cy="261610"/>
          </a:xfrm>
          <a:prstGeom prst="rect">
            <a:avLst/>
          </a:prstGeom>
          <a:noFill/>
        </p:spPr>
        <p:txBody>
          <a:bodyPr wrap="square" rtlCol="0">
            <a:spAutoFit/>
          </a:bodyPr>
          <a:lstStyle/>
          <a:p>
            <a:r>
              <a:rPr lang="es-MX" sz="1100" dirty="0"/>
              <a:t>https://content.statefundca.com/safety/safetymeeting/SafetyMeetingArticle.aspx?ArticleID=791</a:t>
            </a:r>
          </a:p>
        </p:txBody>
      </p:sp>
      <p:sp>
        <p:nvSpPr>
          <p:cNvPr id="72" name="Título 1">
            <a:extLst>
              <a:ext uri="{FF2B5EF4-FFF2-40B4-BE49-F238E27FC236}">
                <a16:creationId xmlns:a16="http://schemas.microsoft.com/office/drawing/2014/main" id="{9EAE8E3C-36A5-4215-ABA4-A72D208D1B01}"/>
              </a:ext>
            </a:extLst>
          </p:cNvPr>
          <p:cNvSpPr>
            <a:spLocks noGrp="1"/>
          </p:cNvSpPr>
          <p:nvPr>
            <p:ph type="title"/>
          </p:nvPr>
        </p:nvSpPr>
        <p:spPr>
          <a:xfrm>
            <a:off x="1312069" y="2937974"/>
            <a:ext cx="4595811" cy="1647033"/>
          </a:xfrm>
        </p:spPr>
        <p:txBody>
          <a:bodyPr vert="horz" lIns="91440" tIns="45720" rIns="91440" bIns="45720" rtlCol="0" anchor="b">
            <a:normAutofit fontScale="90000"/>
          </a:bodyPr>
          <a:lstStyle/>
          <a:p>
            <a:r>
              <a:rPr lang="en-US" sz="4400" b="1" cap="none" dirty="0">
                <a:ln w="9525">
                  <a:solidFill>
                    <a:schemeClr val="bg1"/>
                  </a:solidFill>
                  <a:prstDash val="solid"/>
                </a:ln>
                <a:effectLst>
                  <a:outerShdw blurRad="12700" dist="38100" dir="2700000" algn="tl" rotWithShape="0">
                    <a:schemeClr val="bg1">
                      <a:lumMod val="50000"/>
                    </a:schemeClr>
                  </a:outerShdw>
                </a:effectLst>
              </a:rPr>
              <a:t>CONSEJOS BÁSICOS PARA HERRAMIENTA ELÉCTRICA EN GENERAL</a:t>
            </a:r>
          </a:p>
        </p:txBody>
      </p:sp>
    </p:spTree>
    <p:extLst>
      <p:ext uri="{BB962C8B-B14F-4D97-AF65-F5344CB8AC3E}">
        <p14:creationId xmlns:p14="http://schemas.microsoft.com/office/powerpoint/2010/main" val="687230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B41AAC-7CA9-4702-A21E-56A21CE283DC}"/>
              </a:ext>
            </a:extLst>
          </p:cNvPr>
          <p:cNvSpPr>
            <a:spLocks noGrp="1"/>
          </p:cNvSpPr>
          <p:nvPr>
            <p:ph type="title"/>
          </p:nvPr>
        </p:nvSpPr>
        <p:spPr>
          <a:xfrm>
            <a:off x="1143001" y="17628"/>
            <a:ext cx="9905998" cy="1478570"/>
          </a:xfrm>
        </p:spPr>
        <p:txBody>
          <a:bodyPr>
            <a:normAutofit/>
          </a:bodyPr>
          <a:lstStyle/>
          <a:p>
            <a:pPr algn="ctr"/>
            <a:r>
              <a:rPr lang="es-MX" sz="4000" b="1" cap="none" dirty="0">
                <a:ln w="9525">
                  <a:solidFill>
                    <a:schemeClr val="bg1"/>
                  </a:solidFill>
                  <a:prstDash val="solid"/>
                </a:ln>
                <a:effectLst>
                  <a:outerShdw blurRad="12700" dist="38100" dir="2700000" algn="tl" rotWithShape="0">
                    <a:schemeClr val="bg1">
                      <a:lumMod val="50000"/>
                    </a:schemeClr>
                  </a:outerShdw>
                </a:effectLst>
              </a:rPr>
              <a:t>SEGURIDAD Y SALUD </a:t>
            </a:r>
          </a:p>
        </p:txBody>
      </p:sp>
      <p:sp>
        <p:nvSpPr>
          <p:cNvPr id="3" name="Marcador de contenido 2">
            <a:extLst>
              <a:ext uri="{FF2B5EF4-FFF2-40B4-BE49-F238E27FC236}">
                <a16:creationId xmlns:a16="http://schemas.microsoft.com/office/drawing/2014/main" id="{FACA8A29-C8C6-4B6B-AA08-64453C9FA341}"/>
              </a:ext>
            </a:extLst>
          </p:cNvPr>
          <p:cNvSpPr>
            <a:spLocks noGrp="1"/>
          </p:cNvSpPr>
          <p:nvPr>
            <p:ph idx="1"/>
          </p:nvPr>
        </p:nvSpPr>
        <p:spPr>
          <a:xfrm>
            <a:off x="1143000" y="1434002"/>
            <a:ext cx="9905999" cy="3989995"/>
          </a:xfrm>
        </p:spPr>
        <p:txBody>
          <a:bodyPr>
            <a:normAutofit fontScale="92500" lnSpcReduction="20000"/>
          </a:bodyPr>
          <a:lstStyle/>
          <a:p>
            <a:pPr marL="0" indent="0" algn="just">
              <a:buNone/>
            </a:pPr>
            <a:r>
              <a:rPr lang="es-MX" sz="2800" b="1" dirty="0">
                <a:ln w="9525">
                  <a:solidFill>
                    <a:schemeClr val="bg1"/>
                  </a:solidFill>
                  <a:prstDash val="solid"/>
                </a:ln>
                <a:effectLst>
                  <a:outerShdw blurRad="12700" dist="38100" dir="2700000" algn="tl" rotWithShape="0">
                    <a:schemeClr val="bg1">
                      <a:lumMod val="50000"/>
                    </a:schemeClr>
                  </a:outerShdw>
                </a:effectLst>
              </a:rPr>
              <a:t>En la electrónica, se trabaja con herramienta especializada. Por esto es importante tener un conocimiento teórico de cada herramienta, para identificar sus componentes, su comportamiento esperado e identificar los posibles fallos en el equipo los cuales podrían causar alguna lesión.</a:t>
            </a:r>
          </a:p>
          <a:p>
            <a:pPr marL="0" indent="0" algn="just">
              <a:buNone/>
            </a:pPr>
            <a:r>
              <a:rPr lang="es-MX" sz="2800" b="1" dirty="0">
                <a:ln w="9525">
                  <a:solidFill>
                    <a:schemeClr val="bg1"/>
                  </a:solidFill>
                  <a:prstDash val="solid"/>
                </a:ln>
                <a:effectLst>
                  <a:outerShdw blurRad="12700" dist="38100" dir="2700000" algn="tl" rotWithShape="0">
                    <a:schemeClr val="bg1">
                      <a:lumMod val="50000"/>
                    </a:schemeClr>
                  </a:outerShdw>
                </a:effectLst>
              </a:rPr>
              <a:t>Este apartado se hace especial inca pie en la seguridad y salud de cualquier individuo o grupo, ya que la ignorancia del uso inadecuado de la herramienta podría provocar lesiones graves, como en los ejemplos que se muestran a continuación.</a:t>
            </a:r>
          </a:p>
          <a:p>
            <a:pPr marL="0" indent="0" algn="just">
              <a:buNone/>
            </a:pPr>
            <a:endParaRPr lang="es-MX" sz="2800" b="1" dirty="0">
              <a:ln w="9525">
                <a:solidFill>
                  <a:schemeClr val="bg1"/>
                </a:solidFill>
                <a:prstDash val="solid"/>
              </a:ln>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116046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FB9596-71BF-46F8-94A6-493E0174BCE4}"/>
              </a:ext>
            </a:extLst>
          </p:cNvPr>
          <p:cNvSpPr>
            <a:spLocks noGrp="1"/>
          </p:cNvSpPr>
          <p:nvPr>
            <p:ph type="title"/>
          </p:nvPr>
        </p:nvSpPr>
        <p:spPr>
          <a:xfrm>
            <a:off x="1143001" y="0"/>
            <a:ext cx="9905998" cy="1478570"/>
          </a:xfrm>
        </p:spPr>
        <p:txBody>
          <a:bodyPr>
            <a:normAutofit/>
          </a:bodyPr>
          <a:lstStyle/>
          <a:p>
            <a:pPr algn="ctr"/>
            <a:r>
              <a:rPr lang="es-MX" sz="4000" b="1" cap="none" dirty="0">
                <a:ln w="9525">
                  <a:solidFill>
                    <a:schemeClr val="bg1"/>
                  </a:solidFill>
                  <a:prstDash val="solid"/>
                </a:ln>
                <a:effectLst>
                  <a:outerShdw blurRad="12700" dist="38100" dir="2700000" algn="tl" rotWithShape="0">
                    <a:schemeClr val="bg1">
                      <a:lumMod val="50000"/>
                    </a:schemeClr>
                  </a:outerShdw>
                </a:effectLst>
              </a:rPr>
              <a:t>CAUTÍN</a:t>
            </a:r>
          </a:p>
        </p:txBody>
      </p:sp>
      <p:sp>
        <p:nvSpPr>
          <p:cNvPr id="3" name="Marcador de contenido 2">
            <a:extLst>
              <a:ext uri="{FF2B5EF4-FFF2-40B4-BE49-F238E27FC236}">
                <a16:creationId xmlns:a16="http://schemas.microsoft.com/office/drawing/2014/main" id="{F852B16D-5C1C-489A-BDC7-654140FF1EDB}"/>
              </a:ext>
            </a:extLst>
          </p:cNvPr>
          <p:cNvSpPr>
            <a:spLocks noGrp="1"/>
          </p:cNvSpPr>
          <p:nvPr>
            <p:ph idx="1"/>
          </p:nvPr>
        </p:nvSpPr>
        <p:spPr>
          <a:xfrm>
            <a:off x="1143001" y="1478570"/>
            <a:ext cx="4952999" cy="4369025"/>
          </a:xfrm>
        </p:spPr>
        <p:txBody>
          <a:bodyPr>
            <a:normAutofit fontScale="77500" lnSpcReduction="20000"/>
          </a:bodyPr>
          <a:lstStyle/>
          <a:p>
            <a:pPr marL="0" indent="0" algn="just" fontAlgn="base">
              <a:buNone/>
            </a:pPr>
            <a:r>
              <a:rPr lang="es-ES" sz="2800" b="1" dirty="0">
                <a:ln w="9525">
                  <a:solidFill>
                    <a:schemeClr val="bg1"/>
                  </a:solidFill>
                  <a:prstDash val="solid"/>
                </a:ln>
                <a:effectLst>
                  <a:outerShdw blurRad="12700" dist="38100" dir="2700000" algn="tl" rotWithShape="0">
                    <a:schemeClr val="bg1">
                      <a:lumMod val="50000"/>
                    </a:schemeClr>
                  </a:outerShdw>
                </a:effectLst>
              </a:rPr>
              <a:t>El cautín es una herramienta eléctrica utilizada para la soldadura de metales o materiales termoplásticos. Este instrumento es muy fácil de utilizar, está compuesto por un conjunto de elementos metálicos, que al calentarse son capaces de derretir materiales como estaño, oro, hierro, entre otros.</a:t>
            </a:r>
          </a:p>
          <a:p>
            <a:pPr marL="0" indent="0" algn="just" fontAlgn="base">
              <a:buNone/>
            </a:pPr>
            <a:r>
              <a:rPr lang="es-ES" sz="2800" b="1" dirty="0">
                <a:ln w="9525">
                  <a:solidFill>
                    <a:schemeClr val="bg1"/>
                  </a:solidFill>
                  <a:prstDash val="solid"/>
                </a:ln>
                <a:effectLst>
                  <a:outerShdw blurRad="12700" dist="38100" dir="2700000" algn="tl" rotWithShape="0">
                    <a:schemeClr val="bg1">
                      <a:lumMod val="50000"/>
                    </a:schemeClr>
                  </a:outerShdw>
                </a:effectLst>
              </a:rPr>
              <a:t>Se entiende por soldadura, el proceso mediante el cual se unen dos materiales por medio de la coalescencia o fusión. </a:t>
            </a:r>
            <a:endParaRPr lang="es-MX" sz="2800" b="1" dirty="0">
              <a:ln w="9525">
                <a:solidFill>
                  <a:schemeClr val="bg1"/>
                </a:solidFill>
                <a:prstDash val="solid"/>
              </a:ln>
              <a:effectLst>
                <a:outerShdw blurRad="12700" dist="38100" dir="2700000" algn="tl" rotWithShape="0">
                  <a:schemeClr val="bg1">
                    <a:lumMod val="50000"/>
                  </a:schemeClr>
                </a:outerShdw>
              </a:effectLst>
            </a:endParaRPr>
          </a:p>
        </p:txBody>
      </p:sp>
      <p:pic>
        <p:nvPicPr>
          <p:cNvPr id="2050" name="Picture 2">
            <a:extLst>
              <a:ext uri="{FF2B5EF4-FFF2-40B4-BE49-F238E27FC236}">
                <a16:creationId xmlns:a16="http://schemas.microsoft.com/office/drawing/2014/main" id="{DB016162-B647-4ED3-9761-F2BE039E17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2646" y="1549549"/>
            <a:ext cx="3786353" cy="3758901"/>
          </a:xfrm>
          <a:prstGeom prst="round2DiagRect">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4143342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8E7C26-F146-467D-A414-75BD7E129338}"/>
              </a:ext>
            </a:extLst>
          </p:cNvPr>
          <p:cNvSpPr>
            <a:spLocks noGrp="1"/>
          </p:cNvSpPr>
          <p:nvPr>
            <p:ph type="title"/>
          </p:nvPr>
        </p:nvSpPr>
        <p:spPr>
          <a:xfrm>
            <a:off x="1143001" y="0"/>
            <a:ext cx="9905998" cy="1478570"/>
          </a:xfrm>
        </p:spPr>
        <p:txBody>
          <a:bodyPr>
            <a:normAutofit/>
          </a:bodyPr>
          <a:lstStyle/>
          <a:p>
            <a:pPr algn="ctr"/>
            <a:r>
              <a:rPr lang="es-MX" sz="4000" b="1" cap="none" dirty="0">
                <a:ln w="9525">
                  <a:solidFill>
                    <a:schemeClr val="bg1"/>
                  </a:solidFill>
                  <a:prstDash val="solid"/>
                </a:ln>
                <a:effectLst>
                  <a:outerShdw blurRad="12700" dist="38100" dir="2700000" algn="tl" rotWithShape="0">
                    <a:schemeClr val="bg1">
                      <a:lumMod val="50000"/>
                    </a:schemeClr>
                  </a:outerShdw>
                </a:effectLst>
              </a:rPr>
              <a:t>RIESGOS DEL CAUTÍN</a:t>
            </a:r>
          </a:p>
        </p:txBody>
      </p:sp>
      <p:sp>
        <p:nvSpPr>
          <p:cNvPr id="3" name="Marcador de contenido 2">
            <a:extLst>
              <a:ext uri="{FF2B5EF4-FFF2-40B4-BE49-F238E27FC236}">
                <a16:creationId xmlns:a16="http://schemas.microsoft.com/office/drawing/2014/main" id="{0E11DC04-7D34-46D6-A35D-A7F681223C02}"/>
              </a:ext>
            </a:extLst>
          </p:cNvPr>
          <p:cNvSpPr>
            <a:spLocks noGrp="1"/>
          </p:cNvSpPr>
          <p:nvPr>
            <p:ph idx="1"/>
          </p:nvPr>
        </p:nvSpPr>
        <p:spPr>
          <a:xfrm>
            <a:off x="6096000" y="1515794"/>
            <a:ext cx="5508170" cy="4306178"/>
          </a:xfrm>
        </p:spPr>
        <p:txBody>
          <a:bodyPr>
            <a:normAutofit fontScale="92500" lnSpcReduction="20000"/>
          </a:bodyPr>
          <a:lstStyle/>
          <a:p>
            <a:pPr marL="0" indent="0" algn="just">
              <a:buNone/>
            </a:pPr>
            <a:r>
              <a:rPr lang="es-MX" b="1" dirty="0">
                <a:ln w="9525">
                  <a:solidFill>
                    <a:schemeClr val="bg1"/>
                  </a:solidFill>
                  <a:prstDash val="solid"/>
                </a:ln>
                <a:effectLst>
                  <a:outerShdw blurRad="12700" dist="38100" dir="2700000" algn="tl" rotWithShape="0">
                    <a:schemeClr val="bg1">
                      <a:lumMod val="50000"/>
                    </a:schemeClr>
                  </a:outerShdw>
                </a:effectLst>
              </a:rPr>
              <a:t>Debido a la naturaleza del cautín, la herramienta alcanza temperaturas muy altas.</a:t>
            </a:r>
          </a:p>
          <a:p>
            <a:pPr marL="0" indent="0" algn="just">
              <a:buNone/>
            </a:pPr>
            <a:r>
              <a:rPr lang="es-MX" b="1" dirty="0">
                <a:ln w="9525">
                  <a:solidFill>
                    <a:schemeClr val="bg1"/>
                  </a:solidFill>
                  <a:prstDash val="solid"/>
                </a:ln>
                <a:effectLst>
                  <a:outerShdw blurRad="12700" dist="38100" dir="2700000" algn="tl" rotWithShape="0">
                    <a:schemeClr val="bg1">
                      <a:lumMod val="50000"/>
                    </a:schemeClr>
                  </a:outerShdw>
                </a:effectLst>
              </a:rPr>
              <a:t>A continuación se enlistan algunos riesgos.</a:t>
            </a:r>
          </a:p>
          <a:p>
            <a:pPr algn="just"/>
            <a:r>
              <a:rPr lang="es-MX" b="1" dirty="0">
                <a:ln w="9525">
                  <a:solidFill>
                    <a:schemeClr val="bg1"/>
                  </a:solidFill>
                  <a:prstDash val="solid"/>
                </a:ln>
                <a:effectLst>
                  <a:outerShdw blurRad="12700" dist="38100" dir="2700000" algn="tl" rotWithShape="0">
                    <a:schemeClr val="bg1">
                      <a:lumMod val="50000"/>
                    </a:schemeClr>
                  </a:outerShdw>
                </a:effectLst>
              </a:rPr>
              <a:t>Quemaduras en la piel hasta segundo grado.</a:t>
            </a:r>
          </a:p>
          <a:p>
            <a:pPr algn="just"/>
            <a:r>
              <a:rPr lang="es-MX" b="1" dirty="0">
                <a:ln w="9525">
                  <a:solidFill>
                    <a:schemeClr val="bg1"/>
                  </a:solidFill>
                  <a:prstDash val="solid"/>
                </a:ln>
                <a:effectLst>
                  <a:outerShdw blurRad="12700" dist="38100" dir="2700000" algn="tl" rotWithShape="0">
                    <a:schemeClr val="bg1">
                      <a:lumMod val="50000"/>
                    </a:schemeClr>
                  </a:outerShdw>
                </a:effectLst>
              </a:rPr>
              <a:t>Quemaduras en la piel a terceros.</a:t>
            </a:r>
          </a:p>
          <a:p>
            <a:pPr algn="just"/>
            <a:r>
              <a:rPr lang="es-MX" b="1" dirty="0">
                <a:ln w="9525">
                  <a:solidFill>
                    <a:schemeClr val="bg1"/>
                  </a:solidFill>
                  <a:prstDash val="solid"/>
                </a:ln>
                <a:effectLst>
                  <a:outerShdw blurRad="12700" dist="38100" dir="2700000" algn="tl" rotWithShape="0">
                    <a:schemeClr val="bg1">
                      <a:lumMod val="50000"/>
                    </a:schemeClr>
                  </a:outerShdw>
                </a:effectLst>
              </a:rPr>
              <a:t>Derretimiento de objetos circundantes.</a:t>
            </a:r>
          </a:p>
          <a:p>
            <a:pPr algn="just"/>
            <a:r>
              <a:rPr lang="es-MX" b="1" dirty="0">
                <a:ln w="9525">
                  <a:solidFill>
                    <a:schemeClr val="bg1"/>
                  </a:solidFill>
                  <a:prstDash val="solid"/>
                </a:ln>
                <a:effectLst>
                  <a:outerShdw blurRad="12700" dist="38100" dir="2700000" algn="tl" rotWithShape="0">
                    <a:schemeClr val="bg1">
                      <a:lumMod val="50000"/>
                    </a:schemeClr>
                  </a:outerShdw>
                </a:effectLst>
              </a:rPr>
              <a:t>Derretimiento de cables de corriente, el cual puede provocar shock eléctrico.</a:t>
            </a:r>
          </a:p>
          <a:p>
            <a:pPr algn="just"/>
            <a:r>
              <a:rPr lang="es-MX" b="1" dirty="0">
                <a:ln w="9525">
                  <a:solidFill>
                    <a:schemeClr val="bg1"/>
                  </a:solidFill>
                  <a:prstDash val="solid"/>
                </a:ln>
                <a:effectLst>
                  <a:outerShdw blurRad="12700" dist="38100" dir="2700000" algn="tl" rotWithShape="0">
                    <a:schemeClr val="bg1">
                      <a:lumMod val="50000"/>
                    </a:schemeClr>
                  </a:outerShdw>
                </a:effectLst>
              </a:rPr>
              <a:t>Incendios.</a:t>
            </a:r>
          </a:p>
        </p:txBody>
      </p:sp>
      <p:pic>
        <p:nvPicPr>
          <p:cNvPr id="3076" name="Picture 4" descr="Labandera ... 0.o: SOLDADURA">
            <a:extLst>
              <a:ext uri="{FF2B5EF4-FFF2-40B4-BE49-F238E27FC236}">
                <a16:creationId xmlns:a16="http://schemas.microsoft.com/office/drawing/2014/main" id="{94960A0D-C327-4CD1-8F75-AC3D783D12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1193" y="2372520"/>
            <a:ext cx="3427331" cy="1899035"/>
          </a:xfrm>
          <a:prstGeom prst="roundRect">
            <a:avLst/>
          </a:prstGeom>
          <a:noFill/>
          <a:extLst>
            <a:ext uri="{909E8E84-426E-40DD-AFC4-6F175D3DCCD1}">
              <a14:hiddenFill xmlns:a14="http://schemas.microsoft.com/office/drawing/2010/main">
                <a:solidFill>
                  <a:srgbClr val="FFFFFF"/>
                </a:solidFill>
              </a14:hiddenFill>
            </a:ext>
          </a:extLst>
        </p:spPr>
      </p:pic>
      <p:pic>
        <p:nvPicPr>
          <p:cNvPr id="3074" name="Picture 2" descr="Ves algo mal en la imagen? | Toluna">
            <a:extLst>
              <a:ext uri="{FF2B5EF4-FFF2-40B4-BE49-F238E27FC236}">
                <a16:creationId xmlns:a16="http://schemas.microsoft.com/office/drawing/2014/main" id="{7210EEEF-D7FC-494E-9638-A14A5961CC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1192" y="1478570"/>
            <a:ext cx="3427331" cy="425095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029119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0E93D2B-C100-4776-B979-FFDAD3A172DE}"/>
              </a:ext>
            </a:extLst>
          </p:cNvPr>
          <p:cNvSpPr txBox="1"/>
          <p:nvPr/>
        </p:nvSpPr>
        <p:spPr>
          <a:xfrm>
            <a:off x="2674518" y="457394"/>
            <a:ext cx="6842964" cy="461665"/>
          </a:xfrm>
          <a:prstGeom prst="rect">
            <a:avLst/>
          </a:prstGeom>
          <a:noFill/>
        </p:spPr>
        <p:txBody>
          <a:bodyPr wrap="none" rtlCol="0">
            <a:spAutoFit/>
          </a:bodyPr>
          <a:lstStyle/>
          <a:p>
            <a:r>
              <a:rPr lang="es-ES" sz="2400" b="1" dirty="0"/>
              <a:t>PROPIEDADES DE LOS MATERIALES CONDUCTORES</a:t>
            </a:r>
          </a:p>
        </p:txBody>
      </p:sp>
      <p:sp>
        <p:nvSpPr>
          <p:cNvPr id="3" name="CuadroTexto 2">
            <a:extLst>
              <a:ext uri="{FF2B5EF4-FFF2-40B4-BE49-F238E27FC236}">
                <a16:creationId xmlns:a16="http://schemas.microsoft.com/office/drawing/2014/main" id="{488F33FA-BBE6-42F6-980D-C80F0B909972}"/>
              </a:ext>
            </a:extLst>
          </p:cNvPr>
          <p:cNvSpPr txBox="1"/>
          <p:nvPr/>
        </p:nvSpPr>
        <p:spPr>
          <a:xfrm>
            <a:off x="6338596" y="2305004"/>
            <a:ext cx="5162308" cy="2246769"/>
          </a:xfrm>
          <a:prstGeom prst="rect">
            <a:avLst/>
          </a:prstGeom>
          <a:noFill/>
        </p:spPr>
        <p:txBody>
          <a:bodyPr wrap="square" rtlCol="0">
            <a:spAutoFit/>
          </a:bodyPr>
          <a:lstStyle/>
          <a:p>
            <a:pPr marL="342900" indent="-342900">
              <a:buFont typeface="Arial" panose="020B0604020202020204" pitchFamily="34" charset="0"/>
              <a:buChar char="•"/>
            </a:pPr>
            <a:r>
              <a:rPr lang="es-ES" sz="2000" dirty="0"/>
              <a:t>Conduce bien el calor y la electricidad.</a:t>
            </a:r>
          </a:p>
          <a:p>
            <a:pPr marL="342900" indent="-342900">
              <a:buFont typeface="Arial" panose="020B0604020202020204" pitchFamily="34" charset="0"/>
              <a:buChar char="•"/>
            </a:pPr>
            <a:r>
              <a:rPr lang="es-ES" sz="2000" dirty="0"/>
              <a:t>Su aspecto presenta un cierto brillo.</a:t>
            </a:r>
          </a:p>
          <a:p>
            <a:pPr marL="342900" indent="-342900">
              <a:buFont typeface="Arial" panose="020B0604020202020204" pitchFamily="34" charset="0"/>
              <a:buChar char="•"/>
            </a:pPr>
            <a:r>
              <a:rPr lang="es-ES" sz="2000" dirty="0"/>
              <a:t>A temperatura ambiente suele ser solidos, excepto el mercurio.</a:t>
            </a:r>
          </a:p>
          <a:p>
            <a:pPr marL="342900" indent="-342900">
              <a:buFont typeface="Arial" panose="020B0604020202020204" pitchFamily="34" charset="0"/>
              <a:buChar char="•"/>
            </a:pPr>
            <a:r>
              <a:rPr lang="es-ES" sz="2000" dirty="0"/>
              <a:t>Funden a temperatura que llamamos punto de fusión. </a:t>
            </a:r>
          </a:p>
          <a:p>
            <a:endParaRPr lang="es-MX" sz="2000" dirty="0"/>
          </a:p>
        </p:txBody>
      </p:sp>
      <p:pic>
        <p:nvPicPr>
          <p:cNvPr id="5" name="Imagen 4">
            <a:extLst>
              <a:ext uri="{FF2B5EF4-FFF2-40B4-BE49-F238E27FC236}">
                <a16:creationId xmlns:a16="http://schemas.microsoft.com/office/drawing/2014/main" id="{4E85F6A8-18A2-49F8-899C-BFA258DD76B6}"/>
              </a:ext>
            </a:extLst>
          </p:cNvPr>
          <p:cNvPicPr>
            <a:picLocks noChangeAspect="1"/>
          </p:cNvPicPr>
          <p:nvPr/>
        </p:nvPicPr>
        <p:blipFill rotWithShape="1">
          <a:blip r:embed="rId2"/>
          <a:srcRect l="33634" t="58059" r="40941" b="14262"/>
          <a:stretch/>
        </p:blipFill>
        <p:spPr>
          <a:xfrm>
            <a:off x="1347349" y="1974954"/>
            <a:ext cx="4748651" cy="2908092"/>
          </a:xfrm>
          <a:prstGeom prst="rect">
            <a:avLst/>
          </a:prstGeom>
        </p:spPr>
      </p:pic>
    </p:spTree>
    <p:extLst>
      <p:ext uri="{BB962C8B-B14F-4D97-AF65-F5344CB8AC3E}">
        <p14:creationId xmlns:p14="http://schemas.microsoft.com/office/powerpoint/2010/main" val="10421659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1E4CFC-B3AB-4356-9C99-AB170C0E9ADB}"/>
              </a:ext>
            </a:extLst>
          </p:cNvPr>
          <p:cNvSpPr>
            <a:spLocks noGrp="1"/>
          </p:cNvSpPr>
          <p:nvPr>
            <p:ph type="ctrTitle"/>
          </p:nvPr>
        </p:nvSpPr>
        <p:spPr>
          <a:xfrm>
            <a:off x="1511957" y="3012622"/>
            <a:ext cx="9168085" cy="832756"/>
          </a:xfrm>
        </p:spPr>
        <p:txBody>
          <a:bodyPr>
            <a:normAutofit/>
          </a:bodyPr>
          <a:lstStyle/>
          <a:p>
            <a:pPr algn="ctr"/>
            <a:r>
              <a:rPr lang="es-MX" b="1" cap="none" dirty="0">
                <a:ln w="9525">
                  <a:solidFill>
                    <a:schemeClr val="bg1"/>
                  </a:solidFill>
                  <a:prstDash val="solid"/>
                </a:ln>
                <a:effectLst>
                  <a:outerShdw blurRad="12700" dist="38100" dir="2700000" algn="tl" rotWithShape="0">
                    <a:schemeClr val="bg1">
                      <a:lumMod val="50000"/>
                    </a:schemeClr>
                  </a:outerShdw>
                </a:effectLst>
              </a:rPr>
              <a:t>1.5 RIESGOS Y PELIGROS</a:t>
            </a:r>
          </a:p>
        </p:txBody>
      </p:sp>
      <p:pic>
        <p:nvPicPr>
          <p:cNvPr id="3" name="Imagen 2" descr="Icono&#10;&#10;Descripción generada automáticamente">
            <a:extLst>
              <a:ext uri="{FF2B5EF4-FFF2-40B4-BE49-F238E27FC236}">
                <a16:creationId xmlns:a16="http://schemas.microsoft.com/office/drawing/2014/main" id="{A71DD171-1DA8-49B6-83A4-6F57D509A2EC}"/>
              </a:ext>
            </a:extLst>
          </p:cNvPr>
          <p:cNvPicPr>
            <a:picLocks noChangeAspect="1"/>
          </p:cNvPicPr>
          <p:nvPr/>
        </p:nvPicPr>
        <p:blipFill>
          <a:blip r:embed="rId2"/>
          <a:stretch>
            <a:fillRect/>
          </a:stretch>
        </p:blipFill>
        <p:spPr>
          <a:xfrm>
            <a:off x="9326880" y="336324"/>
            <a:ext cx="2092424" cy="1885797"/>
          </a:xfrm>
          <a:prstGeom prst="rect">
            <a:avLst/>
          </a:prstGeom>
        </p:spPr>
      </p:pic>
    </p:spTree>
    <p:extLst>
      <p:ext uri="{BB962C8B-B14F-4D97-AF65-F5344CB8AC3E}">
        <p14:creationId xmlns:p14="http://schemas.microsoft.com/office/powerpoint/2010/main" val="1192246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B41AAC-7CA9-4702-A21E-56A21CE283DC}"/>
              </a:ext>
            </a:extLst>
          </p:cNvPr>
          <p:cNvSpPr>
            <a:spLocks noGrp="1"/>
          </p:cNvSpPr>
          <p:nvPr>
            <p:ph type="title"/>
          </p:nvPr>
        </p:nvSpPr>
        <p:spPr>
          <a:xfrm>
            <a:off x="1143001" y="17628"/>
            <a:ext cx="9905998" cy="1478570"/>
          </a:xfrm>
        </p:spPr>
        <p:txBody>
          <a:bodyPr>
            <a:normAutofit/>
          </a:bodyPr>
          <a:lstStyle/>
          <a:p>
            <a:pPr algn="ctr"/>
            <a:r>
              <a:rPr lang="es-MX" sz="4000" b="1" cap="none" dirty="0">
                <a:ln w="9525">
                  <a:solidFill>
                    <a:schemeClr val="bg1"/>
                  </a:solidFill>
                  <a:prstDash val="solid"/>
                </a:ln>
                <a:effectLst>
                  <a:outerShdw blurRad="12700" dist="38100" dir="2700000" algn="tl" rotWithShape="0">
                    <a:schemeClr val="bg1">
                      <a:lumMod val="50000"/>
                    </a:schemeClr>
                  </a:outerShdw>
                </a:effectLst>
              </a:rPr>
              <a:t>CHOQUE ELÉCTRICO</a:t>
            </a:r>
          </a:p>
        </p:txBody>
      </p:sp>
      <p:sp>
        <p:nvSpPr>
          <p:cNvPr id="3" name="Marcador de contenido 2">
            <a:extLst>
              <a:ext uri="{FF2B5EF4-FFF2-40B4-BE49-F238E27FC236}">
                <a16:creationId xmlns:a16="http://schemas.microsoft.com/office/drawing/2014/main" id="{FACA8A29-C8C6-4B6B-AA08-64453C9FA341}"/>
              </a:ext>
            </a:extLst>
          </p:cNvPr>
          <p:cNvSpPr>
            <a:spLocks noGrp="1"/>
          </p:cNvSpPr>
          <p:nvPr>
            <p:ph idx="1"/>
          </p:nvPr>
        </p:nvSpPr>
        <p:spPr>
          <a:xfrm>
            <a:off x="1143000" y="1434002"/>
            <a:ext cx="9905999" cy="3989995"/>
          </a:xfrm>
        </p:spPr>
        <p:txBody>
          <a:bodyPr>
            <a:norm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es-MX" altLang="es-MX" b="1" dirty="0">
                <a:ln w="9525">
                  <a:solidFill>
                    <a:schemeClr val="bg1"/>
                  </a:solidFill>
                  <a:prstDash val="solid"/>
                </a:ln>
                <a:effectLst>
                  <a:outerShdw blurRad="12700" dist="38100" dir="2700000" algn="tl" rotWithShape="0">
                    <a:schemeClr val="bg1">
                      <a:lumMod val="50000"/>
                    </a:schemeClr>
                  </a:outerShdw>
                </a:effectLst>
              </a:rPr>
              <a:t>El uso creciente de equipos de alta frecuencia aumenta el peligro derivado del paso de corriente de alta frecuencia a través del cuerpo. A una frecuencia de aproximadamente 100c / s, la sensación de shock comienza a desaparecer. Las quemaduras internas graves pueden resultar peligrosas. Es la corriente la que mata.</a:t>
            </a:r>
          </a:p>
          <a:p>
            <a:pPr marL="0" marR="0" lvl="0" indent="0" algn="just" defTabSz="914400" rtl="0" eaLnBrk="0" fontAlgn="base" latinLnBrk="0" hangingPunct="0">
              <a:lnSpc>
                <a:spcPct val="100000"/>
              </a:lnSpc>
              <a:spcBef>
                <a:spcPct val="0"/>
              </a:spcBef>
              <a:spcAft>
                <a:spcPct val="0"/>
              </a:spcAft>
              <a:buClrTx/>
              <a:buSzTx/>
              <a:buFontTx/>
              <a:buNone/>
              <a:tabLst/>
            </a:pPr>
            <a:endParaRPr lang="es-MX" altLang="es-MX" b="1" dirty="0">
              <a:ln w="9525">
                <a:solidFill>
                  <a:schemeClr val="bg1"/>
                </a:solidFill>
                <a:prstDash val="solid"/>
              </a:ln>
              <a:effectLst>
                <a:outerShdw blurRad="12700" dist="38100" dir="2700000" algn="tl" rotWithShape="0">
                  <a:schemeClr val="bg1">
                    <a:lumMod val="50000"/>
                  </a:schemeClr>
                </a:outerShdw>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lang="es-MX" altLang="es-MX" b="1" dirty="0">
                <a:ln w="9525">
                  <a:solidFill>
                    <a:schemeClr val="bg1"/>
                  </a:solidFill>
                  <a:prstDash val="solid"/>
                </a:ln>
                <a:effectLst>
                  <a:outerShdw blurRad="12700" dist="38100" dir="2700000" algn="tl" rotWithShape="0">
                    <a:schemeClr val="bg1">
                      <a:lumMod val="50000"/>
                    </a:schemeClr>
                  </a:outerShdw>
                </a:effectLst>
              </a:rPr>
              <a:t>Un voltaje de alteración de 50v puede producir una peligrosa corriente de 50mA. La gente ha sobrevivido a un voltaje mucho más alto debido a varios factores. La resistencia al contacto puede aumentar significativamente con la piel seca, la limpieza de la ropa y el uso de botas.</a:t>
            </a:r>
          </a:p>
        </p:txBody>
      </p:sp>
      <p:sp>
        <p:nvSpPr>
          <p:cNvPr id="5" name="CuadroTexto 4">
            <a:extLst>
              <a:ext uri="{FF2B5EF4-FFF2-40B4-BE49-F238E27FC236}">
                <a16:creationId xmlns:a16="http://schemas.microsoft.com/office/drawing/2014/main" id="{F1C3170A-13E8-451E-845D-BF3AD6E16EEB}"/>
              </a:ext>
            </a:extLst>
          </p:cNvPr>
          <p:cNvSpPr txBox="1"/>
          <p:nvPr/>
        </p:nvSpPr>
        <p:spPr>
          <a:xfrm>
            <a:off x="7397931" y="6317151"/>
            <a:ext cx="4794069" cy="523220"/>
          </a:xfrm>
          <a:prstGeom prst="rect">
            <a:avLst/>
          </a:prstGeom>
          <a:noFill/>
        </p:spPr>
        <p:txBody>
          <a:bodyPr wrap="square" rtlCol="0">
            <a:spAutoFit/>
          </a:bodyPr>
          <a:lstStyle/>
          <a:p>
            <a:r>
              <a:rPr lang="es-MX" sz="1400" dirty="0"/>
              <a:t>https://electromundo.pro/efectos-de-la-corriente-electrica-en-el-cuerpo/</a:t>
            </a:r>
          </a:p>
        </p:txBody>
      </p:sp>
    </p:spTree>
    <p:extLst>
      <p:ext uri="{BB962C8B-B14F-4D97-AF65-F5344CB8AC3E}">
        <p14:creationId xmlns:p14="http://schemas.microsoft.com/office/powerpoint/2010/main" val="2719402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B41AAC-7CA9-4702-A21E-56A21CE283DC}"/>
              </a:ext>
            </a:extLst>
          </p:cNvPr>
          <p:cNvSpPr>
            <a:spLocks noGrp="1"/>
          </p:cNvSpPr>
          <p:nvPr>
            <p:ph type="title"/>
          </p:nvPr>
        </p:nvSpPr>
        <p:spPr>
          <a:xfrm>
            <a:off x="1143001" y="17628"/>
            <a:ext cx="9905998" cy="1478570"/>
          </a:xfrm>
        </p:spPr>
        <p:txBody>
          <a:bodyPr>
            <a:normAutofit/>
          </a:bodyPr>
          <a:lstStyle/>
          <a:p>
            <a:pPr algn="ctr"/>
            <a:r>
              <a:rPr lang="es-MX" sz="4000" b="1" cap="none" dirty="0">
                <a:ln w="9525">
                  <a:solidFill>
                    <a:schemeClr val="bg1"/>
                  </a:solidFill>
                  <a:prstDash val="solid"/>
                </a:ln>
                <a:effectLst>
                  <a:outerShdw blurRad="12700" dist="38100" dir="2700000" algn="tl" rotWithShape="0">
                    <a:schemeClr val="bg1">
                      <a:lumMod val="50000"/>
                    </a:schemeClr>
                  </a:outerShdw>
                </a:effectLst>
              </a:rPr>
              <a:t>ACCIDENTES POR QUEMADURAS</a:t>
            </a:r>
          </a:p>
        </p:txBody>
      </p:sp>
      <p:sp>
        <p:nvSpPr>
          <p:cNvPr id="3" name="Marcador de contenido 2">
            <a:extLst>
              <a:ext uri="{FF2B5EF4-FFF2-40B4-BE49-F238E27FC236}">
                <a16:creationId xmlns:a16="http://schemas.microsoft.com/office/drawing/2014/main" id="{FACA8A29-C8C6-4B6B-AA08-64453C9FA341}"/>
              </a:ext>
            </a:extLst>
          </p:cNvPr>
          <p:cNvSpPr>
            <a:spLocks noGrp="1"/>
          </p:cNvSpPr>
          <p:nvPr>
            <p:ph idx="1"/>
          </p:nvPr>
        </p:nvSpPr>
        <p:spPr>
          <a:xfrm>
            <a:off x="1143000" y="1434002"/>
            <a:ext cx="9905999" cy="3989995"/>
          </a:xfrm>
        </p:spPr>
        <p:txBody>
          <a:bodyPr>
            <a:normAutofit/>
          </a:bodyPr>
          <a:lstStyle/>
          <a:p>
            <a:pPr marL="0" indent="0" algn="just">
              <a:buNone/>
            </a:pPr>
            <a:r>
              <a:rPr lang="es-ES" b="1" dirty="0">
                <a:ln w="9525">
                  <a:solidFill>
                    <a:schemeClr val="bg1"/>
                  </a:solidFill>
                  <a:prstDash val="solid"/>
                </a:ln>
                <a:effectLst>
                  <a:outerShdw blurRad="12700" dist="38100" dir="2700000" algn="tl" rotWithShape="0">
                    <a:schemeClr val="bg1">
                      <a:lumMod val="50000"/>
                    </a:schemeClr>
                  </a:outerShdw>
                </a:effectLst>
              </a:rPr>
              <a:t>Cuando una corriente superior a 100 mA atraviesa el cuerpo, deja marcas en los puntos de contacto con la piel. Las corrientes superiores a 10,000 mA (10 A) causan quemaduras graves que pueden requerir la amputación de la extremidad afectada.</a:t>
            </a:r>
          </a:p>
          <a:p>
            <a:pPr marL="0" indent="0" algn="just">
              <a:buNone/>
            </a:pPr>
            <a:endParaRPr lang="es-MX" sz="2800" b="1" dirty="0">
              <a:ln w="9525">
                <a:solidFill>
                  <a:schemeClr val="bg1"/>
                </a:solidFill>
                <a:prstDash val="solid"/>
              </a:ln>
              <a:effectLst>
                <a:outerShdw blurRad="12700" dist="38100" dir="2700000" algn="tl" rotWithShape="0">
                  <a:schemeClr val="bg1">
                    <a:lumMod val="50000"/>
                  </a:schemeClr>
                </a:outerShdw>
              </a:effectLst>
            </a:endParaRPr>
          </a:p>
        </p:txBody>
      </p:sp>
      <p:pic>
        <p:nvPicPr>
          <p:cNvPr id="2050" name="Picture 2" descr="Trauma electrico">
            <a:extLst>
              <a:ext uri="{FF2B5EF4-FFF2-40B4-BE49-F238E27FC236}">
                <a16:creationId xmlns:a16="http://schemas.microsoft.com/office/drawing/2014/main" id="{870503AE-B961-467E-8959-AE74D19B3E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5092" y="3579096"/>
            <a:ext cx="4721815" cy="2656947"/>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5868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650F3-F1B7-425C-8127-188FC10A3F30}"/>
              </a:ext>
            </a:extLst>
          </p:cNvPr>
          <p:cNvSpPr>
            <a:spLocks noGrp="1"/>
          </p:cNvSpPr>
          <p:nvPr>
            <p:ph type="title"/>
          </p:nvPr>
        </p:nvSpPr>
        <p:spPr>
          <a:xfrm>
            <a:off x="1143000" y="545439"/>
            <a:ext cx="4683033" cy="1478570"/>
          </a:xfrm>
        </p:spPr>
        <p:txBody>
          <a:bodyPr>
            <a:normAutofit fontScale="90000"/>
          </a:bodyPr>
          <a:lstStyle/>
          <a:p>
            <a:pPr algn="ctr"/>
            <a:r>
              <a:rPr lang="es-MX" b="1" cap="none" dirty="0">
                <a:ln w="9525">
                  <a:solidFill>
                    <a:schemeClr val="bg1"/>
                  </a:solidFill>
                  <a:prstDash val="solid"/>
                </a:ln>
                <a:effectLst>
                  <a:outerShdw blurRad="12700" dist="38100" dir="2700000" algn="tl" rotWithShape="0">
                    <a:schemeClr val="bg1">
                      <a:lumMod val="50000"/>
                    </a:schemeClr>
                  </a:outerShdw>
                </a:effectLst>
              </a:rPr>
              <a:t>CONOCER LAS CAUSAS PUEDEN PREVENIR ACCIDENTES </a:t>
            </a:r>
          </a:p>
        </p:txBody>
      </p:sp>
      <p:pic>
        <p:nvPicPr>
          <p:cNvPr id="4" name="Imagen 3">
            <a:extLst>
              <a:ext uri="{FF2B5EF4-FFF2-40B4-BE49-F238E27FC236}">
                <a16:creationId xmlns:a16="http://schemas.microsoft.com/office/drawing/2014/main" id="{31E5ADC3-047B-4C0F-ACC2-A078E3F59C28}"/>
              </a:ext>
            </a:extLst>
          </p:cNvPr>
          <p:cNvPicPr>
            <a:picLocks noChangeAspect="1"/>
          </p:cNvPicPr>
          <p:nvPr/>
        </p:nvPicPr>
        <p:blipFill>
          <a:blip r:embed="rId2"/>
          <a:stretch>
            <a:fillRect/>
          </a:stretch>
        </p:blipFill>
        <p:spPr>
          <a:xfrm>
            <a:off x="2222795" y="2873691"/>
            <a:ext cx="2523444" cy="279973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5" name="Título 1">
            <a:extLst>
              <a:ext uri="{FF2B5EF4-FFF2-40B4-BE49-F238E27FC236}">
                <a16:creationId xmlns:a16="http://schemas.microsoft.com/office/drawing/2014/main" id="{33AACD7D-F3D3-47E0-A0C0-CD62C7A415FF}"/>
              </a:ext>
            </a:extLst>
          </p:cNvPr>
          <p:cNvSpPr txBox="1">
            <a:spLocks/>
          </p:cNvSpPr>
          <p:nvPr/>
        </p:nvSpPr>
        <p:spPr>
          <a:xfrm>
            <a:off x="6483531" y="718771"/>
            <a:ext cx="4815840" cy="11319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algn="ctr"/>
            <a:r>
              <a:rPr lang="es-MX" sz="3200" b="1" cap="none" dirty="0">
                <a:ln w="9525">
                  <a:solidFill>
                    <a:schemeClr val="bg1"/>
                  </a:solidFill>
                  <a:prstDash val="solid"/>
                </a:ln>
                <a:effectLst>
                  <a:outerShdw blurRad="12700" dist="38100" dir="2700000" algn="tl" rotWithShape="0">
                    <a:schemeClr val="bg1">
                      <a:lumMod val="50000"/>
                    </a:schemeClr>
                  </a:outerShdw>
                </a:effectLst>
              </a:rPr>
              <a:t>LA ELECTRICIDAD SIEMPRE SE TRATA CON RESPETO, NO CON MIEDO.</a:t>
            </a:r>
          </a:p>
        </p:txBody>
      </p:sp>
      <p:pic>
        <p:nvPicPr>
          <p:cNvPr id="6" name="Imagen 5">
            <a:extLst>
              <a:ext uri="{FF2B5EF4-FFF2-40B4-BE49-F238E27FC236}">
                <a16:creationId xmlns:a16="http://schemas.microsoft.com/office/drawing/2014/main" id="{90EC1B10-F648-4982-AD40-25B817E34460}"/>
              </a:ext>
            </a:extLst>
          </p:cNvPr>
          <p:cNvPicPr>
            <a:picLocks noChangeAspect="1"/>
          </p:cNvPicPr>
          <p:nvPr/>
        </p:nvPicPr>
        <p:blipFill>
          <a:blip r:embed="rId3"/>
          <a:stretch>
            <a:fillRect/>
          </a:stretch>
        </p:blipFill>
        <p:spPr>
          <a:xfrm>
            <a:off x="7230073" y="2980266"/>
            <a:ext cx="3791166" cy="258658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4599040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63E3B8A-F6C7-4391-9D84-50AC553DBC89}"/>
              </a:ext>
            </a:extLst>
          </p:cNvPr>
          <p:cNvSpPr>
            <a:spLocks noGrp="1"/>
          </p:cNvSpPr>
          <p:nvPr>
            <p:ph type="title"/>
          </p:nvPr>
        </p:nvSpPr>
        <p:spPr/>
        <p:txBody>
          <a:bodyPr/>
          <a:lstStyle/>
          <a:p>
            <a:r>
              <a:rPr lang="es-MX" b="1" cap="none" dirty="0">
                <a:ln w="9525">
                  <a:solidFill>
                    <a:schemeClr val="bg1"/>
                  </a:solidFill>
                  <a:prstDash val="solid"/>
                </a:ln>
                <a:effectLst>
                  <a:outerShdw blurRad="12700" dist="38100" dir="2700000" algn="tl" rotWithShape="0">
                    <a:schemeClr val="bg1">
                      <a:lumMod val="50000"/>
                    </a:schemeClr>
                  </a:outerShdw>
                </a:effectLst>
              </a:rPr>
              <a:t>PRINCIPALES CAUSAS</a:t>
            </a:r>
          </a:p>
        </p:txBody>
      </p:sp>
      <p:sp>
        <p:nvSpPr>
          <p:cNvPr id="3" name="Marcador de contenido 2">
            <a:extLst>
              <a:ext uri="{FF2B5EF4-FFF2-40B4-BE49-F238E27FC236}">
                <a16:creationId xmlns:a16="http://schemas.microsoft.com/office/drawing/2014/main" id="{B554CFA1-546C-4307-8025-AF0F0CFA1566}"/>
              </a:ext>
            </a:extLst>
          </p:cNvPr>
          <p:cNvSpPr>
            <a:spLocks noGrp="1"/>
          </p:cNvSpPr>
          <p:nvPr>
            <p:ph idx="1"/>
          </p:nvPr>
        </p:nvSpPr>
        <p:spPr/>
        <p:txBody>
          <a:bodyPr/>
          <a:lstStyle/>
          <a:p>
            <a:r>
              <a:rPr lang="es-MX" b="1" dirty="0">
                <a:ln w="9525">
                  <a:solidFill>
                    <a:schemeClr val="bg1"/>
                  </a:solidFill>
                  <a:prstDash val="solid"/>
                </a:ln>
                <a:effectLst>
                  <a:outerShdw blurRad="12700" dist="38100" dir="2700000" algn="tl" rotWithShape="0">
                    <a:schemeClr val="bg1">
                      <a:lumMod val="50000"/>
                    </a:schemeClr>
                  </a:outerShdw>
                </a:effectLst>
              </a:rPr>
              <a:t>Contacto accidental con cables rotos o pelados. </a:t>
            </a:r>
          </a:p>
          <a:p>
            <a:r>
              <a:rPr lang="es-MX" b="1" dirty="0">
                <a:ln w="9525">
                  <a:solidFill>
                    <a:schemeClr val="bg1"/>
                  </a:solidFill>
                  <a:prstDash val="solid"/>
                </a:ln>
                <a:effectLst>
                  <a:outerShdw blurRad="12700" dist="38100" dir="2700000" algn="tl" rotWithShape="0">
                    <a:schemeClr val="bg1">
                      <a:lumMod val="50000"/>
                    </a:schemeClr>
                  </a:outerShdw>
                </a:effectLst>
              </a:rPr>
              <a:t>Manejo de aparatos eléctricos defectuosos.</a:t>
            </a:r>
          </a:p>
          <a:p>
            <a:r>
              <a:rPr lang="es-MX" b="1" dirty="0">
                <a:ln w="9525">
                  <a:solidFill>
                    <a:schemeClr val="bg1"/>
                  </a:solidFill>
                  <a:prstDash val="solid"/>
                </a:ln>
                <a:effectLst>
                  <a:outerShdw blurRad="12700" dist="38100" dir="2700000" algn="tl" rotWithShape="0">
                    <a:schemeClr val="bg1">
                      <a:lumMod val="50000"/>
                    </a:schemeClr>
                  </a:outerShdw>
                </a:effectLst>
              </a:rPr>
              <a:t>Manipulación de tomas de corriente sin conocimientos de electricidad.</a:t>
            </a:r>
          </a:p>
          <a:p>
            <a:r>
              <a:rPr lang="es-MX" b="1" dirty="0">
                <a:ln w="9525">
                  <a:solidFill>
                    <a:schemeClr val="bg1"/>
                  </a:solidFill>
                  <a:prstDash val="solid"/>
                </a:ln>
                <a:effectLst>
                  <a:outerShdw blurRad="12700" dist="38100" dir="2700000" algn="tl" rotWithShape="0">
                    <a:schemeClr val="bg1">
                      <a:lumMod val="50000"/>
                    </a:schemeClr>
                  </a:outerShdw>
                </a:effectLst>
              </a:rPr>
              <a:t>Exposición a líneas de alto voltaje.</a:t>
            </a:r>
          </a:p>
          <a:p>
            <a:r>
              <a:rPr lang="es-MX" b="1" dirty="0">
                <a:ln w="9525">
                  <a:solidFill>
                    <a:schemeClr val="bg1"/>
                  </a:solidFill>
                  <a:prstDash val="solid"/>
                </a:ln>
                <a:effectLst>
                  <a:outerShdw blurRad="12700" dist="38100" dir="2700000" algn="tl" rotWithShape="0">
                    <a:schemeClr val="bg1">
                      <a:lumMod val="50000"/>
                    </a:schemeClr>
                  </a:outerShdw>
                </a:effectLst>
              </a:rPr>
              <a:t>Accidentes por relámpagos.</a:t>
            </a:r>
          </a:p>
          <a:p>
            <a:r>
              <a:rPr lang="es-MX" b="1" dirty="0">
                <a:ln w="9525">
                  <a:solidFill>
                    <a:schemeClr val="bg1"/>
                  </a:solidFill>
                  <a:prstDash val="solid"/>
                </a:ln>
                <a:effectLst>
                  <a:outerShdw blurRad="12700" dist="38100" dir="2700000" algn="tl" rotWithShape="0">
                    <a:schemeClr val="bg1">
                      <a:lumMod val="50000"/>
                    </a:schemeClr>
                  </a:outerShdw>
                </a:effectLst>
              </a:rPr>
              <a:t>Accidentes en el trabajo por negligencias e imprudencias.</a:t>
            </a:r>
          </a:p>
          <a:p>
            <a:endParaRPr lang="es-MX" b="1" dirty="0">
              <a:ln w="9525">
                <a:solidFill>
                  <a:schemeClr val="bg1"/>
                </a:solidFill>
                <a:prstDash val="solid"/>
              </a:ln>
              <a:effectLst>
                <a:outerShdw blurRad="12700" dist="38100" dir="2700000" algn="tl" rotWithShape="0">
                  <a:schemeClr val="bg1">
                    <a:lumMod val="50000"/>
                  </a:schemeClr>
                </a:outerShdw>
              </a:effectLst>
            </a:endParaRPr>
          </a:p>
        </p:txBody>
      </p:sp>
      <p:pic>
        <p:nvPicPr>
          <p:cNvPr id="4" name="Imagen 3" descr="Icono&#10;&#10;Descripción generada automáticamente">
            <a:extLst>
              <a:ext uri="{FF2B5EF4-FFF2-40B4-BE49-F238E27FC236}">
                <a16:creationId xmlns:a16="http://schemas.microsoft.com/office/drawing/2014/main" id="{FC21B499-8BB5-49C2-84F0-08072765D266}"/>
              </a:ext>
            </a:extLst>
          </p:cNvPr>
          <p:cNvPicPr>
            <a:picLocks noChangeAspect="1"/>
          </p:cNvPicPr>
          <p:nvPr/>
        </p:nvPicPr>
        <p:blipFill>
          <a:blip r:embed="rId2"/>
          <a:stretch>
            <a:fillRect/>
          </a:stretch>
        </p:blipFill>
        <p:spPr>
          <a:xfrm>
            <a:off x="8845658" y="275365"/>
            <a:ext cx="2332400" cy="2102075"/>
          </a:xfrm>
          <a:prstGeom prst="rect">
            <a:avLst/>
          </a:prstGeom>
        </p:spPr>
      </p:pic>
    </p:spTree>
    <p:extLst>
      <p:ext uri="{BB962C8B-B14F-4D97-AF65-F5344CB8AC3E}">
        <p14:creationId xmlns:p14="http://schemas.microsoft.com/office/powerpoint/2010/main" val="3328515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63E3B8A-F6C7-4391-9D84-50AC553DBC89}"/>
              </a:ext>
            </a:extLst>
          </p:cNvPr>
          <p:cNvSpPr>
            <a:spLocks noGrp="1"/>
          </p:cNvSpPr>
          <p:nvPr>
            <p:ph type="title"/>
          </p:nvPr>
        </p:nvSpPr>
        <p:spPr/>
        <p:txBody>
          <a:bodyPr/>
          <a:lstStyle/>
          <a:p>
            <a:r>
              <a:rPr lang="es-MX" b="1" cap="none" dirty="0">
                <a:ln w="9525">
                  <a:solidFill>
                    <a:schemeClr val="bg1"/>
                  </a:solidFill>
                  <a:prstDash val="solid"/>
                </a:ln>
                <a:effectLst>
                  <a:outerShdw blurRad="12700" dist="38100" dir="2700000" algn="tl" rotWithShape="0">
                    <a:schemeClr val="bg1">
                      <a:lumMod val="50000"/>
                    </a:schemeClr>
                  </a:outerShdw>
                </a:effectLst>
              </a:rPr>
              <a:t>CONSECUENCIAS</a:t>
            </a:r>
          </a:p>
        </p:txBody>
      </p:sp>
      <p:sp>
        <p:nvSpPr>
          <p:cNvPr id="3" name="Marcador de contenido 2">
            <a:extLst>
              <a:ext uri="{FF2B5EF4-FFF2-40B4-BE49-F238E27FC236}">
                <a16:creationId xmlns:a16="http://schemas.microsoft.com/office/drawing/2014/main" id="{B554CFA1-546C-4307-8025-AF0F0CFA1566}"/>
              </a:ext>
            </a:extLst>
          </p:cNvPr>
          <p:cNvSpPr>
            <a:spLocks noGrp="1"/>
          </p:cNvSpPr>
          <p:nvPr>
            <p:ph idx="1"/>
          </p:nvPr>
        </p:nvSpPr>
        <p:spPr/>
        <p:txBody>
          <a:bodyPr/>
          <a:lstStyle/>
          <a:p>
            <a:r>
              <a:rPr lang="es-MX" b="1" dirty="0">
                <a:ln w="9525">
                  <a:solidFill>
                    <a:schemeClr val="bg1"/>
                  </a:solidFill>
                  <a:prstDash val="solid"/>
                </a:ln>
                <a:effectLst>
                  <a:outerShdw blurRad="12700" dist="38100" dir="2700000" algn="tl" rotWithShape="0">
                    <a:schemeClr val="bg1">
                      <a:lumMod val="50000"/>
                    </a:schemeClr>
                  </a:outerShdw>
                </a:effectLst>
              </a:rPr>
              <a:t>Espasmos musculares. </a:t>
            </a:r>
          </a:p>
          <a:p>
            <a:r>
              <a:rPr lang="es-MX" b="1" dirty="0">
                <a:ln w="9525">
                  <a:solidFill>
                    <a:schemeClr val="bg1"/>
                  </a:solidFill>
                  <a:prstDash val="solid"/>
                </a:ln>
                <a:effectLst>
                  <a:outerShdw blurRad="12700" dist="38100" dir="2700000" algn="tl" rotWithShape="0">
                    <a:schemeClr val="bg1">
                      <a:lumMod val="50000"/>
                    </a:schemeClr>
                  </a:outerShdw>
                </a:effectLst>
              </a:rPr>
              <a:t>Paro cardiaco.</a:t>
            </a:r>
          </a:p>
          <a:p>
            <a:r>
              <a:rPr lang="es-MX" b="1" dirty="0">
                <a:ln w="9525">
                  <a:solidFill>
                    <a:schemeClr val="bg1"/>
                  </a:solidFill>
                  <a:prstDash val="solid"/>
                </a:ln>
                <a:effectLst>
                  <a:outerShdw blurRad="12700" dist="38100" dir="2700000" algn="tl" rotWithShape="0">
                    <a:schemeClr val="bg1">
                      <a:lumMod val="50000"/>
                    </a:schemeClr>
                  </a:outerShdw>
                </a:effectLst>
              </a:rPr>
              <a:t>Quemaduras en tejidos y órganos.</a:t>
            </a:r>
          </a:p>
          <a:p>
            <a:r>
              <a:rPr lang="es-MX" b="1" dirty="0">
                <a:ln w="9525">
                  <a:solidFill>
                    <a:schemeClr val="bg1"/>
                  </a:solidFill>
                  <a:prstDash val="solid"/>
                </a:ln>
                <a:effectLst>
                  <a:outerShdw blurRad="12700" dist="38100" dir="2700000" algn="tl" rotWithShape="0">
                    <a:schemeClr val="bg1">
                      <a:lumMod val="50000"/>
                    </a:schemeClr>
                  </a:outerShdw>
                </a:effectLst>
              </a:rPr>
              <a:t>Puede afectar el sistema nervioso.</a:t>
            </a:r>
          </a:p>
          <a:p>
            <a:r>
              <a:rPr lang="es-MX" b="1" dirty="0">
                <a:ln w="9525">
                  <a:solidFill>
                    <a:schemeClr val="bg1"/>
                  </a:solidFill>
                  <a:prstDash val="solid"/>
                </a:ln>
                <a:effectLst>
                  <a:outerShdw blurRad="12700" dist="38100" dir="2700000" algn="tl" rotWithShape="0">
                    <a:schemeClr val="bg1">
                      <a:lumMod val="50000"/>
                    </a:schemeClr>
                  </a:outerShdw>
                </a:effectLst>
              </a:rPr>
              <a:t>Afecciones perpetuas, minusvalía, amputaciones.</a:t>
            </a:r>
          </a:p>
          <a:p>
            <a:r>
              <a:rPr lang="es-MX" b="1" dirty="0">
                <a:ln w="9525">
                  <a:solidFill>
                    <a:schemeClr val="bg1"/>
                  </a:solidFill>
                  <a:prstDash val="solid"/>
                </a:ln>
                <a:effectLst>
                  <a:outerShdw blurRad="12700" dist="38100" dir="2700000" algn="tl" rotWithShape="0">
                    <a:schemeClr val="bg1">
                      <a:lumMod val="50000"/>
                    </a:schemeClr>
                  </a:outerShdw>
                </a:effectLst>
              </a:rPr>
              <a:t>Muerte.</a:t>
            </a:r>
          </a:p>
          <a:p>
            <a:endParaRPr lang="es-MX" b="1" dirty="0">
              <a:ln w="9525">
                <a:solidFill>
                  <a:schemeClr val="bg1"/>
                </a:solidFill>
                <a:prstDash val="solid"/>
              </a:ln>
              <a:effectLst>
                <a:outerShdw blurRad="12700" dist="38100" dir="2700000" algn="tl" rotWithShape="0">
                  <a:schemeClr val="bg1">
                    <a:lumMod val="50000"/>
                  </a:schemeClr>
                </a:outerShdw>
              </a:effectLst>
            </a:endParaRPr>
          </a:p>
        </p:txBody>
      </p:sp>
      <p:pic>
        <p:nvPicPr>
          <p:cNvPr id="4" name="Imagen 3" descr="Icono&#10;&#10;Descripción generada automáticamente">
            <a:extLst>
              <a:ext uri="{FF2B5EF4-FFF2-40B4-BE49-F238E27FC236}">
                <a16:creationId xmlns:a16="http://schemas.microsoft.com/office/drawing/2014/main" id="{FC21B499-8BB5-49C2-84F0-08072765D266}"/>
              </a:ext>
            </a:extLst>
          </p:cNvPr>
          <p:cNvPicPr>
            <a:picLocks noChangeAspect="1"/>
          </p:cNvPicPr>
          <p:nvPr/>
        </p:nvPicPr>
        <p:blipFill>
          <a:blip r:embed="rId2"/>
          <a:stretch>
            <a:fillRect/>
          </a:stretch>
        </p:blipFill>
        <p:spPr>
          <a:xfrm>
            <a:off x="8845658" y="275365"/>
            <a:ext cx="2332400" cy="2102075"/>
          </a:xfrm>
          <a:prstGeom prst="rect">
            <a:avLst/>
          </a:prstGeom>
        </p:spPr>
      </p:pic>
    </p:spTree>
    <p:extLst>
      <p:ext uri="{BB962C8B-B14F-4D97-AF65-F5344CB8AC3E}">
        <p14:creationId xmlns:p14="http://schemas.microsoft.com/office/powerpoint/2010/main" val="16714012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273293-58AF-4CAA-AB36-CF29C0AF08C3}"/>
              </a:ext>
            </a:extLst>
          </p:cNvPr>
          <p:cNvSpPr>
            <a:spLocks noGrp="1"/>
          </p:cNvSpPr>
          <p:nvPr>
            <p:ph type="title"/>
          </p:nvPr>
        </p:nvSpPr>
        <p:spPr/>
        <p:txBody>
          <a:bodyPr/>
          <a:lstStyle/>
          <a:p>
            <a:r>
              <a:rPr lang="es-MX" b="1" cap="none" dirty="0">
                <a:ln w="9525">
                  <a:solidFill>
                    <a:schemeClr val="bg1"/>
                  </a:solidFill>
                  <a:prstDash val="solid"/>
                </a:ln>
                <a:effectLst>
                  <a:outerShdw blurRad="12700" dist="38100" dir="2700000" algn="tl" rotWithShape="0">
                    <a:schemeClr val="bg1">
                      <a:lumMod val="50000"/>
                    </a:schemeClr>
                  </a:outerShdw>
                </a:effectLst>
              </a:rPr>
              <a:t>EN CASO DE SHOCK ELÉCTRICO </a:t>
            </a:r>
          </a:p>
        </p:txBody>
      </p:sp>
      <p:sp>
        <p:nvSpPr>
          <p:cNvPr id="3" name="Marcador de contenido 2">
            <a:extLst>
              <a:ext uri="{FF2B5EF4-FFF2-40B4-BE49-F238E27FC236}">
                <a16:creationId xmlns:a16="http://schemas.microsoft.com/office/drawing/2014/main" id="{676EEBFE-AAF7-4616-AF2B-B8CA9FBFF91F}"/>
              </a:ext>
            </a:extLst>
          </p:cNvPr>
          <p:cNvSpPr>
            <a:spLocks noGrp="1"/>
          </p:cNvSpPr>
          <p:nvPr>
            <p:ph idx="1"/>
          </p:nvPr>
        </p:nvSpPr>
        <p:spPr/>
        <p:txBody>
          <a:bodyPr>
            <a:normAutofit lnSpcReduction="10000"/>
          </a:bodyPr>
          <a:lstStyle/>
          <a:p>
            <a:pPr marL="457200" indent="-457200">
              <a:buFont typeface="+mj-lt"/>
              <a:buAutoNum type="arabicPeriod"/>
            </a:pPr>
            <a:r>
              <a:rPr lang="es-MX" b="1" dirty="0">
                <a:ln w="9525">
                  <a:solidFill>
                    <a:schemeClr val="bg1"/>
                  </a:solidFill>
                  <a:prstDash val="solid"/>
                </a:ln>
                <a:effectLst>
                  <a:outerShdw blurRad="12700" dist="38100" dir="2700000" algn="tl" rotWithShape="0">
                    <a:schemeClr val="bg1">
                      <a:lumMod val="50000"/>
                    </a:schemeClr>
                  </a:outerShdw>
                </a:effectLst>
              </a:rPr>
              <a:t>Cortar la corriente eléctrica</a:t>
            </a:r>
          </a:p>
          <a:p>
            <a:pPr marL="457200" indent="-457200">
              <a:buFont typeface="+mj-lt"/>
              <a:buAutoNum type="arabicPeriod"/>
            </a:pPr>
            <a:r>
              <a:rPr lang="es-MX" b="1" dirty="0">
                <a:ln w="9525">
                  <a:solidFill>
                    <a:schemeClr val="bg1"/>
                  </a:solidFill>
                  <a:prstDash val="solid"/>
                </a:ln>
                <a:effectLst>
                  <a:outerShdw blurRad="12700" dist="38100" dir="2700000" algn="tl" rotWithShape="0">
                    <a:schemeClr val="bg1">
                      <a:lumMod val="50000"/>
                    </a:schemeClr>
                  </a:outerShdw>
                </a:effectLst>
              </a:rPr>
              <a:t>Separar al afectado con un material aislante.</a:t>
            </a:r>
          </a:p>
          <a:p>
            <a:pPr marL="457200" indent="-457200">
              <a:buFont typeface="+mj-lt"/>
              <a:buAutoNum type="arabicPeriod"/>
            </a:pPr>
            <a:r>
              <a:rPr lang="es-MX" b="1" dirty="0">
                <a:ln w="9525">
                  <a:solidFill>
                    <a:schemeClr val="bg1"/>
                  </a:solidFill>
                  <a:prstDash val="solid"/>
                </a:ln>
                <a:effectLst>
                  <a:outerShdw blurRad="12700" dist="38100" dir="2700000" algn="tl" rotWithShape="0">
                    <a:schemeClr val="bg1">
                      <a:lumMod val="50000"/>
                    </a:schemeClr>
                  </a:outerShdw>
                </a:effectLst>
              </a:rPr>
              <a:t>Llamar a servicios de emergencia 911.</a:t>
            </a:r>
          </a:p>
          <a:p>
            <a:pPr marL="457200" indent="-457200">
              <a:buFont typeface="+mj-lt"/>
              <a:buAutoNum type="arabicPeriod"/>
            </a:pPr>
            <a:r>
              <a:rPr lang="es-MX" b="1" dirty="0">
                <a:ln w="9525">
                  <a:solidFill>
                    <a:schemeClr val="bg1"/>
                  </a:solidFill>
                  <a:prstDash val="solid"/>
                </a:ln>
                <a:effectLst>
                  <a:outerShdw blurRad="12700" dist="38100" dir="2700000" algn="tl" rotWithShape="0">
                    <a:schemeClr val="bg1">
                      <a:lumMod val="50000"/>
                    </a:schemeClr>
                  </a:outerShdw>
                </a:effectLst>
              </a:rPr>
              <a:t>No pretender curar al afectado.</a:t>
            </a:r>
          </a:p>
          <a:p>
            <a:pPr marL="457200" indent="-457200">
              <a:buFont typeface="+mj-lt"/>
              <a:buAutoNum type="arabicPeriod"/>
            </a:pPr>
            <a:r>
              <a:rPr lang="es-MX" b="1" dirty="0">
                <a:ln w="9525">
                  <a:solidFill>
                    <a:schemeClr val="bg1"/>
                  </a:solidFill>
                  <a:prstDash val="solid"/>
                </a:ln>
                <a:effectLst>
                  <a:outerShdw blurRad="12700" dist="38100" dir="2700000" algn="tl" rotWithShape="0">
                    <a:schemeClr val="bg1">
                      <a:lumMod val="50000"/>
                    </a:schemeClr>
                  </a:outerShdw>
                </a:effectLst>
              </a:rPr>
              <a:t>No mover al afectado.</a:t>
            </a:r>
          </a:p>
          <a:p>
            <a:pPr marL="457200" indent="-457200">
              <a:buFont typeface="+mj-lt"/>
              <a:buAutoNum type="arabicPeriod"/>
            </a:pPr>
            <a:r>
              <a:rPr lang="es-MX" b="1" dirty="0">
                <a:ln w="9525">
                  <a:solidFill>
                    <a:schemeClr val="bg1"/>
                  </a:solidFill>
                  <a:prstDash val="solid"/>
                </a:ln>
                <a:effectLst>
                  <a:outerShdw blurRad="12700" dist="38100" dir="2700000" algn="tl" rotWithShape="0">
                    <a:schemeClr val="bg1">
                      <a:lumMod val="50000"/>
                    </a:schemeClr>
                  </a:outerShdw>
                </a:effectLst>
              </a:rPr>
              <a:t>No abandonarlo hasta que obtenga la atención adecuada por los servicios de emergencia.</a:t>
            </a:r>
          </a:p>
        </p:txBody>
      </p:sp>
      <p:pic>
        <p:nvPicPr>
          <p:cNvPr id="5" name="Imagen 4" descr="Icono&#10;&#10;Descripción generada automáticamente">
            <a:extLst>
              <a:ext uri="{FF2B5EF4-FFF2-40B4-BE49-F238E27FC236}">
                <a16:creationId xmlns:a16="http://schemas.microsoft.com/office/drawing/2014/main" id="{DAC2CBFA-D65A-497B-A716-3637B9399A5D}"/>
              </a:ext>
            </a:extLst>
          </p:cNvPr>
          <p:cNvPicPr>
            <a:picLocks noChangeAspect="1"/>
          </p:cNvPicPr>
          <p:nvPr/>
        </p:nvPicPr>
        <p:blipFill>
          <a:blip r:embed="rId2"/>
          <a:stretch>
            <a:fillRect/>
          </a:stretch>
        </p:blipFill>
        <p:spPr>
          <a:xfrm>
            <a:off x="8845658" y="275365"/>
            <a:ext cx="2332400" cy="2102075"/>
          </a:xfrm>
          <a:prstGeom prst="rect">
            <a:avLst/>
          </a:prstGeom>
        </p:spPr>
      </p:pic>
    </p:spTree>
    <p:extLst>
      <p:ext uri="{BB962C8B-B14F-4D97-AF65-F5344CB8AC3E}">
        <p14:creationId xmlns:p14="http://schemas.microsoft.com/office/powerpoint/2010/main" val="8165077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1E4CFC-B3AB-4356-9C99-AB170C0E9ADB}"/>
              </a:ext>
            </a:extLst>
          </p:cNvPr>
          <p:cNvSpPr>
            <a:spLocks noGrp="1"/>
          </p:cNvSpPr>
          <p:nvPr>
            <p:ph type="ctrTitle"/>
          </p:nvPr>
        </p:nvSpPr>
        <p:spPr>
          <a:xfrm>
            <a:off x="1603397" y="3012622"/>
            <a:ext cx="9168085" cy="832756"/>
          </a:xfrm>
        </p:spPr>
        <p:txBody>
          <a:bodyPr>
            <a:normAutofit/>
          </a:bodyPr>
          <a:lstStyle/>
          <a:p>
            <a:pPr algn="ctr"/>
            <a:r>
              <a:rPr lang="es-MX" b="1" cap="none" dirty="0">
                <a:ln w="9525">
                  <a:solidFill>
                    <a:schemeClr val="bg1"/>
                  </a:solidFill>
                  <a:prstDash val="solid"/>
                </a:ln>
                <a:effectLst>
                  <a:outerShdw blurRad="12700" dist="38100" dir="2700000" algn="tl" rotWithShape="0">
                    <a:schemeClr val="bg1">
                      <a:lumMod val="50000"/>
                    </a:schemeClr>
                  </a:outerShdw>
                </a:effectLst>
              </a:rPr>
              <a:t>1.6 DESPERDICIOS ELECTRÓNICOS</a:t>
            </a:r>
          </a:p>
        </p:txBody>
      </p:sp>
    </p:spTree>
    <p:extLst>
      <p:ext uri="{BB962C8B-B14F-4D97-AF65-F5344CB8AC3E}">
        <p14:creationId xmlns:p14="http://schemas.microsoft.com/office/powerpoint/2010/main" val="1135146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C12F6A2-CFD4-4044-9AFB-7400D5F4F0F2}"/>
              </a:ext>
            </a:extLst>
          </p:cNvPr>
          <p:cNvSpPr>
            <a:spLocks noGrp="1"/>
          </p:cNvSpPr>
          <p:nvPr>
            <p:ph idx="1"/>
          </p:nvPr>
        </p:nvSpPr>
        <p:spPr>
          <a:xfrm>
            <a:off x="777241" y="1175657"/>
            <a:ext cx="5074920" cy="4820194"/>
          </a:xfrm>
        </p:spPr>
        <p:txBody>
          <a:bodyPr>
            <a:normAutofit fontScale="92500" lnSpcReduction="10000"/>
          </a:bodyPr>
          <a:lstStyle/>
          <a:p>
            <a:pPr marL="0" indent="0" algn="just">
              <a:buNone/>
            </a:pPr>
            <a:r>
              <a:rPr lang="es-ES" b="1" dirty="0">
                <a:ln w="9525">
                  <a:solidFill>
                    <a:schemeClr val="bg1"/>
                  </a:solidFill>
                  <a:prstDash val="solid"/>
                </a:ln>
                <a:effectLst>
                  <a:outerShdw blurRad="12700" dist="38100" dir="2700000" algn="tl" rotWithShape="0">
                    <a:schemeClr val="bg1">
                      <a:lumMod val="50000"/>
                    </a:schemeClr>
                  </a:outerShdw>
                </a:effectLst>
              </a:rPr>
              <a:t>Llamamos residuo electrónico a todos aquellos aparatos en desuso que requieren baterías o usan la corriente eléctrica para funcionar. </a:t>
            </a:r>
          </a:p>
          <a:p>
            <a:pPr marL="0" indent="0" algn="just">
              <a:buNone/>
            </a:pPr>
            <a:br>
              <a:rPr lang="es-ES" b="1" dirty="0">
                <a:ln w="9525">
                  <a:solidFill>
                    <a:schemeClr val="bg1"/>
                  </a:solidFill>
                  <a:prstDash val="solid"/>
                </a:ln>
                <a:effectLst>
                  <a:outerShdw blurRad="12700" dist="38100" dir="2700000" algn="tl" rotWithShape="0">
                    <a:schemeClr val="bg1">
                      <a:lumMod val="50000"/>
                    </a:schemeClr>
                  </a:outerShdw>
                </a:effectLst>
              </a:rPr>
            </a:br>
            <a:r>
              <a:rPr lang="es-ES" b="1" dirty="0">
                <a:ln w="9525">
                  <a:solidFill>
                    <a:schemeClr val="bg1"/>
                  </a:solidFill>
                  <a:prstDash val="solid"/>
                </a:ln>
                <a:effectLst>
                  <a:outerShdw blurRad="12700" dist="38100" dir="2700000" algn="tl" rotWithShape="0">
                    <a:schemeClr val="bg1">
                      <a:lumMod val="50000"/>
                    </a:schemeClr>
                  </a:outerShdw>
                </a:effectLst>
              </a:rPr>
              <a:t>Cada año se generan en todo el mundo más de 40 millones de toneladas de residuos eléctricos </a:t>
            </a:r>
            <a:r>
              <a:rPr lang="es-MX" b="1" dirty="0">
                <a:ln w="9525">
                  <a:solidFill>
                    <a:schemeClr val="bg1"/>
                  </a:solidFill>
                  <a:prstDash val="solid"/>
                </a:ln>
                <a:effectLst>
                  <a:outerShdw blurRad="12700" dist="38100" dir="2700000" algn="tl" rotWithShape="0">
                    <a:schemeClr val="bg1">
                      <a:lumMod val="50000"/>
                    </a:schemeClr>
                  </a:outerShdw>
                </a:effectLst>
              </a:rPr>
              <a:t>Montañas infinitas de frigoríficos, ordenadores, televisores, hornos, teléfonos, aparatos de aire acondicionado, lámparas, tostadoras y otros artilugios</a:t>
            </a:r>
          </a:p>
        </p:txBody>
      </p:sp>
      <p:pic>
        <p:nvPicPr>
          <p:cNvPr id="1026" name="Picture 2" descr="Perú: Luchan contra los desperdicios electrónicos | DPLNews">
            <a:extLst>
              <a:ext uri="{FF2B5EF4-FFF2-40B4-BE49-F238E27FC236}">
                <a16:creationId xmlns:a16="http://schemas.microsoft.com/office/drawing/2014/main" id="{2BC4E1C8-8546-44A9-A799-2064B2DEAF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6373" y="2088832"/>
            <a:ext cx="4768386" cy="268033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7581258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D54A60-6208-4204-8864-908C8EED9EA4}"/>
              </a:ext>
            </a:extLst>
          </p:cNvPr>
          <p:cNvSpPr>
            <a:spLocks noGrp="1"/>
          </p:cNvSpPr>
          <p:nvPr>
            <p:ph type="title"/>
          </p:nvPr>
        </p:nvSpPr>
        <p:spPr>
          <a:xfrm>
            <a:off x="1143001" y="0"/>
            <a:ext cx="9905998" cy="1478570"/>
          </a:xfrm>
        </p:spPr>
        <p:txBody>
          <a:bodyPr/>
          <a:lstStyle/>
          <a:p>
            <a:pPr algn="ctr"/>
            <a:r>
              <a:rPr lang="es-MX" b="1" cap="none" dirty="0">
                <a:ln w="9525">
                  <a:solidFill>
                    <a:schemeClr val="bg1"/>
                  </a:solidFill>
                  <a:prstDash val="solid"/>
                </a:ln>
                <a:effectLst>
                  <a:outerShdw blurRad="12700" dist="38100" dir="2700000" algn="tl" rotWithShape="0">
                    <a:schemeClr val="bg1">
                      <a:lumMod val="50000"/>
                    </a:schemeClr>
                  </a:outerShdw>
                </a:effectLst>
              </a:rPr>
              <a:t>QUE HACER CON LOS RESIDUOS ELECTRÓNICOS</a:t>
            </a:r>
          </a:p>
        </p:txBody>
      </p:sp>
      <p:pic>
        <p:nvPicPr>
          <p:cNvPr id="7" name="Imagen 6">
            <a:extLst>
              <a:ext uri="{FF2B5EF4-FFF2-40B4-BE49-F238E27FC236}">
                <a16:creationId xmlns:a16="http://schemas.microsoft.com/office/drawing/2014/main" id="{82FBA937-8339-4259-8BAE-A85129F2B5C1}"/>
              </a:ext>
            </a:extLst>
          </p:cNvPr>
          <p:cNvPicPr>
            <a:picLocks noChangeAspect="1"/>
          </p:cNvPicPr>
          <p:nvPr/>
        </p:nvPicPr>
        <p:blipFill>
          <a:blip r:embed="rId2"/>
          <a:stretch>
            <a:fillRect/>
          </a:stretch>
        </p:blipFill>
        <p:spPr>
          <a:xfrm>
            <a:off x="1726040" y="1478570"/>
            <a:ext cx="3342348" cy="4978133"/>
          </a:xfrm>
          <a:prstGeom prst="rect">
            <a:avLst/>
          </a:prstGeom>
        </p:spPr>
      </p:pic>
      <p:pic>
        <p:nvPicPr>
          <p:cNvPr id="2056" name="Picture 8" descr="Tipos de residuos RAEE que debes conocer para su óptimo reciclaje |  Lasercart">
            <a:extLst>
              <a:ext uri="{FF2B5EF4-FFF2-40B4-BE49-F238E27FC236}">
                <a16:creationId xmlns:a16="http://schemas.microsoft.com/office/drawing/2014/main" id="{3D566E51-FFE7-4902-8D89-B4CEEEBBE36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539" r="4666"/>
          <a:stretch/>
        </p:blipFill>
        <p:spPr bwMode="auto">
          <a:xfrm>
            <a:off x="7602148" y="2248373"/>
            <a:ext cx="3342348" cy="3438525"/>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7992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29C2FFA-CB6A-4E23-B78A-A2C356FC711A}"/>
              </a:ext>
            </a:extLst>
          </p:cNvPr>
          <p:cNvSpPr txBox="1"/>
          <p:nvPr/>
        </p:nvSpPr>
        <p:spPr>
          <a:xfrm>
            <a:off x="4170633" y="509286"/>
            <a:ext cx="3850734" cy="461665"/>
          </a:xfrm>
          <a:prstGeom prst="rect">
            <a:avLst/>
          </a:prstGeom>
          <a:noFill/>
        </p:spPr>
        <p:txBody>
          <a:bodyPr wrap="none" rtlCol="0">
            <a:spAutoFit/>
          </a:bodyPr>
          <a:lstStyle/>
          <a:p>
            <a:r>
              <a:rPr lang="es-ES" sz="2400" b="1" dirty="0"/>
              <a:t>AISLANTES O DIELECTRICOS</a:t>
            </a:r>
            <a:endParaRPr lang="es-MX" sz="2400" b="1" dirty="0"/>
          </a:p>
        </p:txBody>
      </p:sp>
      <p:sp>
        <p:nvSpPr>
          <p:cNvPr id="3" name="CuadroTexto 2">
            <a:extLst>
              <a:ext uri="{FF2B5EF4-FFF2-40B4-BE49-F238E27FC236}">
                <a16:creationId xmlns:a16="http://schemas.microsoft.com/office/drawing/2014/main" id="{C7091F51-E4FC-4950-9853-38FD3AC41068}"/>
              </a:ext>
            </a:extLst>
          </p:cNvPr>
          <p:cNvSpPr txBox="1"/>
          <p:nvPr/>
        </p:nvSpPr>
        <p:spPr>
          <a:xfrm>
            <a:off x="2059376" y="2549257"/>
            <a:ext cx="3044142" cy="1938992"/>
          </a:xfrm>
          <a:prstGeom prst="rect">
            <a:avLst/>
          </a:prstGeom>
          <a:noFill/>
        </p:spPr>
        <p:txBody>
          <a:bodyPr wrap="square" rtlCol="0">
            <a:spAutoFit/>
          </a:bodyPr>
          <a:lstStyle/>
          <a:p>
            <a:pPr marL="285750" indent="-285750">
              <a:buFont typeface="Arial" panose="020B0604020202020204" pitchFamily="34" charset="0"/>
              <a:buChar char="•"/>
            </a:pPr>
            <a:r>
              <a:rPr lang="es-ES" sz="2000" dirty="0"/>
              <a:t>El aire.</a:t>
            </a:r>
          </a:p>
          <a:p>
            <a:pPr marL="285750" indent="-285750">
              <a:buFont typeface="Arial" panose="020B0604020202020204" pitchFamily="34" charset="0"/>
              <a:buChar char="•"/>
            </a:pPr>
            <a:r>
              <a:rPr lang="es-ES" sz="2000" dirty="0"/>
              <a:t>La porcelana.</a:t>
            </a:r>
          </a:p>
          <a:p>
            <a:pPr marL="285750" indent="-285750">
              <a:buFont typeface="Arial" panose="020B0604020202020204" pitchFamily="34" charset="0"/>
              <a:buChar char="•"/>
            </a:pPr>
            <a:r>
              <a:rPr lang="es-ES" sz="2000" dirty="0"/>
              <a:t>La mica.</a:t>
            </a:r>
          </a:p>
          <a:p>
            <a:pPr marL="285750" indent="-285750">
              <a:buFont typeface="Arial" panose="020B0604020202020204" pitchFamily="34" charset="0"/>
              <a:buChar char="•"/>
            </a:pPr>
            <a:r>
              <a:rPr lang="es-ES" sz="2000" dirty="0"/>
              <a:t>Las resinas sintéticas.</a:t>
            </a:r>
          </a:p>
          <a:p>
            <a:pPr marL="285750" indent="-285750">
              <a:buFont typeface="Arial" panose="020B0604020202020204" pitchFamily="34" charset="0"/>
              <a:buChar char="•"/>
            </a:pPr>
            <a:r>
              <a:rPr lang="es-ES" sz="2000" dirty="0"/>
              <a:t>Los plásticos.</a:t>
            </a:r>
          </a:p>
          <a:p>
            <a:endParaRPr lang="es-ES" sz="2000" dirty="0"/>
          </a:p>
        </p:txBody>
      </p:sp>
      <p:pic>
        <p:nvPicPr>
          <p:cNvPr id="5" name="Imagen 4">
            <a:extLst>
              <a:ext uri="{FF2B5EF4-FFF2-40B4-BE49-F238E27FC236}">
                <a16:creationId xmlns:a16="http://schemas.microsoft.com/office/drawing/2014/main" id="{07F7AB6F-8F68-47BB-8931-FE92522BFCE4}"/>
              </a:ext>
            </a:extLst>
          </p:cNvPr>
          <p:cNvPicPr>
            <a:picLocks noChangeAspect="1"/>
          </p:cNvPicPr>
          <p:nvPr/>
        </p:nvPicPr>
        <p:blipFill rotWithShape="1">
          <a:blip r:embed="rId2"/>
          <a:srcRect l="23447" t="20134" r="27954" b="38228"/>
          <a:stretch/>
        </p:blipFill>
        <p:spPr>
          <a:xfrm>
            <a:off x="5197150" y="1912776"/>
            <a:ext cx="5924939" cy="2855579"/>
          </a:xfrm>
          <a:prstGeom prst="rect">
            <a:avLst/>
          </a:prstGeom>
        </p:spPr>
      </p:pic>
      <p:sp>
        <p:nvSpPr>
          <p:cNvPr id="7" name="CuadroTexto 6">
            <a:extLst>
              <a:ext uri="{FF2B5EF4-FFF2-40B4-BE49-F238E27FC236}">
                <a16:creationId xmlns:a16="http://schemas.microsoft.com/office/drawing/2014/main" id="{E63B7834-72F5-4AF5-9721-40C3B9879152}"/>
              </a:ext>
            </a:extLst>
          </p:cNvPr>
          <p:cNvSpPr txBox="1"/>
          <p:nvPr/>
        </p:nvSpPr>
        <p:spPr>
          <a:xfrm>
            <a:off x="1965744" y="1204890"/>
            <a:ext cx="8932410" cy="707886"/>
          </a:xfrm>
          <a:prstGeom prst="rect">
            <a:avLst/>
          </a:prstGeom>
          <a:noFill/>
        </p:spPr>
        <p:txBody>
          <a:bodyPr wrap="square">
            <a:spAutoFit/>
          </a:bodyPr>
          <a:lstStyle/>
          <a:p>
            <a:r>
              <a:rPr lang="es-ES" sz="2000" dirty="0"/>
              <a:t>Son materiales que no conducen la electricidad por lo que puede ser usado como aislante eléctrico</a:t>
            </a:r>
          </a:p>
        </p:txBody>
      </p:sp>
      <p:sp>
        <p:nvSpPr>
          <p:cNvPr id="9" name="CuadroTexto 8">
            <a:extLst>
              <a:ext uri="{FF2B5EF4-FFF2-40B4-BE49-F238E27FC236}">
                <a16:creationId xmlns:a16="http://schemas.microsoft.com/office/drawing/2014/main" id="{77F3789B-A944-45FF-8F14-576F39AFE5BC}"/>
              </a:ext>
            </a:extLst>
          </p:cNvPr>
          <p:cNvSpPr txBox="1"/>
          <p:nvPr/>
        </p:nvSpPr>
        <p:spPr>
          <a:xfrm>
            <a:off x="3286708" y="5245408"/>
            <a:ext cx="6106884" cy="461665"/>
          </a:xfrm>
          <a:prstGeom prst="rect">
            <a:avLst/>
          </a:prstGeom>
          <a:noFill/>
        </p:spPr>
        <p:txBody>
          <a:bodyPr wrap="square">
            <a:spAutoFit/>
          </a:bodyPr>
          <a:lstStyle/>
          <a:p>
            <a:r>
              <a:rPr lang="es-ES" sz="2400" b="1" dirty="0"/>
              <a:t>Ofrecen una alta resistencia a su paso</a:t>
            </a:r>
            <a:endParaRPr lang="es-MX" sz="2400" b="1" dirty="0"/>
          </a:p>
        </p:txBody>
      </p:sp>
    </p:spTree>
    <p:extLst>
      <p:ext uri="{BB962C8B-B14F-4D97-AF65-F5344CB8AC3E}">
        <p14:creationId xmlns:p14="http://schemas.microsoft.com/office/powerpoint/2010/main" val="344327920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1E4CFC-B3AB-4356-9C99-AB170C0E9ADB}"/>
              </a:ext>
            </a:extLst>
          </p:cNvPr>
          <p:cNvSpPr>
            <a:spLocks noGrp="1"/>
          </p:cNvSpPr>
          <p:nvPr>
            <p:ph type="ctrTitle"/>
          </p:nvPr>
        </p:nvSpPr>
        <p:spPr>
          <a:xfrm>
            <a:off x="1603397" y="3012622"/>
            <a:ext cx="9168085" cy="832756"/>
          </a:xfrm>
        </p:spPr>
        <p:txBody>
          <a:bodyPr>
            <a:normAutofit fontScale="90000"/>
          </a:bodyPr>
          <a:lstStyle/>
          <a:p>
            <a:pPr algn="ctr"/>
            <a:r>
              <a:rPr lang="es-MX" b="1" cap="none" dirty="0">
                <a:ln w="9525">
                  <a:solidFill>
                    <a:schemeClr val="bg1"/>
                  </a:solidFill>
                  <a:prstDash val="solid"/>
                </a:ln>
                <a:effectLst>
                  <a:outerShdw blurRad="12700" dist="38100" dir="2700000" algn="tl" rotWithShape="0">
                    <a:schemeClr val="bg1">
                      <a:lumMod val="50000"/>
                    </a:schemeClr>
                  </a:outerShdw>
                </a:effectLst>
              </a:rPr>
              <a:t>1.7 GENERADOR ELÉCTRICO CON MOTOR DE CORRIENTE DIRECTA</a:t>
            </a:r>
          </a:p>
        </p:txBody>
      </p:sp>
    </p:spTree>
    <p:extLst>
      <p:ext uri="{BB962C8B-B14F-4D97-AF65-F5344CB8AC3E}">
        <p14:creationId xmlns:p14="http://schemas.microsoft.com/office/powerpoint/2010/main" val="4012313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75091E-FD71-4742-A5D7-FCAD07304A39}"/>
              </a:ext>
            </a:extLst>
          </p:cNvPr>
          <p:cNvSpPr>
            <a:spLocks noGrp="1"/>
          </p:cNvSpPr>
          <p:nvPr>
            <p:ph type="title"/>
          </p:nvPr>
        </p:nvSpPr>
        <p:spPr/>
        <p:txBody>
          <a:bodyPr/>
          <a:lstStyle/>
          <a:p>
            <a:pPr algn="ctr"/>
            <a:r>
              <a:rPr lang="es-MX" b="1" cap="none" dirty="0">
                <a:ln w="9525">
                  <a:solidFill>
                    <a:schemeClr val="bg1"/>
                  </a:solidFill>
                  <a:prstDash val="solid"/>
                </a:ln>
                <a:effectLst>
                  <a:outerShdw blurRad="12700" dist="38100" dir="2700000" algn="tl" rotWithShape="0">
                    <a:schemeClr val="bg1">
                      <a:lumMod val="50000"/>
                    </a:schemeClr>
                  </a:outerShdw>
                </a:effectLst>
              </a:rPr>
              <a:t>¿QUÉ ES UN MOTOR ELÉCTRICO? </a:t>
            </a:r>
          </a:p>
        </p:txBody>
      </p:sp>
      <p:sp>
        <p:nvSpPr>
          <p:cNvPr id="3" name="Marcador de contenido 2">
            <a:extLst>
              <a:ext uri="{FF2B5EF4-FFF2-40B4-BE49-F238E27FC236}">
                <a16:creationId xmlns:a16="http://schemas.microsoft.com/office/drawing/2014/main" id="{E507E6D4-9C5E-4EC9-AC7E-A8F9598B51A6}"/>
              </a:ext>
            </a:extLst>
          </p:cNvPr>
          <p:cNvSpPr>
            <a:spLocks noGrp="1"/>
          </p:cNvSpPr>
          <p:nvPr>
            <p:ph idx="1"/>
          </p:nvPr>
        </p:nvSpPr>
        <p:spPr>
          <a:xfrm>
            <a:off x="1141413" y="2097088"/>
            <a:ext cx="9905999" cy="2663825"/>
          </a:xfrm>
        </p:spPr>
        <p:txBody>
          <a:bodyPr>
            <a:normAutofit/>
          </a:bodyPr>
          <a:lstStyle/>
          <a:p>
            <a:pPr marL="0" indent="0" algn="l">
              <a:buNone/>
            </a:pPr>
            <a:r>
              <a:rPr lang="es-ES" b="1" dirty="0">
                <a:ln w="9525">
                  <a:solidFill>
                    <a:schemeClr val="bg1"/>
                  </a:solidFill>
                  <a:prstDash val="solid"/>
                </a:ln>
                <a:effectLst>
                  <a:outerShdw blurRad="12700" dist="38100" dir="2700000" algn="tl" rotWithShape="0">
                    <a:schemeClr val="bg1">
                      <a:lumMod val="50000"/>
                    </a:schemeClr>
                  </a:outerShdw>
                </a:effectLst>
              </a:rPr>
              <a:t>Un motor eléctrico es una máquina que convierte la energía eléctrica en mecánica por medio de la acción de los campos magnéticos que generan sus bobinas. Normalmente, están compuestos por un rotor y un estator.</a:t>
            </a:r>
          </a:p>
          <a:p>
            <a:pPr marL="0" indent="0" algn="l">
              <a:buNone/>
            </a:pPr>
            <a:r>
              <a:rPr lang="es-ES" b="1" dirty="0">
                <a:ln w="9525">
                  <a:solidFill>
                    <a:schemeClr val="bg1"/>
                  </a:solidFill>
                  <a:prstDash val="solid"/>
                </a:ln>
                <a:effectLst>
                  <a:outerShdw blurRad="12700" dist="38100" dir="2700000" algn="tl" rotWithShape="0">
                    <a:schemeClr val="bg1">
                      <a:lumMod val="50000"/>
                    </a:schemeClr>
                  </a:outerShdw>
                </a:effectLst>
              </a:rPr>
              <a:t>Este es el principio fundamental para cualquier tipo de motor, incluyendo los motores de corriente directa.</a:t>
            </a:r>
          </a:p>
          <a:p>
            <a:pPr marL="0" indent="0">
              <a:buNone/>
            </a:pPr>
            <a:endParaRPr lang="es-MX" dirty="0"/>
          </a:p>
        </p:txBody>
      </p:sp>
      <p:sp>
        <p:nvSpPr>
          <p:cNvPr id="7" name="AutoShape 4" descr="Motores eléctricos de Corriente Continua y Corriente Alterna: Diferencias">
            <a:extLst>
              <a:ext uri="{FF2B5EF4-FFF2-40B4-BE49-F238E27FC236}">
                <a16:creationId xmlns:a16="http://schemas.microsoft.com/office/drawing/2014/main" id="{ABB7FF4B-758F-4D3D-ACFB-34C66BA2A25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9" name="Imagen 8">
            <a:extLst>
              <a:ext uri="{FF2B5EF4-FFF2-40B4-BE49-F238E27FC236}">
                <a16:creationId xmlns:a16="http://schemas.microsoft.com/office/drawing/2014/main" id="{40695058-C35D-46AA-A0B5-7039C4932478}"/>
              </a:ext>
            </a:extLst>
          </p:cNvPr>
          <p:cNvPicPr>
            <a:picLocks noChangeAspect="1"/>
          </p:cNvPicPr>
          <p:nvPr/>
        </p:nvPicPr>
        <p:blipFill>
          <a:blip r:embed="rId2"/>
          <a:stretch>
            <a:fillRect/>
          </a:stretch>
        </p:blipFill>
        <p:spPr>
          <a:xfrm>
            <a:off x="4660699" y="4852853"/>
            <a:ext cx="2867425" cy="165758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9865599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75091E-FD71-4742-A5D7-FCAD07304A39}"/>
              </a:ext>
            </a:extLst>
          </p:cNvPr>
          <p:cNvSpPr>
            <a:spLocks noGrp="1"/>
          </p:cNvSpPr>
          <p:nvPr>
            <p:ph type="title"/>
          </p:nvPr>
        </p:nvSpPr>
        <p:spPr>
          <a:xfrm>
            <a:off x="1106489" y="0"/>
            <a:ext cx="9905998" cy="1478570"/>
          </a:xfrm>
        </p:spPr>
        <p:txBody>
          <a:bodyPr/>
          <a:lstStyle/>
          <a:p>
            <a:pPr algn="ctr"/>
            <a:r>
              <a:rPr lang="es-MX" b="1" cap="none" dirty="0">
                <a:ln w="9525">
                  <a:solidFill>
                    <a:schemeClr val="bg1"/>
                  </a:solidFill>
                  <a:prstDash val="solid"/>
                </a:ln>
                <a:effectLst>
                  <a:outerShdw blurRad="12700" dist="38100" dir="2700000" algn="tl" rotWithShape="0">
                    <a:schemeClr val="bg1">
                      <a:lumMod val="50000"/>
                    </a:schemeClr>
                  </a:outerShdw>
                </a:effectLst>
              </a:rPr>
              <a:t>¿COMÓ SE REALIZA UN GENERADOR ELECTRICO? </a:t>
            </a:r>
          </a:p>
        </p:txBody>
      </p:sp>
      <p:sp>
        <p:nvSpPr>
          <p:cNvPr id="3" name="Marcador de contenido 2">
            <a:extLst>
              <a:ext uri="{FF2B5EF4-FFF2-40B4-BE49-F238E27FC236}">
                <a16:creationId xmlns:a16="http://schemas.microsoft.com/office/drawing/2014/main" id="{E507E6D4-9C5E-4EC9-AC7E-A8F9598B51A6}"/>
              </a:ext>
            </a:extLst>
          </p:cNvPr>
          <p:cNvSpPr>
            <a:spLocks noGrp="1"/>
          </p:cNvSpPr>
          <p:nvPr>
            <p:ph idx="1"/>
          </p:nvPr>
        </p:nvSpPr>
        <p:spPr>
          <a:xfrm>
            <a:off x="1106489" y="1418110"/>
            <a:ext cx="4837111" cy="4943501"/>
          </a:xfrm>
        </p:spPr>
        <p:txBody>
          <a:bodyPr>
            <a:normAutofit fontScale="62500" lnSpcReduction="20000"/>
          </a:bodyPr>
          <a:lstStyle/>
          <a:p>
            <a:pPr marL="0" indent="0" algn="just">
              <a:buNone/>
            </a:pPr>
            <a:r>
              <a:rPr lang="es-ES" sz="2900" b="1" dirty="0">
                <a:ln w="9525">
                  <a:solidFill>
                    <a:schemeClr val="bg1"/>
                  </a:solidFill>
                  <a:prstDash val="solid"/>
                </a:ln>
                <a:effectLst>
                  <a:outerShdw blurRad="12700" dist="38100" dir="2700000" algn="tl" rotWithShape="0">
                    <a:schemeClr val="bg1">
                      <a:lumMod val="50000"/>
                    </a:schemeClr>
                  </a:outerShdw>
                </a:effectLst>
              </a:rPr>
              <a:t>La naturaleza de un motor es convertir energía eléctrica a energía mecánica, ¿Cómo se logra esto?. </a:t>
            </a:r>
          </a:p>
          <a:p>
            <a:pPr marL="0" indent="0" algn="just">
              <a:buNone/>
            </a:pPr>
            <a:r>
              <a:rPr lang="es-ES" sz="2900" b="1" dirty="0">
                <a:ln w="9525">
                  <a:solidFill>
                    <a:schemeClr val="bg1"/>
                  </a:solidFill>
                  <a:prstDash val="solid"/>
                </a:ln>
                <a:effectLst>
                  <a:outerShdw blurRad="12700" dist="38100" dir="2700000" algn="tl" rotWithShape="0">
                    <a:schemeClr val="bg1">
                      <a:lumMod val="50000"/>
                    </a:schemeClr>
                  </a:outerShdw>
                </a:effectLst>
              </a:rPr>
              <a:t>La respuesta es gracias a los campos magnéticos.</a:t>
            </a:r>
          </a:p>
          <a:p>
            <a:pPr marL="0" indent="0" algn="just">
              <a:buNone/>
            </a:pPr>
            <a:r>
              <a:rPr lang="es-ES" sz="2900" b="1" dirty="0">
                <a:ln w="9525">
                  <a:solidFill>
                    <a:schemeClr val="bg1"/>
                  </a:solidFill>
                  <a:prstDash val="solid"/>
                </a:ln>
                <a:effectLst>
                  <a:outerShdw blurRad="12700" dist="38100" dir="2700000" algn="tl" rotWithShape="0">
                    <a:schemeClr val="bg1">
                      <a:lumMod val="50000"/>
                    </a:schemeClr>
                  </a:outerShdw>
                </a:effectLst>
              </a:rPr>
              <a:t>Como se logra ver en la imagen motor de corriente directa contiene dos imanes con sus polos norte y sur y el eje conectado a la batería.</a:t>
            </a:r>
          </a:p>
          <a:p>
            <a:pPr marL="0" indent="0" algn="just">
              <a:buNone/>
            </a:pPr>
            <a:r>
              <a:rPr lang="es-ES" sz="2900" b="1" dirty="0">
                <a:ln w="9525">
                  <a:solidFill>
                    <a:schemeClr val="bg1"/>
                  </a:solidFill>
                  <a:prstDash val="solid"/>
                </a:ln>
                <a:effectLst>
                  <a:outerShdw blurRad="12700" dist="38100" dir="2700000" algn="tl" rotWithShape="0">
                    <a:schemeClr val="bg1">
                      <a:lumMod val="50000"/>
                    </a:schemeClr>
                  </a:outerShdw>
                </a:effectLst>
              </a:rPr>
              <a:t>El eje al estar conectado a la corriente eléctrica genera un campo magnético norte y sur sobre el eje.</a:t>
            </a:r>
          </a:p>
          <a:p>
            <a:pPr marL="0" indent="0" algn="just">
              <a:buNone/>
            </a:pPr>
            <a:r>
              <a:rPr lang="es-ES" sz="2900" b="1" dirty="0">
                <a:ln w="9525">
                  <a:solidFill>
                    <a:schemeClr val="bg1"/>
                  </a:solidFill>
                  <a:prstDash val="solid"/>
                </a:ln>
                <a:effectLst>
                  <a:outerShdw blurRad="12700" dist="38100" dir="2700000" algn="tl" rotWithShape="0">
                    <a:schemeClr val="bg1">
                      <a:lumMod val="50000"/>
                    </a:schemeClr>
                  </a:outerShdw>
                </a:effectLst>
              </a:rPr>
              <a:t>Esta acción hace que los campos del eje y los imanes se atraigan y repelen por la naturaleza de los campos magnéticos y como consecuencia hace girar el eje.</a:t>
            </a:r>
          </a:p>
          <a:p>
            <a:pPr marL="0" indent="0" algn="l">
              <a:buNone/>
            </a:pPr>
            <a:endParaRPr lang="es-ES" b="1" dirty="0">
              <a:ln w="9525">
                <a:solidFill>
                  <a:schemeClr val="bg1"/>
                </a:solidFill>
                <a:prstDash val="solid"/>
              </a:ln>
              <a:effectLst>
                <a:outerShdw blurRad="12700" dist="38100" dir="2700000" algn="tl" rotWithShape="0">
                  <a:schemeClr val="bg1">
                    <a:lumMod val="50000"/>
                  </a:schemeClr>
                </a:outerShdw>
              </a:effectLst>
            </a:endParaRPr>
          </a:p>
        </p:txBody>
      </p:sp>
      <p:sp>
        <p:nvSpPr>
          <p:cNvPr id="7" name="AutoShape 4" descr="Motores eléctricos de Corriente Continua y Corriente Alterna: Diferencias">
            <a:extLst>
              <a:ext uri="{FF2B5EF4-FFF2-40B4-BE49-F238E27FC236}">
                <a16:creationId xmlns:a16="http://schemas.microsoft.com/office/drawing/2014/main" id="{ABB7FF4B-758F-4D3D-ACFB-34C66BA2A25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9" name="Imagen 8">
            <a:extLst>
              <a:ext uri="{FF2B5EF4-FFF2-40B4-BE49-F238E27FC236}">
                <a16:creationId xmlns:a16="http://schemas.microsoft.com/office/drawing/2014/main" id="{40695058-C35D-46AA-A0B5-7039C4932478}"/>
              </a:ext>
            </a:extLst>
          </p:cNvPr>
          <p:cNvPicPr>
            <a:picLocks noChangeAspect="1"/>
          </p:cNvPicPr>
          <p:nvPr/>
        </p:nvPicPr>
        <p:blipFill>
          <a:blip r:embed="rId2"/>
          <a:stretch>
            <a:fillRect/>
          </a:stretch>
        </p:blipFill>
        <p:spPr>
          <a:xfrm>
            <a:off x="6773522" y="2234264"/>
            <a:ext cx="4007189" cy="231644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83078315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75091E-FD71-4742-A5D7-FCAD07304A39}"/>
              </a:ext>
            </a:extLst>
          </p:cNvPr>
          <p:cNvSpPr>
            <a:spLocks noGrp="1"/>
          </p:cNvSpPr>
          <p:nvPr>
            <p:ph type="title"/>
          </p:nvPr>
        </p:nvSpPr>
        <p:spPr>
          <a:xfrm>
            <a:off x="1106489" y="0"/>
            <a:ext cx="9905998" cy="1478570"/>
          </a:xfrm>
        </p:spPr>
        <p:txBody>
          <a:bodyPr/>
          <a:lstStyle/>
          <a:p>
            <a:pPr algn="ctr"/>
            <a:r>
              <a:rPr lang="es-MX" b="1" cap="none" dirty="0">
                <a:ln w="9525">
                  <a:solidFill>
                    <a:schemeClr val="bg1"/>
                  </a:solidFill>
                  <a:prstDash val="solid"/>
                </a:ln>
                <a:effectLst>
                  <a:outerShdw blurRad="12700" dist="38100" dir="2700000" algn="tl" rotWithShape="0">
                    <a:schemeClr val="bg1">
                      <a:lumMod val="50000"/>
                    </a:schemeClr>
                  </a:outerShdw>
                </a:effectLst>
              </a:rPr>
              <a:t>¿COMÓ SE REALIZA UN GENERADOR ELECTRICO? </a:t>
            </a:r>
          </a:p>
        </p:txBody>
      </p:sp>
      <p:sp>
        <p:nvSpPr>
          <p:cNvPr id="3" name="Marcador de contenido 2">
            <a:extLst>
              <a:ext uri="{FF2B5EF4-FFF2-40B4-BE49-F238E27FC236}">
                <a16:creationId xmlns:a16="http://schemas.microsoft.com/office/drawing/2014/main" id="{E507E6D4-9C5E-4EC9-AC7E-A8F9598B51A6}"/>
              </a:ext>
            </a:extLst>
          </p:cNvPr>
          <p:cNvSpPr>
            <a:spLocks noGrp="1"/>
          </p:cNvSpPr>
          <p:nvPr>
            <p:ph idx="1"/>
          </p:nvPr>
        </p:nvSpPr>
        <p:spPr>
          <a:xfrm>
            <a:off x="1106489" y="1418110"/>
            <a:ext cx="4837111" cy="4943501"/>
          </a:xfrm>
        </p:spPr>
        <p:txBody>
          <a:bodyPr>
            <a:normAutofit/>
          </a:bodyPr>
          <a:lstStyle/>
          <a:p>
            <a:pPr marL="0" indent="0" algn="l">
              <a:buNone/>
            </a:pPr>
            <a:r>
              <a:rPr lang="es-ES" b="1" dirty="0">
                <a:ln w="9525">
                  <a:solidFill>
                    <a:schemeClr val="bg1"/>
                  </a:solidFill>
                  <a:prstDash val="solid"/>
                </a:ln>
                <a:effectLst>
                  <a:outerShdw blurRad="12700" dist="38100" dir="2700000" algn="tl" rotWithShape="0">
                    <a:schemeClr val="bg1">
                      <a:lumMod val="50000"/>
                    </a:schemeClr>
                  </a:outerShdw>
                </a:effectLst>
              </a:rPr>
              <a:t>Este proceso de manera inversa da como resultado un generador eléctrico.</a:t>
            </a:r>
          </a:p>
          <a:p>
            <a:pPr marL="0" indent="0" algn="l">
              <a:buNone/>
            </a:pPr>
            <a:r>
              <a:rPr lang="es-ES" b="1" dirty="0">
                <a:ln w="9525">
                  <a:solidFill>
                    <a:schemeClr val="bg1"/>
                  </a:solidFill>
                  <a:prstDash val="solid"/>
                </a:ln>
                <a:effectLst>
                  <a:outerShdw blurRad="12700" dist="38100" dir="2700000" algn="tl" rotWithShape="0">
                    <a:schemeClr val="bg1">
                      <a:lumMod val="50000"/>
                    </a:schemeClr>
                  </a:outerShdw>
                </a:effectLst>
              </a:rPr>
              <a:t>Se aplica fuerza mecánica en el eje haciendo que gire y por propiedades del magnetismo es capas de mover electrones en dirección opuesta generando una corriente eléctrica </a:t>
            </a:r>
          </a:p>
        </p:txBody>
      </p:sp>
      <p:sp>
        <p:nvSpPr>
          <p:cNvPr id="7" name="AutoShape 4" descr="Motores eléctricos de Corriente Continua y Corriente Alterna: Diferencias">
            <a:extLst>
              <a:ext uri="{FF2B5EF4-FFF2-40B4-BE49-F238E27FC236}">
                <a16:creationId xmlns:a16="http://schemas.microsoft.com/office/drawing/2014/main" id="{ABB7FF4B-758F-4D3D-ACFB-34C66BA2A25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9" name="Imagen 8">
            <a:extLst>
              <a:ext uri="{FF2B5EF4-FFF2-40B4-BE49-F238E27FC236}">
                <a16:creationId xmlns:a16="http://schemas.microsoft.com/office/drawing/2014/main" id="{40695058-C35D-46AA-A0B5-7039C4932478}"/>
              </a:ext>
            </a:extLst>
          </p:cNvPr>
          <p:cNvPicPr>
            <a:picLocks noChangeAspect="1"/>
          </p:cNvPicPr>
          <p:nvPr/>
        </p:nvPicPr>
        <p:blipFill>
          <a:blip r:embed="rId2"/>
          <a:stretch>
            <a:fillRect/>
          </a:stretch>
        </p:blipFill>
        <p:spPr>
          <a:xfrm>
            <a:off x="7487565" y="2600209"/>
            <a:ext cx="2867425" cy="165758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9081255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Generadores (GIE)">
            <a:extLst>
              <a:ext uri="{FF2B5EF4-FFF2-40B4-BE49-F238E27FC236}">
                <a16:creationId xmlns:a16="http://schemas.microsoft.com/office/drawing/2014/main" id="{F32168DB-4342-44CA-875F-0B41EEAC51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6763" y="1188317"/>
            <a:ext cx="7329268" cy="417997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035407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39A8178-7E64-443F-A69A-2CC50407AB03}"/>
              </a:ext>
            </a:extLst>
          </p:cNvPr>
          <p:cNvSpPr txBox="1"/>
          <p:nvPr/>
        </p:nvSpPr>
        <p:spPr>
          <a:xfrm>
            <a:off x="3823102" y="520860"/>
            <a:ext cx="4545796" cy="461665"/>
          </a:xfrm>
          <a:prstGeom prst="rect">
            <a:avLst/>
          </a:prstGeom>
          <a:noFill/>
        </p:spPr>
        <p:txBody>
          <a:bodyPr wrap="none" rtlCol="0">
            <a:spAutoFit/>
          </a:bodyPr>
          <a:lstStyle/>
          <a:p>
            <a:r>
              <a:rPr lang="es-ES" sz="2400" b="1" dirty="0"/>
              <a:t>MATERIALES SEMICONDUCTORES</a:t>
            </a:r>
            <a:endParaRPr lang="es-MX" sz="2400" b="1" dirty="0"/>
          </a:p>
        </p:txBody>
      </p:sp>
      <p:sp>
        <p:nvSpPr>
          <p:cNvPr id="3" name="CuadroTexto 2">
            <a:extLst>
              <a:ext uri="{FF2B5EF4-FFF2-40B4-BE49-F238E27FC236}">
                <a16:creationId xmlns:a16="http://schemas.microsoft.com/office/drawing/2014/main" id="{D8327391-6FBD-496E-938B-9F70A81A8C98}"/>
              </a:ext>
            </a:extLst>
          </p:cNvPr>
          <p:cNvSpPr txBox="1"/>
          <p:nvPr/>
        </p:nvSpPr>
        <p:spPr>
          <a:xfrm>
            <a:off x="1655179" y="1473883"/>
            <a:ext cx="9186991" cy="1015663"/>
          </a:xfrm>
          <a:prstGeom prst="rect">
            <a:avLst/>
          </a:prstGeom>
          <a:noFill/>
        </p:spPr>
        <p:txBody>
          <a:bodyPr wrap="square" rtlCol="0">
            <a:spAutoFit/>
          </a:bodyPr>
          <a:lstStyle/>
          <a:p>
            <a:r>
              <a:rPr lang="es-ES" sz="2000" dirty="0"/>
              <a:t>Son materiales que poseen características intermedias entre los cuerpos conductores</a:t>
            </a:r>
          </a:p>
          <a:p>
            <a:r>
              <a:rPr lang="es-ES" sz="2000" dirty="0"/>
              <a:t>Y los aislantes. Sin embargo, bajo determinadas condiciones esos mismos elementos permiten la circulación de la corriente eléctrica.</a:t>
            </a:r>
          </a:p>
        </p:txBody>
      </p:sp>
      <p:sp>
        <p:nvSpPr>
          <p:cNvPr id="5" name="CuadroTexto 4">
            <a:extLst>
              <a:ext uri="{FF2B5EF4-FFF2-40B4-BE49-F238E27FC236}">
                <a16:creationId xmlns:a16="http://schemas.microsoft.com/office/drawing/2014/main" id="{9C5141B6-1253-4333-8C81-D57B0CC2CBB4}"/>
              </a:ext>
            </a:extLst>
          </p:cNvPr>
          <p:cNvSpPr txBox="1"/>
          <p:nvPr/>
        </p:nvSpPr>
        <p:spPr>
          <a:xfrm>
            <a:off x="1455576" y="2706461"/>
            <a:ext cx="4165891" cy="3323987"/>
          </a:xfrm>
          <a:prstGeom prst="rect">
            <a:avLst/>
          </a:prstGeom>
          <a:noFill/>
        </p:spPr>
        <p:txBody>
          <a:bodyPr wrap="square">
            <a:spAutoFit/>
          </a:bodyPr>
          <a:lstStyle/>
          <a:p>
            <a:pPr algn="ctr"/>
            <a:r>
              <a:rPr lang="es-ES" sz="2400" dirty="0"/>
              <a:t>Silicio (Si).</a:t>
            </a:r>
          </a:p>
          <a:p>
            <a:pPr algn="ctr"/>
            <a:r>
              <a:rPr lang="es-ES" sz="2400" dirty="0"/>
              <a:t>Germanio  (Ge).</a:t>
            </a:r>
          </a:p>
          <a:p>
            <a:endParaRPr lang="es-ES" dirty="0"/>
          </a:p>
          <a:p>
            <a:pPr algn="ctr"/>
            <a:r>
              <a:rPr lang="es-ES" sz="2000" dirty="0"/>
              <a:t>Se utilizan para fabricar </a:t>
            </a:r>
            <a:r>
              <a:rPr lang="es-ES" sz="2400" dirty="0"/>
              <a:t>componentes</a:t>
            </a:r>
            <a:r>
              <a:rPr lang="es-ES" sz="2000" dirty="0"/>
              <a:t> electrónicos:</a:t>
            </a:r>
          </a:p>
          <a:p>
            <a:pPr algn="ctr"/>
            <a:r>
              <a:rPr lang="es-ES" sz="2000" dirty="0"/>
              <a:t> </a:t>
            </a:r>
          </a:p>
          <a:p>
            <a:pPr marL="285750" indent="-285750">
              <a:buFont typeface="Arial" panose="020B0604020202020204" pitchFamily="34" charset="0"/>
              <a:buChar char="•"/>
            </a:pPr>
            <a:r>
              <a:rPr lang="es-ES" sz="2000" dirty="0"/>
              <a:t>Diodos.</a:t>
            </a:r>
          </a:p>
          <a:p>
            <a:pPr marL="285750" indent="-285750">
              <a:buFont typeface="Arial" panose="020B0604020202020204" pitchFamily="34" charset="0"/>
              <a:buChar char="•"/>
            </a:pPr>
            <a:r>
              <a:rPr lang="es-ES" sz="2000" dirty="0"/>
              <a:t>Transistores.</a:t>
            </a:r>
          </a:p>
          <a:p>
            <a:pPr marL="285750" indent="-285750">
              <a:buFont typeface="Arial" panose="020B0604020202020204" pitchFamily="34" charset="0"/>
              <a:buChar char="•"/>
            </a:pPr>
            <a:r>
              <a:rPr lang="es-ES" sz="2000" dirty="0"/>
              <a:t>Circuitos integrados.</a:t>
            </a:r>
          </a:p>
          <a:p>
            <a:pPr marL="285750" indent="-285750">
              <a:buFont typeface="Arial" panose="020B0604020202020204" pitchFamily="34" charset="0"/>
              <a:buChar char="•"/>
            </a:pPr>
            <a:r>
              <a:rPr lang="es-ES" sz="2000" dirty="0"/>
              <a:t>Microprocesadores. </a:t>
            </a:r>
            <a:endParaRPr lang="es-MX" sz="2000" dirty="0"/>
          </a:p>
        </p:txBody>
      </p:sp>
      <p:pic>
        <p:nvPicPr>
          <p:cNvPr id="7" name="Imagen 6">
            <a:extLst>
              <a:ext uri="{FF2B5EF4-FFF2-40B4-BE49-F238E27FC236}">
                <a16:creationId xmlns:a16="http://schemas.microsoft.com/office/drawing/2014/main" id="{D022B3EA-92AC-469F-B79C-56DB222363C0}"/>
              </a:ext>
            </a:extLst>
          </p:cNvPr>
          <p:cNvPicPr>
            <a:picLocks noChangeAspect="1"/>
          </p:cNvPicPr>
          <p:nvPr/>
        </p:nvPicPr>
        <p:blipFill>
          <a:blip r:embed="rId2"/>
          <a:stretch>
            <a:fillRect/>
          </a:stretch>
        </p:blipFill>
        <p:spPr>
          <a:xfrm>
            <a:off x="5621467" y="2875939"/>
            <a:ext cx="5500785" cy="2880537"/>
          </a:xfrm>
          <a:prstGeom prst="rect">
            <a:avLst/>
          </a:prstGeom>
        </p:spPr>
      </p:pic>
    </p:spTree>
    <p:extLst>
      <p:ext uri="{BB962C8B-B14F-4D97-AF65-F5344CB8AC3E}">
        <p14:creationId xmlns:p14="http://schemas.microsoft.com/office/powerpoint/2010/main" val="248807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07B45F1-3536-4EBA-ABE5-AD5F354F44BE}"/>
              </a:ext>
            </a:extLst>
          </p:cNvPr>
          <p:cNvSpPr txBox="1"/>
          <p:nvPr/>
        </p:nvSpPr>
        <p:spPr>
          <a:xfrm>
            <a:off x="3058547" y="295165"/>
            <a:ext cx="6099858" cy="523220"/>
          </a:xfrm>
          <a:prstGeom prst="rect">
            <a:avLst/>
          </a:prstGeom>
          <a:noFill/>
        </p:spPr>
        <p:txBody>
          <a:bodyPr wrap="square">
            <a:spAutoFit/>
          </a:bodyPr>
          <a:lstStyle/>
          <a:p>
            <a:pPr algn="ctr"/>
            <a:r>
              <a:rPr lang="es-MX" sz="2800" b="1" dirty="0"/>
              <a:t>TIPOS DE SEÑALES</a:t>
            </a:r>
          </a:p>
        </p:txBody>
      </p:sp>
      <p:sp>
        <p:nvSpPr>
          <p:cNvPr id="4" name="3 CuadroTexto">
            <a:extLst>
              <a:ext uri="{FF2B5EF4-FFF2-40B4-BE49-F238E27FC236}">
                <a16:creationId xmlns:a16="http://schemas.microsoft.com/office/drawing/2014/main" id="{D9C130A4-B7D5-43B3-8368-E421AC13BA84}"/>
              </a:ext>
            </a:extLst>
          </p:cNvPr>
          <p:cNvSpPr txBox="1"/>
          <p:nvPr/>
        </p:nvSpPr>
        <p:spPr>
          <a:xfrm>
            <a:off x="1524000" y="944782"/>
            <a:ext cx="9144000" cy="400110"/>
          </a:xfrm>
          <a:prstGeom prst="rect">
            <a:avLst/>
          </a:prstGeom>
          <a:noFill/>
        </p:spPr>
        <p:txBody>
          <a:bodyPr wrap="square" rtlCol="0">
            <a:spAutoFit/>
          </a:bodyPr>
          <a:lstStyle/>
          <a:p>
            <a:pPr algn="ctr"/>
            <a:r>
              <a:rPr lang="es-ES" sz="2000" b="1" dirty="0"/>
              <a:t>CORRIENTE DIRECTA DC</a:t>
            </a:r>
            <a:endParaRPr lang="es-MX" sz="2000" b="1" dirty="0"/>
          </a:p>
        </p:txBody>
      </p:sp>
      <p:pic>
        <p:nvPicPr>
          <p:cNvPr id="5" name="Picture 5" descr="C:\Users\axidh\Desktop\sesion3\pngocean.com.png">
            <a:extLst>
              <a:ext uri="{FF2B5EF4-FFF2-40B4-BE49-F238E27FC236}">
                <a16:creationId xmlns:a16="http://schemas.microsoft.com/office/drawing/2014/main" id="{824BE57E-0469-4D9C-A4B7-9471B36E09F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96409" y="1744844"/>
            <a:ext cx="3724276" cy="25606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sers\axidh\Desktop\sesion3\H1.png">
            <a:extLst>
              <a:ext uri="{FF2B5EF4-FFF2-40B4-BE49-F238E27FC236}">
                <a16:creationId xmlns:a16="http://schemas.microsoft.com/office/drawing/2014/main" id="{25276B6F-DBAB-4F5B-A91B-E233D126A33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60437" y="4028100"/>
            <a:ext cx="238125" cy="2095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axidh\Desktop\sesion3\H1.png">
            <a:extLst>
              <a:ext uri="{FF2B5EF4-FFF2-40B4-BE49-F238E27FC236}">
                <a16:creationId xmlns:a16="http://schemas.microsoft.com/office/drawing/2014/main" id="{26BC8741-CC7F-45ED-98E5-A143FBC8F2D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1090" y="4028100"/>
            <a:ext cx="238125" cy="2095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sers\axidh\Desktop\sesion3\H1.png">
            <a:extLst>
              <a:ext uri="{FF2B5EF4-FFF2-40B4-BE49-F238E27FC236}">
                <a16:creationId xmlns:a16="http://schemas.microsoft.com/office/drawing/2014/main" id="{6D1ACD9F-CBD2-4979-8625-35B4AEB6D0F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3325490" y="3581291"/>
            <a:ext cx="238125" cy="20955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xidh\Desktop\sesion3\H1.png">
            <a:extLst>
              <a:ext uri="{FF2B5EF4-FFF2-40B4-BE49-F238E27FC236}">
                <a16:creationId xmlns:a16="http://schemas.microsoft.com/office/drawing/2014/main" id="{98EFE9C7-47D4-49E4-9480-F1C60366150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2825090" y="3055691"/>
            <a:ext cx="238125" cy="20955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Users\axidh\Desktop\sesion3\H1.png">
            <a:extLst>
              <a:ext uri="{FF2B5EF4-FFF2-40B4-BE49-F238E27FC236}">
                <a16:creationId xmlns:a16="http://schemas.microsoft.com/office/drawing/2014/main" id="{704BC8A9-B82B-4E4E-B059-4A6F70E2EDD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2821490" y="2340890"/>
            <a:ext cx="238125" cy="20955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C:\Users\axidh\Desktop\sesion3\H1.png">
            <a:extLst>
              <a:ext uri="{FF2B5EF4-FFF2-40B4-BE49-F238E27FC236}">
                <a16:creationId xmlns:a16="http://schemas.microsoft.com/office/drawing/2014/main" id="{AED0047D-AEF4-4E02-AC11-14F450B2A71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2360690" y="1932491"/>
            <a:ext cx="238125" cy="20955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9" descr="C:\Users\axidh\Desktop\sesion3\C1.png">
            <a:extLst>
              <a:ext uri="{FF2B5EF4-FFF2-40B4-BE49-F238E27FC236}">
                <a16:creationId xmlns:a16="http://schemas.microsoft.com/office/drawing/2014/main" id="{B38EDB52-8235-4275-AC23-81B46CB84F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4904757"/>
            <a:ext cx="3326520" cy="1728192"/>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4C2A6A70-CAC4-4C35-849F-E53F225D8001}"/>
              </a:ext>
            </a:extLst>
          </p:cNvPr>
          <p:cNvSpPr txBox="1"/>
          <p:nvPr/>
        </p:nvSpPr>
        <p:spPr>
          <a:xfrm>
            <a:off x="5794940" y="1660676"/>
            <a:ext cx="5485769" cy="707886"/>
          </a:xfrm>
          <a:prstGeom prst="rect">
            <a:avLst/>
          </a:prstGeom>
          <a:noFill/>
        </p:spPr>
        <p:txBody>
          <a:bodyPr wrap="square" rtlCol="0">
            <a:spAutoFit/>
          </a:bodyPr>
          <a:lstStyle/>
          <a:p>
            <a:r>
              <a:rPr lang="es-ES" sz="2000" dirty="0"/>
              <a:t>La corriente continua, se genera en baterías, pilas, paneles solares, fuentes de alimentación, etc.</a:t>
            </a:r>
            <a:endParaRPr lang="es-MX" sz="2000" dirty="0"/>
          </a:p>
        </p:txBody>
      </p:sp>
      <p:sp>
        <p:nvSpPr>
          <p:cNvPr id="18" name="CuadroTexto 17">
            <a:extLst>
              <a:ext uri="{FF2B5EF4-FFF2-40B4-BE49-F238E27FC236}">
                <a16:creationId xmlns:a16="http://schemas.microsoft.com/office/drawing/2014/main" id="{9B035E63-0C53-431A-A4F2-7714BBBD0FF1}"/>
              </a:ext>
            </a:extLst>
          </p:cNvPr>
          <p:cNvSpPr txBox="1"/>
          <p:nvPr/>
        </p:nvSpPr>
        <p:spPr>
          <a:xfrm>
            <a:off x="5782734" y="2363880"/>
            <a:ext cx="5355142" cy="2246769"/>
          </a:xfrm>
          <a:prstGeom prst="rect">
            <a:avLst/>
          </a:prstGeom>
          <a:noFill/>
        </p:spPr>
        <p:txBody>
          <a:bodyPr wrap="square">
            <a:spAutoFit/>
          </a:bodyPr>
          <a:lstStyle/>
          <a:p>
            <a:r>
              <a:rPr lang="es-ES" sz="2000" dirty="0"/>
              <a:t>En un circuito de corriente continua el movimiento de cargas eléctricas se hace siempre en el mismo sentido. Es decir, solamente tiene una dirección.</a:t>
            </a:r>
          </a:p>
          <a:p>
            <a:endParaRPr lang="es-ES" sz="2000" dirty="0"/>
          </a:p>
          <a:p>
            <a:r>
              <a:rPr lang="es-ES" sz="2000" dirty="0"/>
              <a:t>El movimiento de cargas (electrones) se hace desde el polo negativo al positivo.</a:t>
            </a:r>
          </a:p>
          <a:p>
            <a:endParaRPr lang="es-ES" sz="2000" dirty="0"/>
          </a:p>
        </p:txBody>
      </p:sp>
      <p:pic>
        <p:nvPicPr>
          <p:cNvPr id="20" name="Imagen 19">
            <a:extLst>
              <a:ext uri="{FF2B5EF4-FFF2-40B4-BE49-F238E27FC236}">
                <a16:creationId xmlns:a16="http://schemas.microsoft.com/office/drawing/2014/main" id="{0818A9B6-38FA-4F9C-B82E-153E953902AD}"/>
              </a:ext>
            </a:extLst>
          </p:cNvPr>
          <p:cNvPicPr>
            <a:picLocks noChangeAspect="1"/>
          </p:cNvPicPr>
          <p:nvPr/>
        </p:nvPicPr>
        <p:blipFill rotWithShape="1">
          <a:blip r:embed="rId5"/>
          <a:srcRect l="57864" t="36190" r="27220" b="44724"/>
          <a:stretch/>
        </p:blipFill>
        <p:spPr>
          <a:xfrm>
            <a:off x="8574833" y="4437917"/>
            <a:ext cx="2401076" cy="1728192"/>
          </a:xfrm>
          <a:prstGeom prst="rect">
            <a:avLst/>
          </a:prstGeom>
        </p:spPr>
      </p:pic>
      <p:sp>
        <p:nvSpPr>
          <p:cNvPr id="22" name="CuadroTexto 21">
            <a:extLst>
              <a:ext uri="{FF2B5EF4-FFF2-40B4-BE49-F238E27FC236}">
                <a16:creationId xmlns:a16="http://schemas.microsoft.com/office/drawing/2014/main" id="{0CF5DF73-15C7-44FA-8BFB-896C012EEE03}"/>
              </a:ext>
            </a:extLst>
          </p:cNvPr>
          <p:cNvSpPr txBox="1"/>
          <p:nvPr/>
        </p:nvSpPr>
        <p:spPr>
          <a:xfrm>
            <a:off x="5747019" y="5117347"/>
            <a:ext cx="2539945" cy="369332"/>
          </a:xfrm>
          <a:prstGeom prst="rect">
            <a:avLst/>
          </a:prstGeom>
          <a:noFill/>
        </p:spPr>
        <p:txBody>
          <a:bodyPr wrap="square">
            <a:spAutoFit/>
          </a:bodyPr>
          <a:lstStyle/>
          <a:p>
            <a:r>
              <a:rPr lang="es-ES" dirty="0"/>
              <a:t>El sentido de la corriente</a:t>
            </a:r>
            <a:endParaRPr lang="es-MX" dirty="0"/>
          </a:p>
        </p:txBody>
      </p:sp>
      <p:pic>
        <p:nvPicPr>
          <p:cNvPr id="23" name="Imagen 22">
            <a:extLst>
              <a:ext uri="{FF2B5EF4-FFF2-40B4-BE49-F238E27FC236}">
                <a16:creationId xmlns:a16="http://schemas.microsoft.com/office/drawing/2014/main" id="{89E5F882-58D2-4F7C-A188-B9711BED55B2}"/>
              </a:ext>
            </a:extLst>
          </p:cNvPr>
          <p:cNvPicPr>
            <a:picLocks noChangeAspect="1"/>
          </p:cNvPicPr>
          <p:nvPr/>
        </p:nvPicPr>
        <p:blipFill rotWithShape="1">
          <a:blip r:embed="rId6"/>
          <a:srcRect l="31274" t="56871" r="58390" b="39114"/>
          <a:stretch/>
        </p:blipFill>
        <p:spPr>
          <a:xfrm>
            <a:off x="8008775" y="758964"/>
            <a:ext cx="2967134" cy="648363"/>
          </a:xfrm>
          <a:prstGeom prst="rect">
            <a:avLst/>
          </a:prstGeom>
        </p:spPr>
      </p:pic>
    </p:spTree>
    <p:extLst>
      <p:ext uri="{BB962C8B-B14F-4D97-AF65-F5344CB8AC3E}">
        <p14:creationId xmlns:p14="http://schemas.microsoft.com/office/powerpoint/2010/main" val="2447941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499"/>
                                          </p:stCondLst>
                                        </p:cTn>
                                        <p:tgtEl>
                                          <p:spTgt spid="7"/>
                                        </p:tgtEl>
                                        <p:attrNameLst>
                                          <p:attrName>style.visibility</p:attrName>
                                        </p:attrNameLst>
                                      </p:cBhvr>
                                      <p:to>
                                        <p:strVal val="visible"/>
                                      </p:to>
                                    </p:set>
                                  </p:childTnLst>
                                </p:cTn>
                              </p:par>
                            </p:childTnLst>
                          </p:cTn>
                        </p:par>
                        <p:par>
                          <p:cTn id="9" fill="hold">
                            <p:stCondLst>
                              <p:cond delay="500"/>
                            </p:stCondLst>
                            <p:childTnLst>
                              <p:par>
                                <p:cTn id="10" presetID="1" presetClass="entr" presetSubtype="0" fill="hold" nodeType="afterEffect">
                                  <p:stCondLst>
                                    <p:cond delay="0"/>
                                  </p:stCondLst>
                                  <p:childTnLst>
                                    <p:set>
                                      <p:cBhvr>
                                        <p:cTn id="11" dur="1" fill="hold">
                                          <p:stCondLst>
                                            <p:cond delay="499"/>
                                          </p:stCondLst>
                                        </p:cTn>
                                        <p:tgtEl>
                                          <p:spTgt spid="8"/>
                                        </p:tgtEl>
                                        <p:attrNameLst>
                                          <p:attrName>style.visibility</p:attrName>
                                        </p:attrNameLst>
                                      </p:cBhvr>
                                      <p:to>
                                        <p:strVal val="visible"/>
                                      </p:to>
                                    </p:se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499"/>
                                          </p:stCondLst>
                                        </p:cTn>
                                        <p:tgtEl>
                                          <p:spTgt spid="9"/>
                                        </p:tgtEl>
                                        <p:attrNameLst>
                                          <p:attrName>style.visibility</p:attrName>
                                        </p:attrNameLst>
                                      </p:cBhvr>
                                      <p:to>
                                        <p:strVal val="visible"/>
                                      </p:to>
                                    </p:set>
                                  </p:childTnLst>
                                </p:cTn>
                              </p:par>
                            </p:childTnLst>
                          </p:cTn>
                        </p:par>
                        <p:par>
                          <p:cTn id="15" fill="hold">
                            <p:stCondLst>
                              <p:cond delay="1500"/>
                            </p:stCondLst>
                            <p:childTnLst>
                              <p:par>
                                <p:cTn id="16" presetID="1" presetClass="entr" presetSubtype="0" fill="hold" nodeType="afterEffect">
                                  <p:stCondLst>
                                    <p:cond delay="0"/>
                                  </p:stCondLst>
                                  <p:childTnLst>
                                    <p:set>
                                      <p:cBhvr>
                                        <p:cTn id="17" dur="1" fill="hold">
                                          <p:stCondLst>
                                            <p:cond delay="499"/>
                                          </p:stCondLst>
                                        </p:cTn>
                                        <p:tgtEl>
                                          <p:spTgt spid="10"/>
                                        </p:tgtEl>
                                        <p:attrNameLst>
                                          <p:attrName>style.visibility</p:attrName>
                                        </p:attrNameLst>
                                      </p:cBhvr>
                                      <p:to>
                                        <p:strVal val="visible"/>
                                      </p:to>
                                    </p:set>
                                  </p:childTnLst>
                                </p:cTn>
                              </p:par>
                            </p:childTnLst>
                          </p:cTn>
                        </p:par>
                        <p:par>
                          <p:cTn id="18" fill="hold">
                            <p:stCondLst>
                              <p:cond delay="2000"/>
                            </p:stCondLst>
                            <p:childTnLst>
                              <p:par>
                                <p:cTn id="19" presetID="1" presetClass="entr" presetSubtype="0" fill="hold" nodeType="afterEffect">
                                  <p:stCondLst>
                                    <p:cond delay="0"/>
                                  </p:stCondLst>
                                  <p:childTnLst>
                                    <p:set>
                                      <p:cBhvr>
                                        <p:cTn id="20" dur="1" fill="hold">
                                          <p:stCondLst>
                                            <p:cond delay="499"/>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randombar(horizontal)">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07B45F1-3536-4EBA-ABE5-AD5F354F44BE}"/>
              </a:ext>
            </a:extLst>
          </p:cNvPr>
          <p:cNvSpPr txBox="1"/>
          <p:nvPr/>
        </p:nvSpPr>
        <p:spPr>
          <a:xfrm>
            <a:off x="3058547" y="295165"/>
            <a:ext cx="6099858" cy="523220"/>
          </a:xfrm>
          <a:prstGeom prst="rect">
            <a:avLst/>
          </a:prstGeom>
          <a:noFill/>
        </p:spPr>
        <p:txBody>
          <a:bodyPr wrap="square">
            <a:spAutoFit/>
          </a:bodyPr>
          <a:lstStyle/>
          <a:p>
            <a:pPr algn="ctr"/>
            <a:r>
              <a:rPr lang="es-MX" sz="2800" b="1" dirty="0"/>
              <a:t>TIPOS DE SEÑALES</a:t>
            </a:r>
          </a:p>
        </p:txBody>
      </p:sp>
      <p:sp>
        <p:nvSpPr>
          <p:cNvPr id="4" name="3 CuadroTexto">
            <a:extLst>
              <a:ext uri="{FF2B5EF4-FFF2-40B4-BE49-F238E27FC236}">
                <a16:creationId xmlns:a16="http://schemas.microsoft.com/office/drawing/2014/main" id="{D9C130A4-B7D5-43B3-8368-E421AC13BA84}"/>
              </a:ext>
            </a:extLst>
          </p:cNvPr>
          <p:cNvSpPr txBox="1"/>
          <p:nvPr/>
        </p:nvSpPr>
        <p:spPr>
          <a:xfrm>
            <a:off x="1524000" y="944782"/>
            <a:ext cx="9144000" cy="400110"/>
          </a:xfrm>
          <a:prstGeom prst="rect">
            <a:avLst/>
          </a:prstGeom>
          <a:noFill/>
        </p:spPr>
        <p:txBody>
          <a:bodyPr wrap="square" rtlCol="0">
            <a:spAutoFit/>
          </a:bodyPr>
          <a:lstStyle/>
          <a:p>
            <a:pPr algn="ctr"/>
            <a:r>
              <a:rPr lang="es-ES" sz="2000" b="1" dirty="0"/>
              <a:t>CORRIENTE ALTERNA AC</a:t>
            </a:r>
            <a:endParaRPr lang="es-MX" sz="2000" b="1" dirty="0"/>
          </a:p>
        </p:txBody>
      </p:sp>
      <p:pic>
        <p:nvPicPr>
          <p:cNvPr id="12" name="Picture 6" descr="C:\Users\axidh\Desktop\sesion3\kl.png">
            <a:extLst>
              <a:ext uri="{FF2B5EF4-FFF2-40B4-BE49-F238E27FC236}">
                <a16:creationId xmlns:a16="http://schemas.microsoft.com/office/drawing/2014/main" id="{A260320E-611D-460E-B24A-542D2A46B4C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36096" y="1473308"/>
            <a:ext cx="4733926" cy="336867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7" descr="C:\Users\axidh\Desktop\sesion3\kl2.png">
            <a:extLst>
              <a:ext uri="{FF2B5EF4-FFF2-40B4-BE49-F238E27FC236}">
                <a16:creationId xmlns:a16="http://schemas.microsoft.com/office/drawing/2014/main" id="{F0B1E8C2-6F1B-4DE1-BCE8-A7585F1F608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6097" y="1403380"/>
            <a:ext cx="4733925" cy="336867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C:\Users\axidh\Desktop\sesion3\kl3.png">
            <a:extLst>
              <a:ext uri="{FF2B5EF4-FFF2-40B4-BE49-F238E27FC236}">
                <a16:creationId xmlns:a16="http://schemas.microsoft.com/office/drawing/2014/main" id="{E9EEB6C8-574E-4B0A-8486-9BC0BFCACEE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6096" y="1403379"/>
            <a:ext cx="4733925" cy="336867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C:\Users\axidh\Desktop\sesion3\alt.png">
            <a:extLst>
              <a:ext uri="{FF2B5EF4-FFF2-40B4-BE49-F238E27FC236}">
                <a16:creationId xmlns:a16="http://schemas.microsoft.com/office/drawing/2014/main" id="{42AE9BF0-7654-4646-A064-1C8D787C7A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22864" y="4911911"/>
            <a:ext cx="2764159" cy="1436035"/>
          </a:xfrm>
          <a:prstGeom prst="rect">
            <a:avLst/>
          </a:prstGeom>
          <a:noFill/>
          <a:extLst>
            <a:ext uri="{909E8E84-426E-40DD-AFC4-6F175D3DCCD1}">
              <a14:hiddenFill xmlns:a14="http://schemas.microsoft.com/office/drawing/2010/main">
                <a:solidFill>
                  <a:srgbClr val="FFFFFF"/>
                </a:solidFill>
              </a14:hiddenFill>
            </a:ext>
          </a:extLst>
        </p:spPr>
      </p:pic>
      <p:sp>
        <p:nvSpPr>
          <p:cNvPr id="17" name="CuadroTexto 16">
            <a:extLst>
              <a:ext uri="{FF2B5EF4-FFF2-40B4-BE49-F238E27FC236}">
                <a16:creationId xmlns:a16="http://schemas.microsoft.com/office/drawing/2014/main" id="{5CD6262C-28C6-415A-A803-1ADD5B94871C}"/>
              </a:ext>
            </a:extLst>
          </p:cNvPr>
          <p:cNvSpPr txBox="1"/>
          <p:nvPr/>
        </p:nvSpPr>
        <p:spPr>
          <a:xfrm>
            <a:off x="1232176" y="2176884"/>
            <a:ext cx="4998875" cy="2308324"/>
          </a:xfrm>
          <a:prstGeom prst="rect">
            <a:avLst/>
          </a:prstGeom>
          <a:noFill/>
        </p:spPr>
        <p:txBody>
          <a:bodyPr wrap="square">
            <a:spAutoFit/>
          </a:bodyPr>
          <a:lstStyle/>
          <a:p>
            <a:r>
              <a:rPr lang="es-ES" dirty="0"/>
              <a:t>La corriente alterna cambia de polaridad, siendo positiva y negativa respectivamente. </a:t>
            </a:r>
          </a:p>
          <a:p>
            <a:endParaRPr lang="es-ES" dirty="0"/>
          </a:p>
          <a:p>
            <a:r>
              <a:rPr lang="es-ES" dirty="0"/>
              <a:t>La forma de onda depende del generador que la produce, pero siempre hay una línea de cero volts que divide a la onda en dos picos simétricos.</a:t>
            </a:r>
          </a:p>
          <a:p>
            <a:endParaRPr lang="es-ES" dirty="0"/>
          </a:p>
          <a:p>
            <a:r>
              <a:rPr lang="es-ES" dirty="0"/>
              <a:t>Las características de la corriente alterna son: </a:t>
            </a:r>
          </a:p>
        </p:txBody>
      </p:sp>
      <p:pic>
        <p:nvPicPr>
          <p:cNvPr id="19" name="Imagen 18">
            <a:extLst>
              <a:ext uri="{FF2B5EF4-FFF2-40B4-BE49-F238E27FC236}">
                <a16:creationId xmlns:a16="http://schemas.microsoft.com/office/drawing/2014/main" id="{DFC4555E-B9D8-4425-B011-C3AE9A60DF78}"/>
              </a:ext>
            </a:extLst>
          </p:cNvPr>
          <p:cNvPicPr>
            <a:picLocks noChangeAspect="1"/>
          </p:cNvPicPr>
          <p:nvPr/>
        </p:nvPicPr>
        <p:blipFill rotWithShape="1">
          <a:blip r:embed="rId6"/>
          <a:srcRect l="43789" t="55851" r="45281" b="37007"/>
          <a:stretch/>
        </p:blipFill>
        <p:spPr>
          <a:xfrm>
            <a:off x="2587089" y="1471289"/>
            <a:ext cx="1919598" cy="705595"/>
          </a:xfrm>
          <a:prstGeom prst="rect">
            <a:avLst/>
          </a:prstGeom>
        </p:spPr>
      </p:pic>
      <p:sp>
        <p:nvSpPr>
          <p:cNvPr id="21" name="CuadroTexto 20">
            <a:extLst>
              <a:ext uri="{FF2B5EF4-FFF2-40B4-BE49-F238E27FC236}">
                <a16:creationId xmlns:a16="http://schemas.microsoft.com/office/drawing/2014/main" id="{9174719B-EE59-451D-9308-02FA9B86042B}"/>
              </a:ext>
            </a:extLst>
          </p:cNvPr>
          <p:cNvSpPr txBox="1"/>
          <p:nvPr/>
        </p:nvSpPr>
        <p:spPr>
          <a:xfrm>
            <a:off x="8768019" y="1148122"/>
            <a:ext cx="2619569" cy="646331"/>
          </a:xfrm>
          <a:prstGeom prst="rect">
            <a:avLst/>
          </a:prstGeom>
          <a:noFill/>
        </p:spPr>
        <p:txBody>
          <a:bodyPr wrap="square">
            <a:spAutoFit/>
          </a:bodyPr>
          <a:lstStyle/>
          <a:p>
            <a:pPr algn="ctr"/>
            <a:r>
              <a:rPr lang="es-ES" dirty="0"/>
              <a:t>No puede almacenarse en baterías</a:t>
            </a:r>
            <a:endParaRPr lang="es-MX" dirty="0"/>
          </a:p>
        </p:txBody>
      </p:sp>
      <p:pic>
        <p:nvPicPr>
          <p:cNvPr id="23" name="Imagen 22">
            <a:extLst>
              <a:ext uri="{FF2B5EF4-FFF2-40B4-BE49-F238E27FC236}">
                <a16:creationId xmlns:a16="http://schemas.microsoft.com/office/drawing/2014/main" id="{B3713DF6-263A-4F3E-BC58-E2A5A1712DFB}"/>
              </a:ext>
            </a:extLst>
          </p:cNvPr>
          <p:cNvPicPr>
            <a:picLocks noChangeAspect="1"/>
          </p:cNvPicPr>
          <p:nvPr/>
        </p:nvPicPr>
        <p:blipFill rotWithShape="1">
          <a:blip r:embed="rId7"/>
          <a:srcRect l="27398" t="33605" r="45740" b="35238"/>
          <a:stretch/>
        </p:blipFill>
        <p:spPr>
          <a:xfrm>
            <a:off x="1991454" y="4561572"/>
            <a:ext cx="2963101" cy="1933191"/>
          </a:xfrm>
          <a:prstGeom prst="rect">
            <a:avLst/>
          </a:prstGeom>
        </p:spPr>
      </p:pic>
    </p:spTree>
    <p:extLst>
      <p:ext uri="{BB962C8B-B14F-4D97-AF65-F5344CB8AC3E}">
        <p14:creationId xmlns:p14="http://schemas.microsoft.com/office/powerpoint/2010/main" val="401209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randombar(horizontal)">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o">
  <a:themeElements>
    <a:clrScheme name="Circuit">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2578CA-DEC9-49C3-80AF-C113973CC9A9}"/>
    </a:ext>
  </a:extLst>
</a:theme>
</file>

<file path=docProps/app.xml><?xml version="1.0" encoding="utf-8"?>
<Properties xmlns="http://schemas.openxmlformats.org/officeDocument/2006/extended-properties" xmlns:vt="http://schemas.openxmlformats.org/officeDocument/2006/docPropsVTypes">
  <Template>TM04033919[[fn=Circuito]]</Template>
  <TotalTime>1022</TotalTime>
  <Words>3024</Words>
  <Application>Microsoft Office PowerPoint</Application>
  <PresentationFormat>Panorámica</PresentationFormat>
  <Paragraphs>430</Paragraphs>
  <Slides>64</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64</vt:i4>
      </vt:variant>
    </vt:vector>
  </HeadingPairs>
  <TitlesOfParts>
    <vt:vector size="71" baseType="lpstr">
      <vt:lpstr>Arial</vt:lpstr>
      <vt:lpstr>Arial Black</vt:lpstr>
      <vt:lpstr>Calibri</vt:lpstr>
      <vt:lpstr>Poppins</vt:lpstr>
      <vt:lpstr>Tw Cen MT</vt:lpstr>
      <vt:lpstr>Wingdings</vt:lpstr>
      <vt:lpstr>Circuito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Fuentes de voltaje </vt:lpstr>
      <vt:lpstr>Presentación de PowerPoint</vt:lpstr>
      <vt:lpstr>Transformadores </vt:lpstr>
      <vt:lpstr>rectificadores</vt:lpstr>
      <vt:lpstr>Presentación de PowerPoint</vt:lpstr>
      <vt:lpstr>ejemplo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Seguridad e Higiene </vt:lpstr>
      <vt:lpstr>Medidas Preventivas</vt:lpstr>
      <vt:lpstr>1.4 USO ADECUADO DE HERRAMIENTAS Y MATERIAL</vt:lpstr>
      <vt:lpstr>Presentación de PowerPoint</vt:lpstr>
      <vt:lpstr>CONSEJOS BÁSICOS PARA HERRAMIENTA ELÉCTRICA EN GENERAL</vt:lpstr>
      <vt:lpstr>CONSEJOS BÁSICOS PARA HERRAMIENTA ELÉCTRICA EN GENERAL</vt:lpstr>
      <vt:lpstr>SEGURIDAD Y SALUD </vt:lpstr>
      <vt:lpstr>CAUTÍN</vt:lpstr>
      <vt:lpstr>RIESGOS DEL CAUTÍN</vt:lpstr>
      <vt:lpstr>1.5 RIESGOS Y PELIGROS</vt:lpstr>
      <vt:lpstr>CHOQUE ELÉCTRICO</vt:lpstr>
      <vt:lpstr>ACCIDENTES POR QUEMADURAS</vt:lpstr>
      <vt:lpstr>CONOCER LAS CAUSAS PUEDEN PREVENIR ACCIDENTES </vt:lpstr>
      <vt:lpstr>PRINCIPALES CAUSAS</vt:lpstr>
      <vt:lpstr>CONSECUENCIAS</vt:lpstr>
      <vt:lpstr>EN CASO DE SHOCK ELÉCTRICO </vt:lpstr>
      <vt:lpstr>1.6 DESPERDICIOS ELECTRÓNICOS</vt:lpstr>
      <vt:lpstr>Presentación de PowerPoint</vt:lpstr>
      <vt:lpstr>QUE HACER CON LOS RESIDUOS ELECTRÓNICOS</vt:lpstr>
      <vt:lpstr>1.7 GENERADOR ELÉCTRICO CON MOTOR DE CORRIENTE DIRECTA</vt:lpstr>
      <vt:lpstr>¿QUÉ ES UN MOTOR ELÉCTRICO? </vt:lpstr>
      <vt:lpstr>¿COMÓ SE REALIZA UN GENERADOR ELECTRICO? </vt:lpstr>
      <vt:lpstr>¿COMÓ SE REALIZA UN GENERADOR ELECTRICO? </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israel gonzalez</dc:creator>
  <cp:lastModifiedBy>israel gonzalez</cp:lastModifiedBy>
  <cp:revision>33</cp:revision>
  <dcterms:created xsi:type="dcterms:W3CDTF">2021-04-16T06:59:09Z</dcterms:created>
  <dcterms:modified xsi:type="dcterms:W3CDTF">2022-03-28T23:40:29Z</dcterms:modified>
</cp:coreProperties>
</file>