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0" autoAdjust="0"/>
    <p:restoredTop sz="86481" autoAdjust="0"/>
  </p:normalViewPr>
  <p:slideViewPr>
    <p:cSldViewPr snapToGrid="0">
      <p:cViewPr varScale="1">
        <p:scale>
          <a:sx n="71" d="100"/>
          <a:sy n="71" d="100"/>
        </p:scale>
        <p:origin x="240" y="53"/>
      </p:cViewPr>
      <p:guideLst/>
    </p:cSldViewPr>
  </p:slideViewPr>
  <p:outlineViewPr>
    <p:cViewPr>
      <p:scale>
        <a:sx n="33" d="100"/>
        <a:sy n="33" d="100"/>
      </p:scale>
      <p:origin x="0" y="-16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F94F72-EF53-4F35-A1C6-5A79A4E76D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EA4260B-0C1F-4C54-BC3C-2B57EEED0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9352CD-0335-4498-923B-447C8DF8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456A78-430A-47E5-91E8-14D3F19B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F1AB58F-3508-4939-B0BF-DFE2EC4C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41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FA639-C50A-4EA6-A410-23AD6F1BB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529D83-A1CA-4AC6-B07C-6D4C34BCC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198C2E-294D-40CD-A97E-9594C0B1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40B65A9-C776-4B9C-AE68-3BC0346E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6BAF42-6F31-4BDA-9A93-E40DE4A6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25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9A657AE-A778-4CEA-8C6E-4ED20E953E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CD8FA5C-4F20-4696-8B4D-8831ED86B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80E9E9-43FA-4147-B7CE-A6273D562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0C00BC-1613-4950-8EC8-ABD51FAA7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22AD13B-7DB5-4C87-BCE4-A6B3C5B7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35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D217A0-F7B3-45BF-89A0-03AD164F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F0E320-8F6E-4EDA-9243-80747B071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6664C1-2935-4DF6-9CB6-E4E8C69A2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D1921B-6DB5-4DF8-BC34-5C8854A5E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31347E-0299-4049-B66B-F36F6353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64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834DF0-FB9E-482C-AD67-F81A341E0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C33631-FE0A-42E6-9DDD-2427DF3F4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5109DB-E63E-4267-8812-69770E812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4D3DDF-055C-44D5-8434-3B9E6371B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968374-7D8F-47F7-90D0-BF2533A30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5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4AB84-A218-4027-8D54-DBF087401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2C128C1-AE3F-4B34-8CFE-15623C147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D2F3785-15F1-4FD7-A674-5EBF5A4FE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84CA82-1EE9-48FD-AB6B-77BD15C45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AA8457-BBC2-430A-9651-8F4116BC5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3C59C7-6954-4349-B06B-9484871B8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992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94BC3A-B309-4357-8E72-D4F2492E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D96DDF-AA32-40D3-8223-F9B83C0DF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C0CC23-FE5F-480B-B60E-FD81D3737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F4C7637-0D30-47C6-A349-E4F4FBECC2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E04E312-9666-4C4C-9CDB-6D6819B79F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0F35FF8-5D27-48F3-9F50-C190D0AE5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661C497-C631-4F1B-A84F-EC3917887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886F8D6-C2E8-45AC-A245-DDA5A4638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87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E22C3D-A0E4-45C4-BB4B-D287A4DBD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6BEA9BD-2679-476A-9431-F47EBC19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1D4539-B996-4BE0-A613-CF71525B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5DD341-96F4-4D70-9992-7B94469D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5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351D70-53F9-438E-9AC2-3255207D8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7C31302-11E8-4AF8-9ED6-7F2FF3ED6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CB0627-0D42-4D4A-BE07-719C30D73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46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70DB7-02F5-403F-A181-07CD4FF57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BD0258-BA5F-4943-AD09-3D784CEBA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5B752F4-4441-4D02-8665-903F2B6BC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5D1DED-FC42-44AB-B313-B62F87C5C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EA96AE5-B145-4227-8F38-C64660403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107556-CFA4-4658-BC78-9197AAB47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088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4B06E-3424-4341-9220-7C0C2E022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262124-D8F2-4E32-98A0-B4FD1D00D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7C93B6-A028-4563-9098-F24C1F479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FD2739-7B01-4394-9E3C-EC06C3638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11/3/2020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9B0DA5C-A3B2-4023-B185-D8A6CB4B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F2D1CD3-A380-4755-AC3B-7316271F0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328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ADFFD29-5E70-4CB9-B331-19E349279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28EF63-C3A5-49BC-A3A1-FB76AD83E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ED961A-F517-4854-8D77-08BE128F69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11/3/2020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C302F-17CB-438A-B1CC-8CB2CA84C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7D884-D488-47D2-96EE-BBFFBD8A0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14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A169D286-F4D7-4C8B-A6BD-D05384C7F1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 6">
            <a:extLst>
              <a:ext uri="{FF2B5EF4-FFF2-40B4-BE49-F238E27FC236}">
                <a16:creationId xmlns:a16="http://schemas.microsoft.com/office/drawing/2014/main" id="{39E8235E-135E-4261-8F54-2B316E493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610728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D4ED8EC3-4D57-4620-93CE-4E6661F09A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343079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3BCB34A-2F40-4F41-8488-A134C1C15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5" y="340424"/>
            <a:ext cx="4630139" cy="5265795"/>
          </a:xfrm>
          <a:custGeom>
            <a:avLst/>
            <a:gdLst>
              <a:gd name="connsiteX0" fmla="*/ 0 w 4630139"/>
              <a:gd name="connsiteY0" fmla="*/ 0 h 5265795"/>
              <a:gd name="connsiteX1" fmla="*/ 4630139 w 4630139"/>
              <a:gd name="connsiteY1" fmla="*/ 0 h 5265795"/>
              <a:gd name="connsiteX2" fmla="*/ 4630139 w 4630139"/>
              <a:gd name="connsiteY2" fmla="*/ 5265795 h 5265795"/>
              <a:gd name="connsiteX3" fmla="*/ 0 w 4630139"/>
              <a:gd name="connsiteY3" fmla="*/ 5265795 h 5265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0139" h="5265795">
                <a:moveTo>
                  <a:pt x="0" y="0"/>
                </a:moveTo>
                <a:lnTo>
                  <a:pt x="4630139" y="0"/>
                </a:lnTo>
                <a:lnTo>
                  <a:pt x="4630139" y="5265795"/>
                </a:lnTo>
                <a:lnTo>
                  <a:pt x="0" y="5265795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9C0DD4-9BB5-456D-9FC1-2FB48E399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76" y="1471834"/>
            <a:ext cx="3343202" cy="3017239"/>
          </a:xfrm>
          <a:prstGeom prst="rect">
            <a:avLst/>
          </a:prstGeom>
        </p:spPr>
      </p:pic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78382DC-4207-465E-B379-1E16448AA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1780" y="1071563"/>
            <a:ext cx="7290218" cy="5242298"/>
          </a:xfrm>
          <a:custGeom>
            <a:avLst/>
            <a:gdLst>
              <a:gd name="connsiteX0" fmla="*/ 0 w 7290218"/>
              <a:gd name="connsiteY0" fmla="*/ 0 h 5242298"/>
              <a:gd name="connsiteX1" fmla="*/ 7290218 w 7290218"/>
              <a:gd name="connsiteY1" fmla="*/ 0 h 5242298"/>
              <a:gd name="connsiteX2" fmla="*/ 7290218 w 7290218"/>
              <a:gd name="connsiteY2" fmla="*/ 5242298 h 5242298"/>
              <a:gd name="connsiteX3" fmla="*/ 0 w 7290218"/>
              <a:gd name="connsiteY3" fmla="*/ 5242298 h 5242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0218" h="5242298">
                <a:moveTo>
                  <a:pt x="0" y="0"/>
                </a:moveTo>
                <a:lnTo>
                  <a:pt x="7290218" y="0"/>
                </a:lnTo>
                <a:lnTo>
                  <a:pt x="7290218" y="5242298"/>
                </a:lnTo>
                <a:lnTo>
                  <a:pt x="0" y="524229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01B3B80-0824-478E-A0B6-0D99338BFD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6707" y="3156859"/>
            <a:ext cx="6423024" cy="106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998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D6B4A1-8524-4DF6-A41E-73C82D7B5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Cambiar parámetros de los elementos</a:t>
            </a:r>
            <a:endParaRPr lang="es-MX" sz="2800" b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D80907E-91C5-42BE-B15E-9B134FC69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026" y="1531071"/>
            <a:ext cx="6915509" cy="4834578"/>
          </a:xfrm>
        </p:spPr>
      </p:pic>
    </p:spTree>
    <p:extLst>
      <p:ext uri="{BB962C8B-B14F-4D97-AF65-F5344CB8AC3E}">
        <p14:creationId xmlns:p14="http://schemas.microsoft.com/office/powerpoint/2010/main" val="278077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CIRCUITOS SIMULADOS EN SERIE Y EN  PARALELO ENMULTISIM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87688" y="2636912"/>
            <a:ext cx="439248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96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COMENZAMOS CON UN CIRCUITO EN SERIE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91745" y="2420889"/>
            <a:ext cx="4274793" cy="3444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57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682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4548"/>
          </a:xfrm>
        </p:spPr>
        <p:txBody>
          <a:bodyPr>
            <a:normAutofit/>
          </a:bodyPr>
          <a:lstStyle/>
          <a:p>
            <a:r>
              <a:rPr lang="es-ES" sz="2800" b="1" dirty="0"/>
              <a:t>SELECCIONAMOS LA FUENTE DE VOLTAJE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475"/>
          <a:stretch/>
        </p:blipFill>
        <p:spPr bwMode="auto">
          <a:xfrm>
            <a:off x="1767270" y="1119675"/>
            <a:ext cx="9026129" cy="518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8352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2499"/>
          </a:xfrm>
        </p:spPr>
        <p:txBody>
          <a:bodyPr/>
          <a:lstStyle/>
          <a:p>
            <a:r>
              <a:rPr lang="es-ES" sz="2800" b="1" dirty="0"/>
              <a:t>ELEGIMOS LA TIERRA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11524" y="1152316"/>
            <a:ext cx="8568952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455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QUEDANDO ESTABLECIDA LA ALIMENTACION  DE ESTA FORMA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801257" y="1556793"/>
            <a:ext cx="7503887" cy="401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941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SELECCIONAMOS LAS RESISTENCIAS PARA NUESTRO CIRCUITO</a:t>
            </a:r>
            <a:r>
              <a:rPr lang="es-ES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2577" y="1772816"/>
            <a:ext cx="914542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199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UNIMOS NUESTRO CIRCUITO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2577" y="1772816"/>
            <a:ext cx="914542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9881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/>
              <a:t>UNIMOS NUESTRO CIRCUITO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3512" y="1656006"/>
            <a:ext cx="8568952" cy="493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952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5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7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9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0D89F2-D52A-4E13-9DA6-CE59ECF13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3795" y="2354090"/>
            <a:ext cx="5773883" cy="2987168"/>
          </a:xfrm>
        </p:spPr>
        <p:txBody>
          <a:bodyPr>
            <a:normAutofit/>
          </a:bodyPr>
          <a:lstStyle/>
          <a:p>
            <a:r>
              <a:rPr lang="es-ES" sz="2400" dirty="0"/>
              <a:t>Multisim, es un programa que simula todos los componentes e instrumentos necesarios para analizar, diseñar y verificar circuitos en reemplazo de los componentes e instrumentos reales.</a:t>
            </a:r>
            <a:endParaRPr lang="es-MX" sz="2400" dirty="0"/>
          </a:p>
        </p:txBody>
      </p:sp>
      <p:pic>
        <p:nvPicPr>
          <p:cNvPr id="1026" name="Picture 2" descr="Introducción">
            <a:extLst>
              <a:ext uri="{FF2B5EF4-FFF2-40B4-BE49-F238E27FC236}">
                <a16:creationId xmlns:a16="http://schemas.microsoft.com/office/drawing/2014/main" id="{AAC46F60-6E63-4124-B7C4-9AE5A6B60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024706" y="900561"/>
            <a:ext cx="3343407" cy="217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855192F-5EB7-42C0-8CCB-8C9017374B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8838" y="4005233"/>
            <a:ext cx="3122609" cy="221705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68BDC12-7E7F-4CCF-BAF0-6D0AD6ED21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755" y="3786072"/>
            <a:ext cx="3340358" cy="221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7745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AÑADIMOS HERRAMIENTA DE MEDICION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17"/>
          <a:stretch/>
        </p:blipFill>
        <p:spPr bwMode="auto">
          <a:xfrm>
            <a:off x="1703512" y="1556792"/>
            <a:ext cx="871296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511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/>
              <a:t>EN ESTE CASO YO IMPLEMENTE 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75520" y="1196752"/>
            <a:ext cx="8640960" cy="5462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359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/>
              <a:t>COMPROBAMOS EL CIRCUITO CORRIENDO LA SIMULACION 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703512" y="1484784"/>
            <a:ext cx="8712968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70635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265"/>
          </a:xfrm>
        </p:spPr>
        <p:txBody>
          <a:bodyPr>
            <a:normAutofit fontScale="90000"/>
          </a:bodyPr>
          <a:lstStyle/>
          <a:p>
            <a:r>
              <a:rPr lang="es-ES" sz="2800" b="1" dirty="0"/>
              <a:t>CONTINUAMOS CON</a:t>
            </a:r>
            <a:r>
              <a:rPr lang="es-ES" dirty="0">
                <a:solidFill>
                  <a:srgbClr val="92D050"/>
                </a:solidFill>
              </a:rPr>
              <a:t>..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38200" y="1162373"/>
            <a:ext cx="10515600" cy="5014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b="1" dirty="0">
                <a:latin typeface="+mj-lt"/>
                <a:ea typeface="+mj-ea"/>
                <a:cs typeface="+mj-cs"/>
              </a:rPr>
              <a:t>CICUITOS EN PARALELO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79576" y="2204864"/>
            <a:ext cx="7632848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20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500" b="1" dirty="0"/>
              <a:t>ABRIMOS NUESTRO NUEVO PROYECTO 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617" t="2875" r="579" b="12581"/>
          <a:stretch/>
        </p:blipFill>
        <p:spPr bwMode="auto">
          <a:xfrm>
            <a:off x="1524000" y="1556444"/>
            <a:ext cx="8676456" cy="476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5115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3743"/>
          </a:xfrm>
        </p:spPr>
        <p:txBody>
          <a:bodyPr>
            <a:normAutofit/>
          </a:bodyPr>
          <a:lstStyle/>
          <a:p>
            <a:r>
              <a:rPr lang="es-ES" sz="2500" b="1" dirty="0"/>
              <a:t>INSERTAMOS LOS COMPONENTES A UTILIZAR PARA NUESTRO CIRCUITO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57"/>
          <a:stretch/>
        </p:blipFill>
        <p:spPr bwMode="auto">
          <a:xfrm>
            <a:off x="1775520" y="1340768"/>
            <a:ext cx="8712968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4571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0272"/>
          </a:xfrm>
        </p:spPr>
        <p:txBody>
          <a:bodyPr>
            <a:normAutofit fontScale="90000"/>
          </a:bodyPr>
          <a:lstStyle/>
          <a:p>
            <a:r>
              <a:rPr lang="es-ES" sz="2500" b="1" dirty="0"/>
              <a:t>UNIMOS</a:t>
            </a:r>
            <a:r>
              <a:rPr lang="es-ES" dirty="0">
                <a:solidFill>
                  <a:srgbClr val="92D050"/>
                </a:solidFill>
              </a:rPr>
              <a:t> </a:t>
            </a:r>
            <a:r>
              <a:rPr lang="es-ES" sz="2500" b="1" dirty="0"/>
              <a:t>COMPONENTES</a:t>
            </a:r>
            <a:r>
              <a:rPr lang="es-ES" dirty="0">
                <a:solidFill>
                  <a:srgbClr val="92D050"/>
                </a:solidFill>
              </a:rPr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67508" y="1136156"/>
            <a:ext cx="8856984" cy="552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080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611"/>
          </a:xfrm>
        </p:spPr>
        <p:txBody>
          <a:bodyPr>
            <a:normAutofit/>
          </a:bodyPr>
          <a:lstStyle/>
          <a:p>
            <a:r>
              <a:rPr lang="es-ES" sz="2300" b="1" dirty="0"/>
              <a:t>ADICIONAMOS HERRRAMIETAS DE MEDICIÓN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47528" y="908720"/>
            <a:ext cx="8622540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359696" y="1052736"/>
            <a:ext cx="27991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EL VATIMETRO  LO USAMOS PARA ENCONTRAR LA POTENCIA  EMITIDA DE NUESTRO CIRCUITO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8417113" y="3861048"/>
            <a:ext cx="212250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NUESTROS</a:t>
            </a:r>
          </a:p>
          <a:p>
            <a:r>
              <a:rPr lang="es-ES" b="1" dirty="0"/>
              <a:t> MULTIMETROS </a:t>
            </a:r>
          </a:p>
          <a:p>
            <a:r>
              <a:rPr lang="es-ES" b="1" dirty="0"/>
              <a:t>NOS AYUDARAN</a:t>
            </a:r>
          </a:p>
          <a:p>
            <a:r>
              <a:rPr lang="es-ES" b="1" dirty="0"/>
              <a:t> A COMPROBAR</a:t>
            </a:r>
          </a:p>
          <a:p>
            <a:r>
              <a:rPr lang="es-ES" b="1" dirty="0"/>
              <a:t>EL VOLTAJE QUE </a:t>
            </a:r>
          </a:p>
          <a:p>
            <a:r>
              <a:rPr lang="es-ES" b="1" dirty="0"/>
              <a:t>CORRE POR</a:t>
            </a:r>
          </a:p>
          <a:p>
            <a:r>
              <a:rPr lang="es-ES" b="1" dirty="0"/>
              <a:t>NUESTRO CIRCUIITO</a:t>
            </a:r>
          </a:p>
          <a:p>
            <a:r>
              <a:rPr lang="es-ES" b="1" dirty="0"/>
              <a:t>EN PARALELO </a:t>
            </a:r>
          </a:p>
        </p:txBody>
      </p:sp>
    </p:spTree>
    <p:extLst>
      <p:ext uri="{BB962C8B-B14F-4D97-AF65-F5344CB8AC3E}">
        <p14:creationId xmlns:p14="http://schemas.microsoft.com/office/powerpoint/2010/main" val="9839863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s-ES" sz="2300" b="1" dirty="0"/>
              <a:t>CORREMOS EN SIMULADOR </a:t>
            </a: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78" b="14135"/>
          <a:stretch/>
        </p:blipFill>
        <p:spPr bwMode="auto">
          <a:xfrm>
            <a:off x="1524001" y="979082"/>
            <a:ext cx="9143998" cy="558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524001" y="3429001"/>
            <a:ext cx="180235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PODEMOS </a:t>
            </a:r>
          </a:p>
          <a:p>
            <a:r>
              <a:rPr lang="es-ES" b="1" dirty="0"/>
              <a:t>OBSERVAR</a:t>
            </a:r>
          </a:p>
          <a:p>
            <a:r>
              <a:rPr lang="es-ES" b="1" dirty="0"/>
              <a:t>LOS VALORES </a:t>
            </a:r>
          </a:p>
          <a:p>
            <a:r>
              <a:rPr lang="es-ES" b="1" dirty="0"/>
              <a:t>EMITIDOS POR </a:t>
            </a:r>
          </a:p>
          <a:p>
            <a:r>
              <a:rPr lang="es-ES" b="1" dirty="0"/>
              <a:t>NUESTRO </a:t>
            </a:r>
          </a:p>
          <a:p>
            <a:r>
              <a:rPr lang="es-ES" b="1" dirty="0"/>
              <a:t>CIRCUITO Y</a:t>
            </a:r>
          </a:p>
          <a:p>
            <a:r>
              <a:rPr lang="es-ES" b="1" dirty="0"/>
              <a:t>COMPROBAMOS</a:t>
            </a:r>
          </a:p>
          <a:p>
            <a:r>
              <a:rPr lang="es-ES" b="1" dirty="0"/>
              <a:t>QUE ESTE ES</a:t>
            </a:r>
          </a:p>
          <a:p>
            <a:r>
              <a:rPr lang="es-ES" b="1" dirty="0"/>
              <a:t>CORRECTO</a:t>
            </a:r>
          </a:p>
          <a:p>
            <a:endParaRPr lang="es-ES" b="1" dirty="0"/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25133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47528" y="116633"/>
            <a:ext cx="8568952" cy="18722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300" b="1" dirty="0">
                <a:latin typeface="+mj-lt"/>
                <a:ea typeface="+mj-ea"/>
                <a:cs typeface="+mj-cs"/>
              </a:rPr>
              <a:t>AGREGAMOS UN POTENCIOMETRO  O (VATIMETRO) A NUESTRAS RESISTENCIAS PARA COMPROBAR EL CIRCUITO</a:t>
            </a:r>
            <a:r>
              <a:rPr lang="es-ES" sz="3600" b="1" dirty="0">
                <a:solidFill>
                  <a:srgbClr val="FFFF00"/>
                </a:solidFill>
              </a:rPr>
              <a:t> </a:t>
            </a:r>
            <a:endParaRPr lang="es-ES" sz="3600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63552" y="977938"/>
            <a:ext cx="8136904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4EC3D5F2-524A-4B74-ACEB-C0C6DB6DE665}"/>
              </a:ext>
            </a:extLst>
          </p:cNvPr>
          <p:cNvSpPr txBox="1">
            <a:spLocks/>
          </p:cNvSpPr>
          <p:nvPr/>
        </p:nvSpPr>
        <p:spPr>
          <a:xfrm>
            <a:off x="1179162" y="5665133"/>
            <a:ext cx="10515600" cy="63860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2300" b="1" dirty="0">
                <a:latin typeface="+mj-lt"/>
                <a:ea typeface="+mj-ea"/>
                <a:cs typeface="+mj-cs"/>
              </a:rPr>
              <a:t>La suma de la potencia consumida de cada resistencia, es igual a la potencia total de nuestro circuito …</a:t>
            </a:r>
          </a:p>
        </p:txBody>
      </p:sp>
    </p:spTree>
    <p:extLst>
      <p:ext uri="{BB962C8B-B14F-4D97-AF65-F5344CB8AC3E}">
        <p14:creationId xmlns:p14="http://schemas.microsoft.com/office/powerpoint/2010/main" val="347982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001" y="-2"/>
            <a:ext cx="4069936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FFA54F-656A-4B64-AD1E-ADD2BDA89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0080"/>
            <a:ext cx="3096427" cy="5613236"/>
          </a:xfrm>
        </p:spPr>
        <p:txBody>
          <a:bodyPr anchor="ctr"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Ventajas del sofware</a:t>
            </a:r>
            <a:endParaRPr lang="es-MX" dirty="0">
              <a:solidFill>
                <a:srgbClr val="FFFFFF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7706A4-239C-4224-B489-63370B1D3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818" y="640082"/>
            <a:ext cx="6848715" cy="2484884"/>
          </a:xfrm>
        </p:spPr>
        <p:txBody>
          <a:bodyPr anchor="ctr">
            <a:normAutofit/>
          </a:bodyPr>
          <a:lstStyle/>
          <a:p>
            <a:r>
              <a:rPr lang="es-ES" sz="2000" dirty="0"/>
              <a:t>Mejorar la Productividad en el Desarrollo de proyectos electrónicos</a:t>
            </a:r>
          </a:p>
          <a:p>
            <a:r>
              <a:rPr lang="es-ES" sz="2000" dirty="0"/>
              <a:t>Reducir el Tiempo de Prueba</a:t>
            </a:r>
          </a:p>
          <a:p>
            <a:r>
              <a:rPr lang="es-ES" sz="2000" dirty="0"/>
              <a:t>Incrementar la Escalabilidad y Reutilización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380A6BC-32ED-4501-887A-9E1692682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7" y="3429000"/>
            <a:ext cx="7111455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312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300" b="1" dirty="0"/>
              <a:t>MOSTRAMOS RESULTADOS FINALES 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3552" y="1556792"/>
            <a:ext cx="813690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563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C0B10B-D2C4-4A54-AFAD-3D27DF88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BADB90-C74B-40D6-86DC-503F65FCE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710" y="635715"/>
            <a:ext cx="11142208" cy="2482136"/>
            <a:chOff x="409710" y="635715"/>
            <a:chExt cx="11142208" cy="2482136"/>
          </a:xfrm>
        </p:grpSpPr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6559431D-1886-4AE0-9B87-9AD2ECAB8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23203" y="635716"/>
              <a:ext cx="328612" cy="1742360"/>
            </a:xfrm>
            <a:custGeom>
              <a:avLst/>
              <a:gdLst>
                <a:gd name="T0" fmla="*/ 207 w 207"/>
                <a:gd name="T1" fmla="*/ 987 h 1114"/>
                <a:gd name="T2" fmla="*/ 0 w 207"/>
                <a:gd name="T3" fmla="*/ 1114 h 1114"/>
                <a:gd name="T4" fmla="*/ 0 w 207"/>
                <a:gd name="T5" fmla="*/ 127 h 1114"/>
                <a:gd name="T6" fmla="*/ 207 w 207"/>
                <a:gd name="T7" fmla="*/ 0 h 1114"/>
                <a:gd name="T8" fmla="*/ 207 w 207"/>
                <a:gd name="T9" fmla="*/ 987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7" h="1114">
                  <a:moveTo>
                    <a:pt x="207" y="987"/>
                  </a:moveTo>
                  <a:lnTo>
                    <a:pt x="0" y="1114"/>
                  </a:lnTo>
                  <a:lnTo>
                    <a:pt x="0" y="127"/>
                  </a:lnTo>
                  <a:lnTo>
                    <a:pt x="207" y="0"/>
                  </a:lnTo>
                  <a:lnTo>
                    <a:pt x="207" y="98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45">
              <a:extLst>
                <a:ext uri="{FF2B5EF4-FFF2-40B4-BE49-F238E27FC236}">
                  <a16:creationId xmlns:a16="http://schemas.microsoft.com/office/drawing/2014/main" id="{373850A5-B04A-4FCD-9E73-EE322167F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1022350"/>
              <a:ext cx="709612" cy="2095501"/>
            </a:xfrm>
            <a:custGeom>
              <a:avLst/>
              <a:gdLst>
                <a:gd name="T0" fmla="*/ 447 w 447"/>
                <a:gd name="T1" fmla="*/ 1363 h 1363"/>
                <a:gd name="T2" fmla="*/ 0 w 447"/>
                <a:gd name="T3" fmla="*/ 987 h 1363"/>
                <a:gd name="T4" fmla="*/ 0 w 447"/>
                <a:gd name="T5" fmla="*/ 0 h 1363"/>
                <a:gd name="T6" fmla="*/ 447 w 447"/>
                <a:gd name="T7" fmla="*/ 376 h 1363"/>
                <a:gd name="T8" fmla="*/ 447 w 447"/>
                <a:gd name="T9" fmla="*/ 1363 h 1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1363">
                  <a:moveTo>
                    <a:pt x="447" y="1363"/>
                  </a:moveTo>
                  <a:lnTo>
                    <a:pt x="0" y="987"/>
                  </a:lnTo>
                  <a:lnTo>
                    <a:pt x="0" y="0"/>
                  </a:lnTo>
                  <a:lnTo>
                    <a:pt x="447" y="376"/>
                  </a:lnTo>
                  <a:lnTo>
                    <a:pt x="447" y="136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82C18C67-80FA-4738-AA53-0AF2419F98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09710" y="837744"/>
              <a:ext cx="403225" cy="1705431"/>
            </a:xfrm>
            <a:custGeom>
              <a:avLst/>
              <a:gdLst>
                <a:gd name="T0" fmla="*/ 254 w 254"/>
                <a:gd name="T1" fmla="*/ 987 h 1109"/>
                <a:gd name="T2" fmla="*/ 0 w 254"/>
                <a:gd name="T3" fmla="*/ 1109 h 1109"/>
                <a:gd name="T4" fmla="*/ 0 w 254"/>
                <a:gd name="T5" fmla="*/ 119 h 1109"/>
                <a:gd name="T6" fmla="*/ 254 w 254"/>
                <a:gd name="T7" fmla="*/ 0 h 1109"/>
                <a:gd name="T8" fmla="*/ 254 w 254"/>
                <a:gd name="T9" fmla="*/ 987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1109">
                  <a:moveTo>
                    <a:pt x="254" y="987"/>
                  </a:moveTo>
                  <a:lnTo>
                    <a:pt x="0" y="1109"/>
                  </a:lnTo>
                  <a:lnTo>
                    <a:pt x="0" y="119"/>
                  </a:lnTo>
                  <a:lnTo>
                    <a:pt x="254" y="0"/>
                  </a:lnTo>
                  <a:lnTo>
                    <a:pt x="254" y="98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47">
              <a:extLst>
                <a:ext uri="{FF2B5EF4-FFF2-40B4-BE49-F238E27FC236}">
                  <a16:creationId xmlns:a16="http://schemas.microsoft.com/office/drawing/2014/main" id="{48543B1A-8BF5-4C63-8404-41B2EA70B3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660" y="640894"/>
              <a:ext cx="168275" cy="1713195"/>
            </a:xfrm>
            <a:custGeom>
              <a:avLst/>
              <a:gdLst>
                <a:gd name="T0" fmla="*/ 106 w 106"/>
                <a:gd name="T1" fmla="*/ 1114 h 1114"/>
                <a:gd name="T2" fmla="*/ 0 w 106"/>
                <a:gd name="T3" fmla="*/ 1005 h 1114"/>
                <a:gd name="T4" fmla="*/ 0 w 106"/>
                <a:gd name="T5" fmla="*/ 0 h 1114"/>
                <a:gd name="T6" fmla="*/ 106 w 106"/>
                <a:gd name="T7" fmla="*/ 110 h 1114"/>
                <a:gd name="T8" fmla="*/ 106 w 106"/>
                <a:gd name="T9" fmla="*/ 1114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114">
                  <a:moveTo>
                    <a:pt x="106" y="1114"/>
                  </a:moveTo>
                  <a:lnTo>
                    <a:pt x="0" y="1005"/>
                  </a:lnTo>
                  <a:lnTo>
                    <a:pt x="0" y="0"/>
                  </a:lnTo>
                  <a:lnTo>
                    <a:pt x="106" y="110"/>
                  </a:lnTo>
                  <a:lnTo>
                    <a:pt x="106" y="111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2DF5096-E051-498C-A3ED-CBA77A813A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4055" y="635715"/>
              <a:ext cx="10907863" cy="15414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67B7815-3321-44B3-A3E1-EA506948D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7280" y="759805"/>
            <a:ext cx="1030652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 sz="4000" dirty="0">
                <a:solidFill>
                  <a:srgbClr val="FFFFFF"/>
                </a:solidFill>
              </a:rPr>
              <a:t>Partes</a:t>
            </a:r>
            <a:r>
              <a:rPr lang="en-US" sz="4000" dirty="0">
                <a:solidFill>
                  <a:srgbClr val="FFFFFF"/>
                </a:solidFill>
              </a:rPr>
              <a:t> principales del multiSIM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9F73AB3-4140-42EA-B799-BD2084AEA0F0}"/>
              </a:ext>
            </a:extLst>
          </p:cNvPr>
          <p:cNvSpPr txBox="1"/>
          <p:nvPr/>
        </p:nvSpPr>
        <p:spPr>
          <a:xfrm>
            <a:off x="1582335" y="3583036"/>
            <a:ext cx="4053545" cy="1279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Área de </a:t>
            </a:r>
            <a:r>
              <a:rPr lang="es-MX" sz="3200" dirty="0"/>
              <a:t>trabajo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/>
              <a:t>Es el espacio de trabajo donde se puede diseñar un circuito.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9C8861-F5DE-41B1-BA4A-EA6DC198C1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651400" y="2286262"/>
            <a:ext cx="5265416" cy="390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63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BEF5D4-7825-490A-861F-B3E157B13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960"/>
            <a:ext cx="10515600" cy="53540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Barra del Menús</a:t>
            </a:r>
          </a:p>
          <a:p>
            <a:endParaRPr lang="es-ES" dirty="0"/>
          </a:p>
          <a:p>
            <a:endParaRPr lang="es-ES" dirty="0"/>
          </a:p>
          <a:p>
            <a:pPr marL="0" indent="0">
              <a:buNone/>
            </a:pPr>
            <a:r>
              <a:rPr lang="es-ES" sz="2000" dirty="0"/>
              <a:t>Es donde se encuentran todos los comandos para todas las funciones de configuración del espacio de trabajo.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0736E8B-7464-4FF3-A091-66498BAE6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86" y="1486790"/>
            <a:ext cx="11373588" cy="86779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3D0D6F9-64F8-415E-86A1-1D3697828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903" y="3201829"/>
            <a:ext cx="2371725" cy="325755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22CFE79-684B-40E9-8136-1F69DB8F2F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843" y="3201829"/>
            <a:ext cx="2686421" cy="325755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B8C43BA-D2C8-4D06-9087-1A4B6D44CC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0921" y="3201830"/>
            <a:ext cx="229958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97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B7273F7-AD9A-4FF2-B6FC-6AC9B8A74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60" y="2875983"/>
            <a:ext cx="8067520" cy="3263560"/>
          </a:xfr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946361F5-D4FE-4D25-BF5F-B52EAC6A2B8C}"/>
              </a:ext>
            </a:extLst>
          </p:cNvPr>
          <p:cNvSpPr txBox="1"/>
          <p:nvPr/>
        </p:nvSpPr>
        <p:spPr>
          <a:xfrm>
            <a:off x="1282106" y="470011"/>
            <a:ext cx="542108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Barra de componentes</a:t>
            </a:r>
          </a:p>
          <a:p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23EA6AF-94F5-478E-9765-0D24DA7C89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56674"/>
            <a:ext cx="10515600" cy="69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047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D56011-4AD3-4813-B263-F56554A99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186714" cy="317205"/>
          </a:xfrm>
        </p:spPr>
        <p:txBody>
          <a:bodyPr>
            <a:normAutofit fontScale="90000"/>
          </a:bodyPr>
          <a:lstStyle/>
          <a:p>
            <a:r>
              <a:rPr lang="es-ES" sz="2800" b="1" dirty="0"/>
              <a:t>Barra de herramientas e instrumentos</a:t>
            </a:r>
            <a:endParaRPr lang="es-MX" sz="2800" b="1" dirty="0"/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050C6BD1-0356-4AA6-8E10-5514F95048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819" y="682330"/>
            <a:ext cx="472139" cy="5810545"/>
          </a:xfr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B73F852D-1A27-46D4-9426-F97D96B19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470" y="1115864"/>
            <a:ext cx="4333875" cy="494347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A1D762D-D8A6-4E3A-92EE-A70AAC1E81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383" y="1191008"/>
            <a:ext cx="4354717" cy="1058706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1F94FEE-D85C-4B41-9496-E92E5A0A0BE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9383" y="2280852"/>
            <a:ext cx="4316670" cy="178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9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92DEC6-242C-4EA9-94CF-B8D238966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3014"/>
          </a:xfrm>
        </p:spPr>
        <p:txBody>
          <a:bodyPr/>
          <a:lstStyle/>
          <a:p>
            <a:r>
              <a:rPr lang="es-ES" sz="2500" b="1" dirty="0"/>
              <a:t>Agregando Componentes</a:t>
            </a:r>
            <a:endParaRPr lang="es-MX" sz="2500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D1B706-AEBA-4E1F-B28A-BA4EA466A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8957"/>
            <a:ext cx="10515600" cy="4918006"/>
          </a:xfrm>
        </p:spPr>
        <p:txBody>
          <a:bodyPr/>
          <a:lstStyle/>
          <a:p>
            <a:r>
              <a:rPr lang="es-ES" sz="2000" dirty="0"/>
              <a:t>Los componentes están organizados por base de datos, grupo y familia. Ejemplo:</a:t>
            </a:r>
          </a:p>
          <a:p>
            <a:endParaRPr lang="es-ES" dirty="0"/>
          </a:p>
          <a:p>
            <a:endParaRPr lang="es-MX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D3A9CD-A0F3-491D-9C72-A07B77D11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28" y="2160715"/>
            <a:ext cx="1567543" cy="1396539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038216FE-3435-47E1-B28B-C869758B8C44}"/>
              </a:ext>
            </a:extLst>
          </p:cNvPr>
          <p:cNvSpPr txBox="1"/>
          <p:nvPr/>
        </p:nvSpPr>
        <p:spPr>
          <a:xfrm>
            <a:off x="1103086" y="4093028"/>
            <a:ext cx="3614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Las resistencias pertenecen a: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Base de datos principal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Grupo de los componentes básicos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Familia de Resistores</a:t>
            </a:r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B22EBA3-EFDD-43F2-8741-15B49047F9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7143" y="1834645"/>
            <a:ext cx="5785524" cy="421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41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D7E20-F038-4089-841F-63792A578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</p:spPr>
        <p:txBody>
          <a:bodyPr/>
          <a:lstStyle/>
          <a:p>
            <a:r>
              <a:rPr lang="es-ES" sz="2500" b="1" dirty="0"/>
              <a:t>Unidades aceptadas por Multisim</a:t>
            </a:r>
            <a:endParaRPr lang="es-MX" sz="2500" b="1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47788F61-6F75-4469-8369-4757278976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828" y="2009888"/>
            <a:ext cx="4238625" cy="320992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48EEF0B-1071-4CDF-94DA-BC2112FE8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828" y="1423859"/>
            <a:ext cx="4238625" cy="660903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678E896-BE33-4962-A747-DD1F624DC65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514" y="1423859"/>
            <a:ext cx="5021943" cy="389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4736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305</Words>
  <Application>Microsoft Office PowerPoint</Application>
  <PresentationFormat>Panorámica</PresentationFormat>
  <Paragraphs>71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Wingdings</vt:lpstr>
      <vt:lpstr>Tema de Office</vt:lpstr>
      <vt:lpstr>Presentación de PowerPoint</vt:lpstr>
      <vt:lpstr>Presentación de PowerPoint</vt:lpstr>
      <vt:lpstr>Ventajas del sofware</vt:lpstr>
      <vt:lpstr>Partes principales del multiSIM</vt:lpstr>
      <vt:lpstr>Presentación de PowerPoint</vt:lpstr>
      <vt:lpstr>Presentación de PowerPoint</vt:lpstr>
      <vt:lpstr>Barra de herramientas e instrumentos</vt:lpstr>
      <vt:lpstr>Agregando Componentes</vt:lpstr>
      <vt:lpstr>Unidades aceptadas por Multisim</vt:lpstr>
      <vt:lpstr>Cambiar parámetros de los elementos</vt:lpstr>
      <vt:lpstr>CIRCUITOS SIMULADOS EN SERIE Y EN  PARALELO ENMULTISIM</vt:lpstr>
      <vt:lpstr>COMENZAMOS CON UN CIRCUITO EN SERIE</vt:lpstr>
      <vt:lpstr>Presentación de PowerPoint</vt:lpstr>
      <vt:lpstr>SELECCIONAMOS LA FUENTE DE VOLTAJE </vt:lpstr>
      <vt:lpstr>ELEGIMOS LA TIERRA </vt:lpstr>
      <vt:lpstr>QUEDANDO ESTABLECIDA LA ALIMENTACION  DE ESTA FORMA</vt:lpstr>
      <vt:lpstr>SELECCIONAMOS LAS RESISTENCIAS PARA NUESTRO CIRCUITO </vt:lpstr>
      <vt:lpstr>UNIMOS NUESTRO CIRCUITO </vt:lpstr>
      <vt:lpstr>UNIMOS NUESTRO CIRCUITO </vt:lpstr>
      <vt:lpstr>AÑADIMOS HERRAMIENTA DE MEDICION </vt:lpstr>
      <vt:lpstr>EN ESTE CASO YO IMPLEMENTE </vt:lpstr>
      <vt:lpstr>COMPROBAMOS EL CIRCUITO CORRIENDO LA SIMULACION </vt:lpstr>
      <vt:lpstr>CONTINUAMOS CON..</vt:lpstr>
      <vt:lpstr>ABRIMOS NUESTRO NUEVO PROYECTO </vt:lpstr>
      <vt:lpstr>INSERTAMOS LOS COMPONENTES A UTILIZAR PARA NUESTRO CIRCUITO</vt:lpstr>
      <vt:lpstr>UNIMOS COMPONENTES </vt:lpstr>
      <vt:lpstr>ADICIONAMOS HERRRAMIETAS DE MEDICIÓN</vt:lpstr>
      <vt:lpstr>CORREMOS EN SIMULADOR </vt:lpstr>
      <vt:lpstr>Presentación de PowerPoint</vt:lpstr>
      <vt:lpstr>MOSTRAMOS RESULTADOS FINALES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Luz Barrales</dc:creator>
  <cp:lastModifiedBy>israel gonzalez</cp:lastModifiedBy>
  <cp:revision>17</cp:revision>
  <dcterms:created xsi:type="dcterms:W3CDTF">2020-10-29T19:19:24Z</dcterms:created>
  <dcterms:modified xsi:type="dcterms:W3CDTF">2020-11-03T16:40:08Z</dcterms:modified>
</cp:coreProperties>
</file>