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353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44" d="100"/>
          <a:sy n="44" d="100"/>
        </p:scale>
        <p:origin x="54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A10E6-8D4A-486E-AB0C-B66CDBF38E41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24E71-727B-4DBF-8D55-2C3BF7AA9B8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3059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C1CAC8-E1AC-4A47-8647-435956A73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8F98B82-BD4C-44E2-A9D4-7F9A6F418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5888E8-4DBD-4AC1-BFB4-A3AE6AAD9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093C94-06D7-434D-83ED-67DA3E74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F597BF-B904-4988-B965-6C7B6C989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350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EF90E-7B24-4AC3-BA58-C4943A8C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32016D-F07A-4EF9-AAE2-BCE5ECC45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C969BB-4C41-4E03-A2BF-562FAD9FA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7B9B4F-E2C6-4C85-99D3-64139B52B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2023F6-5E1C-4B52-9C68-3211B2086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684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EAC1ABD-0DB6-4C72-8076-61B3C84782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9C62285-CC40-48FE-BE6F-1C81B2074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FAA5B4-52F0-4A9B-B97C-B1B51F3FD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3F39A7-87EE-4922-B458-56AE69400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86A936-08B7-448B-9F43-52C3DD3BF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300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6EBA78-C93E-4E16-82C3-3307A56CD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E55F39-6A46-4977-B77B-C3C7B24ED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C0110F-4DD8-404A-AD10-DA99F24A7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FDBDC0-377B-4E4F-B073-04FE6E25D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11A982-56F5-460F-A49B-F5CF791EE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3469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A65719-7E32-4BC7-8FF4-F3458047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8FCDF1-4FE1-484F-82AD-5B8E8B8D5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276923-A7C9-4A9C-B0DC-938AB4898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203870-599F-49CB-9059-FD08261F7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5E1CF8-D7B0-4A60-B55B-9EF1DB8B3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253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F97014-C282-4C10-8A8A-ECD20A16B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68DB02-D630-4663-9AFF-E17A9470B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44BE3B-D653-49B8-9843-CF1570B07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6869E6B-4288-459D-950A-4AE73892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5CE16F-EF95-4759-A61B-4D2A7B57A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63D474-2EE8-41B6-A987-123FA4BFA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117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0C6D2F-121E-4DEB-B363-302F5DDEB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DE853F-D6DD-4EA8-8D7F-35229287B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3ED161-E904-44C2-83F5-E129B7597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ADA014-021A-4BF2-B2E5-9E9D6B8723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3227175-971D-4006-BF6A-2642F7D801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BB044D7-CC75-486A-8C9B-999BEADF0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DA82981-1F86-4A50-9ECC-E34E8518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4506BC6-CE14-4505-9D47-0B8CF7E1E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540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85B57-84A3-4A2A-9F5F-51A1F505C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493C30-4E51-4D8F-B3DD-D4E38BBB6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191F7D-C073-461D-A373-79AEF630A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6D31BD-095A-4123-8DDC-7F469D237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6749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980C5FF-3191-423F-9151-DB0FFF1B9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DE353A2-AC46-4299-BADB-661A22122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4C06EC-F02D-4739-9F80-0E356F2A3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71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F29DD-4E33-4671-8914-D7238B0E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5CC1F4-748D-44A1-986B-032695584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105D140-06E0-42A5-8728-32A6503F07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364B4FF-477E-48C6-B591-2D233E5A4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FDE7D9-3126-439B-85A8-BF5511D9F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F8C74E-2414-48CC-BB45-8F746FF64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1582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47C195-7735-41B2-A97A-EEF3A3B34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850F34C-A590-46E5-BFD2-E2104BAFD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5882C2-EF35-454D-98B8-2B4F060D0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736EBF-656B-4A87-B836-DDE430B95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EA2586-6737-403D-9121-768B81908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AA52CE-2858-49A5-9A27-82549DF46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397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0374DD4-9A11-4A9C-BD9B-9E4DBEEC9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32E61B1-4056-42E4-9508-82E19D153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4A6AF1-0E0A-4B56-8020-E20E83B21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B54B9-C536-40F6-9CE8-0A3544232665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D62F71-EA0A-464D-8715-7AA12F719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D436EA-8DFA-4CF8-B279-7CC8A8F3A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2CA00-7733-450B-90F3-50FAD6145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450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7;p28">
            <a:extLst>
              <a:ext uri="{FF2B5EF4-FFF2-40B4-BE49-F238E27FC236}">
                <a16:creationId xmlns:a16="http://schemas.microsoft.com/office/drawing/2014/main" id="{9A85E55F-FC20-43AF-BDD9-2F89236F4541}"/>
              </a:ext>
            </a:extLst>
          </p:cNvPr>
          <p:cNvSpPr txBox="1"/>
          <p:nvPr/>
        </p:nvSpPr>
        <p:spPr>
          <a:xfrm>
            <a:off x="921311" y="338944"/>
            <a:ext cx="10349378" cy="141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None/>
            </a:pPr>
            <a:r>
              <a:rPr lang="es-MX" sz="3400" b="1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2.7 Instalación </a:t>
            </a:r>
            <a:r>
              <a:rPr lang="es-MX" sz="3400" b="1" i="0" u="none" strike="noStrike" cap="none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Eléctrica de una bomba con electroniveles en una casa habitación y su costo</a:t>
            </a:r>
            <a:endParaRPr sz="3400" b="1" i="0" u="none" strike="noStrike" cap="none" dirty="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967EF95-811A-4D71-AF6C-8AF139926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155" y="2389453"/>
            <a:ext cx="3159581" cy="146276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54F612-8B15-4AD2-BFC5-752CCCB25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979" y="2409391"/>
            <a:ext cx="3179376" cy="165565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4C0AC30-D502-453A-9950-CDC6BC30E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40" y="2529436"/>
            <a:ext cx="1573570" cy="166523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B7C3AB0-0065-404D-A4F8-E6A057B839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7711" y="2218342"/>
            <a:ext cx="1081088" cy="1804989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BEFFADEC-284E-4183-A721-79A8C4349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024" t="31500" r="2232" b="37001"/>
          <a:stretch>
            <a:fillRect/>
          </a:stretch>
        </p:blipFill>
        <p:spPr bwMode="auto">
          <a:xfrm>
            <a:off x="2177143" y="4678312"/>
            <a:ext cx="7837714" cy="144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40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CC0A93B-7D1D-49E7-829C-CA01420B8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000" y="0"/>
            <a:ext cx="5409282" cy="6858000"/>
          </a:xfrm>
          <a:prstGeom prst="rect">
            <a:avLst/>
          </a:prstGeom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E431A4BD-1991-4FC0-A965-5D367414E5D8}"/>
              </a:ext>
            </a:extLst>
          </p:cNvPr>
          <p:cNvCxnSpPr>
            <a:cxnSpLocks/>
          </p:cNvCxnSpPr>
          <p:nvPr/>
        </p:nvCxnSpPr>
        <p:spPr>
          <a:xfrm>
            <a:off x="2133821" y="3957145"/>
            <a:ext cx="1027227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4F98854-3641-472C-B84C-9A9F32927F2E}"/>
              </a:ext>
            </a:extLst>
          </p:cNvPr>
          <p:cNvCxnSpPr>
            <a:cxnSpLocks/>
          </p:cNvCxnSpPr>
          <p:nvPr/>
        </p:nvCxnSpPr>
        <p:spPr>
          <a:xfrm>
            <a:off x="2621048" y="1877202"/>
            <a:ext cx="1279581" cy="11657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8436650-E7E6-47EF-9C93-32BB06F8873C}"/>
              </a:ext>
            </a:extLst>
          </p:cNvPr>
          <p:cNvCxnSpPr>
            <a:cxnSpLocks/>
          </p:cNvCxnSpPr>
          <p:nvPr/>
        </p:nvCxnSpPr>
        <p:spPr>
          <a:xfrm flipH="1">
            <a:off x="7990114" y="3265714"/>
            <a:ext cx="1132115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364FDCAD-92BE-4D04-B558-77EBC2C4F6DF}"/>
              </a:ext>
            </a:extLst>
          </p:cNvPr>
          <p:cNvCxnSpPr>
            <a:cxnSpLocks/>
          </p:cNvCxnSpPr>
          <p:nvPr/>
        </p:nvCxnSpPr>
        <p:spPr>
          <a:xfrm flipH="1">
            <a:off x="7916911" y="5747657"/>
            <a:ext cx="140126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72D9608C-7392-4B59-9A44-35505EC7B5E5}"/>
              </a:ext>
            </a:extLst>
          </p:cNvPr>
          <p:cNvCxnSpPr>
            <a:cxnSpLocks/>
          </p:cNvCxnSpPr>
          <p:nvPr/>
        </p:nvCxnSpPr>
        <p:spPr>
          <a:xfrm flipH="1">
            <a:off x="7525027" y="2155372"/>
            <a:ext cx="1597202" cy="718456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9E78CDE-EA6C-435E-8037-2503210F97BC}"/>
              </a:ext>
            </a:extLst>
          </p:cNvPr>
          <p:cNvSpPr txBox="1"/>
          <p:nvPr/>
        </p:nvSpPr>
        <p:spPr>
          <a:xfrm>
            <a:off x="9209315" y="1693707"/>
            <a:ext cx="1728000" cy="7200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Costo por el tipo de Canalización </a:t>
            </a:r>
          </a:p>
          <a:p>
            <a:pPr algn="ctr"/>
            <a:endParaRPr lang="es-MX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96DDD66-2328-4B75-869D-E962D55FE796}"/>
              </a:ext>
            </a:extLst>
          </p:cNvPr>
          <p:cNvSpPr txBox="1"/>
          <p:nvPr/>
        </p:nvSpPr>
        <p:spPr>
          <a:xfrm>
            <a:off x="9209315" y="2873828"/>
            <a:ext cx="1404000" cy="10080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Costo por el calibre del conductor </a:t>
            </a:r>
          </a:p>
          <a:p>
            <a:pPr algn="just"/>
            <a:endParaRPr lang="es-MX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643CCDC-E350-483D-B74E-210EC8F256D7}"/>
              </a:ext>
            </a:extLst>
          </p:cNvPr>
          <p:cNvSpPr txBox="1"/>
          <p:nvPr/>
        </p:nvSpPr>
        <p:spPr>
          <a:xfrm>
            <a:off x="754922" y="999828"/>
            <a:ext cx="1800000" cy="10080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Costo por el tipo de electroniveles (tinaco) </a:t>
            </a:r>
          </a:p>
          <a:p>
            <a:pPr algn="ctr"/>
            <a:endParaRPr lang="es-MX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6DD85D4-423C-4C36-AAA8-29670E578E4D}"/>
              </a:ext>
            </a:extLst>
          </p:cNvPr>
          <p:cNvSpPr txBox="1"/>
          <p:nvPr/>
        </p:nvSpPr>
        <p:spPr>
          <a:xfrm>
            <a:off x="9388527" y="5431202"/>
            <a:ext cx="1803274" cy="10080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Costo por el tipo de electroniveles (cisterna) </a:t>
            </a:r>
          </a:p>
          <a:p>
            <a:pPr algn="ctr"/>
            <a:endParaRPr lang="es-MX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9E50759-F4CD-438D-BBF9-FA2838181065}"/>
              </a:ext>
            </a:extLst>
          </p:cNvPr>
          <p:cNvSpPr txBox="1"/>
          <p:nvPr/>
        </p:nvSpPr>
        <p:spPr>
          <a:xfrm>
            <a:off x="330547" y="3689485"/>
            <a:ext cx="1803274" cy="13320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Costo por el Interruptor termomagnético (opcional)</a:t>
            </a:r>
          </a:p>
          <a:p>
            <a:pPr algn="ctr"/>
            <a:endParaRPr lang="es-MX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E27B5F8-1B67-4362-9E06-AD198582DFB2}"/>
              </a:ext>
            </a:extLst>
          </p:cNvPr>
          <p:cNvSpPr txBox="1"/>
          <p:nvPr/>
        </p:nvSpPr>
        <p:spPr>
          <a:xfrm>
            <a:off x="9144004" y="235018"/>
            <a:ext cx="2656110" cy="684000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Costo por la mano de obra, herramienta y otros.</a:t>
            </a:r>
          </a:p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33139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CuadroTexto"/>
          <p:cNvSpPr txBox="1"/>
          <p:nvPr/>
        </p:nvSpPr>
        <p:spPr>
          <a:xfrm>
            <a:off x="644081" y="931136"/>
            <a:ext cx="10657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>
                <a:ea typeface="Calibri"/>
                <a:cs typeface="Times New Roman"/>
              </a:rPr>
              <a:t>Catálogo de Precios Unitarios: </a:t>
            </a:r>
            <a:r>
              <a:rPr lang="es-MX" sz="2000" dirty="0">
                <a:ea typeface="Calibri"/>
                <a:cs typeface="Times New Roman"/>
              </a:rPr>
              <a:t>Es la integración de los cargos por realizar en cada concepto de los trabajos, es decir, suma de Materiales, Mano de Obra, Herramienta, etc., afectados por los </a:t>
            </a:r>
            <a:r>
              <a:rPr lang="es-MX" sz="2000" b="1" dirty="0">
                <a:ea typeface="Calibri"/>
                <a:cs typeface="Times New Roman"/>
              </a:rPr>
              <a:t>porcentajes indirectos </a:t>
            </a:r>
            <a:r>
              <a:rPr lang="es-MX" sz="2000" dirty="0">
                <a:ea typeface="Calibri"/>
                <a:cs typeface="Times New Roman"/>
              </a:rPr>
              <a:t>de </a:t>
            </a:r>
            <a:r>
              <a:rPr lang="es-MX" sz="2000" b="1" dirty="0">
                <a:ea typeface="Calibri"/>
                <a:cs typeface="Times New Roman"/>
              </a:rPr>
              <a:t>utilidad y financiamiento.</a:t>
            </a:r>
          </a:p>
        </p:txBody>
      </p:sp>
      <p:sp>
        <p:nvSpPr>
          <p:cNvPr id="164" name="Google Shape;164;p21"/>
          <p:cNvSpPr txBox="1"/>
          <p:nvPr/>
        </p:nvSpPr>
        <p:spPr>
          <a:xfrm>
            <a:off x="714527" y="116632"/>
            <a:ext cx="8765849" cy="695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MX" sz="4000" b="1" dirty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Trebuchet MS"/>
                <a:cs typeface="Trebuchet MS"/>
                <a:sym typeface="Trebuchet MS"/>
              </a:rPr>
              <a:t>Terminología y Conceptos</a:t>
            </a:r>
            <a:endParaRPr lang="es-MX" sz="3200" i="0" u="none" strike="noStrike" cap="none" dirty="0">
              <a:solidFill>
                <a:srgbClr val="00B050"/>
              </a:solidFill>
              <a:latin typeface="+mj-lt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 lang="es-MX" sz="3200" b="0" i="0" u="none" strike="noStrike" cap="none" dirty="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 lang="es-MX" dirty="0"/>
          </a:p>
        </p:txBody>
      </p:sp>
      <p:sp>
        <p:nvSpPr>
          <p:cNvPr id="7" name="6 Trapecio"/>
          <p:cNvSpPr/>
          <p:nvPr/>
        </p:nvSpPr>
        <p:spPr>
          <a:xfrm>
            <a:off x="4208478" y="2121790"/>
            <a:ext cx="1656184" cy="576064"/>
          </a:xfrm>
          <a:prstGeom prst="trapezoid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PRECIO UNITARIO</a:t>
            </a:r>
          </a:p>
        </p:txBody>
      </p:sp>
      <p:sp>
        <p:nvSpPr>
          <p:cNvPr id="14" name="13 Operación manual"/>
          <p:cNvSpPr/>
          <p:nvPr/>
        </p:nvSpPr>
        <p:spPr>
          <a:xfrm>
            <a:off x="1904222" y="3129902"/>
            <a:ext cx="1944216" cy="720080"/>
          </a:xfrm>
          <a:prstGeom prst="flowChartManualOperation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00" b="1" dirty="0">
                <a:solidFill>
                  <a:schemeClr val="tx1"/>
                </a:solidFill>
              </a:rPr>
              <a:t>COSTO DIRECTO</a:t>
            </a:r>
          </a:p>
        </p:txBody>
      </p:sp>
      <p:sp>
        <p:nvSpPr>
          <p:cNvPr id="15" name="14 Operación manual"/>
          <p:cNvSpPr/>
          <p:nvPr/>
        </p:nvSpPr>
        <p:spPr>
          <a:xfrm>
            <a:off x="5972673" y="3129902"/>
            <a:ext cx="1944216" cy="720080"/>
          </a:xfrm>
          <a:prstGeom prst="flowChartManualOperati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00" b="1" dirty="0">
                <a:solidFill>
                  <a:srgbClr val="FFFF00"/>
                </a:solidFill>
              </a:rPr>
              <a:t>SOBRE COSTO</a:t>
            </a:r>
          </a:p>
        </p:txBody>
      </p:sp>
      <p:cxnSp>
        <p:nvCxnSpPr>
          <p:cNvPr id="17" name="16 Conector angular"/>
          <p:cNvCxnSpPr>
            <a:stCxn id="7" idx="2"/>
            <a:endCxn id="14" idx="0"/>
          </p:cNvCxnSpPr>
          <p:nvPr/>
        </p:nvCxnSpPr>
        <p:spPr>
          <a:xfrm rot="5400000">
            <a:off x="3740426" y="1833758"/>
            <a:ext cx="432048" cy="216024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Conector angular"/>
          <p:cNvCxnSpPr>
            <a:stCxn id="7" idx="2"/>
            <a:endCxn id="15" idx="0"/>
          </p:cNvCxnSpPr>
          <p:nvPr/>
        </p:nvCxnSpPr>
        <p:spPr>
          <a:xfrm rot="16200000" flipH="1">
            <a:off x="5774651" y="1959772"/>
            <a:ext cx="432048" cy="190821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19 Rectángulo redondeado"/>
          <p:cNvSpPr/>
          <p:nvPr/>
        </p:nvSpPr>
        <p:spPr>
          <a:xfrm>
            <a:off x="1904222" y="4138014"/>
            <a:ext cx="2016224" cy="43204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MATERIALES</a:t>
            </a:r>
          </a:p>
        </p:txBody>
      </p:sp>
      <p:sp>
        <p:nvSpPr>
          <p:cNvPr id="21" name="20 Rectángulo redondeado"/>
          <p:cNvSpPr/>
          <p:nvPr/>
        </p:nvSpPr>
        <p:spPr>
          <a:xfrm>
            <a:off x="1832214" y="4858094"/>
            <a:ext cx="2016224" cy="43204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MANO DE OBRA</a:t>
            </a:r>
          </a:p>
        </p:txBody>
      </p:sp>
      <p:sp>
        <p:nvSpPr>
          <p:cNvPr id="22" name="21 Rectángulo redondeado"/>
          <p:cNvSpPr/>
          <p:nvPr/>
        </p:nvSpPr>
        <p:spPr>
          <a:xfrm>
            <a:off x="1904222" y="5578174"/>
            <a:ext cx="2016224" cy="43204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HERRAMIENTA Y EQUIPO</a:t>
            </a:r>
          </a:p>
        </p:txBody>
      </p:sp>
      <p:cxnSp>
        <p:nvCxnSpPr>
          <p:cNvPr id="24" name="23 Forma"/>
          <p:cNvCxnSpPr>
            <a:endCxn id="20" idx="1"/>
          </p:cNvCxnSpPr>
          <p:nvPr/>
        </p:nvCxnSpPr>
        <p:spPr>
          <a:xfrm rot="5400000">
            <a:off x="1580186" y="3813978"/>
            <a:ext cx="864096" cy="216024"/>
          </a:xfrm>
          <a:prstGeom prst="bentConnector4">
            <a:avLst>
              <a:gd name="adj1" fmla="val 546"/>
              <a:gd name="adj2" fmla="val 427544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27 Forma"/>
          <p:cNvCxnSpPr>
            <a:endCxn id="21" idx="1"/>
          </p:cNvCxnSpPr>
          <p:nvPr/>
        </p:nvCxnSpPr>
        <p:spPr>
          <a:xfrm rot="16200000" flipH="1">
            <a:off x="1148138" y="4390042"/>
            <a:ext cx="720080" cy="64807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29 Forma"/>
          <p:cNvCxnSpPr>
            <a:endCxn id="22" idx="1"/>
          </p:cNvCxnSpPr>
          <p:nvPr/>
        </p:nvCxnSpPr>
        <p:spPr>
          <a:xfrm rot="16200000" flipH="1">
            <a:off x="1184142" y="5074118"/>
            <a:ext cx="720080" cy="72008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33 Rectángulo redondeado"/>
          <p:cNvSpPr/>
          <p:nvPr/>
        </p:nvSpPr>
        <p:spPr>
          <a:xfrm>
            <a:off x="5936669" y="3921990"/>
            <a:ext cx="2016224" cy="432048"/>
          </a:xfrm>
          <a:prstGeom prst="roundRect">
            <a:avLst/>
          </a:prstGeom>
          <a:solidFill>
            <a:srgbClr val="0066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INDIRECTOS</a:t>
            </a:r>
          </a:p>
        </p:txBody>
      </p:sp>
      <p:sp>
        <p:nvSpPr>
          <p:cNvPr id="35" name="34 Rectángulo redondeado"/>
          <p:cNvSpPr/>
          <p:nvPr/>
        </p:nvSpPr>
        <p:spPr>
          <a:xfrm>
            <a:off x="5936669" y="4474051"/>
            <a:ext cx="2016224" cy="432048"/>
          </a:xfrm>
          <a:prstGeom prst="roundRect">
            <a:avLst/>
          </a:prstGeom>
          <a:solidFill>
            <a:srgbClr val="0066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FINANCIAMIENTO</a:t>
            </a:r>
          </a:p>
        </p:txBody>
      </p:sp>
      <p:sp>
        <p:nvSpPr>
          <p:cNvPr id="36" name="35 Rectángulo redondeado"/>
          <p:cNvSpPr/>
          <p:nvPr/>
        </p:nvSpPr>
        <p:spPr>
          <a:xfrm>
            <a:off x="8672973" y="3489942"/>
            <a:ext cx="2016224" cy="43204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DE OPERACIÓN</a:t>
            </a:r>
          </a:p>
        </p:txBody>
      </p:sp>
      <p:sp>
        <p:nvSpPr>
          <p:cNvPr id="37" name="36 Rectángulo redondeado"/>
          <p:cNvSpPr/>
          <p:nvPr/>
        </p:nvSpPr>
        <p:spPr>
          <a:xfrm>
            <a:off x="5936669" y="5026112"/>
            <a:ext cx="2016224" cy="432048"/>
          </a:xfrm>
          <a:prstGeom prst="roundRect">
            <a:avLst/>
          </a:prstGeom>
          <a:solidFill>
            <a:srgbClr val="0066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UTILIDAD</a:t>
            </a:r>
          </a:p>
        </p:txBody>
      </p:sp>
      <p:sp>
        <p:nvSpPr>
          <p:cNvPr id="38" name="37 Rectángulo redondeado"/>
          <p:cNvSpPr/>
          <p:nvPr/>
        </p:nvSpPr>
        <p:spPr>
          <a:xfrm>
            <a:off x="5936669" y="5578174"/>
            <a:ext cx="2016224" cy="432048"/>
          </a:xfrm>
          <a:prstGeom prst="roundRect">
            <a:avLst/>
          </a:prstGeom>
          <a:solidFill>
            <a:srgbClr val="0066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CARGOS ADICIONALES</a:t>
            </a:r>
          </a:p>
        </p:txBody>
      </p:sp>
      <p:cxnSp>
        <p:nvCxnSpPr>
          <p:cNvPr id="40" name="39 Conector angular"/>
          <p:cNvCxnSpPr/>
          <p:nvPr/>
        </p:nvCxnSpPr>
        <p:spPr>
          <a:xfrm rot="10800000" flipV="1">
            <a:off x="5936669" y="3489942"/>
            <a:ext cx="230426" cy="648072"/>
          </a:xfrm>
          <a:prstGeom prst="bentConnector3">
            <a:avLst>
              <a:gd name="adj1" fmla="val 336996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41 Forma"/>
          <p:cNvCxnSpPr/>
          <p:nvPr/>
        </p:nvCxnSpPr>
        <p:spPr>
          <a:xfrm rot="5400000">
            <a:off x="5451815" y="3981996"/>
            <a:ext cx="1200133" cy="216024"/>
          </a:xfrm>
          <a:prstGeom prst="bentConnector4">
            <a:avLst>
              <a:gd name="adj1" fmla="val 787"/>
              <a:gd name="adj2" fmla="val 358676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47 Conector angular"/>
          <p:cNvCxnSpPr/>
          <p:nvPr/>
        </p:nvCxnSpPr>
        <p:spPr>
          <a:xfrm rot="10800000" flipV="1">
            <a:off x="5936669" y="3489942"/>
            <a:ext cx="230426" cy="1752194"/>
          </a:xfrm>
          <a:prstGeom prst="bentConnector3">
            <a:avLst>
              <a:gd name="adj1" fmla="val 348019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50 Forma"/>
          <p:cNvCxnSpPr/>
          <p:nvPr/>
        </p:nvCxnSpPr>
        <p:spPr>
          <a:xfrm rot="5400000">
            <a:off x="4899753" y="4534058"/>
            <a:ext cx="2304256" cy="216024"/>
          </a:xfrm>
          <a:prstGeom prst="bentConnector4">
            <a:avLst>
              <a:gd name="adj1" fmla="val -433"/>
              <a:gd name="adj2" fmla="val 364555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53 Rectángulo redondeado"/>
          <p:cNvSpPr/>
          <p:nvPr/>
        </p:nvSpPr>
        <p:spPr>
          <a:xfrm>
            <a:off x="8672973" y="4354038"/>
            <a:ext cx="2016224" cy="43204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DE OBRA</a:t>
            </a:r>
          </a:p>
        </p:txBody>
      </p:sp>
      <p:cxnSp>
        <p:nvCxnSpPr>
          <p:cNvPr id="56" name="55 Conector angular"/>
          <p:cNvCxnSpPr>
            <a:stCxn id="34" idx="3"/>
            <a:endCxn id="36" idx="1"/>
          </p:cNvCxnSpPr>
          <p:nvPr/>
        </p:nvCxnSpPr>
        <p:spPr>
          <a:xfrm flipV="1">
            <a:off x="7952893" y="3705966"/>
            <a:ext cx="720080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57 Conector angular"/>
          <p:cNvCxnSpPr>
            <a:endCxn id="54" idx="1"/>
          </p:cNvCxnSpPr>
          <p:nvPr/>
        </p:nvCxnSpPr>
        <p:spPr>
          <a:xfrm>
            <a:off x="7952893" y="4138014"/>
            <a:ext cx="720080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 thruBlk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134</Words>
  <Application>Microsoft Office PowerPoint</Application>
  <PresentationFormat>Panorámica</PresentationFormat>
  <Paragraphs>21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Noto Sans Symbols</vt:lpstr>
      <vt:lpstr>Trebuchet MS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Genesis</dc:creator>
  <cp:lastModifiedBy>Genesis</cp:lastModifiedBy>
  <cp:revision>8</cp:revision>
  <dcterms:created xsi:type="dcterms:W3CDTF">2021-04-20T14:45:44Z</dcterms:created>
  <dcterms:modified xsi:type="dcterms:W3CDTF">2021-04-20T15:46:41Z</dcterms:modified>
</cp:coreProperties>
</file>