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0413" cy="6859588"/>
  <p:notesSz cx="6858000" cy="9144000"/>
  <p:defaultTextStyle>
    <a:defPPr>
      <a:defRPr lang="es-MX"/>
    </a:defPPr>
    <a:lvl1pPr marL="0" algn="l" defTabSz="121194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5973" algn="l" defTabSz="121194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1946" algn="l" defTabSz="121194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17919" algn="l" defTabSz="121194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23892" algn="l" defTabSz="121194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29864" algn="l" defTabSz="121194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35837" algn="l" defTabSz="121194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41810" algn="l" defTabSz="121194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47783" algn="l" defTabSz="121194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76" y="-102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281" y="2130920"/>
            <a:ext cx="10361851" cy="147036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5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1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17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3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29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35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4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4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3870828" y="274703"/>
            <a:ext cx="4304740" cy="585446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56610" y="274703"/>
            <a:ext cx="12711045" cy="58544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597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194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179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238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298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3583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418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4778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56609" y="1600571"/>
            <a:ext cx="8507892" cy="452859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9667675" y="1600571"/>
            <a:ext cx="8507892" cy="452859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5973" indent="0">
              <a:buNone/>
              <a:defRPr sz="2700" b="1"/>
            </a:lvl2pPr>
            <a:lvl3pPr marL="1211946" indent="0">
              <a:buNone/>
              <a:defRPr sz="2400" b="1"/>
            </a:lvl3pPr>
            <a:lvl4pPr marL="1817919" indent="0">
              <a:buNone/>
              <a:defRPr sz="2100" b="1"/>
            </a:lvl4pPr>
            <a:lvl5pPr marL="2423892" indent="0">
              <a:buNone/>
              <a:defRPr sz="2100" b="1"/>
            </a:lvl5pPr>
            <a:lvl6pPr marL="3029864" indent="0">
              <a:buNone/>
              <a:defRPr sz="2100" b="1"/>
            </a:lvl6pPr>
            <a:lvl7pPr marL="3635837" indent="0">
              <a:buNone/>
              <a:defRPr sz="2100" b="1"/>
            </a:lvl7pPr>
            <a:lvl8pPr marL="4241810" indent="0">
              <a:buNone/>
              <a:defRPr sz="2100" b="1"/>
            </a:lvl8pPr>
            <a:lvl9pPr marL="4847783" indent="0">
              <a:buNone/>
              <a:defRPr sz="21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521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5973" indent="0">
              <a:buNone/>
              <a:defRPr sz="2700" b="1"/>
            </a:lvl2pPr>
            <a:lvl3pPr marL="1211946" indent="0">
              <a:buNone/>
              <a:defRPr sz="2400" b="1"/>
            </a:lvl3pPr>
            <a:lvl4pPr marL="1817919" indent="0">
              <a:buNone/>
              <a:defRPr sz="2100" b="1"/>
            </a:lvl4pPr>
            <a:lvl5pPr marL="2423892" indent="0">
              <a:buNone/>
              <a:defRPr sz="2100" b="1"/>
            </a:lvl5pPr>
            <a:lvl6pPr marL="3029864" indent="0">
              <a:buNone/>
              <a:defRPr sz="2100" b="1"/>
            </a:lvl6pPr>
            <a:lvl7pPr marL="3635837" indent="0">
              <a:buNone/>
              <a:defRPr sz="2100" b="1"/>
            </a:lvl7pPr>
            <a:lvl8pPr marL="4241810" indent="0">
              <a:buNone/>
              <a:defRPr sz="2100" b="1"/>
            </a:lvl8pPr>
            <a:lvl9pPr marL="4847783" indent="0">
              <a:buNone/>
              <a:defRPr sz="21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2562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3114"/>
            <a:ext cx="4010562" cy="116231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112" y="273114"/>
            <a:ext cx="6814780" cy="5854468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521" y="1435434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5973" indent="0">
              <a:buNone/>
              <a:defRPr sz="1600"/>
            </a:lvl2pPr>
            <a:lvl3pPr marL="1211946" indent="0">
              <a:buNone/>
              <a:defRPr sz="1300"/>
            </a:lvl3pPr>
            <a:lvl4pPr marL="1817919" indent="0">
              <a:buNone/>
              <a:defRPr sz="1200"/>
            </a:lvl4pPr>
            <a:lvl5pPr marL="2423892" indent="0">
              <a:buNone/>
              <a:defRPr sz="1200"/>
            </a:lvl5pPr>
            <a:lvl6pPr marL="3029864" indent="0">
              <a:buNone/>
              <a:defRPr sz="1200"/>
            </a:lvl6pPr>
            <a:lvl7pPr marL="3635837" indent="0">
              <a:buNone/>
              <a:defRPr sz="1200"/>
            </a:lvl7pPr>
            <a:lvl8pPr marL="4241810" indent="0">
              <a:buNone/>
              <a:defRPr sz="1200"/>
            </a:lvl8pPr>
            <a:lvl9pPr marL="4847783" indent="0">
              <a:buNone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406" y="4801713"/>
            <a:ext cx="7314248" cy="56686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200"/>
            </a:lvl1pPr>
            <a:lvl2pPr marL="605973" indent="0">
              <a:buNone/>
              <a:defRPr sz="3700"/>
            </a:lvl2pPr>
            <a:lvl3pPr marL="1211946" indent="0">
              <a:buNone/>
              <a:defRPr sz="3200"/>
            </a:lvl3pPr>
            <a:lvl4pPr marL="1817919" indent="0">
              <a:buNone/>
              <a:defRPr sz="2700"/>
            </a:lvl4pPr>
            <a:lvl5pPr marL="2423892" indent="0">
              <a:buNone/>
              <a:defRPr sz="2700"/>
            </a:lvl5pPr>
            <a:lvl6pPr marL="3029864" indent="0">
              <a:buNone/>
              <a:defRPr sz="2700"/>
            </a:lvl6pPr>
            <a:lvl7pPr marL="3635837" indent="0">
              <a:buNone/>
              <a:defRPr sz="2700"/>
            </a:lvl7pPr>
            <a:lvl8pPr marL="4241810" indent="0">
              <a:buNone/>
              <a:defRPr sz="2700"/>
            </a:lvl8pPr>
            <a:lvl9pPr marL="4847783" indent="0">
              <a:buNone/>
              <a:defRPr sz="27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900"/>
            </a:lvl1pPr>
            <a:lvl2pPr marL="605973" indent="0">
              <a:buNone/>
              <a:defRPr sz="1600"/>
            </a:lvl2pPr>
            <a:lvl3pPr marL="1211946" indent="0">
              <a:buNone/>
              <a:defRPr sz="1300"/>
            </a:lvl3pPr>
            <a:lvl4pPr marL="1817919" indent="0">
              <a:buNone/>
              <a:defRPr sz="1200"/>
            </a:lvl4pPr>
            <a:lvl5pPr marL="2423892" indent="0">
              <a:buNone/>
              <a:defRPr sz="1200"/>
            </a:lvl5pPr>
            <a:lvl6pPr marL="3029864" indent="0">
              <a:buNone/>
              <a:defRPr sz="1200"/>
            </a:lvl6pPr>
            <a:lvl7pPr marL="3635837" indent="0">
              <a:buNone/>
              <a:defRPr sz="1200"/>
            </a:lvl7pPr>
            <a:lvl8pPr marL="4241810" indent="0">
              <a:buNone/>
              <a:defRPr sz="1200"/>
            </a:lvl8pPr>
            <a:lvl9pPr marL="4847783" indent="0">
              <a:buNone/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121195" tIns="60597" rIns="121195" bIns="60597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21195" tIns="60597" rIns="121195" bIns="60597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21195" tIns="60597" rIns="121195" bIns="6059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516CE-37F1-4A0F-82C7-AF8C7B1C73BE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059" y="6357822"/>
            <a:ext cx="3860297" cy="365210"/>
          </a:xfrm>
          <a:prstGeom prst="rect">
            <a:avLst/>
          </a:prstGeom>
        </p:spPr>
        <p:txBody>
          <a:bodyPr vert="horz" lIns="121195" tIns="60597" rIns="121195" bIns="6059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21195" tIns="60597" rIns="121195" bIns="6059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6E7B-A0FB-4656-9303-C2B231678989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1946" rtl="0" eaLnBrk="1" latinLnBrk="0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4480" indent="-454480" algn="l" defTabSz="1211946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4706" indent="-378733" algn="l" defTabSz="1211946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14932" indent="-302986" algn="l" defTabSz="121194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20905" indent="-302986" algn="l" defTabSz="121194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26878" indent="-302986" algn="l" defTabSz="1211946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32851" indent="-302986" algn="l" defTabSz="121194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38824" indent="-302986" algn="l" defTabSz="121194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44797" indent="-302986" algn="l" defTabSz="121194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50769" indent="-302986" algn="l" defTabSz="121194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21194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5973" algn="l" defTabSz="121194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1946" algn="l" defTabSz="121194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17919" algn="l" defTabSz="121194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23892" algn="l" defTabSz="121194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29864" algn="l" defTabSz="121194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35837" algn="l" defTabSz="121194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41810" algn="l" defTabSz="121194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47783" algn="l" defTabSz="121194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Ley </a:t>
            </a:r>
            <a:r>
              <a:rPr lang="es-MX" sz="4000" b="1" dirty="0" smtClean="0">
                <a:latin typeface="Arial" pitchFamily="34" charset="0"/>
                <a:cs typeface="Arial" pitchFamily="34" charset="0"/>
              </a:rPr>
              <a:t>de Watt.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1.7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uadroTexto 9"/>
          <p:cNvSpPr txBox="1"/>
          <p:nvPr/>
        </p:nvSpPr>
        <p:spPr>
          <a:xfrm>
            <a:off x="137198" y="823565"/>
            <a:ext cx="425738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¿Qué es Potencia?</a:t>
            </a:r>
          </a:p>
          <a:p>
            <a:endParaRPr lang="es-MX" sz="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600" dirty="0" smtClean="0">
                <a:latin typeface="Arial" pitchFamily="34" charset="0"/>
                <a:cs typeface="Arial" pitchFamily="34" charset="0"/>
              </a:rPr>
              <a:t>En los circuitos eléctricos la capacidad de realizar un trabajo se conoce como la </a:t>
            </a:r>
            <a:r>
              <a:rPr lang="es-MX" sz="1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potencia; 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por lo general se asigna con la letra </a:t>
            </a:r>
            <a:r>
              <a:rPr lang="es-MX" sz="1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 y en honor a la memoria de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James Watt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, inventor de la máquina de vapor, la unidad de potencia eléctrica es el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watt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; se abrevia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 “w”.</a:t>
            </a:r>
          </a:p>
          <a:p>
            <a:pPr algn="just"/>
            <a:r>
              <a:rPr lang="es-MX" sz="1600" dirty="0" smtClean="0">
                <a:latin typeface="Arial" pitchFamily="34" charset="0"/>
                <a:cs typeface="Arial" pitchFamily="34" charset="0"/>
              </a:rPr>
              <a:t>Para calcular la potencia de un circuito eléctrico se usa la relación:</a:t>
            </a:r>
          </a:p>
          <a:p>
            <a:pPr algn="just"/>
            <a:endParaRPr lang="es-MX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800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/>
            <a:r>
              <a:rPr lang="es-MX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MX" dirty="0"/>
          </a:p>
        </p:txBody>
      </p:sp>
      <p:sp>
        <p:nvSpPr>
          <p:cNvPr id="8" name="CuadroTexto 2"/>
          <p:cNvSpPr txBox="1"/>
          <p:nvPr/>
        </p:nvSpPr>
        <p:spPr>
          <a:xfrm>
            <a:off x="4898999" y="856341"/>
            <a:ext cx="685172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Explicación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MX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sz="16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potencia eléctrica 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es directamente proporcional al </a:t>
            </a:r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voltaje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 de un circuito y a la </a:t>
            </a:r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intensidad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 que circula por él.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16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sz="1600" dirty="0" smtClean="0">
                <a:latin typeface="Arial" pitchFamily="34" charset="0"/>
                <a:cs typeface="Arial" pitchFamily="34" charset="0"/>
              </a:rPr>
              <a:t>El watt, es la cantidad de energía entregada o absorbida por un elemento en un tiempo determinado.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16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sz="1600" dirty="0" smtClean="0">
                <a:latin typeface="Arial" pitchFamily="34" charset="0"/>
                <a:cs typeface="Arial" pitchFamily="34" charset="0"/>
              </a:rPr>
              <a:t>Es el porcentaje en el cual, la energía eléctrica se convierte en otra forma de energía.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600" b="1" i="1" dirty="0" smtClean="0">
                <a:latin typeface="Arial" pitchFamily="34" charset="0"/>
                <a:cs typeface="Arial" pitchFamily="34" charset="0"/>
              </a:rPr>
              <a:t>Simplemente es la corriente multiplicada por el voltaje.</a:t>
            </a:r>
            <a:endParaRPr lang="es-MX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uadroTexto 16"/>
          <p:cNvSpPr txBox="1"/>
          <p:nvPr/>
        </p:nvSpPr>
        <p:spPr>
          <a:xfrm>
            <a:off x="2926854" y="3285778"/>
            <a:ext cx="24275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latin typeface="Arial Black" panose="020B0A04020102020204" pitchFamily="34" charset="0"/>
              </a:rPr>
              <a:t>P=Potencia (Watts).</a:t>
            </a:r>
          </a:p>
          <a:p>
            <a:endParaRPr lang="es-MX" sz="800" dirty="0">
              <a:latin typeface="Arial Black" panose="020B0A04020102020204" pitchFamily="34" charset="0"/>
            </a:endParaRPr>
          </a:p>
          <a:p>
            <a:r>
              <a:rPr lang="es-MX" sz="1400" dirty="0" smtClean="0">
                <a:latin typeface="Arial Black" panose="020B0A04020102020204" pitchFamily="34" charset="0"/>
              </a:rPr>
              <a:t>E ó V= Voltaje o fuerza electromotriz (volts).</a:t>
            </a:r>
          </a:p>
          <a:p>
            <a:endParaRPr lang="es-MX" sz="800" dirty="0">
              <a:latin typeface="Arial Black" panose="020B0A04020102020204" pitchFamily="34" charset="0"/>
            </a:endParaRPr>
          </a:p>
          <a:p>
            <a:r>
              <a:rPr lang="es-MX" sz="1400" dirty="0" smtClean="0">
                <a:latin typeface="Arial Black" panose="020B0A04020102020204" pitchFamily="34" charset="0"/>
              </a:rPr>
              <a:t>I= Corriente (Amperes)</a:t>
            </a:r>
            <a:endParaRPr lang="es-MX" sz="1400" dirty="0">
              <a:latin typeface="Arial Black" panose="020B0A04020102020204" pitchFamily="34" charset="0"/>
            </a:endParaRPr>
          </a:p>
        </p:txBody>
      </p:sp>
      <p:sp>
        <p:nvSpPr>
          <p:cNvPr id="15" name="CuadroTexto 11"/>
          <p:cNvSpPr txBox="1"/>
          <p:nvPr/>
        </p:nvSpPr>
        <p:spPr>
          <a:xfrm>
            <a:off x="8687494" y="3739312"/>
            <a:ext cx="1978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Formula básica</a:t>
            </a:r>
            <a:endParaRPr lang="es-MX" sz="16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Imagen 3"/>
          <p:cNvPicPr>
            <a:picLocks noChangeAspect="1"/>
          </p:cNvPicPr>
          <p:nvPr/>
        </p:nvPicPr>
        <p:blipFill rotWithShape="1">
          <a:blip r:embed="rId2" cstate="print"/>
          <a:srcRect l="29249" t="4229" r="15720" b="4357"/>
          <a:stretch/>
        </p:blipFill>
        <p:spPr>
          <a:xfrm>
            <a:off x="5591150" y="4149874"/>
            <a:ext cx="1969500" cy="1840268"/>
          </a:xfrm>
          <a:prstGeom prst="rect">
            <a:avLst/>
          </a:prstGeom>
        </p:spPr>
      </p:pic>
      <p:pic>
        <p:nvPicPr>
          <p:cNvPr id="19" name="Imagen 9"/>
          <p:cNvPicPr>
            <a:picLocks noChangeAspect="1"/>
          </p:cNvPicPr>
          <p:nvPr/>
        </p:nvPicPr>
        <p:blipFill>
          <a:blip r:embed="rId3" cstate="print"/>
          <a:srcRect l="53698" t="24268" b="27195"/>
          <a:stretch>
            <a:fillRect/>
          </a:stretch>
        </p:blipFill>
        <p:spPr>
          <a:xfrm>
            <a:off x="982638" y="3429794"/>
            <a:ext cx="1368152" cy="835091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38015" t="50202" r="37104" b="29865"/>
          <a:stretch>
            <a:fillRect/>
          </a:stretch>
        </p:blipFill>
        <p:spPr bwMode="auto">
          <a:xfrm>
            <a:off x="262558" y="4725938"/>
            <a:ext cx="4737041" cy="21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ángulo 7"/>
          <p:cNvSpPr/>
          <p:nvPr/>
        </p:nvSpPr>
        <p:spPr>
          <a:xfrm>
            <a:off x="118200" y="4531400"/>
            <a:ext cx="4847161" cy="3385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s-MX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Ley de Watt o ley de la potencia eléctrica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 l="59575" t="61030" r="11647" b="21251"/>
          <a:stretch>
            <a:fillRect/>
          </a:stretch>
        </p:blipFill>
        <p:spPr bwMode="auto">
          <a:xfrm>
            <a:off x="7895406" y="4221882"/>
            <a:ext cx="374441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180</Words>
  <Application>Microsoft Office PowerPoint</Application>
  <PresentationFormat>Personalizado</PresentationFormat>
  <Paragraphs>25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3500mt</dc:creator>
  <cp:lastModifiedBy>3500mt</cp:lastModifiedBy>
  <cp:revision>1</cp:revision>
  <dcterms:created xsi:type="dcterms:W3CDTF">2021-04-19T02:43:40Z</dcterms:created>
  <dcterms:modified xsi:type="dcterms:W3CDTF">2021-04-19T02:45:20Z</dcterms:modified>
</cp:coreProperties>
</file>