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0413" cy="6859588"/>
  <p:notesSz cx="6858000" cy="9144000"/>
  <p:defaultTextStyle>
    <a:defPPr>
      <a:defRPr lang="es-MX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876" y="-138"/>
      </p:cViewPr>
      <p:guideLst>
        <p:guide orient="horz" pos="2161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281" y="2130919"/>
            <a:ext cx="10361851" cy="147036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9F22D-C9A1-452C-94D9-F641C11FDD3A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BAFA3-7620-44F2-98D1-2359A4C47279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9F22D-C9A1-452C-94D9-F641C11FDD3A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BAFA3-7620-44F2-98D1-2359A4C47279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11784067" y="274702"/>
            <a:ext cx="3655008" cy="585446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812694" y="274702"/>
            <a:ext cx="10768198" cy="58544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9F22D-C9A1-452C-94D9-F641C11FDD3A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BAFA3-7620-44F2-98D1-2359A4C47279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9F22D-C9A1-452C-94D9-F641C11FDD3A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BAFA3-7620-44F2-98D1-2359A4C47279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2959" y="4407921"/>
            <a:ext cx="10361851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2959" y="2907387"/>
            <a:ext cx="10361851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2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5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7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0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2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5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0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9F22D-C9A1-452C-94D9-F641C11FDD3A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BAFA3-7620-44F2-98D1-2359A4C47279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812695" y="1600571"/>
            <a:ext cx="7210545" cy="4528598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8226413" y="1600571"/>
            <a:ext cx="7212661" cy="4528598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9F22D-C9A1-452C-94D9-F641C11FDD3A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BAFA3-7620-44F2-98D1-2359A4C47279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2561" y="1535469"/>
            <a:ext cx="5388332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2561" y="2175379"/>
            <a:ext cx="5388332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9F22D-C9A1-452C-94D9-F641C11FDD3A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BAFA3-7620-44F2-98D1-2359A4C47279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9F22D-C9A1-452C-94D9-F641C11FDD3A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BAFA3-7620-44F2-98D1-2359A4C47279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9F22D-C9A1-452C-94D9-F641C11FDD3A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BAFA3-7620-44F2-98D1-2359A4C47279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521" y="273113"/>
            <a:ext cx="4010562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113" y="273114"/>
            <a:ext cx="6814779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521" y="1435433"/>
            <a:ext cx="4010562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9F22D-C9A1-452C-94D9-F641C11FDD3A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BAFA3-7620-44F2-98D1-2359A4C47279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251" indent="0">
              <a:buNone/>
              <a:defRPr sz="3300"/>
            </a:lvl2pPr>
            <a:lvl3pPr marL="1088502" indent="0">
              <a:buNone/>
              <a:defRPr sz="2900"/>
            </a:lvl3pPr>
            <a:lvl4pPr marL="1632753" indent="0">
              <a:buNone/>
              <a:defRPr sz="2400"/>
            </a:lvl4pPr>
            <a:lvl5pPr marL="2177004" indent="0">
              <a:buNone/>
              <a:defRPr sz="2400"/>
            </a:lvl5pPr>
            <a:lvl6pPr marL="2721254" indent="0">
              <a:buNone/>
              <a:defRPr sz="2400"/>
            </a:lvl6pPr>
            <a:lvl7pPr marL="3265505" indent="0">
              <a:buNone/>
              <a:defRPr sz="2400"/>
            </a:lvl7pPr>
            <a:lvl8pPr marL="3809756" indent="0">
              <a:buNone/>
              <a:defRPr sz="2400"/>
            </a:lvl8pPr>
            <a:lvl9pPr marL="4354007" indent="0">
              <a:buNone/>
              <a:defRPr sz="24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9F22D-C9A1-452C-94D9-F641C11FDD3A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BAFA3-7620-44F2-98D1-2359A4C47279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9F22D-C9A1-452C-94D9-F641C11FDD3A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BAFA3-7620-44F2-98D1-2359A4C47279}" type="slidenum">
              <a:rPr lang="es-MX" smtClean="0"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/>
          <p:cNvSpPr txBox="1"/>
          <p:nvPr/>
        </p:nvSpPr>
        <p:spPr>
          <a:xfrm>
            <a:off x="190550" y="1557586"/>
            <a:ext cx="5417978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Conocerás:</a:t>
            </a:r>
          </a:p>
          <a:p>
            <a:endParaRPr lang="es-MX" sz="800" dirty="0" smtClean="0">
              <a:latin typeface="Broadway" panose="04040905080B02020502" pitchFamily="82" charset="0"/>
              <a:cs typeface="Arial" panose="020B0604020202020204" pitchFamily="34" charset="0"/>
            </a:endParaRPr>
          </a:p>
          <a:p>
            <a:pPr lvl="0"/>
            <a:r>
              <a:rPr lang="es-MX" sz="1800" b="1" dirty="0" smtClean="0">
                <a:latin typeface="Arial" pitchFamily="34" charset="0"/>
                <a:cs typeface="Arial" pitchFamily="34" charset="0"/>
              </a:rPr>
              <a:t>1.1  Que es la electricidad, efectos y sus</a:t>
            </a:r>
          </a:p>
          <a:p>
            <a:pPr lvl="0"/>
            <a:r>
              <a:rPr lang="es-MX" sz="1800" b="1" dirty="0" smtClean="0">
                <a:latin typeface="Arial" pitchFamily="34" charset="0"/>
                <a:cs typeface="Arial" pitchFamily="34" charset="0"/>
              </a:rPr>
              <a:t>       aplicaciones.</a:t>
            </a:r>
          </a:p>
          <a:p>
            <a:pPr lvl="0"/>
            <a:r>
              <a:rPr lang="es-MX" sz="1800" b="1" dirty="0" smtClean="0">
                <a:latin typeface="Arial" pitchFamily="34" charset="0"/>
                <a:cs typeface="Arial" pitchFamily="34" charset="0"/>
              </a:rPr>
              <a:t>1.2  Generación de energía eléctrica</a:t>
            </a:r>
            <a:endParaRPr lang="es-MX" sz="1800" b="1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s-MX" sz="1800" b="1" dirty="0" smtClean="0">
                <a:latin typeface="Arial" pitchFamily="34" charset="0"/>
                <a:cs typeface="Arial" pitchFamily="34" charset="0"/>
              </a:rPr>
              <a:t>1.3  Materiales conductores, no</a:t>
            </a:r>
          </a:p>
          <a:p>
            <a:pPr lvl="0"/>
            <a:r>
              <a:rPr lang="es-MX" sz="1800" b="1" dirty="0" smtClean="0">
                <a:latin typeface="Arial" pitchFamily="34" charset="0"/>
                <a:cs typeface="Arial" pitchFamily="34" charset="0"/>
              </a:rPr>
              <a:t>       conductores(aislantes)</a:t>
            </a:r>
          </a:p>
          <a:p>
            <a:pPr lvl="0"/>
            <a:r>
              <a:rPr lang="es-MX" sz="1800" b="1" dirty="0" smtClean="0">
                <a:latin typeface="Arial" pitchFamily="34" charset="0"/>
                <a:cs typeface="Arial" pitchFamily="34" charset="0"/>
              </a:rPr>
              <a:t>       y semiconductores.</a:t>
            </a:r>
            <a:endParaRPr lang="es-MX" sz="1800" b="1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s-MX" sz="1800" b="1" dirty="0" smtClean="0">
                <a:latin typeface="Arial" pitchFamily="34" charset="0"/>
                <a:cs typeface="Arial" pitchFamily="34" charset="0"/>
              </a:rPr>
              <a:t>1.4  Concepto de Corriente Directa y Alterna</a:t>
            </a:r>
            <a:r>
              <a:rPr lang="es-MX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s-MX" sz="1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s-MX" sz="1800" b="1" dirty="0" smtClean="0">
                <a:latin typeface="Arial" pitchFamily="34" charset="0"/>
                <a:cs typeface="Arial" pitchFamily="34" charset="0"/>
              </a:rPr>
              <a:t>1.5  Símbolos eléctricos y su identificación</a:t>
            </a:r>
          </a:p>
          <a:p>
            <a:pPr lvl="0"/>
            <a:r>
              <a:rPr lang="es-MX" sz="1800" b="1" dirty="0" smtClean="0">
                <a:latin typeface="Arial" pitchFamily="34" charset="0"/>
                <a:cs typeface="Arial" pitchFamily="34" charset="0"/>
              </a:rPr>
              <a:t>       física en base a </a:t>
            </a:r>
            <a:r>
              <a:rPr lang="es-MX" sz="1800" b="1" dirty="0" smtClean="0">
                <a:latin typeface="Arial" pitchFamily="34" charset="0"/>
                <a:cs typeface="Arial" pitchFamily="34" charset="0"/>
              </a:rPr>
              <a:t>la normatividad </a:t>
            </a:r>
            <a:r>
              <a:rPr lang="es-MX" sz="1800" b="1" dirty="0" smtClean="0">
                <a:latin typeface="Arial" pitchFamily="34" charset="0"/>
                <a:cs typeface="Arial" pitchFamily="34" charset="0"/>
              </a:rPr>
              <a:t>ANCE.</a:t>
            </a:r>
            <a:endParaRPr lang="es-MX" sz="1800" b="1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s-MX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1.6  Conceptos básicos de circuitos eléctricos.</a:t>
            </a:r>
            <a:endParaRPr lang="es-MX" sz="1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MX" sz="1800" b="1" dirty="0" smtClean="0">
                <a:latin typeface="Arial" pitchFamily="34" charset="0"/>
                <a:cs typeface="Arial" pitchFamily="34" charset="0"/>
              </a:rPr>
              <a:t>1.7  Ley de Ohm y Ley de Watt.</a:t>
            </a:r>
          </a:p>
          <a:p>
            <a:r>
              <a:rPr lang="es-MX" sz="1800" b="1" dirty="0" smtClean="0">
                <a:latin typeface="Arial" pitchFamily="34" charset="0"/>
                <a:cs typeface="Arial" pitchFamily="34" charset="0"/>
              </a:rPr>
              <a:t>1.8  Normas de seguridad e Higiene en el</a:t>
            </a:r>
          </a:p>
          <a:p>
            <a:r>
              <a:rPr lang="es-MX" sz="1800" b="1" dirty="0" smtClean="0">
                <a:latin typeface="Arial" pitchFamily="34" charset="0"/>
                <a:cs typeface="Arial" pitchFamily="34" charset="0"/>
              </a:rPr>
              <a:t>       trabajo.</a:t>
            </a:r>
          </a:p>
        </p:txBody>
      </p:sp>
      <p:pic>
        <p:nvPicPr>
          <p:cNvPr id="20" name="Picture 6" descr="G:\2020\3 MARZO\TRABAJOS PILARES\1.3 FORMAS DE GENERAR ELECTRICIDAD\5 IMAN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630" y="2303742"/>
            <a:ext cx="1435972" cy="10392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G:\2020\3 MARZO\TRABAJOS PILARES\1.3 FORMAS DE GENERAR ELECTRICIDAD\7.1 CAL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8688" y="2181491"/>
            <a:ext cx="1462333" cy="11077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atraccrepulsi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3358" y="2277666"/>
            <a:ext cx="2349381" cy="102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627" y="5569193"/>
            <a:ext cx="1088345" cy="915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239" y="3747592"/>
            <a:ext cx="1529430" cy="1294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asco y herramient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006" y="5401725"/>
            <a:ext cx="1232110" cy="1246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135" y="3748590"/>
            <a:ext cx="1685288" cy="1329643"/>
          </a:xfrm>
          <a:prstGeom prst="rect">
            <a:avLst/>
          </a:prstGeom>
        </p:spPr>
      </p:pic>
      <p:sp>
        <p:nvSpPr>
          <p:cNvPr id="16" name="CuadroTexto 15"/>
          <p:cNvSpPr txBox="1"/>
          <p:nvPr/>
        </p:nvSpPr>
        <p:spPr>
          <a:xfrm>
            <a:off x="202276" y="6238106"/>
            <a:ext cx="49568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i="1" dirty="0" smtClean="0">
                <a:solidFill>
                  <a:srgbClr val="002060"/>
                </a:solidFill>
                <a:latin typeface="+mj-lt"/>
                <a:ea typeface="Batang" pitchFamily="18" charset="-127"/>
              </a:rPr>
              <a:t>Construye tu propio conocimiento y habilidades….</a:t>
            </a:r>
          </a:p>
        </p:txBody>
      </p:sp>
      <p:pic>
        <p:nvPicPr>
          <p:cNvPr id="17" name="Imagen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532" y="5501076"/>
            <a:ext cx="1275698" cy="1146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22 CuadroTexto"/>
          <p:cNvSpPr txBox="1"/>
          <p:nvPr/>
        </p:nvSpPr>
        <p:spPr>
          <a:xfrm>
            <a:off x="0" y="1"/>
            <a:ext cx="12190413" cy="134101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5200" dirty="0" smtClean="0">
                <a:latin typeface="Arial" pitchFamily="34" charset="0"/>
                <a:cs typeface="Arial" pitchFamily="34" charset="0"/>
              </a:rPr>
              <a:t>Módulo 1</a:t>
            </a:r>
          </a:p>
          <a:p>
            <a:pPr algn="ctr"/>
            <a:r>
              <a:rPr lang="es-MX" sz="2800" dirty="0" smtClean="0">
                <a:latin typeface="Arial" pitchFamily="34" charset="0"/>
                <a:cs typeface="Arial" pitchFamily="34" charset="0"/>
              </a:rPr>
              <a:t>Introducción a la electricidad y conceptos.</a:t>
            </a:r>
            <a:endParaRPr lang="es-MX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824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Título"/>
          <p:cNvSpPr>
            <a:spLocks noGrp="1"/>
          </p:cNvSpPr>
          <p:nvPr>
            <p:ph type="title"/>
          </p:nvPr>
        </p:nvSpPr>
        <p:spPr>
          <a:xfrm>
            <a:off x="962961" y="981522"/>
            <a:ext cx="10361851" cy="4536504"/>
          </a:xfrm>
        </p:spPr>
        <p:txBody>
          <a:bodyPr>
            <a:normAutofit fontScale="90000"/>
          </a:bodyPr>
          <a:lstStyle/>
          <a:p>
            <a:pPr algn="ctr"/>
            <a:r>
              <a:rPr lang="es-MX" sz="4400" b="0" cap="none" dirty="0" smtClean="0">
                <a:latin typeface="Arial" pitchFamily="34" charset="0"/>
                <a:cs typeface="Arial" pitchFamily="34" charset="0"/>
              </a:rPr>
              <a:t>El trabajar con circuitos eléctricos reales, permite involucrarse mejor en el trabajo, permitiendo el desarrollo de habilidades y capacidades, conocimientos y valores importantes para lograr una formación integral al resolver problemas complejos.</a:t>
            </a:r>
            <a:endParaRPr lang="es-MX" sz="4400" b="0" cap="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558702" y="-26590"/>
            <a:ext cx="10631711" cy="72546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Conclusión.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-25474" y="-26590"/>
            <a:ext cx="1584176" cy="725466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1.6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-26590"/>
            <a:ext cx="12190413" cy="315690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endParaRPr lang="es-MX" sz="6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MX" sz="6600" b="1" dirty="0" smtClean="0">
                <a:latin typeface="Arial" pitchFamily="34" charset="0"/>
                <a:cs typeface="Arial" pitchFamily="34" charset="0"/>
              </a:rPr>
              <a:t>Capítulo 1.6</a:t>
            </a:r>
          </a:p>
          <a:p>
            <a:pPr algn="ctr"/>
            <a:endParaRPr lang="es-MX" sz="6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>
          <a:xfrm>
            <a:off x="962961" y="2715476"/>
            <a:ext cx="10361851" cy="1362390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 smtClean="0"/>
              <a:t>Conceptos básicos de circuitos eléctricos</a:t>
            </a:r>
            <a:r>
              <a:rPr lang="es-MX" dirty="0" smtClean="0"/>
              <a:t>.</a:t>
            </a:r>
            <a:br>
              <a:rPr lang="es-MX" dirty="0" smtClean="0"/>
            </a:br>
            <a:r>
              <a:rPr lang="es-MX" dirty="0" smtClean="0"/>
              <a:t/>
            </a:r>
            <a:br>
              <a:rPr lang="es-MX" dirty="0" smtClean="0"/>
            </a:b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Título"/>
          <p:cNvSpPr>
            <a:spLocks noGrp="1"/>
          </p:cNvSpPr>
          <p:nvPr>
            <p:ph type="title"/>
          </p:nvPr>
        </p:nvSpPr>
        <p:spPr>
          <a:xfrm>
            <a:off x="962961" y="981522"/>
            <a:ext cx="10361851" cy="3450622"/>
          </a:xfrm>
        </p:spPr>
        <p:txBody>
          <a:bodyPr>
            <a:normAutofit fontScale="90000"/>
          </a:bodyPr>
          <a:lstStyle/>
          <a:p>
            <a:pPr algn="ctr"/>
            <a:r>
              <a:rPr lang="es-MX" sz="4400" b="0" cap="none" dirty="0" smtClean="0">
                <a:latin typeface="Arial" pitchFamily="34" charset="0"/>
                <a:cs typeface="Arial" pitchFamily="34" charset="0"/>
              </a:rPr>
              <a:t>Los circuitos eléctricos son un conjunto de elementos que unidos de forma adecuada permiten el paso de electrones por un conductor  para desempeñar un trabajo.</a:t>
            </a:r>
            <a:endParaRPr lang="es-MX" sz="4400" b="0" cap="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558702" y="-26590"/>
            <a:ext cx="10631711" cy="72546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Conceptos básicos de circuitos eléctricos.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-25474" y="-26590"/>
            <a:ext cx="1584176" cy="725466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1.6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8211" t="44296" r="40205" b="18298"/>
          <a:stretch>
            <a:fillRect/>
          </a:stretch>
        </p:blipFill>
        <p:spPr bwMode="auto">
          <a:xfrm>
            <a:off x="4221103" y="3440872"/>
            <a:ext cx="3314263" cy="3229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Título"/>
          <p:cNvSpPr>
            <a:spLocks noGrp="1"/>
          </p:cNvSpPr>
          <p:nvPr>
            <p:ph type="title"/>
          </p:nvPr>
        </p:nvSpPr>
        <p:spPr>
          <a:xfrm>
            <a:off x="962961" y="981522"/>
            <a:ext cx="10361851" cy="3450622"/>
          </a:xfrm>
        </p:spPr>
        <p:txBody>
          <a:bodyPr>
            <a:normAutofit/>
          </a:bodyPr>
          <a:lstStyle/>
          <a:p>
            <a:pPr algn="ctr"/>
            <a:r>
              <a:rPr lang="es-MX" sz="4400" b="0" cap="none" dirty="0" smtClean="0">
                <a:latin typeface="Arial" pitchFamily="34" charset="0"/>
                <a:cs typeface="Arial" pitchFamily="34" charset="0"/>
              </a:rPr>
              <a:t>La corriente eléctrica es un movimiento de electrones , por lo tanto cualquier circuito debe permitir el paso de los electrones por sus elementos.</a:t>
            </a:r>
            <a:endParaRPr lang="es-MX" sz="4400" b="0" cap="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558702" y="-26590"/>
            <a:ext cx="10631711" cy="72546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Conceptos básicos de circuitos eléctricos.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-25474" y="-26590"/>
            <a:ext cx="1584176" cy="725466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1.6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Imagen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50989" y="3933851"/>
            <a:ext cx="4814933" cy="29257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558702" y="-26590"/>
            <a:ext cx="10631711" cy="72546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Conceptos básicos de circuitos eléctricos.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-25474" y="-26590"/>
            <a:ext cx="1584176" cy="725466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1.6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ángulo 1"/>
          <p:cNvSpPr/>
          <p:nvPr/>
        </p:nvSpPr>
        <p:spPr>
          <a:xfrm>
            <a:off x="142501" y="772733"/>
            <a:ext cx="4381615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500" dirty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Un </a:t>
            </a:r>
            <a:r>
              <a:rPr lang="es-MX" sz="1500" b="1" dirty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circuito eléctrico</a:t>
            </a:r>
            <a:r>
              <a:rPr lang="es-MX" sz="1500" dirty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s-MX" sz="15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básico consta </a:t>
            </a:r>
            <a:r>
              <a:rPr lang="es-MX" sz="1500" dirty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de cinco </a:t>
            </a:r>
            <a:r>
              <a:rPr lang="es-MX" sz="15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elementos importantes:</a:t>
            </a:r>
          </a:p>
          <a:p>
            <a:pPr algn="just"/>
            <a:r>
              <a:rPr lang="es-MX" sz="15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1.- Fuente de alimentación</a:t>
            </a:r>
          </a:p>
          <a:p>
            <a:pPr algn="just"/>
            <a:r>
              <a:rPr lang="es-MX" sz="15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2.- Conductores</a:t>
            </a:r>
          </a:p>
          <a:p>
            <a:pPr algn="just"/>
            <a:r>
              <a:rPr lang="es-MX" sz="15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3.- Receptor o carga</a:t>
            </a:r>
          </a:p>
          <a:p>
            <a:pPr algn="just"/>
            <a:r>
              <a:rPr lang="es-MX" sz="15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4.- Control</a:t>
            </a:r>
          </a:p>
          <a:p>
            <a:pPr algn="just"/>
            <a:r>
              <a:rPr lang="es-MX" sz="15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5.- Protección</a:t>
            </a:r>
          </a:p>
          <a:p>
            <a:pPr algn="just"/>
            <a:endParaRPr lang="es-MX" sz="800" dirty="0">
              <a:solidFill>
                <a:srgbClr val="22222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sz="1500" b="1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Nota:</a:t>
            </a:r>
          </a:p>
          <a:p>
            <a:pPr algn="just"/>
            <a:r>
              <a:rPr lang="es-MX" sz="15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Los</a:t>
            </a:r>
            <a:r>
              <a:rPr lang="es-MX" sz="1500" b="1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MX" sz="1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receptores</a:t>
            </a:r>
            <a:r>
              <a:rPr lang="es-MX" sz="15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 son los elementos encargados de convertir la energía eléctrica en otro tipo de energía </a:t>
            </a:r>
            <a:r>
              <a:rPr lang="es-MX" sz="15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útil </a:t>
            </a:r>
            <a:r>
              <a:rPr lang="es-MX" sz="15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de manera </a:t>
            </a:r>
            <a:r>
              <a:rPr lang="es-MX" sz="15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directa, tal como en lumínica o mecánica.</a:t>
            </a:r>
          </a:p>
          <a:p>
            <a:pPr algn="just"/>
            <a:endParaRPr lang="es-MX" sz="800" dirty="0" smtClean="0">
              <a:solidFill>
                <a:srgbClr val="333333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MX" sz="1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Receptores </a:t>
            </a:r>
            <a:r>
              <a:rPr lang="es-MX" sz="1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luminosos:</a:t>
            </a:r>
            <a:r>
              <a:rPr lang="es-MX" sz="1500" b="1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es-MX" sz="1500" b="1" dirty="0" smtClean="0">
              <a:solidFill>
                <a:srgbClr val="333333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sz="15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MX" sz="15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    Lámparas y </a:t>
            </a:r>
            <a:r>
              <a:rPr lang="es-MX" sz="1500" dirty="0" err="1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Leds</a:t>
            </a:r>
            <a:endParaRPr lang="es-MX" sz="1500" dirty="0" smtClean="0">
              <a:solidFill>
                <a:srgbClr val="333333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z="800" dirty="0" smtClean="0">
              <a:latin typeface="Arial" pitchFamily="34" charset="0"/>
              <a:cs typeface="Arial" pitchFamily="34" charset="0"/>
            </a:endParaRP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MX" sz="1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Receptores </a:t>
            </a:r>
            <a:r>
              <a:rPr lang="es-MX" sz="1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sonoros</a:t>
            </a:r>
            <a:r>
              <a:rPr lang="es-MX" sz="1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s-MX" sz="1500" b="1" dirty="0" smtClean="0">
              <a:solidFill>
                <a:srgbClr val="333333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sz="15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MX" sz="15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    Timbres </a:t>
            </a:r>
            <a:r>
              <a:rPr lang="es-MX" sz="15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y </a:t>
            </a:r>
            <a:r>
              <a:rPr lang="es-MX" sz="15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Altavoces</a:t>
            </a: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es-MX" sz="800" dirty="0">
              <a:latin typeface="Arial" pitchFamily="34" charset="0"/>
              <a:cs typeface="Arial" pitchFamily="34" charset="0"/>
            </a:endParaRP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MX" sz="1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Receptores </a:t>
            </a:r>
            <a:r>
              <a:rPr lang="es-MX" sz="1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térmicos</a:t>
            </a:r>
            <a:r>
              <a:rPr lang="es-MX" sz="1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sz="15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     Resistencias eléctricas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sz="15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     Planchas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sz="15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     Hornos</a:t>
            </a: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es-MX" sz="800" dirty="0">
              <a:latin typeface="Arial" pitchFamily="34" charset="0"/>
              <a:cs typeface="Arial" pitchFamily="34" charset="0"/>
            </a:endParaRP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MX" sz="1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Receptores </a:t>
            </a:r>
            <a:r>
              <a:rPr lang="es-MX" sz="1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mecánicos</a:t>
            </a:r>
            <a:r>
              <a:rPr lang="es-MX" sz="1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sz="15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     Motores </a:t>
            </a:r>
            <a:r>
              <a:rPr lang="es-MX" sz="15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eléctricos</a:t>
            </a:r>
            <a:r>
              <a:rPr lang="es-MX" sz="15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s-MX" sz="1500" dirty="0" smtClean="0">
              <a:solidFill>
                <a:srgbClr val="222222"/>
              </a:solidFill>
              <a:latin typeface="Arial" pitchFamily="34" charset="0"/>
              <a:cs typeface="Arial" pitchFamily="34" charset="0"/>
            </a:endParaRPr>
          </a:p>
          <a:p>
            <a:endParaRPr lang="es-MX" dirty="0">
              <a:solidFill>
                <a:srgbClr val="222222"/>
              </a:solidFill>
              <a:latin typeface="arial" panose="020B0604020202020204" pitchFamily="34" charset="0"/>
            </a:endParaRPr>
          </a:p>
        </p:txBody>
      </p:sp>
      <p:pic>
        <p:nvPicPr>
          <p:cNvPr id="7" name="Imagen 2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6068" y="961574"/>
            <a:ext cx="5477279" cy="5348540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5663158" y="961777"/>
            <a:ext cx="2304256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1400" b="1" dirty="0" smtClean="0">
                <a:latin typeface="Arial" pitchFamily="34" charset="0"/>
                <a:cs typeface="Arial" pitchFamily="34" charset="0"/>
              </a:rPr>
              <a:t>4.- Elemento de control.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8759502" y="981523"/>
            <a:ext cx="1368152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1400" b="1" dirty="0" smtClean="0">
                <a:latin typeface="Arial" pitchFamily="34" charset="0"/>
                <a:cs typeface="Arial" pitchFamily="34" charset="0"/>
              </a:rPr>
              <a:t>3.- Receptor.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599262" y="2997746"/>
            <a:ext cx="2592288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1400" b="1" dirty="0" smtClean="0">
                <a:latin typeface="Arial" pitchFamily="34" charset="0"/>
                <a:cs typeface="Arial" pitchFamily="34" charset="0"/>
              </a:rPr>
              <a:t>5.- Elemento de protección.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0343678" y="3050009"/>
            <a:ext cx="1440160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1400" b="1" dirty="0" smtClean="0">
                <a:latin typeface="Arial" pitchFamily="34" charset="0"/>
                <a:cs typeface="Arial" pitchFamily="34" charset="0"/>
              </a:rPr>
              <a:t>2.-Conductor.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8831510" y="4706193"/>
            <a:ext cx="1728192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1.- Fuente de alimentación.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7319342" y="2205658"/>
            <a:ext cx="1440160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1400" b="1" dirty="0" smtClean="0">
                <a:latin typeface="Arial" pitchFamily="34" charset="0"/>
                <a:cs typeface="Arial" pitchFamily="34" charset="0"/>
              </a:rPr>
              <a:t>2.- Conductor.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4799062" y="2781722"/>
            <a:ext cx="1440160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1400" b="1" dirty="0" smtClean="0">
                <a:latin typeface="Arial" pitchFamily="34" charset="0"/>
                <a:cs typeface="Arial" pitchFamily="34" charset="0"/>
              </a:rPr>
              <a:t>2.- Conductor.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6671270" y="6095831"/>
            <a:ext cx="4320480" cy="64633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800" b="1" dirty="0" smtClean="0">
                <a:latin typeface="Arial" pitchFamily="34" charset="0"/>
                <a:cs typeface="Arial" pitchFamily="34" charset="0"/>
              </a:rPr>
              <a:t>Conexión de una lámpara accionada por un interruptor sencillo.</a:t>
            </a:r>
            <a:endParaRPr lang="es-MX" sz="1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558702" y="-26590"/>
            <a:ext cx="10631711" cy="72546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Circuito elemental.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-25474" y="-26590"/>
            <a:ext cx="1584176" cy="725466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1.6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Imagen 13"/>
          <p:cNvPicPr>
            <a:picLocks noChangeAspect="1"/>
          </p:cNvPicPr>
          <p:nvPr/>
        </p:nvPicPr>
        <p:blipFill rotWithShape="1">
          <a:blip r:embed="rId2" cstate="print"/>
          <a:srcRect r="5394" b="5865"/>
          <a:stretch/>
        </p:blipFill>
        <p:spPr>
          <a:xfrm>
            <a:off x="6167214" y="1173364"/>
            <a:ext cx="5832648" cy="3264542"/>
          </a:xfrm>
          <a:prstGeom prst="rect">
            <a:avLst/>
          </a:prstGeom>
        </p:spPr>
      </p:pic>
      <p:sp>
        <p:nvSpPr>
          <p:cNvPr id="17" name="16 CuadroTexto"/>
          <p:cNvSpPr txBox="1"/>
          <p:nvPr/>
        </p:nvSpPr>
        <p:spPr>
          <a:xfrm>
            <a:off x="7535366" y="981522"/>
            <a:ext cx="2304256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1400" b="1" dirty="0" smtClean="0">
                <a:latin typeface="Arial" pitchFamily="34" charset="0"/>
                <a:cs typeface="Arial" pitchFamily="34" charset="0"/>
              </a:rPr>
              <a:t>4.- Elemento de control.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10631710" y="3986113"/>
            <a:ext cx="1368152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3.- Receptor</a:t>
            </a:r>
          </a:p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 luminoso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8111430" y="3410049"/>
            <a:ext cx="1800200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1400" b="1" dirty="0" smtClean="0">
                <a:latin typeface="Arial" pitchFamily="34" charset="0"/>
                <a:cs typeface="Arial" pitchFamily="34" charset="0"/>
              </a:rPr>
              <a:t>2.- Conductores.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5447134" y="3861842"/>
            <a:ext cx="1728192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1.- Fuente de alimentación.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23 Conector recto de flecha"/>
          <p:cNvCxnSpPr>
            <a:stCxn id="19" idx="0"/>
          </p:cNvCxnSpPr>
          <p:nvPr/>
        </p:nvCxnSpPr>
        <p:spPr>
          <a:xfrm flipH="1" flipV="1">
            <a:off x="8183438" y="2833985"/>
            <a:ext cx="82809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 de flecha"/>
          <p:cNvCxnSpPr>
            <a:stCxn id="19" idx="2"/>
          </p:cNvCxnSpPr>
          <p:nvPr/>
        </p:nvCxnSpPr>
        <p:spPr>
          <a:xfrm flipH="1">
            <a:off x="8975526" y="3717826"/>
            <a:ext cx="36004" cy="4843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CuadroTexto"/>
          <p:cNvSpPr txBox="1"/>
          <p:nvPr/>
        </p:nvSpPr>
        <p:spPr>
          <a:xfrm>
            <a:off x="7679382" y="5951815"/>
            <a:ext cx="4320480" cy="64633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800" b="1" dirty="0" smtClean="0">
                <a:latin typeface="Arial" pitchFamily="34" charset="0"/>
                <a:cs typeface="Arial" pitchFamily="34" charset="0"/>
              </a:rPr>
              <a:t>Conexión de una lámpara accionada por un interruptor sencillo.</a:t>
            </a:r>
            <a:endParaRPr lang="es-MX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ángulo 1"/>
          <p:cNvSpPr/>
          <p:nvPr/>
        </p:nvSpPr>
        <p:spPr>
          <a:xfrm>
            <a:off x="142501" y="772733"/>
            <a:ext cx="4381615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500" dirty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Un </a:t>
            </a:r>
            <a:r>
              <a:rPr lang="es-MX" sz="1500" b="1" dirty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circuito eléctrico</a:t>
            </a:r>
            <a:r>
              <a:rPr lang="es-MX" sz="1500" dirty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s-MX" sz="15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básico consta </a:t>
            </a:r>
            <a:r>
              <a:rPr lang="es-MX" sz="1500" dirty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de cinco </a:t>
            </a:r>
            <a:r>
              <a:rPr lang="es-MX" sz="15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elementos importantes:</a:t>
            </a:r>
          </a:p>
          <a:p>
            <a:pPr algn="just"/>
            <a:r>
              <a:rPr lang="es-MX" sz="15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1.- Fuente de alimentación</a:t>
            </a:r>
          </a:p>
          <a:p>
            <a:pPr algn="just"/>
            <a:r>
              <a:rPr lang="es-MX" sz="15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2.- Conductores</a:t>
            </a:r>
          </a:p>
          <a:p>
            <a:pPr algn="just"/>
            <a:r>
              <a:rPr lang="es-MX" sz="15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3.- Receptor o carga</a:t>
            </a:r>
          </a:p>
          <a:p>
            <a:pPr algn="just"/>
            <a:r>
              <a:rPr lang="es-MX" sz="15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4.- Control</a:t>
            </a:r>
          </a:p>
          <a:p>
            <a:pPr algn="just"/>
            <a:r>
              <a:rPr lang="es-MX" sz="15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5.- Protección.</a:t>
            </a:r>
          </a:p>
          <a:p>
            <a:pPr algn="just"/>
            <a:endParaRPr lang="es-MX" sz="1500" dirty="0" smtClean="0">
              <a:solidFill>
                <a:srgbClr val="22222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s-MX" sz="1500" dirty="0" smtClean="0">
              <a:solidFill>
                <a:srgbClr val="22222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sz="1800" b="1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Diagrama eléctrico.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49060" t="28546" r="27696" b="38970"/>
          <a:stretch>
            <a:fillRect/>
          </a:stretch>
        </p:blipFill>
        <p:spPr bwMode="auto">
          <a:xfrm>
            <a:off x="838622" y="3501802"/>
            <a:ext cx="339092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29 CuadroTexto"/>
          <p:cNvSpPr txBox="1"/>
          <p:nvPr/>
        </p:nvSpPr>
        <p:spPr>
          <a:xfrm>
            <a:off x="262558" y="3357786"/>
            <a:ext cx="936104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1400" b="1" dirty="0" smtClean="0">
                <a:latin typeface="Arial" pitchFamily="34" charset="0"/>
                <a:cs typeface="Arial" pitchFamily="34" charset="0"/>
              </a:rPr>
              <a:t>Neutro.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262558" y="3770089"/>
            <a:ext cx="936104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1400" b="1" dirty="0" smtClean="0">
                <a:latin typeface="Arial" pitchFamily="34" charset="0"/>
                <a:cs typeface="Arial" pitchFamily="34" charset="0"/>
              </a:rPr>
              <a:t>Fase.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622598" y="4664963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Lámpara 1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1918742" y="5950074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Apagador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 l="18621" t="20672" r="47620" b="48813"/>
          <a:stretch>
            <a:fillRect/>
          </a:stretch>
        </p:blipFill>
        <p:spPr bwMode="auto">
          <a:xfrm>
            <a:off x="3718942" y="4797946"/>
            <a:ext cx="3312368" cy="16833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2"/>
          <p:cNvPicPr>
            <a:picLocks noChangeAspect="1" noChangeArrowheads="1"/>
          </p:cNvPicPr>
          <p:nvPr/>
        </p:nvPicPr>
        <p:blipFill>
          <a:blip r:embed="rId2" cstate="print"/>
          <a:srcRect l="54983" t="41715" r="40081" b="51261"/>
          <a:stretch>
            <a:fillRect/>
          </a:stretch>
        </p:blipFill>
        <p:spPr bwMode="auto">
          <a:xfrm>
            <a:off x="1198662" y="3861842"/>
            <a:ext cx="72008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8" name="Picture 2"/>
          <p:cNvPicPr>
            <a:picLocks noChangeAspect="1" noChangeArrowheads="1"/>
          </p:cNvPicPr>
          <p:nvPr/>
        </p:nvPicPr>
        <p:blipFill>
          <a:blip r:embed="rId2" cstate="print"/>
          <a:srcRect l="54983" t="41715" r="40081" b="51261"/>
          <a:stretch>
            <a:fillRect/>
          </a:stretch>
        </p:blipFill>
        <p:spPr bwMode="auto">
          <a:xfrm>
            <a:off x="1198662" y="4581922"/>
            <a:ext cx="72008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-25474" y="-26590"/>
            <a:ext cx="1584176" cy="725466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1.6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22495" t="15750" r="20501" b="26173"/>
          <a:stretch>
            <a:fillRect/>
          </a:stretch>
        </p:blipFill>
        <p:spPr bwMode="auto">
          <a:xfrm>
            <a:off x="4222999" y="1125538"/>
            <a:ext cx="7416823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14 Conector angular"/>
          <p:cNvCxnSpPr/>
          <p:nvPr/>
        </p:nvCxnSpPr>
        <p:spPr>
          <a:xfrm>
            <a:off x="3502918" y="909514"/>
            <a:ext cx="1224136" cy="792088"/>
          </a:xfrm>
          <a:prstGeom prst="bentConnector3">
            <a:avLst>
              <a:gd name="adj1" fmla="val 113285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27 Conector recto"/>
          <p:cNvCxnSpPr/>
          <p:nvPr/>
        </p:nvCxnSpPr>
        <p:spPr>
          <a:xfrm>
            <a:off x="4727054" y="1701602"/>
            <a:ext cx="0" cy="1440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29 Conector angular"/>
          <p:cNvCxnSpPr/>
          <p:nvPr/>
        </p:nvCxnSpPr>
        <p:spPr>
          <a:xfrm>
            <a:off x="3430910" y="1125538"/>
            <a:ext cx="1080120" cy="432048"/>
          </a:xfrm>
          <a:prstGeom prst="bentConnector3">
            <a:avLst>
              <a:gd name="adj1" fmla="val 124075"/>
            </a:avLst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 flipV="1">
            <a:off x="4511030" y="1557586"/>
            <a:ext cx="0" cy="57606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41 Conector angular"/>
          <p:cNvCxnSpPr/>
          <p:nvPr/>
        </p:nvCxnSpPr>
        <p:spPr>
          <a:xfrm flipV="1">
            <a:off x="6959302" y="2637706"/>
            <a:ext cx="1224136" cy="144016"/>
          </a:xfrm>
          <a:prstGeom prst="bentConnector3">
            <a:avLst>
              <a:gd name="adj1" fmla="val 100317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46 Conector angular"/>
          <p:cNvCxnSpPr/>
          <p:nvPr/>
        </p:nvCxnSpPr>
        <p:spPr>
          <a:xfrm>
            <a:off x="8255446" y="2421682"/>
            <a:ext cx="2304256" cy="864096"/>
          </a:xfrm>
          <a:prstGeom prst="bentConnector3">
            <a:avLst>
              <a:gd name="adj1" fmla="val 88360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0" name="49 Conector angular"/>
          <p:cNvCxnSpPr/>
          <p:nvPr/>
        </p:nvCxnSpPr>
        <p:spPr>
          <a:xfrm rot="10800000" flipV="1">
            <a:off x="8183438" y="3357786"/>
            <a:ext cx="2520280" cy="576064"/>
          </a:xfrm>
          <a:prstGeom prst="bentConnector3">
            <a:avLst>
              <a:gd name="adj1" fmla="val -190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6" name="55 Conector recto"/>
          <p:cNvCxnSpPr/>
          <p:nvPr/>
        </p:nvCxnSpPr>
        <p:spPr>
          <a:xfrm flipV="1">
            <a:off x="8183438" y="3933850"/>
            <a:ext cx="0" cy="21602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0" name="59 Conector angular"/>
          <p:cNvCxnSpPr/>
          <p:nvPr/>
        </p:nvCxnSpPr>
        <p:spPr>
          <a:xfrm rot="10800000">
            <a:off x="4511030" y="2853730"/>
            <a:ext cx="3528392" cy="1512168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3" name="62 Conector recto"/>
          <p:cNvCxnSpPr/>
          <p:nvPr/>
        </p:nvCxnSpPr>
        <p:spPr>
          <a:xfrm>
            <a:off x="4511030" y="2277666"/>
            <a:ext cx="0" cy="57606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7" name="66 CuadroTexto"/>
          <p:cNvSpPr txBox="1"/>
          <p:nvPr/>
        </p:nvSpPr>
        <p:spPr>
          <a:xfrm>
            <a:off x="7463358" y="890350"/>
            <a:ext cx="1296144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Receptor</a:t>
            </a:r>
          </a:p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(lámpara 1).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67 CuadroTexto"/>
          <p:cNvSpPr txBox="1"/>
          <p:nvPr/>
        </p:nvSpPr>
        <p:spPr>
          <a:xfrm>
            <a:off x="10631710" y="2330510"/>
            <a:ext cx="1296144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Receptor</a:t>
            </a:r>
          </a:p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(lámpara 2).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68 CuadroTexto"/>
          <p:cNvSpPr txBox="1"/>
          <p:nvPr/>
        </p:nvSpPr>
        <p:spPr>
          <a:xfrm>
            <a:off x="7607374" y="5354846"/>
            <a:ext cx="1296144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Receptor</a:t>
            </a:r>
          </a:p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(Lámpara 3).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69 CuadroTexto"/>
          <p:cNvSpPr txBox="1"/>
          <p:nvPr/>
        </p:nvSpPr>
        <p:spPr>
          <a:xfrm>
            <a:off x="8111430" y="2997746"/>
            <a:ext cx="1728192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Conductores</a:t>
            </a:r>
          </a:p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(cable de cobre).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72 CuadroTexto"/>
          <p:cNvSpPr txBox="1"/>
          <p:nvPr/>
        </p:nvSpPr>
        <p:spPr>
          <a:xfrm>
            <a:off x="190550" y="68419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b="1" dirty="0" smtClean="0">
                <a:latin typeface="Arial" pitchFamily="34" charset="0"/>
                <a:cs typeface="Arial" pitchFamily="34" charset="0"/>
              </a:rPr>
              <a:t>Fase (corriente alterna 120V.)</a:t>
            </a:r>
            <a:endParaRPr lang="es-MX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73 CuadroTexto"/>
          <p:cNvSpPr txBox="1"/>
          <p:nvPr/>
        </p:nvSpPr>
        <p:spPr>
          <a:xfrm>
            <a:off x="2494805" y="1023806"/>
            <a:ext cx="1224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Neutro</a:t>
            </a:r>
            <a:endParaRPr lang="es-MX" sz="2000" b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74 CuadroTexto"/>
          <p:cNvSpPr txBox="1"/>
          <p:nvPr/>
        </p:nvSpPr>
        <p:spPr>
          <a:xfrm>
            <a:off x="5663158" y="1754446"/>
            <a:ext cx="1944216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Elemento de control </a:t>
            </a:r>
          </a:p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(Apagador sencillo)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75 CuadroTexto"/>
          <p:cNvSpPr txBox="1"/>
          <p:nvPr/>
        </p:nvSpPr>
        <p:spPr>
          <a:xfrm>
            <a:off x="3358902" y="3050590"/>
            <a:ext cx="2736304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Elemento de protección.</a:t>
            </a:r>
          </a:p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(Interruptor termomagnético)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Rectángulo 1"/>
          <p:cNvSpPr/>
          <p:nvPr/>
        </p:nvSpPr>
        <p:spPr>
          <a:xfrm>
            <a:off x="288032" y="1557586"/>
            <a:ext cx="3358902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400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es-MX" sz="1400" b="1" dirty="0" smtClean="0">
                <a:latin typeface="Arial" pitchFamily="34" charset="0"/>
                <a:cs typeface="Arial" pitchFamily="34" charset="0"/>
              </a:rPr>
              <a:t>conexión en serie es; </a:t>
            </a:r>
            <a:r>
              <a:rPr lang="es-MX" sz="1400" b="1" i="1" dirty="0" smtClean="0">
                <a:latin typeface="Arial" pitchFamily="34" charset="0"/>
                <a:cs typeface="Arial" pitchFamily="34" charset="0"/>
              </a:rPr>
              <a:t>“entrada conectada a la salida y luego la salida conectada a la entrada” </a:t>
            </a:r>
            <a:r>
              <a:rPr lang="es-MX" sz="1400" dirty="0" smtClean="0">
                <a:latin typeface="Arial" pitchFamily="34" charset="0"/>
                <a:cs typeface="Arial" pitchFamily="34" charset="0"/>
              </a:rPr>
              <a:t>y así sucesivamente. </a:t>
            </a:r>
          </a:p>
          <a:p>
            <a:pPr algn="just"/>
            <a:endParaRPr lang="es-MX" sz="1400" dirty="0" smtClean="0">
              <a:solidFill>
                <a:srgbClr val="22222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sz="1600" b="1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Diagrama eléctrico.</a:t>
            </a:r>
            <a:endParaRPr lang="es-MX" sz="800" dirty="0">
              <a:solidFill>
                <a:srgbClr val="22222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77 CuadroTexto"/>
          <p:cNvSpPr txBox="1"/>
          <p:nvPr/>
        </p:nvSpPr>
        <p:spPr>
          <a:xfrm>
            <a:off x="6671270" y="6095831"/>
            <a:ext cx="4320480" cy="64633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800" b="1" dirty="0" smtClean="0">
                <a:latin typeface="Arial" pitchFamily="34" charset="0"/>
                <a:cs typeface="Arial" pitchFamily="34" charset="0"/>
              </a:rPr>
              <a:t>Esquema de conexiones para el cableado de un circuito en serie.</a:t>
            </a:r>
            <a:endParaRPr lang="es-MX" sz="1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36 Conector angular"/>
          <p:cNvCxnSpPr/>
          <p:nvPr/>
        </p:nvCxnSpPr>
        <p:spPr>
          <a:xfrm>
            <a:off x="4727054" y="2637706"/>
            <a:ext cx="2088232" cy="144016"/>
          </a:xfrm>
          <a:prstGeom prst="bentConnector3">
            <a:avLst>
              <a:gd name="adj1" fmla="val 130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5" name="114 Conector recto de flecha"/>
          <p:cNvCxnSpPr>
            <a:stCxn id="70" idx="0"/>
          </p:cNvCxnSpPr>
          <p:nvPr/>
        </p:nvCxnSpPr>
        <p:spPr>
          <a:xfrm flipV="1">
            <a:off x="8975526" y="2493690"/>
            <a:ext cx="36004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116 Conector recto de flecha"/>
          <p:cNvCxnSpPr>
            <a:stCxn id="70" idx="2"/>
          </p:cNvCxnSpPr>
          <p:nvPr/>
        </p:nvCxnSpPr>
        <p:spPr>
          <a:xfrm>
            <a:off x="8975526" y="3520966"/>
            <a:ext cx="72008" cy="4128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118 Conector recto de flecha"/>
          <p:cNvCxnSpPr>
            <a:stCxn id="70" idx="1"/>
          </p:cNvCxnSpPr>
          <p:nvPr/>
        </p:nvCxnSpPr>
        <p:spPr>
          <a:xfrm flipH="1">
            <a:off x="6311230" y="3259356"/>
            <a:ext cx="1800200" cy="3864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125 Conector recto"/>
          <p:cNvCxnSpPr/>
          <p:nvPr/>
        </p:nvCxnSpPr>
        <p:spPr>
          <a:xfrm>
            <a:off x="766614" y="3213770"/>
            <a:ext cx="223224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" name="126 Conector recto"/>
          <p:cNvCxnSpPr/>
          <p:nvPr/>
        </p:nvCxnSpPr>
        <p:spPr>
          <a:xfrm>
            <a:off x="766614" y="3645818"/>
            <a:ext cx="2232248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0" name="129 Conector"/>
          <p:cNvSpPr/>
          <p:nvPr/>
        </p:nvSpPr>
        <p:spPr>
          <a:xfrm>
            <a:off x="1486694" y="3141762"/>
            <a:ext cx="117727" cy="144016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29" name="128 Conector recto"/>
          <p:cNvCxnSpPr>
            <a:endCxn id="131" idx="0"/>
          </p:cNvCxnSpPr>
          <p:nvPr/>
        </p:nvCxnSpPr>
        <p:spPr>
          <a:xfrm>
            <a:off x="1558702" y="3285778"/>
            <a:ext cx="0" cy="57606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" name="134 Conector recto"/>
          <p:cNvCxnSpPr>
            <a:stCxn id="131" idx="2"/>
            <a:endCxn id="148" idx="0"/>
          </p:cNvCxnSpPr>
          <p:nvPr/>
        </p:nvCxnSpPr>
        <p:spPr>
          <a:xfrm>
            <a:off x="1558702" y="4437906"/>
            <a:ext cx="0" cy="1440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0" name="139 Conector"/>
          <p:cNvSpPr/>
          <p:nvPr/>
        </p:nvSpPr>
        <p:spPr>
          <a:xfrm>
            <a:off x="2638822" y="3573810"/>
            <a:ext cx="117727" cy="144016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41" name="Picture 2"/>
          <p:cNvPicPr>
            <a:picLocks noChangeAspect="1" noChangeArrowheads="1"/>
          </p:cNvPicPr>
          <p:nvPr/>
        </p:nvPicPr>
        <p:blipFill>
          <a:blip r:embed="rId2" cstate="print"/>
          <a:srcRect l="54983" t="41715" r="38106" b="42482"/>
          <a:stretch>
            <a:fillRect/>
          </a:stretch>
        </p:blipFill>
        <p:spPr bwMode="auto">
          <a:xfrm>
            <a:off x="1198662" y="5302002"/>
            <a:ext cx="1008112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7" name="136 Forma"/>
          <p:cNvCxnSpPr>
            <a:endCxn id="140" idx="4"/>
          </p:cNvCxnSpPr>
          <p:nvPr/>
        </p:nvCxnSpPr>
        <p:spPr>
          <a:xfrm rot="5400000" flipH="1" flipV="1">
            <a:off x="1048074" y="4804518"/>
            <a:ext cx="2736304" cy="562920"/>
          </a:xfrm>
          <a:prstGeom prst="bentConnector3">
            <a:avLst>
              <a:gd name="adj1" fmla="val -404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2" name="151 Conector recto"/>
          <p:cNvCxnSpPr/>
          <p:nvPr/>
        </p:nvCxnSpPr>
        <p:spPr>
          <a:xfrm>
            <a:off x="1558702" y="5157986"/>
            <a:ext cx="0" cy="1440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5" name="154 CuadroTexto"/>
          <p:cNvSpPr txBox="1"/>
          <p:nvPr/>
        </p:nvSpPr>
        <p:spPr>
          <a:xfrm>
            <a:off x="46534" y="3069754"/>
            <a:ext cx="936104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1400" b="1" dirty="0" smtClean="0">
                <a:latin typeface="Arial" pitchFamily="34" charset="0"/>
                <a:cs typeface="Arial" pitchFamily="34" charset="0"/>
              </a:rPr>
              <a:t>Neutro.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6" name="155 CuadroTexto"/>
          <p:cNvSpPr txBox="1"/>
          <p:nvPr/>
        </p:nvSpPr>
        <p:spPr>
          <a:xfrm>
            <a:off x="46534" y="3482057"/>
            <a:ext cx="936104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1400" b="1" dirty="0" smtClean="0">
                <a:latin typeface="Arial" pitchFamily="34" charset="0"/>
                <a:cs typeface="Arial" pitchFamily="34" charset="0"/>
              </a:rPr>
              <a:t>Fase.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7" name="156 CuadroTexto"/>
          <p:cNvSpPr txBox="1"/>
          <p:nvPr/>
        </p:nvSpPr>
        <p:spPr>
          <a:xfrm>
            <a:off x="190550" y="4077866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Lámpara 1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8" name="157 CuadroTexto"/>
          <p:cNvSpPr txBox="1"/>
          <p:nvPr/>
        </p:nvSpPr>
        <p:spPr>
          <a:xfrm>
            <a:off x="190550" y="4736971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Lámpara 2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9" name="158 CuadroTexto"/>
          <p:cNvSpPr txBox="1"/>
          <p:nvPr/>
        </p:nvSpPr>
        <p:spPr>
          <a:xfrm>
            <a:off x="190550" y="5457051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Lámpara 3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0" name="159 CuadroTexto"/>
          <p:cNvSpPr txBox="1"/>
          <p:nvPr/>
        </p:nvSpPr>
        <p:spPr>
          <a:xfrm>
            <a:off x="1486694" y="6537171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Apagador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 l="60128" t="34089" r="21055" b="50161"/>
          <a:stretch>
            <a:fillRect/>
          </a:stretch>
        </p:blipFill>
        <p:spPr bwMode="auto">
          <a:xfrm>
            <a:off x="9407574" y="837506"/>
            <a:ext cx="244827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1558702" y="-26590"/>
            <a:ext cx="10631711" cy="72546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Circuito en serie.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 l="17514" t="36421" r="44299" b="37985"/>
          <a:stretch>
            <a:fillRect/>
          </a:stretch>
        </p:blipFill>
        <p:spPr bwMode="auto">
          <a:xfrm>
            <a:off x="3065332" y="4581922"/>
            <a:ext cx="3821962" cy="1440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l="26922" t="21656" r="27143" b="40938"/>
          <a:stretch>
            <a:fillRect/>
          </a:stretch>
        </p:blipFill>
        <p:spPr bwMode="auto">
          <a:xfrm>
            <a:off x="3862958" y="1269554"/>
            <a:ext cx="7392190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l="60129" t="41343" r="34337" b="50782"/>
          <a:stretch>
            <a:fillRect/>
          </a:stretch>
        </p:blipFill>
        <p:spPr bwMode="auto">
          <a:xfrm>
            <a:off x="2098762" y="3379388"/>
            <a:ext cx="468052" cy="374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2" name="121 Conector recto"/>
          <p:cNvCxnSpPr/>
          <p:nvPr/>
        </p:nvCxnSpPr>
        <p:spPr>
          <a:xfrm flipH="1">
            <a:off x="1342678" y="5338006"/>
            <a:ext cx="8640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" name="118 Conector recto"/>
          <p:cNvCxnSpPr/>
          <p:nvPr/>
        </p:nvCxnSpPr>
        <p:spPr>
          <a:xfrm flipH="1">
            <a:off x="1342678" y="4617926"/>
            <a:ext cx="8640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4" name="43 CuadroTexto"/>
          <p:cNvSpPr txBox="1"/>
          <p:nvPr/>
        </p:nvSpPr>
        <p:spPr>
          <a:xfrm>
            <a:off x="1558702" y="-26590"/>
            <a:ext cx="10631711" cy="72546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Circuito en paralelo.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44 CuadroTexto"/>
          <p:cNvSpPr txBox="1"/>
          <p:nvPr/>
        </p:nvSpPr>
        <p:spPr>
          <a:xfrm>
            <a:off x="-25474" y="-26590"/>
            <a:ext cx="1584176" cy="725466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1.6.2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45 CuadroTexto"/>
          <p:cNvSpPr txBox="1"/>
          <p:nvPr/>
        </p:nvSpPr>
        <p:spPr>
          <a:xfrm>
            <a:off x="6671270" y="6095831"/>
            <a:ext cx="4320480" cy="64633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800" b="1" dirty="0" smtClean="0">
                <a:latin typeface="Arial" pitchFamily="34" charset="0"/>
                <a:cs typeface="Arial" pitchFamily="34" charset="0"/>
              </a:rPr>
              <a:t>Esquema de conexiones para el cableado de un circuito en paralelo.</a:t>
            </a:r>
            <a:endParaRPr lang="es-MX" sz="1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4" cstate="print"/>
          <a:srcRect l="54983" t="41715" r="40574" b="51261"/>
          <a:stretch>
            <a:fillRect/>
          </a:stretch>
        </p:blipFill>
        <p:spPr bwMode="auto">
          <a:xfrm rot="16200000">
            <a:off x="1918742" y="5842062"/>
            <a:ext cx="648072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" name="60 CuadroTexto"/>
          <p:cNvSpPr txBox="1"/>
          <p:nvPr/>
        </p:nvSpPr>
        <p:spPr>
          <a:xfrm>
            <a:off x="46534" y="3537806"/>
            <a:ext cx="936104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1400" b="1" dirty="0" smtClean="0">
                <a:latin typeface="Arial" pitchFamily="34" charset="0"/>
                <a:cs typeface="Arial" pitchFamily="34" charset="0"/>
              </a:rPr>
              <a:t>Fase.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61 CuadroTexto"/>
          <p:cNvSpPr txBox="1"/>
          <p:nvPr/>
        </p:nvSpPr>
        <p:spPr>
          <a:xfrm>
            <a:off x="46534" y="4022117"/>
            <a:ext cx="936104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1400" b="1" dirty="0" smtClean="0">
                <a:latin typeface="Arial" pitchFamily="34" charset="0"/>
                <a:cs typeface="Arial" pitchFamily="34" charset="0"/>
              </a:rPr>
              <a:t>Neutro.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62 CuadroTexto"/>
          <p:cNvSpPr txBox="1"/>
          <p:nvPr/>
        </p:nvSpPr>
        <p:spPr>
          <a:xfrm>
            <a:off x="334566" y="4617926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Lámpara 1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63 CuadroTexto"/>
          <p:cNvSpPr txBox="1"/>
          <p:nvPr/>
        </p:nvSpPr>
        <p:spPr>
          <a:xfrm>
            <a:off x="334566" y="5277031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Lámpara 2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64 CuadroTexto"/>
          <p:cNvSpPr txBox="1"/>
          <p:nvPr/>
        </p:nvSpPr>
        <p:spPr>
          <a:xfrm>
            <a:off x="334566" y="5997111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Lámpara 3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65 CuadroTexto"/>
          <p:cNvSpPr txBox="1"/>
          <p:nvPr/>
        </p:nvSpPr>
        <p:spPr>
          <a:xfrm>
            <a:off x="1702718" y="3789834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Apagador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4" name="73 Conector angular"/>
          <p:cNvCxnSpPr>
            <a:stCxn id="62" idx="3"/>
            <a:endCxn id="58" idx="0"/>
          </p:cNvCxnSpPr>
          <p:nvPr/>
        </p:nvCxnSpPr>
        <p:spPr>
          <a:xfrm>
            <a:off x="982638" y="4176006"/>
            <a:ext cx="972108" cy="1954088"/>
          </a:xfrm>
          <a:prstGeom prst="bentConnector3">
            <a:avLst>
              <a:gd name="adj1" fmla="val 37589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" name="76 Conector angular"/>
          <p:cNvCxnSpPr>
            <a:endCxn id="58" idx="2"/>
          </p:cNvCxnSpPr>
          <p:nvPr/>
        </p:nvCxnSpPr>
        <p:spPr>
          <a:xfrm rot="5400000">
            <a:off x="1576704" y="4635928"/>
            <a:ext cx="2448272" cy="540060"/>
          </a:xfrm>
          <a:prstGeom prst="bentConnector2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" name="95 Conector recto"/>
          <p:cNvCxnSpPr/>
          <p:nvPr/>
        </p:nvCxnSpPr>
        <p:spPr>
          <a:xfrm flipH="1">
            <a:off x="2206774" y="4617926"/>
            <a:ext cx="864096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" name="110 Conector recto"/>
          <p:cNvCxnSpPr/>
          <p:nvPr/>
        </p:nvCxnSpPr>
        <p:spPr>
          <a:xfrm>
            <a:off x="2206774" y="5338006"/>
            <a:ext cx="864096" cy="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0" name="Picture 2"/>
          <p:cNvPicPr>
            <a:picLocks noChangeAspect="1" noChangeArrowheads="1"/>
          </p:cNvPicPr>
          <p:nvPr/>
        </p:nvPicPr>
        <p:blipFill>
          <a:blip r:embed="rId4" cstate="print"/>
          <a:srcRect l="54983" t="41715" r="40574" b="51261"/>
          <a:stretch>
            <a:fillRect/>
          </a:stretch>
        </p:blipFill>
        <p:spPr bwMode="auto">
          <a:xfrm rot="16200000">
            <a:off x="1882738" y="4365898"/>
            <a:ext cx="648072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4" cstate="print"/>
          <a:srcRect l="54983" t="41715" r="40574" b="51261"/>
          <a:stretch>
            <a:fillRect/>
          </a:stretch>
        </p:blipFill>
        <p:spPr bwMode="auto">
          <a:xfrm rot="16200000">
            <a:off x="1882739" y="5085978"/>
            <a:ext cx="648072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Rectángulo 1"/>
          <p:cNvSpPr/>
          <p:nvPr/>
        </p:nvSpPr>
        <p:spPr>
          <a:xfrm>
            <a:off x="288032" y="1295683"/>
            <a:ext cx="335890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400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es-MX" sz="1400" b="1" dirty="0" smtClean="0">
                <a:latin typeface="Arial" pitchFamily="34" charset="0"/>
                <a:cs typeface="Arial" pitchFamily="34" charset="0"/>
              </a:rPr>
              <a:t>conexión en paralelo </a:t>
            </a:r>
            <a:r>
              <a:rPr lang="es-MX" sz="1400" dirty="0" smtClean="0">
                <a:latin typeface="Arial" pitchFamily="34" charset="0"/>
                <a:cs typeface="Arial" pitchFamily="34" charset="0"/>
              </a:rPr>
              <a:t>es el modelo empleado en </a:t>
            </a:r>
            <a:r>
              <a:rPr lang="es-MX" sz="1400" b="1" dirty="0" smtClean="0">
                <a:latin typeface="Arial" pitchFamily="34" charset="0"/>
                <a:cs typeface="Arial" pitchFamily="34" charset="0"/>
              </a:rPr>
              <a:t>las instalaciones eléctricas residenciales</a:t>
            </a:r>
            <a:r>
              <a:rPr lang="es-MX" sz="1400" dirty="0" smtClean="0">
                <a:latin typeface="Arial" pitchFamily="34" charset="0"/>
                <a:cs typeface="Arial" pitchFamily="34" charset="0"/>
              </a:rPr>
              <a:t>, para que todas las cargas tengan el mismo </a:t>
            </a:r>
            <a:r>
              <a:rPr lang="es-MX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voltaje</a:t>
            </a:r>
            <a:r>
              <a:rPr lang="es-MX" sz="1400" dirty="0" smtClean="0">
                <a:latin typeface="Arial" pitchFamily="34" charset="0"/>
                <a:cs typeface="Arial" pitchFamily="34" charset="0"/>
              </a:rPr>
              <a:t>, en el que todas las terminales de entrada y salida de los dispositivos coinciden entre si.</a:t>
            </a:r>
          </a:p>
          <a:p>
            <a:pPr algn="just"/>
            <a:endParaRPr lang="es-MX" sz="1400" dirty="0" smtClean="0">
              <a:solidFill>
                <a:srgbClr val="22222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sz="1600" b="1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Diagrama eléctrico.</a:t>
            </a:r>
            <a:endParaRPr lang="es-MX" sz="800" dirty="0">
              <a:solidFill>
                <a:srgbClr val="22222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0" name="129 Conector recto"/>
          <p:cNvCxnSpPr/>
          <p:nvPr/>
        </p:nvCxnSpPr>
        <p:spPr>
          <a:xfrm flipH="1">
            <a:off x="2494806" y="3681822"/>
            <a:ext cx="576064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2" name="131 Conector recto"/>
          <p:cNvCxnSpPr>
            <a:endCxn id="61" idx="3"/>
          </p:cNvCxnSpPr>
          <p:nvPr/>
        </p:nvCxnSpPr>
        <p:spPr>
          <a:xfrm flipH="1">
            <a:off x="982638" y="3681822"/>
            <a:ext cx="1152128" cy="987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6" name="135 Conector"/>
          <p:cNvSpPr/>
          <p:nvPr/>
        </p:nvSpPr>
        <p:spPr>
          <a:xfrm>
            <a:off x="2494806" y="3645818"/>
            <a:ext cx="72008" cy="7200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7" name="136 Conector"/>
          <p:cNvSpPr/>
          <p:nvPr/>
        </p:nvSpPr>
        <p:spPr>
          <a:xfrm>
            <a:off x="2062758" y="3645818"/>
            <a:ext cx="72008" cy="7200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40" name="139 Conector angular"/>
          <p:cNvCxnSpPr/>
          <p:nvPr/>
        </p:nvCxnSpPr>
        <p:spPr>
          <a:xfrm>
            <a:off x="2278782" y="1269554"/>
            <a:ext cx="1800200" cy="576064"/>
          </a:xfrm>
          <a:prstGeom prst="bentConnector3">
            <a:avLst>
              <a:gd name="adj1" fmla="val 113695"/>
            </a:avLst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5" name="144 Conector recto"/>
          <p:cNvCxnSpPr/>
          <p:nvPr/>
        </p:nvCxnSpPr>
        <p:spPr>
          <a:xfrm flipV="1">
            <a:off x="4078982" y="1845618"/>
            <a:ext cx="0" cy="57606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6" name="145 CuadroTexto"/>
          <p:cNvSpPr txBox="1"/>
          <p:nvPr/>
        </p:nvSpPr>
        <p:spPr>
          <a:xfrm>
            <a:off x="1126654" y="1023806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Neutro</a:t>
            </a:r>
            <a:endParaRPr lang="es-MX" sz="2000" b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1" name="150 CuadroTexto"/>
          <p:cNvSpPr txBox="1"/>
          <p:nvPr/>
        </p:nvSpPr>
        <p:spPr>
          <a:xfrm>
            <a:off x="190550" y="68419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b="1" dirty="0" smtClean="0">
                <a:latin typeface="Arial" pitchFamily="34" charset="0"/>
                <a:cs typeface="Arial" pitchFamily="34" charset="0"/>
              </a:rPr>
              <a:t>Fase (corriente alterna 120V.)</a:t>
            </a:r>
            <a:endParaRPr lang="es-MX" sz="1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2" name="151 Conector angular"/>
          <p:cNvCxnSpPr/>
          <p:nvPr/>
        </p:nvCxnSpPr>
        <p:spPr>
          <a:xfrm rot="16200000" flipH="1">
            <a:off x="3502918" y="909514"/>
            <a:ext cx="936104" cy="936104"/>
          </a:xfrm>
          <a:prstGeom prst="bentConnector3">
            <a:avLst>
              <a:gd name="adj1" fmla="val -4267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8" name="157 Conector angular"/>
          <p:cNvCxnSpPr/>
          <p:nvPr/>
        </p:nvCxnSpPr>
        <p:spPr>
          <a:xfrm rot="5400000">
            <a:off x="4259002" y="1881622"/>
            <a:ext cx="216024" cy="144016"/>
          </a:xfrm>
          <a:prstGeom prst="bentConnector3">
            <a:avLst>
              <a:gd name="adj1" fmla="val 32363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1" name="160 Conector angular"/>
          <p:cNvCxnSpPr/>
          <p:nvPr/>
        </p:nvCxnSpPr>
        <p:spPr>
          <a:xfrm>
            <a:off x="4367014" y="2997746"/>
            <a:ext cx="1440160" cy="144016"/>
          </a:xfrm>
          <a:prstGeom prst="bentConnector3">
            <a:avLst>
              <a:gd name="adj1" fmla="val -927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8" name="167 Conector angular"/>
          <p:cNvCxnSpPr/>
          <p:nvPr/>
        </p:nvCxnSpPr>
        <p:spPr>
          <a:xfrm>
            <a:off x="5879182" y="3141762"/>
            <a:ext cx="4104456" cy="1008112"/>
          </a:xfrm>
          <a:prstGeom prst="bentConnector3">
            <a:avLst>
              <a:gd name="adj1" fmla="val 97341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3" name="172 Conector angular"/>
          <p:cNvCxnSpPr/>
          <p:nvPr/>
        </p:nvCxnSpPr>
        <p:spPr>
          <a:xfrm rot="16200000" flipV="1">
            <a:off x="6203218" y="3537806"/>
            <a:ext cx="1008112" cy="216024"/>
          </a:xfrm>
          <a:prstGeom prst="bentConnector3">
            <a:avLst>
              <a:gd name="adj1" fmla="val -2911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8" name="177 Conector angular"/>
          <p:cNvCxnSpPr/>
          <p:nvPr/>
        </p:nvCxnSpPr>
        <p:spPr>
          <a:xfrm rot="16200000" flipV="1">
            <a:off x="7895406" y="3573810"/>
            <a:ext cx="1008112" cy="144016"/>
          </a:xfrm>
          <a:prstGeom prst="bentConnector3">
            <a:avLst>
              <a:gd name="adj1" fmla="val 869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1" name="180 Conector angular"/>
          <p:cNvCxnSpPr/>
          <p:nvPr/>
        </p:nvCxnSpPr>
        <p:spPr>
          <a:xfrm>
            <a:off x="4150990" y="2637706"/>
            <a:ext cx="1296144" cy="576064"/>
          </a:xfrm>
          <a:prstGeom prst="bentConnector3">
            <a:avLst>
              <a:gd name="adj1" fmla="val -3646"/>
            </a:avLst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4" name="183 Conector angular"/>
          <p:cNvCxnSpPr/>
          <p:nvPr/>
        </p:nvCxnSpPr>
        <p:spPr>
          <a:xfrm>
            <a:off x="5447134" y="3213770"/>
            <a:ext cx="4680520" cy="2160240"/>
          </a:xfrm>
          <a:prstGeom prst="bentConnector3">
            <a:avLst>
              <a:gd name="adj1" fmla="val 142"/>
            </a:avLst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1" name="190 Conector recto"/>
          <p:cNvCxnSpPr/>
          <p:nvPr/>
        </p:nvCxnSpPr>
        <p:spPr>
          <a:xfrm>
            <a:off x="10127654" y="4293890"/>
            <a:ext cx="0" cy="108012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6" name="195 Conector recto"/>
          <p:cNvCxnSpPr/>
          <p:nvPr/>
        </p:nvCxnSpPr>
        <p:spPr>
          <a:xfrm>
            <a:off x="8615486" y="4293890"/>
            <a:ext cx="0" cy="108012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8" name="197 Conector recto"/>
          <p:cNvCxnSpPr/>
          <p:nvPr/>
        </p:nvCxnSpPr>
        <p:spPr>
          <a:xfrm>
            <a:off x="7031310" y="4293890"/>
            <a:ext cx="0" cy="108012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1" name="200 CuadroTexto"/>
          <p:cNvSpPr txBox="1"/>
          <p:nvPr/>
        </p:nvSpPr>
        <p:spPr>
          <a:xfrm>
            <a:off x="8687494" y="4509914"/>
            <a:ext cx="1296144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Receptor</a:t>
            </a:r>
          </a:p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(lámpara 2).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2" name="201 CuadroTexto"/>
          <p:cNvSpPr txBox="1"/>
          <p:nvPr/>
        </p:nvSpPr>
        <p:spPr>
          <a:xfrm>
            <a:off x="7175326" y="4509914"/>
            <a:ext cx="1296144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Receptor</a:t>
            </a:r>
          </a:p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(lámpara 1).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3" name="202 CuadroTexto"/>
          <p:cNvSpPr txBox="1"/>
          <p:nvPr/>
        </p:nvSpPr>
        <p:spPr>
          <a:xfrm>
            <a:off x="10271670" y="4509914"/>
            <a:ext cx="1296144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Receptor</a:t>
            </a:r>
          </a:p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(lámpara 3).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" name="203 CuadroTexto"/>
          <p:cNvSpPr txBox="1"/>
          <p:nvPr/>
        </p:nvSpPr>
        <p:spPr>
          <a:xfrm>
            <a:off x="5375126" y="2042478"/>
            <a:ext cx="1944216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Elemento de control </a:t>
            </a:r>
          </a:p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(Apagador sencillo)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" name="204 CuadroTexto"/>
          <p:cNvSpPr txBox="1"/>
          <p:nvPr/>
        </p:nvSpPr>
        <p:spPr>
          <a:xfrm>
            <a:off x="3430910" y="3429794"/>
            <a:ext cx="1728192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Elemento de protección.</a:t>
            </a:r>
          </a:p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(Interruptor termomagnético)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" name="205 CuadroTexto"/>
          <p:cNvSpPr txBox="1"/>
          <p:nvPr/>
        </p:nvSpPr>
        <p:spPr>
          <a:xfrm>
            <a:off x="8111430" y="2493690"/>
            <a:ext cx="1728192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Conductores</a:t>
            </a:r>
          </a:p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(cable de cobre).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7" name="206 CuadroTexto"/>
          <p:cNvSpPr txBox="1"/>
          <p:nvPr/>
        </p:nvSpPr>
        <p:spPr>
          <a:xfrm>
            <a:off x="5303118" y="5498862"/>
            <a:ext cx="1728192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Conductores</a:t>
            </a:r>
          </a:p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(cable de cobre).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 l="60324" t="44297" r="20859" b="39953"/>
          <a:stretch>
            <a:fillRect/>
          </a:stretch>
        </p:blipFill>
        <p:spPr bwMode="auto">
          <a:xfrm>
            <a:off x="9263558" y="909514"/>
            <a:ext cx="244827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 l="18067" t="23625" r="42639" b="46844"/>
          <a:stretch>
            <a:fillRect/>
          </a:stretch>
        </p:blipFill>
        <p:spPr bwMode="auto">
          <a:xfrm>
            <a:off x="5951190" y="693490"/>
            <a:ext cx="3096344" cy="13083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67877" t="28546" r="5005" b="23583"/>
          <a:stretch>
            <a:fillRect/>
          </a:stretch>
        </p:blipFill>
        <p:spPr bwMode="auto">
          <a:xfrm>
            <a:off x="3718942" y="1413570"/>
            <a:ext cx="203153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" name="Picture 2"/>
          <p:cNvPicPr>
            <a:picLocks noChangeAspect="1" noChangeArrowheads="1"/>
          </p:cNvPicPr>
          <p:nvPr/>
        </p:nvPicPr>
        <p:blipFill>
          <a:blip r:embed="rId3" cstate="print"/>
          <a:srcRect l="54983" t="41715" r="40081" b="51261"/>
          <a:stretch>
            <a:fillRect/>
          </a:stretch>
        </p:blipFill>
        <p:spPr bwMode="auto">
          <a:xfrm rot="5400000">
            <a:off x="910630" y="5734050"/>
            <a:ext cx="72008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43 CuadroTexto"/>
          <p:cNvSpPr txBox="1"/>
          <p:nvPr/>
        </p:nvSpPr>
        <p:spPr>
          <a:xfrm>
            <a:off x="1558702" y="-26590"/>
            <a:ext cx="10631711" cy="72546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Circuito mixto.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44 CuadroTexto"/>
          <p:cNvSpPr txBox="1"/>
          <p:nvPr/>
        </p:nvSpPr>
        <p:spPr>
          <a:xfrm>
            <a:off x="-25474" y="-26590"/>
            <a:ext cx="1584176" cy="725466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1.6.2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 l="28583" t="16371" r="32677" b="25552"/>
          <a:stretch>
            <a:fillRect/>
          </a:stretch>
        </p:blipFill>
        <p:spPr bwMode="auto">
          <a:xfrm>
            <a:off x="5870639" y="1197546"/>
            <a:ext cx="5553159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46 CuadroTexto"/>
          <p:cNvSpPr txBox="1"/>
          <p:nvPr/>
        </p:nvSpPr>
        <p:spPr>
          <a:xfrm>
            <a:off x="5951190" y="6095831"/>
            <a:ext cx="4320480" cy="64633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800" b="1" dirty="0" smtClean="0">
                <a:latin typeface="Arial" pitchFamily="34" charset="0"/>
                <a:cs typeface="Arial" pitchFamily="34" charset="0"/>
              </a:rPr>
              <a:t>Esquema de conexiones para el cableado de un circuito mixto.</a:t>
            </a:r>
            <a:endParaRPr lang="es-MX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48 CuadroTexto"/>
          <p:cNvSpPr txBox="1"/>
          <p:nvPr/>
        </p:nvSpPr>
        <p:spPr>
          <a:xfrm>
            <a:off x="1126654" y="4293890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Apagador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Rectángulo 1"/>
          <p:cNvSpPr/>
          <p:nvPr/>
        </p:nvSpPr>
        <p:spPr>
          <a:xfrm>
            <a:off x="288032" y="1125538"/>
            <a:ext cx="335890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400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es-MX" sz="1400" b="1" dirty="0" smtClean="0">
                <a:latin typeface="Arial" pitchFamily="34" charset="0"/>
                <a:cs typeface="Arial" pitchFamily="34" charset="0"/>
              </a:rPr>
              <a:t>conexión de un circuito mixto, </a:t>
            </a:r>
            <a:r>
              <a:rPr lang="es-MX" sz="1400" dirty="0" smtClean="0">
                <a:latin typeface="Arial" pitchFamily="34" charset="0"/>
                <a:cs typeface="Arial" pitchFamily="34" charset="0"/>
              </a:rPr>
              <a:t> es en el que se combinan conexiones en serie y en paralelo.</a:t>
            </a:r>
          </a:p>
          <a:p>
            <a:pPr algn="just"/>
            <a:r>
              <a:rPr lang="es-MX" sz="1400" dirty="0" smtClean="0">
                <a:latin typeface="Arial" pitchFamily="34" charset="0"/>
                <a:cs typeface="Arial" pitchFamily="34" charset="0"/>
              </a:rPr>
              <a:t>No todas las lámparas van a iluminar igual. La que está en </a:t>
            </a:r>
            <a:r>
              <a:rPr lang="es-MX" sz="1400" b="1" dirty="0" smtClean="0">
                <a:latin typeface="Arial" pitchFamily="34" charset="0"/>
                <a:cs typeface="Arial" pitchFamily="34" charset="0"/>
              </a:rPr>
              <a:t>serie</a:t>
            </a:r>
            <a:r>
              <a:rPr lang="es-MX" sz="1400" dirty="0" smtClean="0">
                <a:latin typeface="Arial" pitchFamily="34" charset="0"/>
                <a:cs typeface="Arial" pitchFamily="34" charset="0"/>
              </a:rPr>
              <a:t>, será la que más ilumine, ya que por ella circula toda la intensidad. </a:t>
            </a:r>
          </a:p>
          <a:p>
            <a:pPr algn="just"/>
            <a:endParaRPr lang="es-MX" sz="1400" dirty="0" smtClean="0">
              <a:solidFill>
                <a:srgbClr val="22222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sz="1600" b="1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Diagrama eléctrico.</a:t>
            </a:r>
            <a:endParaRPr lang="es-MX" sz="800" dirty="0">
              <a:solidFill>
                <a:srgbClr val="22222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1" name="50 Conector angular"/>
          <p:cNvCxnSpPr/>
          <p:nvPr/>
        </p:nvCxnSpPr>
        <p:spPr>
          <a:xfrm>
            <a:off x="4295006" y="1062822"/>
            <a:ext cx="1800200" cy="576064"/>
          </a:xfrm>
          <a:prstGeom prst="bentConnector3">
            <a:avLst>
              <a:gd name="adj1" fmla="val 113695"/>
            </a:avLst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2" name="51 Conector recto"/>
          <p:cNvCxnSpPr/>
          <p:nvPr/>
        </p:nvCxnSpPr>
        <p:spPr>
          <a:xfrm flipV="1">
            <a:off x="6095206" y="1638886"/>
            <a:ext cx="0" cy="57606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3" name="52 CuadroTexto"/>
          <p:cNvSpPr txBox="1"/>
          <p:nvPr/>
        </p:nvSpPr>
        <p:spPr>
          <a:xfrm>
            <a:off x="3358902" y="869444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Neutro</a:t>
            </a:r>
            <a:endParaRPr lang="es-MX" sz="2000" b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53 CuadroTexto"/>
          <p:cNvSpPr txBox="1"/>
          <p:nvPr/>
        </p:nvSpPr>
        <p:spPr>
          <a:xfrm>
            <a:off x="2206774" y="612190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b="1" dirty="0" smtClean="0">
                <a:latin typeface="Arial" pitchFamily="34" charset="0"/>
                <a:cs typeface="Arial" pitchFamily="34" charset="0"/>
              </a:rPr>
              <a:t>Fase (corriente alterna 120V.)</a:t>
            </a:r>
            <a:endParaRPr lang="es-MX" sz="1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5" name="54 Conector angular"/>
          <p:cNvCxnSpPr/>
          <p:nvPr/>
        </p:nvCxnSpPr>
        <p:spPr>
          <a:xfrm>
            <a:off x="5447134" y="837506"/>
            <a:ext cx="1008112" cy="801380"/>
          </a:xfrm>
          <a:prstGeom prst="bentConnector3">
            <a:avLst>
              <a:gd name="adj1" fmla="val 100557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7" name="56 Conector angular"/>
          <p:cNvCxnSpPr/>
          <p:nvPr/>
        </p:nvCxnSpPr>
        <p:spPr>
          <a:xfrm rot="5400000">
            <a:off x="6275226" y="1674890"/>
            <a:ext cx="216024" cy="144016"/>
          </a:xfrm>
          <a:prstGeom prst="bentConnector3">
            <a:avLst>
              <a:gd name="adj1" fmla="val 32363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1" name="60 Conector angular"/>
          <p:cNvCxnSpPr/>
          <p:nvPr/>
        </p:nvCxnSpPr>
        <p:spPr>
          <a:xfrm>
            <a:off x="6095206" y="2349674"/>
            <a:ext cx="1152128" cy="576064"/>
          </a:xfrm>
          <a:prstGeom prst="bentConnector3">
            <a:avLst>
              <a:gd name="adj1" fmla="val -431"/>
            </a:avLst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4" name="63 Conector angular"/>
          <p:cNvCxnSpPr/>
          <p:nvPr/>
        </p:nvCxnSpPr>
        <p:spPr>
          <a:xfrm>
            <a:off x="7247334" y="2925738"/>
            <a:ext cx="4680520" cy="3024336"/>
          </a:xfrm>
          <a:prstGeom prst="bentConnector3">
            <a:avLst>
              <a:gd name="adj1" fmla="val -265"/>
            </a:avLst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4" name="73 Conector angular"/>
          <p:cNvCxnSpPr/>
          <p:nvPr/>
        </p:nvCxnSpPr>
        <p:spPr>
          <a:xfrm>
            <a:off x="6311230" y="2709714"/>
            <a:ext cx="1512168" cy="144016"/>
          </a:xfrm>
          <a:prstGeom prst="bentConnector3">
            <a:avLst>
              <a:gd name="adj1" fmla="val -1021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2" name="81 Conector angular"/>
          <p:cNvCxnSpPr/>
          <p:nvPr/>
        </p:nvCxnSpPr>
        <p:spPr>
          <a:xfrm rot="16200000" flipH="1">
            <a:off x="7895406" y="2853730"/>
            <a:ext cx="936104" cy="936104"/>
          </a:xfrm>
          <a:prstGeom prst="bentConnector3">
            <a:avLst>
              <a:gd name="adj1" fmla="val 99858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9" name="88 Conector angular"/>
          <p:cNvCxnSpPr/>
          <p:nvPr/>
        </p:nvCxnSpPr>
        <p:spPr>
          <a:xfrm flipV="1">
            <a:off x="8975526" y="3141762"/>
            <a:ext cx="2088232" cy="504056"/>
          </a:xfrm>
          <a:prstGeom prst="bentConnector3">
            <a:avLst>
              <a:gd name="adj1" fmla="val -478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5" name="94 Conector angular"/>
          <p:cNvCxnSpPr/>
          <p:nvPr/>
        </p:nvCxnSpPr>
        <p:spPr>
          <a:xfrm rot="16200000" flipH="1">
            <a:off x="9911630" y="3573810"/>
            <a:ext cx="1584176" cy="720080"/>
          </a:xfrm>
          <a:prstGeom prst="bentConnector3">
            <a:avLst>
              <a:gd name="adj1" fmla="val 78059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4" name="113 Conector angular"/>
          <p:cNvCxnSpPr/>
          <p:nvPr/>
        </p:nvCxnSpPr>
        <p:spPr>
          <a:xfrm rot="16200000" flipV="1">
            <a:off x="9911630" y="3933850"/>
            <a:ext cx="3312368" cy="720080"/>
          </a:xfrm>
          <a:prstGeom prst="bentConnector3">
            <a:avLst>
              <a:gd name="adj1" fmla="val 99844"/>
            </a:avLst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7" name="136 Conector recto"/>
          <p:cNvCxnSpPr/>
          <p:nvPr/>
        </p:nvCxnSpPr>
        <p:spPr>
          <a:xfrm flipV="1">
            <a:off x="11063758" y="2781722"/>
            <a:ext cx="0" cy="3600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9" name="138 Conector recto"/>
          <p:cNvCxnSpPr/>
          <p:nvPr/>
        </p:nvCxnSpPr>
        <p:spPr>
          <a:xfrm flipH="1">
            <a:off x="11135766" y="4869954"/>
            <a:ext cx="79208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41" name="Picture 5"/>
          <p:cNvPicPr>
            <a:picLocks noChangeAspect="1" noChangeArrowheads="1"/>
          </p:cNvPicPr>
          <p:nvPr/>
        </p:nvPicPr>
        <p:blipFill>
          <a:blip r:embed="rId5" cstate="print"/>
          <a:srcRect l="60324" t="44297" r="20859" b="39953"/>
          <a:stretch>
            <a:fillRect/>
          </a:stretch>
        </p:blipFill>
        <p:spPr bwMode="auto">
          <a:xfrm>
            <a:off x="4511030" y="4509914"/>
            <a:ext cx="244827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2" name="141 CuadroTexto"/>
          <p:cNvSpPr txBox="1"/>
          <p:nvPr/>
        </p:nvSpPr>
        <p:spPr>
          <a:xfrm>
            <a:off x="7175326" y="1773610"/>
            <a:ext cx="1944216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Elemento de control </a:t>
            </a:r>
          </a:p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(Apagador sencillo)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3" name="142 CuadroTexto"/>
          <p:cNvSpPr txBox="1"/>
          <p:nvPr/>
        </p:nvSpPr>
        <p:spPr>
          <a:xfrm>
            <a:off x="8687494" y="4149874"/>
            <a:ext cx="1296144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Receptor</a:t>
            </a:r>
          </a:p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(lámpara 1)</a:t>
            </a:r>
          </a:p>
          <a:p>
            <a:pPr algn="ctr"/>
            <a:r>
              <a:rPr lang="es-MX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 serie.</a:t>
            </a:r>
            <a:endParaRPr lang="es-MX" sz="14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4" name="143 CuadroTexto"/>
          <p:cNvSpPr txBox="1"/>
          <p:nvPr/>
        </p:nvSpPr>
        <p:spPr>
          <a:xfrm>
            <a:off x="10415686" y="837506"/>
            <a:ext cx="1296144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Receptor</a:t>
            </a:r>
          </a:p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(lámpara 2)</a:t>
            </a:r>
          </a:p>
          <a:p>
            <a:pPr algn="ctr"/>
            <a:r>
              <a:rPr lang="es-MX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 paralelo.</a:t>
            </a:r>
            <a:endParaRPr lang="es-MX" sz="14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5" name="144 CuadroTexto"/>
          <p:cNvSpPr txBox="1"/>
          <p:nvPr/>
        </p:nvSpPr>
        <p:spPr>
          <a:xfrm>
            <a:off x="10487694" y="6022082"/>
            <a:ext cx="1296144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Receptor</a:t>
            </a:r>
          </a:p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(lámpara 3)</a:t>
            </a:r>
          </a:p>
          <a:p>
            <a:pPr algn="ctr"/>
            <a:r>
              <a:rPr lang="es-MX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 paralelo.</a:t>
            </a:r>
            <a:endParaRPr lang="es-MX" sz="14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6" name="145 CuadroTexto"/>
          <p:cNvSpPr txBox="1"/>
          <p:nvPr/>
        </p:nvSpPr>
        <p:spPr>
          <a:xfrm>
            <a:off x="10487694" y="3429794"/>
            <a:ext cx="1296143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Conductores</a:t>
            </a:r>
          </a:p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(cable de cobre).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7" name="146 CuadroTexto"/>
          <p:cNvSpPr txBox="1"/>
          <p:nvPr/>
        </p:nvSpPr>
        <p:spPr>
          <a:xfrm>
            <a:off x="5159102" y="3213770"/>
            <a:ext cx="1728192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Elemento de protección.</a:t>
            </a:r>
          </a:p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(Interruptor termomagnético)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8" name="147 CuadroTexto"/>
          <p:cNvSpPr txBox="1"/>
          <p:nvPr/>
        </p:nvSpPr>
        <p:spPr>
          <a:xfrm>
            <a:off x="7391350" y="5302002"/>
            <a:ext cx="1728192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Conductores</a:t>
            </a:r>
          </a:p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(cable de cobre).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31 Conector recto de flecha"/>
          <p:cNvCxnSpPr>
            <a:stCxn id="146" idx="0"/>
          </p:cNvCxnSpPr>
          <p:nvPr/>
        </p:nvCxnSpPr>
        <p:spPr>
          <a:xfrm flipV="1">
            <a:off x="11135766" y="3069754"/>
            <a:ext cx="72008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 de flecha"/>
          <p:cNvCxnSpPr>
            <a:stCxn id="146" idx="2"/>
          </p:cNvCxnSpPr>
          <p:nvPr/>
        </p:nvCxnSpPr>
        <p:spPr>
          <a:xfrm flipH="1">
            <a:off x="10991750" y="4168458"/>
            <a:ext cx="144016" cy="1254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Conector recto de flecha"/>
          <p:cNvCxnSpPr>
            <a:stCxn id="148" idx="0"/>
          </p:cNvCxnSpPr>
          <p:nvPr/>
        </p:nvCxnSpPr>
        <p:spPr>
          <a:xfrm flipH="1" flipV="1">
            <a:off x="8183438" y="3861842"/>
            <a:ext cx="72008" cy="14401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>
            <a:stCxn id="148" idx="0"/>
          </p:cNvCxnSpPr>
          <p:nvPr/>
        </p:nvCxnSpPr>
        <p:spPr>
          <a:xfrm flipH="1" flipV="1">
            <a:off x="7319342" y="4437906"/>
            <a:ext cx="936104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Conector recto de flecha"/>
          <p:cNvCxnSpPr>
            <a:stCxn id="148" idx="3"/>
          </p:cNvCxnSpPr>
          <p:nvPr/>
        </p:nvCxnSpPr>
        <p:spPr>
          <a:xfrm>
            <a:off x="9119542" y="5563612"/>
            <a:ext cx="576064" cy="3144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Picture 2"/>
          <p:cNvPicPr>
            <a:picLocks noChangeAspect="1" noChangeArrowheads="1"/>
          </p:cNvPicPr>
          <p:nvPr/>
        </p:nvPicPr>
        <p:blipFill>
          <a:blip r:embed="rId3" cstate="print"/>
          <a:srcRect l="54983" t="41715" r="40081" b="51261"/>
          <a:stretch>
            <a:fillRect/>
          </a:stretch>
        </p:blipFill>
        <p:spPr bwMode="auto">
          <a:xfrm>
            <a:off x="1630710" y="4797946"/>
            <a:ext cx="72008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8" name="77 Conector recto"/>
          <p:cNvCxnSpPr/>
          <p:nvPr/>
        </p:nvCxnSpPr>
        <p:spPr>
          <a:xfrm>
            <a:off x="766614" y="3645818"/>
            <a:ext cx="2232248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78 Conector recto"/>
          <p:cNvCxnSpPr/>
          <p:nvPr/>
        </p:nvCxnSpPr>
        <p:spPr>
          <a:xfrm>
            <a:off x="766614" y="4077866"/>
            <a:ext cx="280831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" name="79 Conector"/>
          <p:cNvSpPr/>
          <p:nvPr/>
        </p:nvSpPr>
        <p:spPr>
          <a:xfrm>
            <a:off x="1918742" y="3573810"/>
            <a:ext cx="117727" cy="144016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81" name="80 Conector recto"/>
          <p:cNvCxnSpPr>
            <a:endCxn id="76" idx="0"/>
          </p:cNvCxnSpPr>
          <p:nvPr/>
        </p:nvCxnSpPr>
        <p:spPr>
          <a:xfrm>
            <a:off x="1990750" y="3717826"/>
            <a:ext cx="0" cy="108012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" name="83 Conector"/>
          <p:cNvSpPr/>
          <p:nvPr/>
        </p:nvSpPr>
        <p:spPr>
          <a:xfrm>
            <a:off x="3142878" y="4005858"/>
            <a:ext cx="117727" cy="144016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86" name="136 Forma"/>
          <p:cNvCxnSpPr/>
          <p:nvPr/>
        </p:nvCxnSpPr>
        <p:spPr>
          <a:xfrm rot="5400000" flipH="1" flipV="1">
            <a:off x="1012070" y="4336466"/>
            <a:ext cx="2448272" cy="1931072"/>
          </a:xfrm>
          <a:prstGeom prst="bentConnector3">
            <a:avLst>
              <a:gd name="adj1" fmla="val 202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8" name="87 CuadroTexto"/>
          <p:cNvSpPr txBox="1"/>
          <p:nvPr/>
        </p:nvSpPr>
        <p:spPr>
          <a:xfrm>
            <a:off x="46534" y="3501802"/>
            <a:ext cx="936104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1400" b="1" dirty="0" smtClean="0">
                <a:latin typeface="Arial" pitchFamily="34" charset="0"/>
                <a:cs typeface="Arial" pitchFamily="34" charset="0"/>
              </a:rPr>
              <a:t>Fase.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89 CuadroTexto"/>
          <p:cNvSpPr txBox="1"/>
          <p:nvPr/>
        </p:nvSpPr>
        <p:spPr>
          <a:xfrm>
            <a:off x="46534" y="3914105"/>
            <a:ext cx="936104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1400" b="1" dirty="0" smtClean="0">
                <a:latin typeface="Arial" pitchFamily="34" charset="0"/>
                <a:cs typeface="Arial" pitchFamily="34" charset="0"/>
              </a:rPr>
              <a:t>Neutro.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90 CuadroTexto"/>
          <p:cNvSpPr txBox="1"/>
          <p:nvPr/>
        </p:nvSpPr>
        <p:spPr>
          <a:xfrm>
            <a:off x="838622" y="4797946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Lámpara 1</a:t>
            </a:r>
          </a:p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En serie.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91 CuadroTexto"/>
          <p:cNvSpPr txBox="1"/>
          <p:nvPr/>
        </p:nvSpPr>
        <p:spPr>
          <a:xfrm>
            <a:off x="0" y="5806058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Lámpara 2</a:t>
            </a:r>
          </a:p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En paralelo.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92 CuadroTexto"/>
          <p:cNvSpPr txBox="1"/>
          <p:nvPr/>
        </p:nvSpPr>
        <p:spPr>
          <a:xfrm>
            <a:off x="3286894" y="5806058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Lámpara 3 En paralelo.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0" name="Picture 3"/>
          <p:cNvPicPr>
            <a:picLocks noChangeAspect="1" noChangeArrowheads="1"/>
          </p:cNvPicPr>
          <p:nvPr/>
        </p:nvPicPr>
        <p:blipFill>
          <a:blip r:embed="rId6" cstate="print"/>
          <a:srcRect l="60129" t="41343" r="34337" b="50782"/>
          <a:stretch>
            <a:fillRect/>
          </a:stretch>
        </p:blipFill>
        <p:spPr bwMode="auto">
          <a:xfrm rot="5400000">
            <a:off x="1871937" y="4196679"/>
            <a:ext cx="468052" cy="374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" name="Picture 2"/>
          <p:cNvPicPr>
            <a:picLocks noChangeAspect="1" noChangeArrowheads="1"/>
          </p:cNvPicPr>
          <p:nvPr/>
        </p:nvPicPr>
        <p:blipFill>
          <a:blip r:embed="rId3" cstate="print"/>
          <a:srcRect l="54983" t="41715" r="40081" b="51261"/>
          <a:stretch>
            <a:fillRect/>
          </a:stretch>
        </p:blipFill>
        <p:spPr bwMode="auto">
          <a:xfrm rot="5400000">
            <a:off x="2350790" y="5734050"/>
            <a:ext cx="72008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1" name="110 Conector angular"/>
          <p:cNvCxnSpPr/>
          <p:nvPr/>
        </p:nvCxnSpPr>
        <p:spPr>
          <a:xfrm rot="16200000" flipH="1">
            <a:off x="2170770" y="5193990"/>
            <a:ext cx="360040" cy="720080"/>
          </a:xfrm>
          <a:prstGeom prst="bentConnector3">
            <a:avLst>
              <a:gd name="adj1" fmla="val 5000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6" name="115 Conector angular"/>
          <p:cNvCxnSpPr/>
          <p:nvPr/>
        </p:nvCxnSpPr>
        <p:spPr>
          <a:xfrm rot="5400000">
            <a:off x="1450690" y="5193990"/>
            <a:ext cx="360040" cy="720080"/>
          </a:xfrm>
          <a:prstGeom prst="bentConnector3">
            <a:avLst>
              <a:gd name="adj1" fmla="val 5000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" name="123 Conector recto"/>
          <p:cNvCxnSpPr/>
          <p:nvPr/>
        </p:nvCxnSpPr>
        <p:spPr>
          <a:xfrm flipV="1">
            <a:off x="1270670" y="6238106"/>
            <a:ext cx="0" cy="28803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" name="125 Conector recto"/>
          <p:cNvCxnSpPr/>
          <p:nvPr/>
        </p:nvCxnSpPr>
        <p:spPr>
          <a:xfrm>
            <a:off x="2710830" y="6238106"/>
            <a:ext cx="0" cy="28803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671</Words>
  <Application>Microsoft Office PowerPoint</Application>
  <PresentationFormat>Personalizado</PresentationFormat>
  <Paragraphs>172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Tema de Office</vt:lpstr>
      <vt:lpstr>Diapositiva 1</vt:lpstr>
      <vt:lpstr>Conceptos básicos de circuitos eléctricos.  </vt:lpstr>
      <vt:lpstr>Los circuitos eléctricos son un conjunto de elementos que unidos de forma adecuada permiten el paso de electrones por un conductor  para desempeñar un trabajo.</vt:lpstr>
      <vt:lpstr>La corriente eléctrica es un movimiento de electrones , por lo tanto cualquier circuito debe permitir el paso de los electrones por sus elementos.</vt:lpstr>
      <vt:lpstr>Diapositiva 5</vt:lpstr>
      <vt:lpstr>Diapositiva 6</vt:lpstr>
      <vt:lpstr>Diapositiva 7</vt:lpstr>
      <vt:lpstr>Diapositiva 8</vt:lpstr>
      <vt:lpstr>Diapositiva 9</vt:lpstr>
      <vt:lpstr>El trabajar con circuitos eléctricos reales, permite involucrarse mejor en el trabajo, permitiendo el desarrollo de habilidades y capacidades, conocimientos y valores importantes para lograr una formación integral al resolver problemas complejos.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3500mt</dc:creator>
  <cp:lastModifiedBy>3500mt</cp:lastModifiedBy>
  <cp:revision>1</cp:revision>
  <dcterms:created xsi:type="dcterms:W3CDTF">2021-04-19T02:47:39Z</dcterms:created>
  <dcterms:modified xsi:type="dcterms:W3CDTF">2021-04-19T02:51:23Z</dcterms:modified>
</cp:coreProperties>
</file>