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5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0413" cy="6859588"/>
  <p:notesSz cx="6858000" cy="9144000"/>
  <p:defaultTextStyle>
    <a:defPPr>
      <a:defRPr lang="es-MX"/>
    </a:defPPr>
    <a:lvl1pPr marL="0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3545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7089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0634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54179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17724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81268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44813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08358" algn="l" defTabSz="11270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02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282" y="2130918"/>
            <a:ext cx="10361851" cy="147036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563" y="3887099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3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0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4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7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81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4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8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4067" y="301696"/>
            <a:ext cx="3655008" cy="643086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694" y="301696"/>
            <a:ext cx="10768198" cy="643086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60" y="4407921"/>
            <a:ext cx="10361851" cy="1362391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35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70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063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541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177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8126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4481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083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696" y="1757771"/>
            <a:ext cx="7210545" cy="4974789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6414" y="1757771"/>
            <a:ext cx="7212661" cy="4974789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545" indent="0">
              <a:buNone/>
              <a:defRPr sz="2500" b="1"/>
            </a:lvl2pPr>
            <a:lvl3pPr marL="1127089" indent="0">
              <a:buNone/>
              <a:defRPr sz="2200" b="1"/>
            </a:lvl3pPr>
            <a:lvl4pPr marL="1690634" indent="0">
              <a:buNone/>
              <a:defRPr sz="2000" b="1"/>
            </a:lvl4pPr>
            <a:lvl5pPr marL="2254179" indent="0">
              <a:buNone/>
              <a:defRPr sz="2000" b="1"/>
            </a:lvl5pPr>
            <a:lvl6pPr marL="2817724" indent="0">
              <a:buNone/>
              <a:defRPr sz="2000" b="1"/>
            </a:lvl6pPr>
            <a:lvl7pPr marL="3381268" indent="0">
              <a:buNone/>
              <a:defRPr sz="2000" b="1"/>
            </a:lvl7pPr>
            <a:lvl8pPr marL="3944813" indent="0">
              <a:buNone/>
              <a:defRPr sz="2000" b="1"/>
            </a:lvl8pPr>
            <a:lvl9pPr marL="4508358" indent="0">
              <a:buNone/>
              <a:defRPr sz="2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545" indent="0">
              <a:buNone/>
              <a:defRPr sz="2500" b="1"/>
            </a:lvl2pPr>
            <a:lvl3pPr marL="1127089" indent="0">
              <a:buNone/>
              <a:defRPr sz="2200" b="1"/>
            </a:lvl3pPr>
            <a:lvl4pPr marL="1690634" indent="0">
              <a:buNone/>
              <a:defRPr sz="2000" b="1"/>
            </a:lvl4pPr>
            <a:lvl5pPr marL="2254179" indent="0">
              <a:buNone/>
              <a:defRPr sz="2000" b="1"/>
            </a:lvl5pPr>
            <a:lvl6pPr marL="2817724" indent="0">
              <a:buNone/>
              <a:defRPr sz="2000" b="1"/>
            </a:lvl6pPr>
            <a:lvl7pPr marL="3381268" indent="0">
              <a:buNone/>
              <a:defRPr sz="2000" b="1"/>
            </a:lvl7pPr>
            <a:lvl8pPr marL="3944813" indent="0">
              <a:buNone/>
              <a:defRPr sz="2000" b="1"/>
            </a:lvl8pPr>
            <a:lvl9pPr marL="4508358" indent="0">
              <a:buNone/>
              <a:defRPr sz="2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3114"/>
            <a:ext cx="4010562" cy="1162319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4" y="273114"/>
            <a:ext cx="6814779" cy="5854468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63545" indent="0">
              <a:buNone/>
              <a:defRPr sz="1500"/>
            </a:lvl2pPr>
            <a:lvl3pPr marL="1127089" indent="0">
              <a:buNone/>
              <a:defRPr sz="1200"/>
            </a:lvl3pPr>
            <a:lvl4pPr marL="1690634" indent="0">
              <a:buNone/>
              <a:defRPr sz="1100"/>
            </a:lvl4pPr>
            <a:lvl5pPr marL="2254179" indent="0">
              <a:buNone/>
              <a:defRPr sz="1100"/>
            </a:lvl5pPr>
            <a:lvl6pPr marL="2817724" indent="0">
              <a:buNone/>
              <a:defRPr sz="1100"/>
            </a:lvl6pPr>
            <a:lvl7pPr marL="3381268" indent="0">
              <a:buNone/>
              <a:defRPr sz="1100"/>
            </a:lvl7pPr>
            <a:lvl8pPr marL="3944813" indent="0">
              <a:buNone/>
              <a:defRPr sz="1100"/>
            </a:lvl8pPr>
            <a:lvl9pPr marL="4508358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06" y="4801711"/>
            <a:ext cx="7314248" cy="56687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900"/>
            </a:lvl1pPr>
            <a:lvl2pPr marL="563545" indent="0">
              <a:buNone/>
              <a:defRPr sz="3500"/>
            </a:lvl2pPr>
            <a:lvl3pPr marL="1127089" indent="0">
              <a:buNone/>
              <a:defRPr sz="3000"/>
            </a:lvl3pPr>
            <a:lvl4pPr marL="1690634" indent="0">
              <a:buNone/>
              <a:defRPr sz="2500"/>
            </a:lvl4pPr>
            <a:lvl5pPr marL="2254179" indent="0">
              <a:buNone/>
              <a:defRPr sz="2500"/>
            </a:lvl5pPr>
            <a:lvl6pPr marL="2817724" indent="0">
              <a:buNone/>
              <a:defRPr sz="2500"/>
            </a:lvl6pPr>
            <a:lvl7pPr marL="3381268" indent="0">
              <a:buNone/>
              <a:defRPr sz="2500"/>
            </a:lvl7pPr>
            <a:lvl8pPr marL="3944813" indent="0">
              <a:buNone/>
              <a:defRPr sz="2500"/>
            </a:lvl8pPr>
            <a:lvl9pPr marL="4508358" indent="0">
              <a:buNone/>
              <a:defRPr sz="25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63545" indent="0">
              <a:buNone/>
              <a:defRPr sz="1500"/>
            </a:lvl2pPr>
            <a:lvl3pPr marL="1127089" indent="0">
              <a:buNone/>
              <a:defRPr sz="1200"/>
            </a:lvl3pPr>
            <a:lvl4pPr marL="1690634" indent="0">
              <a:buNone/>
              <a:defRPr sz="1100"/>
            </a:lvl4pPr>
            <a:lvl5pPr marL="2254179" indent="0">
              <a:buNone/>
              <a:defRPr sz="1100"/>
            </a:lvl5pPr>
            <a:lvl6pPr marL="2817724" indent="0">
              <a:buNone/>
              <a:defRPr sz="1100"/>
            </a:lvl6pPr>
            <a:lvl7pPr marL="3381268" indent="0">
              <a:buNone/>
              <a:defRPr sz="1100"/>
            </a:lvl7pPr>
            <a:lvl8pPr marL="3944813" indent="0">
              <a:buNone/>
              <a:defRPr sz="1100"/>
            </a:lvl8pPr>
            <a:lvl9pPr marL="4508358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12709" tIns="56354" rIns="112709" bIns="56354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12709" tIns="56354" rIns="112709" bIns="56354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09"/>
          </a:xfrm>
          <a:prstGeom prst="rect">
            <a:avLst/>
          </a:prstGeom>
        </p:spPr>
        <p:txBody>
          <a:bodyPr vert="horz" lIns="112709" tIns="56354" rIns="112709" bIns="56354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478B-18BF-46BC-9E05-A4ED186C6B2C}" type="datetimeFigureOut">
              <a:rPr lang="es-MX" smtClean="0"/>
              <a:pPr/>
              <a:t>19/04/2021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059" y="6357822"/>
            <a:ext cx="3860297" cy="365209"/>
          </a:xfrm>
          <a:prstGeom prst="rect">
            <a:avLst/>
          </a:prstGeom>
        </p:spPr>
        <p:txBody>
          <a:bodyPr vert="horz" lIns="112709" tIns="56354" rIns="112709" bIns="56354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09"/>
          </a:xfrm>
          <a:prstGeom prst="rect">
            <a:avLst/>
          </a:prstGeom>
        </p:spPr>
        <p:txBody>
          <a:bodyPr vert="horz" lIns="112709" tIns="56354" rIns="112709" bIns="56354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3FB98-703D-442D-B989-8B558A6B8EA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7089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659" indent="-422659" algn="l" defTabSz="112708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15760" indent="-352215" algn="l" defTabSz="1127089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08862" indent="-281772" algn="l" defTabSz="1127089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2407" indent="-281772" algn="l" defTabSz="1127089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35951" indent="-281772" algn="l" defTabSz="1127089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099496" indent="-281772" algn="l" defTabSz="112708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63041" indent="-281772" algn="l" defTabSz="112708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26585" indent="-281772" algn="l" defTabSz="112708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790130" indent="-281772" algn="l" defTabSz="112708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3545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089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0634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4179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7724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81268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44813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08358" algn="l" defTabSz="11270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/>
          <p:cNvSpPr txBox="1"/>
          <p:nvPr/>
        </p:nvSpPr>
        <p:spPr>
          <a:xfrm>
            <a:off x="190550" y="1557586"/>
            <a:ext cx="541797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Conocerás:</a:t>
            </a:r>
          </a:p>
          <a:p>
            <a:endParaRPr lang="es-MX" sz="800" dirty="0" smtClean="0">
              <a:latin typeface="Broadway" panose="04040905080B02020502" pitchFamily="82" charset="0"/>
              <a:cs typeface="Arial" panose="020B0604020202020204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1.1  Que es la electricidad, efectos y sus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aplicaciones.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1.2  Generación de energía eléctrica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1.3  Materiales conductores, no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conductores(aislantes)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y semiconductores.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1.4  Concepto de Corriente Directa y Alterna</a:t>
            </a:r>
            <a:r>
              <a:rPr lang="es-MX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MX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1.5  Símbolos eléctricos y su identificación</a:t>
            </a: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s-MX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física en base a la normatividad ANCE.</a:t>
            </a:r>
            <a:endParaRPr lang="es-MX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1.6  Conceptos básicos de circuitos eléctricos.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1.7  Ley de Ohm y Ley de Watt.</a:t>
            </a:r>
          </a:p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1.8  Normas de seguridad e Higiene en el</a:t>
            </a:r>
          </a:p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       trabajo.</a:t>
            </a:r>
          </a:p>
        </p:txBody>
      </p:sp>
      <p:pic>
        <p:nvPicPr>
          <p:cNvPr id="20" name="Picture 6" descr="G:\2020\3 MARZO\TRABAJOS PILARES\1.3 FORMAS DE GENERAR ELECTRICIDAD\5 IMA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630" y="2303742"/>
            <a:ext cx="1435972" cy="1039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G:\2020\3 MARZO\TRABAJOS PILARES\1.3 FORMAS DE GENERAR ELECTRICIDAD\7.1 CA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688" y="2181491"/>
            <a:ext cx="1462333" cy="1107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atraccrepuls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3358" y="2277666"/>
            <a:ext cx="2349381" cy="102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627" y="5569193"/>
            <a:ext cx="1088345" cy="91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9" y="3747592"/>
            <a:ext cx="1529430" cy="129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asco y herramient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006" y="5401725"/>
            <a:ext cx="1232110" cy="124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135" y="3748590"/>
            <a:ext cx="1685288" cy="1329643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202276" y="6238106"/>
            <a:ext cx="4956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i="1" dirty="0" smtClean="0">
                <a:solidFill>
                  <a:srgbClr val="002060"/>
                </a:solidFill>
                <a:latin typeface="+mj-lt"/>
                <a:ea typeface="Batang" pitchFamily="18" charset="-127"/>
              </a:rPr>
              <a:t>Construye tu propio conocimiento y habilidades….</a:t>
            </a:r>
          </a:p>
        </p:txBody>
      </p:sp>
      <p:pic>
        <p:nvPicPr>
          <p:cNvPr id="17" name="Imagen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532" y="5501076"/>
            <a:ext cx="1275698" cy="114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0" y="1"/>
            <a:ext cx="12190413" cy="13410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5200" dirty="0" smtClean="0">
                <a:latin typeface="Arial" pitchFamily="34" charset="0"/>
                <a:cs typeface="Arial" pitchFamily="34" charset="0"/>
              </a:rPr>
              <a:t>Módulo 1</a:t>
            </a:r>
          </a:p>
          <a:p>
            <a:pPr algn="ctr"/>
            <a:r>
              <a:rPr lang="es-MX" sz="2800" dirty="0" smtClean="0">
                <a:latin typeface="Arial" pitchFamily="34" charset="0"/>
                <a:cs typeface="Arial" pitchFamily="34" charset="0"/>
              </a:rPr>
              <a:t>Introducción a la electricidad y conceptos.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24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31730" r="67001" b="19551"/>
          <a:stretch>
            <a:fillRect/>
          </a:stretch>
        </p:blipFill>
        <p:spPr bwMode="auto">
          <a:xfrm>
            <a:off x="-1" y="837506"/>
            <a:ext cx="4078983" cy="602208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1"/>
            <a:ext cx="12190413" cy="9101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5200" b="1" dirty="0" smtClean="0">
                <a:cs typeface="Aharoni" pitchFamily="2" charset="-79"/>
              </a:rPr>
              <a:t>El contenido se divide en 7 títulos</a:t>
            </a:r>
            <a:endParaRPr lang="es-MX" sz="5200" b="1" dirty="0">
              <a:cs typeface="Aharoni" pitchFamily="2" charset="-79"/>
            </a:endParaRPr>
          </a:p>
        </p:txBody>
      </p:sp>
      <p:sp>
        <p:nvSpPr>
          <p:cNvPr id="7" name="6 Pentágono"/>
          <p:cNvSpPr/>
          <p:nvPr/>
        </p:nvSpPr>
        <p:spPr>
          <a:xfrm>
            <a:off x="4295006" y="2349674"/>
            <a:ext cx="1800200" cy="2592288"/>
          </a:xfrm>
          <a:prstGeom prst="homePlate">
            <a:avLst>
              <a:gd name="adj" fmla="val 41033"/>
            </a:avLst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/>
          </a:p>
        </p:txBody>
      </p:sp>
      <p:sp>
        <p:nvSpPr>
          <p:cNvPr id="8" name="7 Cheurón"/>
          <p:cNvSpPr/>
          <p:nvPr/>
        </p:nvSpPr>
        <p:spPr>
          <a:xfrm>
            <a:off x="5447134" y="2349674"/>
            <a:ext cx="2952328" cy="2592288"/>
          </a:xfrm>
          <a:prstGeom prst="chevron">
            <a:avLst>
              <a:gd name="adj" fmla="val 28850"/>
            </a:avLst>
          </a:prstGeom>
          <a:solidFill>
            <a:srgbClr val="0097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167214" y="2837468"/>
            <a:ext cx="2160240" cy="13849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5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SÍMBOLOS INTERNACIONALES PARA EQUIPOS ELÉCTRICOS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heurón"/>
          <p:cNvSpPr/>
          <p:nvPr/>
        </p:nvSpPr>
        <p:spPr>
          <a:xfrm>
            <a:off x="7751390" y="2349674"/>
            <a:ext cx="2592288" cy="2592288"/>
          </a:xfrm>
          <a:prstGeom prst="chevron">
            <a:avLst>
              <a:gd name="adj" fmla="val 30006"/>
            </a:avLst>
          </a:prstGeom>
          <a:solidFill>
            <a:srgbClr val="0082B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543478" y="2853730"/>
            <a:ext cx="1728192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6 </a:t>
            </a:r>
          </a:p>
          <a:p>
            <a:endParaRPr lang="es-MX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600" b="1" dirty="0" smtClean="0">
                <a:latin typeface="Arial" pitchFamily="34" charset="0"/>
                <a:cs typeface="Arial" pitchFamily="34" charset="0"/>
              </a:rPr>
              <a:t>BIBLIOGRAFÍA.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heurón"/>
          <p:cNvSpPr/>
          <p:nvPr/>
        </p:nvSpPr>
        <p:spPr>
          <a:xfrm>
            <a:off x="9649071" y="2349674"/>
            <a:ext cx="2541341" cy="2592288"/>
          </a:xfrm>
          <a:prstGeom prst="chevron">
            <a:avLst>
              <a:gd name="adj" fmla="val 32945"/>
            </a:avLst>
          </a:prstGeom>
          <a:solidFill>
            <a:srgbClr val="00698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487694" y="2925738"/>
            <a:ext cx="1728192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7</a:t>
            </a:r>
          </a:p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CONCORDANCIA CON NORMAS INTERNACIONALES</a:t>
            </a:r>
            <a:endParaRPr lang="es-MX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295006" y="2853730"/>
            <a:ext cx="1728192" cy="135421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4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SÍMBOLOS PARA DIAGRAMAS Y PLANOS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Flecha a la derecha con bandas"/>
          <p:cNvSpPr/>
          <p:nvPr/>
        </p:nvSpPr>
        <p:spPr>
          <a:xfrm rot="16200000">
            <a:off x="4439022" y="5374010"/>
            <a:ext cx="792088" cy="792088"/>
          </a:xfrm>
          <a:prstGeom prst="stripedRightArrow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Introducción.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6574" y="1303228"/>
            <a:ext cx="1144927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latin typeface="Arial" pitchFamily="34" charset="0"/>
                <a:cs typeface="Arial" pitchFamily="34" charset="0"/>
              </a:rPr>
              <a:t>Todos los </a:t>
            </a:r>
            <a:r>
              <a:rPr lang="es-MX" sz="4000" b="1" dirty="0" smtClean="0">
                <a:latin typeface="Arial" pitchFamily="34" charset="0"/>
                <a:cs typeface="Arial" pitchFamily="34" charset="0"/>
              </a:rPr>
              <a:t>materiales eléctricos 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que forman parte de una instalación eléctrica deben estar </a:t>
            </a:r>
            <a:r>
              <a:rPr lang="es-MX" sz="4000" b="1" dirty="0" smtClean="0">
                <a:latin typeface="Arial" pitchFamily="34" charset="0"/>
                <a:cs typeface="Arial" pitchFamily="34" charset="0"/>
              </a:rPr>
              <a:t>certificados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 por un organismo de certificación, el cuál otorga un certificado y un sello en el producto, que indica que ha satisfecho las pruebas de laboratorio y pueden ser utilizados en una instalación eléctrica.</a:t>
            </a:r>
          </a:p>
          <a:p>
            <a:pPr algn="just"/>
            <a:endParaRPr lang="es-MX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MX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Titulo 1.- Objetivo y campo de aplicación.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6574" y="981522"/>
            <a:ext cx="11449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latin typeface="Arial" pitchFamily="34" charset="0"/>
                <a:cs typeface="Arial" pitchFamily="34" charset="0"/>
              </a:rPr>
              <a:t>Esta Norma Mexicana establece las </a:t>
            </a:r>
            <a:r>
              <a:rPr lang="es-MX" sz="3600" b="1" dirty="0" smtClean="0">
                <a:latin typeface="Arial" pitchFamily="34" charset="0"/>
                <a:cs typeface="Arial" pitchFamily="34" charset="0"/>
              </a:rPr>
              <a:t>abreviaturas y símbolos gráficos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 los cuales se utilizan en diagramas, planos y equipos eléctricos.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4594" t="35437" r="29356" b="36017"/>
          <a:stretch>
            <a:fillRect/>
          </a:stretch>
        </p:blipFill>
        <p:spPr bwMode="auto">
          <a:xfrm>
            <a:off x="4006974" y="2997746"/>
            <a:ext cx="352839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31730" r="67001" b="19551"/>
          <a:stretch>
            <a:fillRect/>
          </a:stretch>
        </p:blipFill>
        <p:spPr bwMode="auto">
          <a:xfrm>
            <a:off x="0" y="837506"/>
            <a:ext cx="4078983" cy="6022082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0" y="0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Título 4.- Símbolos para diagramas y planos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Pentágono"/>
          <p:cNvSpPr/>
          <p:nvPr/>
        </p:nvSpPr>
        <p:spPr>
          <a:xfrm>
            <a:off x="4295006" y="2349674"/>
            <a:ext cx="1800200" cy="2592288"/>
          </a:xfrm>
          <a:prstGeom prst="homePlate">
            <a:avLst>
              <a:gd name="adj" fmla="val 41033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/>
          </a:p>
        </p:txBody>
      </p:sp>
      <p:sp>
        <p:nvSpPr>
          <p:cNvPr id="8" name="7 Cheurón"/>
          <p:cNvSpPr/>
          <p:nvPr/>
        </p:nvSpPr>
        <p:spPr>
          <a:xfrm>
            <a:off x="5519142" y="2349674"/>
            <a:ext cx="2376264" cy="2592288"/>
          </a:xfrm>
          <a:prstGeom prst="chevron">
            <a:avLst>
              <a:gd name="adj" fmla="val 29899"/>
            </a:avLst>
          </a:prstGeom>
          <a:solidFill>
            <a:srgbClr val="DD6909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95206" y="2565698"/>
            <a:ext cx="1728192" cy="163121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4.2</a:t>
            </a:r>
            <a:endParaRPr lang="es-MX" sz="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s-MX" sz="1600" b="1" dirty="0" smtClean="0">
                <a:latin typeface="Arial" pitchFamily="34" charset="0"/>
                <a:cs typeface="Arial" pitchFamily="34" charset="0"/>
              </a:rPr>
              <a:t>Símbolos Nacionales para diagramas y planos.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heurón"/>
          <p:cNvSpPr/>
          <p:nvPr/>
        </p:nvSpPr>
        <p:spPr>
          <a:xfrm>
            <a:off x="7319342" y="2349674"/>
            <a:ext cx="2592288" cy="2592288"/>
          </a:xfrm>
          <a:prstGeom prst="chevron">
            <a:avLst>
              <a:gd name="adj" fmla="val 28172"/>
            </a:avLst>
          </a:prstGeom>
          <a:solidFill>
            <a:srgbClr val="B8580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895406" y="2565698"/>
            <a:ext cx="1728192" cy="187743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4.3</a:t>
            </a:r>
          </a:p>
          <a:p>
            <a:endParaRPr lang="es-MX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600" b="1" dirty="0" smtClean="0">
                <a:latin typeface="Arial" pitchFamily="34" charset="0"/>
                <a:cs typeface="Arial" pitchFamily="34" charset="0"/>
              </a:rPr>
              <a:t>Símbolos Nacionales para Diagramas Unifilares para Subestaciones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heurón"/>
          <p:cNvSpPr/>
          <p:nvPr/>
        </p:nvSpPr>
        <p:spPr>
          <a:xfrm>
            <a:off x="9335566" y="2349674"/>
            <a:ext cx="2664296" cy="2592288"/>
          </a:xfrm>
          <a:prstGeom prst="chevron">
            <a:avLst>
              <a:gd name="adj" fmla="val 27695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0055645" y="2637706"/>
            <a:ext cx="1728192" cy="13849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4.4</a:t>
            </a:r>
          </a:p>
          <a:p>
            <a:pPr algn="ctr"/>
            <a:endParaRPr lang="es-MX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Concordancia con Normas Internacionales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295006" y="2637706"/>
            <a:ext cx="1728192" cy="116955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4.1</a:t>
            </a:r>
          </a:p>
          <a:p>
            <a:pPr algn="ctr"/>
            <a:endParaRPr lang="es-MX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MX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Generalidades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Flecha a la derecha con bandas"/>
          <p:cNvSpPr/>
          <p:nvPr/>
        </p:nvSpPr>
        <p:spPr>
          <a:xfrm rot="16200000">
            <a:off x="4439022" y="5374010"/>
            <a:ext cx="792088" cy="792088"/>
          </a:xfrm>
          <a:prstGeom prst="stripedRightArrow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Flecha a la derecha con bandas"/>
          <p:cNvSpPr/>
          <p:nvPr/>
        </p:nvSpPr>
        <p:spPr>
          <a:xfrm rot="5400000">
            <a:off x="6239222" y="1269554"/>
            <a:ext cx="792088" cy="792088"/>
          </a:xfrm>
          <a:prstGeom prst="stripedRightArrow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0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Subtítulo 4.1- Generalidades.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6574" y="981522"/>
            <a:ext cx="114492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Los símbolos nacionales, los más usuales en México, y los símbolos internacionales no deben utilizarse de manera combinada.</a:t>
            </a:r>
          </a:p>
          <a:p>
            <a:pPr algn="ctr">
              <a:buFont typeface="Wingdings" pitchFamily="2" charset="2"/>
              <a:buChar char="ü"/>
            </a:pPr>
            <a:endParaRPr lang="es-MX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En caso de utilizar algún símbolo que </a:t>
            </a:r>
            <a:r>
              <a:rPr lang="es-MX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aparezca en la presente Norma Mexicana, debe indicarse la descripción de éste en los planos o diagramas eléctricos.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0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Símbolos para diagramas y planos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0797" t="15386" r="28249" b="10787"/>
          <a:stretch>
            <a:fillRect/>
          </a:stretch>
        </p:blipFill>
        <p:spPr bwMode="auto">
          <a:xfrm>
            <a:off x="46534" y="1125538"/>
            <a:ext cx="532859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l="31177" t="11812" r="27869" b="33277"/>
          <a:stretch>
            <a:fillRect/>
          </a:stretch>
        </p:blipFill>
        <p:spPr bwMode="auto">
          <a:xfrm>
            <a:off x="5520605" y="1197546"/>
            <a:ext cx="64955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30796" t="14402" r="27696" b="20630"/>
          <a:stretch>
            <a:fillRect/>
          </a:stretch>
        </p:blipFill>
        <p:spPr bwMode="auto">
          <a:xfrm>
            <a:off x="190550" y="1197546"/>
            <a:ext cx="54006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l="35777" t="12433" r="32677" b="42286"/>
          <a:stretch>
            <a:fillRect/>
          </a:stretch>
        </p:blipFill>
        <p:spPr bwMode="auto">
          <a:xfrm>
            <a:off x="5699162" y="1053530"/>
            <a:ext cx="615668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0" y="0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Símbolos para diagramas y planos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l="35777" t="56730" r="32677" b="9802"/>
          <a:stretch>
            <a:fillRect/>
          </a:stretch>
        </p:blipFill>
        <p:spPr bwMode="auto">
          <a:xfrm>
            <a:off x="1840380" y="1125538"/>
            <a:ext cx="929538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0" y="0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Símbolos para diagramas y planos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35224" t="12433" r="32124" b="10787"/>
          <a:stretch>
            <a:fillRect/>
          </a:stretch>
        </p:blipFill>
        <p:spPr bwMode="auto">
          <a:xfrm>
            <a:off x="334566" y="1053530"/>
            <a:ext cx="424847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0" y="0"/>
            <a:ext cx="12190413" cy="9101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5200" b="1" dirty="0" smtClean="0">
                <a:latin typeface="Arial" pitchFamily="34" charset="0"/>
                <a:cs typeface="Arial" pitchFamily="34" charset="0"/>
              </a:rPr>
              <a:t>Símbolos para diagramas y planos</a:t>
            </a:r>
            <a:endParaRPr lang="es-MX" sz="5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 l="21584" t="11812" r="17539" b="13376"/>
          <a:stretch>
            <a:fillRect/>
          </a:stretch>
        </p:blipFill>
        <p:spPr bwMode="auto">
          <a:xfrm>
            <a:off x="4790644" y="1269554"/>
            <a:ext cx="739976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0" y="0"/>
            <a:ext cx="12190413" cy="9101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5200" b="1" dirty="0" smtClean="0">
                <a:latin typeface="Arial" pitchFamily="34" charset="0"/>
                <a:cs typeface="Arial" pitchFamily="34" charset="0"/>
              </a:rPr>
              <a:t>Conclusión.</a:t>
            </a:r>
            <a:endParaRPr lang="es-MX" sz="5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6574" y="2061642"/>
            <a:ext cx="1144927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latin typeface="Arial" pitchFamily="34" charset="0"/>
                <a:cs typeface="Arial" pitchFamily="34" charset="0"/>
              </a:rPr>
              <a:t>El uso de la simbología eléctrica nos ayuda a la fácil identificación de los elementos y a la interpretación de su función dentro de un circuito eléctrico.</a:t>
            </a:r>
          </a:p>
          <a:p>
            <a:pPr algn="just"/>
            <a:endParaRPr lang="es-MX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MX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-26590"/>
            <a:ext cx="12190413" cy="315690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endParaRPr lang="es-MX" sz="6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6600" b="1" dirty="0" smtClean="0">
                <a:latin typeface="Arial" pitchFamily="34" charset="0"/>
                <a:cs typeface="Arial" pitchFamily="34" charset="0"/>
              </a:rPr>
              <a:t>Capítulo 1.5</a:t>
            </a:r>
          </a:p>
          <a:p>
            <a:pPr algn="ctr"/>
            <a:endParaRPr lang="es-MX" sz="6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962961" y="2715476"/>
            <a:ext cx="10361851" cy="3162590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Símbolos eléctricos y su identificación física en base a la normatividad </a:t>
            </a:r>
            <a:br>
              <a:rPr lang="es-MX" dirty="0" smtClean="0"/>
            </a:br>
            <a:r>
              <a:rPr lang="es-MX" sz="6000" dirty="0" smtClean="0"/>
              <a:t>NMX-J-136-ance-2007 </a:t>
            </a:r>
            <a:endParaRPr lang="es-MX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7361" t="27199" r="4452" b="33427"/>
          <a:stretch>
            <a:fillRect/>
          </a:stretch>
        </p:blipFill>
        <p:spPr bwMode="auto">
          <a:xfrm>
            <a:off x="6959302" y="3933850"/>
            <a:ext cx="4608512" cy="267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ángulo 1"/>
          <p:cNvSpPr/>
          <p:nvPr/>
        </p:nvSpPr>
        <p:spPr>
          <a:xfrm>
            <a:off x="550590" y="1557586"/>
            <a:ext cx="113772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¿Qué es una instalación eléctrica?</a:t>
            </a:r>
          </a:p>
          <a:p>
            <a:pPr algn="just"/>
            <a:r>
              <a:rPr lang="es-MX" sz="36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Conjunto de elementos necesarios para conducir y transformar, de manera segura, la energía requerida para el funcionamiento de los diferentes componentes y equipos existentes.</a:t>
            </a:r>
          </a:p>
          <a:p>
            <a:pPr algn="just"/>
            <a:endParaRPr lang="es-MX" sz="40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558702" y="-26590"/>
            <a:ext cx="10631711" cy="13410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Símbolos eléctricos y su identificación física en base a la normatividad ANCE.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25474" y="-26590"/>
            <a:ext cx="1584176" cy="134101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endParaRPr lang="es-MX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1.5</a:t>
            </a:r>
          </a:p>
          <a:p>
            <a:pPr algn="ctr"/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"/>
          <p:cNvSpPr/>
          <p:nvPr/>
        </p:nvSpPr>
        <p:spPr>
          <a:xfrm>
            <a:off x="142501" y="1378138"/>
            <a:ext cx="1178535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Elementos básicos que conforman una instalación eléctrica: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Conductores eléctricos.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Canalizaciones.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Dispositivos de control. (apagadores).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Dispositivos de protección.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Tableros.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Receptores o equipos de consumo (lámparas, contactos, motores).</a:t>
            </a:r>
          </a:p>
          <a:p>
            <a:pPr marL="342900" indent="-342900" algn="just"/>
            <a:endParaRPr lang="es-MX" sz="2800" dirty="0" smtClean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/>
            <a:r>
              <a:rPr lang="es-MX" sz="2800" b="1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Nota: </a:t>
            </a:r>
            <a:r>
              <a:rPr lang="es-MX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Todos estos elementos se identifican en planos o diagramas eléctricos correspondientes por medio de </a:t>
            </a:r>
            <a:r>
              <a:rPr lang="es-MX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símbolos.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558702" y="-26590"/>
            <a:ext cx="10631711" cy="13410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Símbolos eléctricos y su identificación física en base a la normatividad ANCE.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25474" y="-26590"/>
            <a:ext cx="1584176" cy="134101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endParaRPr lang="es-MX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1.5</a:t>
            </a:r>
          </a:p>
          <a:p>
            <a:pPr algn="ctr"/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5300" t="16734" r="15437" b="13376"/>
          <a:stretch>
            <a:fillRect/>
          </a:stretch>
        </p:blipFill>
        <p:spPr bwMode="auto">
          <a:xfrm>
            <a:off x="9191550" y="5158289"/>
            <a:ext cx="2998863" cy="170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1558702" y="-26590"/>
            <a:ext cx="10631711" cy="13410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Símbolos eléctricos y su identificación física en base a la normatividad ANCE.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25474" y="-26590"/>
            <a:ext cx="1584176" cy="134101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endParaRPr lang="es-MX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1.5</a:t>
            </a:r>
          </a:p>
          <a:p>
            <a:pPr algn="ctr"/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0550" y="1341562"/>
            <a:ext cx="117373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b="1" i="1" u="sng" dirty="0" smtClean="0"/>
              <a:t>Recordemos;</a:t>
            </a:r>
            <a:r>
              <a:rPr lang="es-MX" sz="3200" dirty="0" smtClean="0"/>
              <a:t>    Que un </a:t>
            </a:r>
            <a:r>
              <a:rPr lang="es-MX" sz="3200" b="1" dirty="0" smtClean="0">
                <a:solidFill>
                  <a:srgbClr val="0070C0"/>
                </a:solidFill>
              </a:rPr>
              <a:t>símbolo; </a:t>
            </a:r>
            <a:r>
              <a:rPr lang="es-MX" sz="3200" dirty="0" smtClean="0"/>
              <a:t>es un método simplificado para la </a:t>
            </a:r>
            <a:r>
              <a:rPr lang="es-MX" sz="3200" b="1" dirty="0" smtClean="0"/>
              <a:t>representación gráfica </a:t>
            </a:r>
            <a:r>
              <a:rPr lang="es-MX" sz="3200" dirty="0" smtClean="0"/>
              <a:t>de un componente o parte de un circuito eléctrico.</a:t>
            </a:r>
          </a:p>
          <a:p>
            <a:pPr lvl="0" algn="just"/>
            <a:r>
              <a:rPr lang="es-MX" sz="3200" dirty="0" smtClean="0"/>
              <a:t>La </a:t>
            </a:r>
            <a:r>
              <a:rPr lang="es-MX" sz="3200" b="1" i="1" u="sng" dirty="0" smtClean="0"/>
              <a:t>simbología eléctrica</a:t>
            </a:r>
            <a:r>
              <a:rPr lang="es-MX" sz="3200" b="1" dirty="0" smtClean="0"/>
              <a:t> </a:t>
            </a:r>
            <a:r>
              <a:rPr lang="es-MX" sz="3200" dirty="0" smtClean="0"/>
              <a:t>es </a:t>
            </a:r>
            <a:r>
              <a:rPr lang="es-MX" sz="3200" b="1" u="sng" dirty="0" smtClean="0">
                <a:solidFill>
                  <a:srgbClr val="0070C0"/>
                </a:solidFill>
              </a:rPr>
              <a:t>forma de lenguaje</a:t>
            </a:r>
            <a:r>
              <a:rPr lang="es-MX" sz="3200" dirty="0" smtClean="0"/>
              <a:t>, que permiten mostrar los distintos tipos de </a:t>
            </a:r>
            <a:r>
              <a:rPr lang="es-MX" sz="3200" b="1" dirty="0" smtClean="0"/>
              <a:t>elementos,</a:t>
            </a:r>
            <a:r>
              <a:rPr lang="es-MX" sz="3200" dirty="0" smtClean="0"/>
              <a:t> </a:t>
            </a:r>
            <a:r>
              <a:rPr lang="es-MX" sz="3200" b="1" dirty="0" smtClean="0"/>
              <a:t>equipos y dispositivos</a:t>
            </a:r>
            <a:r>
              <a:rPr lang="es-MX" sz="3200" dirty="0" smtClean="0"/>
              <a:t>, así como sus interconexiones en una instalación eléctrica. </a:t>
            </a:r>
            <a:r>
              <a:rPr lang="es-MX" sz="3200" i="1" dirty="0" smtClean="0"/>
              <a:t>(estos elementos se relacionan y determinan su forma de operación).</a:t>
            </a:r>
            <a:endParaRPr lang="es-MX" sz="3200" dirty="0" smtClean="0"/>
          </a:p>
          <a:p>
            <a:pPr lvl="0" algn="just"/>
            <a:r>
              <a:rPr lang="es-MX" sz="3200" dirty="0" smtClean="0"/>
              <a:t>Normalmente utilizamos </a:t>
            </a:r>
            <a:r>
              <a:rPr lang="es-MX" sz="3200" b="1" dirty="0" smtClean="0"/>
              <a:t>simbología estándar</a:t>
            </a:r>
            <a:r>
              <a:rPr lang="es-MX" sz="3200" dirty="0" smtClean="0"/>
              <a:t>, de tal forma, que cualquier persona pueda </a:t>
            </a:r>
            <a:r>
              <a:rPr lang="es-MX" sz="3200" b="1" dirty="0" smtClean="0"/>
              <a:t>leer</a:t>
            </a:r>
            <a:r>
              <a:rPr lang="es-MX" sz="3200" dirty="0" smtClean="0"/>
              <a:t> los diagramas contenidos en los </a:t>
            </a:r>
            <a:r>
              <a:rPr lang="es-MX" sz="3200" b="1" dirty="0" smtClean="0"/>
              <a:t>planos</a:t>
            </a:r>
            <a:r>
              <a:rPr lang="es-MX" sz="3200" dirty="0" smtClean="0"/>
              <a:t>, teniendo un </a:t>
            </a:r>
            <a:r>
              <a:rPr lang="es-MX" sz="3200" b="1" dirty="0" smtClean="0"/>
              <a:t>mismo significado </a:t>
            </a:r>
            <a:r>
              <a:rPr lang="es-MX" sz="3200" dirty="0" smtClean="0"/>
              <a:t>para todos.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727054" y="5139402"/>
            <a:ext cx="3384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INCULCAR EL GUSTO Y EL PLACER DE APRENDER.</a:t>
            </a:r>
            <a:endParaRPr lang="es-MX" b="1" dirty="0"/>
          </a:p>
        </p:txBody>
      </p:sp>
      <p:pic>
        <p:nvPicPr>
          <p:cNvPr id="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31730" r="1378" b="19551"/>
          <a:stretch>
            <a:fillRect/>
          </a:stretch>
        </p:blipFill>
        <p:spPr bwMode="auto">
          <a:xfrm>
            <a:off x="-25474" y="837506"/>
            <a:ext cx="12190414" cy="602208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1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¿Qué es?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31730" r="66794" b="19551"/>
          <a:stretch>
            <a:fillRect/>
          </a:stretch>
        </p:blipFill>
        <p:spPr bwMode="auto">
          <a:xfrm>
            <a:off x="-25474" y="837506"/>
            <a:ext cx="4104456" cy="602208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1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¿Qué es?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78982" y="740519"/>
            <a:ext cx="78488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b="1" dirty="0" smtClean="0"/>
              <a:t>ANCE</a:t>
            </a:r>
            <a:r>
              <a:rPr lang="es-MX" sz="3200" dirty="0" smtClean="0"/>
              <a:t> es el acrónimo para </a:t>
            </a:r>
            <a:r>
              <a:rPr lang="es-MX" sz="3200" b="1" dirty="0" smtClean="0"/>
              <a:t>Asociación</a:t>
            </a:r>
            <a:r>
              <a:rPr lang="es-MX" sz="3200" dirty="0" smtClean="0"/>
              <a:t> </a:t>
            </a:r>
            <a:r>
              <a:rPr lang="es-MX" sz="3200" b="1" dirty="0" smtClean="0"/>
              <a:t>Nacional de Normalización y Certificación </a:t>
            </a:r>
            <a:r>
              <a:rPr lang="es-MX" sz="3200" dirty="0" smtClean="0"/>
              <a:t>del Sector Eléctrico.</a:t>
            </a:r>
          </a:p>
          <a:p>
            <a:pPr algn="just"/>
            <a:endParaRPr lang="es-MX" sz="800" dirty="0" smtClean="0"/>
          </a:p>
          <a:p>
            <a:pPr algn="just"/>
            <a:r>
              <a:rPr lang="es-MX" sz="3200" dirty="0" smtClean="0"/>
              <a:t>Es una </a:t>
            </a:r>
            <a:r>
              <a:rPr lang="es-MX" sz="3200" b="1" dirty="0" smtClean="0"/>
              <a:t>asociación civil de normalización y certificación</a:t>
            </a:r>
            <a:r>
              <a:rPr lang="es-MX" sz="3200" dirty="0" smtClean="0"/>
              <a:t> con más de 20 años de experiencia. Líderes en el desarrollo </a:t>
            </a:r>
            <a:r>
              <a:rPr lang="es-MX" sz="3200" b="1" dirty="0" smtClean="0"/>
              <a:t>de estándares y regulaciones</a:t>
            </a:r>
            <a:r>
              <a:rPr lang="es-MX" sz="3200" dirty="0" smtClean="0"/>
              <a:t> en beneficio de la competitividad en el mercado. (Estratégicamente localizados en la CDMX, Zapopan Jalisco, Apodaca Nuevo león, Tijuana Baja California, Mérida Yucatán y hasta Washington D.C. y China).</a:t>
            </a:r>
            <a:endParaRPr lang="es-MX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206"/>
          <a:stretch/>
        </p:blipFill>
        <p:spPr>
          <a:xfrm>
            <a:off x="6743278" y="4653930"/>
            <a:ext cx="2994601" cy="206164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0" y="1"/>
            <a:ext cx="12190413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Fundamentación.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78982" y="909514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Fundada en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1992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 por un grupo de empresarios, interesados en colaborar con la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legalidad y la seguridad de los productos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, crearon una institución privada sin fines de lucro, para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brindar apoyo en materia de certificación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 de producto para el sector eléctrico.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t="31730" r="66794" b="19551"/>
          <a:stretch>
            <a:fillRect/>
          </a:stretch>
        </p:blipFill>
        <p:spPr bwMode="auto">
          <a:xfrm>
            <a:off x="-25474" y="837506"/>
            <a:ext cx="4104456" cy="6022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31730" r="67001" b="19551"/>
          <a:stretch>
            <a:fillRect/>
          </a:stretch>
        </p:blipFill>
        <p:spPr bwMode="auto">
          <a:xfrm>
            <a:off x="0" y="837506"/>
            <a:ext cx="4078983" cy="602208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1"/>
            <a:ext cx="12190413" cy="9101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5200" b="1" dirty="0" smtClean="0">
                <a:cs typeface="Aharoni" pitchFamily="2" charset="-79"/>
              </a:rPr>
              <a:t>Su contenido se divide en 7 títulos</a:t>
            </a:r>
            <a:endParaRPr lang="es-MX" sz="5200" b="1" dirty="0">
              <a:cs typeface="Aharoni" pitchFamily="2" charset="-79"/>
            </a:endParaRPr>
          </a:p>
        </p:txBody>
      </p:sp>
      <p:sp>
        <p:nvSpPr>
          <p:cNvPr id="7" name="6 Pentágono"/>
          <p:cNvSpPr/>
          <p:nvPr/>
        </p:nvSpPr>
        <p:spPr>
          <a:xfrm>
            <a:off x="4295006" y="2349674"/>
            <a:ext cx="2088232" cy="2592288"/>
          </a:xfrm>
          <a:prstGeom prst="homePlate">
            <a:avLst>
              <a:gd name="adj" fmla="val 41033"/>
            </a:avLst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/>
          </a:p>
        </p:txBody>
      </p:sp>
      <p:sp>
        <p:nvSpPr>
          <p:cNvPr id="8" name="7 Cheurón"/>
          <p:cNvSpPr/>
          <p:nvPr/>
        </p:nvSpPr>
        <p:spPr>
          <a:xfrm>
            <a:off x="5663158" y="2349674"/>
            <a:ext cx="2520280" cy="2592288"/>
          </a:xfrm>
          <a:prstGeom prst="chevron">
            <a:avLst>
              <a:gd name="adj" fmla="val 33475"/>
            </a:avLst>
          </a:prstGeom>
          <a:solidFill>
            <a:srgbClr val="76B53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265389" y="3425148"/>
            <a:ext cx="2333873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rtlCol="0" anchor="ctr">
            <a:spAutoFit/>
          </a:bodyPr>
          <a:lstStyle/>
          <a:p>
            <a:r>
              <a:rPr lang="es-MX" sz="1800" b="1" dirty="0" smtClean="0">
                <a:latin typeface="Arial" pitchFamily="34" charset="0"/>
                <a:cs typeface="Arial" pitchFamily="34" charset="0"/>
              </a:rPr>
              <a:t>INTRODUCCIÓN</a:t>
            </a:r>
            <a:endParaRPr lang="es-MX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455246" y="2925738"/>
            <a:ext cx="1656184" cy="113877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1</a:t>
            </a:r>
          </a:p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OBJETIVO Y CAMPO DE APLICACIÓN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heurón"/>
          <p:cNvSpPr/>
          <p:nvPr/>
        </p:nvSpPr>
        <p:spPr>
          <a:xfrm>
            <a:off x="7463358" y="2349674"/>
            <a:ext cx="2520280" cy="2592288"/>
          </a:xfrm>
          <a:prstGeom prst="chevron">
            <a:avLst>
              <a:gd name="adj" fmla="val 33475"/>
            </a:avLst>
          </a:prstGeom>
          <a:solidFill>
            <a:srgbClr val="659A2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55446" y="2925738"/>
            <a:ext cx="1944216" cy="9233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2</a:t>
            </a:r>
          </a:p>
          <a:p>
            <a:endParaRPr lang="es-MX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DEFINICIONES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heurón"/>
          <p:cNvSpPr/>
          <p:nvPr/>
        </p:nvSpPr>
        <p:spPr>
          <a:xfrm>
            <a:off x="9263557" y="2349674"/>
            <a:ext cx="2926855" cy="2592288"/>
          </a:xfrm>
          <a:prstGeom prst="chevron">
            <a:avLst>
              <a:gd name="adj" fmla="val 33475"/>
            </a:avLst>
          </a:prstGeom>
          <a:solidFill>
            <a:srgbClr val="4B731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153127" y="2925738"/>
            <a:ext cx="2134767" cy="86177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s-MX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TITULO 3 </a:t>
            </a:r>
          </a:p>
          <a:p>
            <a:endParaRPr lang="es-MX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1600" b="1" dirty="0" smtClean="0">
                <a:latin typeface="Arial" pitchFamily="34" charset="0"/>
                <a:cs typeface="Arial" pitchFamily="34" charset="0"/>
              </a:rPr>
              <a:t>ABREVIATURAS</a:t>
            </a:r>
            <a:endParaRPr lang="es-MX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Flecha a la derecha con bandas"/>
          <p:cNvSpPr/>
          <p:nvPr/>
        </p:nvSpPr>
        <p:spPr>
          <a:xfrm rot="16200000">
            <a:off x="4439022" y="5374010"/>
            <a:ext cx="792088" cy="792088"/>
          </a:xfrm>
          <a:prstGeom prst="stripedRightArrow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Flecha a la derecha con bandas"/>
          <p:cNvSpPr/>
          <p:nvPr/>
        </p:nvSpPr>
        <p:spPr>
          <a:xfrm rot="5400000">
            <a:off x="6239222" y="1269554"/>
            <a:ext cx="792088" cy="792088"/>
          </a:xfrm>
          <a:prstGeom prst="stripedRightArrow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755</Words>
  <Application>Microsoft Office PowerPoint</Application>
  <PresentationFormat>Personalizado</PresentationFormat>
  <Paragraphs>98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Diapositiva 1</vt:lpstr>
      <vt:lpstr>Símbolos eléctricos y su identificación física en base a la normatividad  NMX-J-136-ance-2007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3500mt</dc:creator>
  <cp:lastModifiedBy>3500mt</cp:lastModifiedBy>
  <cp:revision>11</cp:revision>
  <dcterms:created xsi:type="dcterms:W3CDTF">2021-04-19T01:50:37Z</dcterms:created>
  <dcterms:modified xsi:type="dcterms:W3CDTF">2021-04-19T12:40:50Z</dcterms:modified>
</cp:coreProperties>
</file>