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0413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876" y="-10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281" y="2130426"/>
            <a:ext cx="10361851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562" y="3886200"/>
            <a:ext cx="8533289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BC3CB-8633-4756-94ED-C1C51BA3F31C}" type="datetimeFigureOut">
              <a:rPr lang="es-MX" smtClean="0"/>
              <a:t>18/04/2021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C0546-122A-484D-A9D1-ACC4C4B76122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BC3CB-8633-4756-94ED-C1C51BA3F31C}" type="datetimeFigureOut">
              <a:rPr lang="es-MX" smtClean="0"/>
              <a:t>18/04/2021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C0546-122A-484D-A9D1-ACC4C4B76122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11784067" y="274639"/>
            <a:ext cx="3655008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812694" y="274639"/>
            <a:ext cx="10768198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BC3CB-8633-4756-94ED-C1C51BA3F31C}" type="datetimeFigureOut">
              <a:rPr lang="es-MX" smtClean="0"/>
              <a:t>18/04/2021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C0546-122A-484D-A9D1-ACC4C4B76122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BC3CB-8633-4756-94ED-C1C51BA3F31C}" type="datetimeFigureOut">
              <a:rPr lang="es-MX" smtClean="0"/>
              <a:t>18/04/2021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C0546-122A-484D-A9D1-ACC4C4B76122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2959" y="4406901"/>
            <a:ext cx="1036185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2959" y="2906713"/>
            <a:ext cx="1036185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BC3CB-8633-4756-94ED-C1C51BA3F31C}" type="datetimeFigureOut">
              <a:rPr lang="es-MX" smtClean="0"/>
              <a:t>18/04/2021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C0546-122A-484D-A9D1-ACC4C4B76122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812695" y="1600201"/>
            <a:ext cx="721054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8226413" y="1600201"/>
            <a:ext cx="721266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BC3CB-8633-4756-94ED-C1C51BA3F31C}" type="datetimeFigureOut">
              <a:rPr lang="es-MX" smtClean="0"/>
              <a:t>18/04/2021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C0546-122A-484D-A9D1-ACC4C4B76122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521" y="274638"/>
            <a:ext cx="1097137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521" y="1535113"/>
            <a:ext cx="538621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521" y="2174875"/>
            <a:ext cx="538621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2561" y="1535113"/>
            <a:ext cx="538833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2561" y="2174875"/>
            <a:ext cx="538833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BC3CB-8633-4756-94ED-C1C51BA3F31C}" type="datetimeFigureOut">
              <a:rPr lang="es-MX" smtClean="0"/>
              <a:t>18/04/2021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C0546-122A-484D-A9D1-ACC4C4B76122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BC3CB-8633-4756-94ED-C1C51BA3F31C}" type="datetimeFigureOut">
              <a:rPr lang="es-MX" smtClean="0"/>
              <a:t>18/04/2021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C0546-122A-484D-A9D1-ACC4C4B76122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BC3CB-8633-4756-94ED-C1C51BA3F31C}" type="datetimeFigureOut">
              <a:rPr lang="es-MX" smtClean="0"/>
              <a:t>18/04/2021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C0546-122A-484D-A9D1-ACC4C4B76122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521" y="273050"/>
            <a:ext cx="401056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113" y="273051"/>
            <a:ext cx="681477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521" y="1435101"/>
            <a:ext cx="401056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BC3CB-8633-4756-94ED-C1C51BA3F31C}" type="datetimeFigureOut">
              <a:rPr lang="es-MX" smtClean="0"/>
              <a:t>18/04/2021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C0546-122A-484D-A9D1-ACC4C4B76122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406" y="4800600"/>
            <a:ext cx="7314248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406" y="612775"/>
            <a:ext cx="7314248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406" y="5367338"/>
            <a:ext cx="7314248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BC3CB-8633-4756-94ED-C1C51BA3F31C}" type="datetimeFigureOut">
              <a:rPr lang="es-MX" smtClean="0"/>
              <a:t>18/04/2021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C0546-122A-484D-A9D1-ACC4C4B76122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521" y="274638"/>
            <a:ext cx="1097137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521" y="1600201"/>
            <a:ext cx="1097137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521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FBC3CB-8633-4756-94ED-C1C51BA3F31C}" type="datetimeFigureOut">
              <a:rPr lang="es-MX" smtClean="0"/>
              <a:t>18/04/2021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058" y="6356351"/>
            <a:ext cx="38602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6463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6C0546-122A-484D-A9D1-ACC4C4B76122}" type="slidenum">
              <a:rPr lang="es-MX" smtClean="0"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2" descr="Guía Simple de la Secretaría del Trabajo Previsión Social ..."/>
          <p:cNvSpPr>
            <a:spLocks noChangeAspect="1" noChangeArrowheads="1"/>
          </p:cNvSpPr>
          <p:nvPr/>
        </p:nvSpPr>
        <p:spPr bwMode="auto">
          <a:xfrm>
            <a:off x="155555" y="-144462"/>
            <a:ext cx="30476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76800" tIns="38400" rIns="76800" bIns="3840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" name="Rectángulo 1"/>
          <p:cNvSpPr/>
          <p:nvPr/>
        </p:nvSpPr>
        <p:spPr>
          <a:xfrm>
            <a:off x="307936" y="1227533"/>
            <a:ext cx="3438211" cy="2693651"/>
          </a:xfrm>
          <a:prstGeom prst="rect">
            <a:avLst/>
          </a:prstGeom>
        </p:spPr>
        <p:txBody>
          <a:bodyPr wrap="square" lIns="76800" tIns="38400" rIns="76800" bIns="38400">
            <a:spAutoFit/>
          </a:bodyPr>
          <a:lstStyle/>
          <a:p>
            <a:pPr marL="240030" indent="-240030">
              <a:buFont typeface="Wingdings" panose="05000000000000000000" pitchFamily="2" charset="2"/>
              <a:buChar char="q"/>
            </a:pPr>
            <a:r>
              <a:rPr lang="es-MX" sz="1300" b="1" dirty="0">
                <a:solidFill>
                  <a:srgbClr val="FF0000"/>
                </a:solidFill>
                <a:latin typeface="Arial Black" panose="020B0A04020102020204" pitchFamily="34" charset="0"/>
              </a:rPr>
              <a:t>Corriente </a:t>
            </a:r>
            <a:r>
              <a:rPr lang="es-MX" sz="1300" b="1" dirty="0">
                <a:solidFill>
                  <a:srgbClr val="FF0000"/>
                </a:solidFill>
                <a:latin typeface="Arial Black" panose="020B0A04020102020204" pitchFamily="34" charset="0"/>
              </a:rPr>
              <a:t>continua</a:t>
            </a:r>
            <a:r>
              <a:rPr lang="es-MX" sz="1300" dirty="0">
                <a:solidFill>
                  <a:srgbClr val="FF0000"/>
                </a:solidFill>
                <a:latin typeface="Arial Black" panose="020B0A04020102020204" pitchFamily="34" charset="0"/>
              </a:rPr>
              <a:t> (CC</a:t>
            </a:r>
            <a:r>
              <a:rPr lang="es-MX" sz="1300" dirty="0">
                <a:solidFill>
                  <a:srgbClr val="FF0000"/>
                </a:solidFill>
                <a:latin typeface="Arial Black" panose="020B0A04020102020204" pitchFamily="34" charset="0"/>
              </a:rPr>
              <a:t>)</a:t>
            </a:r>
          </a:p>
          <a:p>
            <a:pPr marL="240030" indent="-240030">
              <a:buFont typeface="Wingdings" panose="05000000000000000000" pitchFamily="2" charset="2"/>
              <a:buChar char="q"/>
            </a:pPr>
            <a:endParaRPr lang="es-MX" sz="1300" dirty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marL="240030" indent="-240030" algn="just">
              <a:buFont typeface="Wingdings" panose="05000000000000000000" pitchFamily="2" charset="2"/>
              <a:buChar char="ü"/>
            </a:pPr>
            <a:r>
              <a:rPr lang="es-MX" sz="1200" dirty="0">
                <a:solidFill>
                  <a:srgbClr val="222222"/>
                </a:solidFill>
                <a:latin typeface="Arial Black" panose="020B0A04020102020204" pitchFamily="34" charset="0"/>
              </a:rPr>
              <a:t>Es </a:t>
            </a:r>
            <a:r>
              <a:rPr lang="es-MX" sz="1200" dirty="0">
                <a:solidFill>
                  <a:srgbClr val="222222"/>
                </a:solidFill>
                <a:latin typeface="Arial Black" panose="020B0A04020102020204" pitchFamily="34" charset="0"/>
              </a:rPr>
              <a:t>la </a:t>
            </a:r>
            <a:r>
              <a:rPr lang="es-MX" sz="1200" b="1" dirty="0">
                <a:solidFill>
                  <a:srgbClr val="222222"/>
                </a:solidFill>
                <a:latin typeface="Arial Black" panose="020B0A04020102020204" pitchFamily="34" charset="0"/>
              </a:rPr>
              <a:t>corriente</a:t>
            </a:r>
            <a:r>
              <a:rPr lang="es-MX" sz="1200" dirty="0">
                <a:solidFill>
                  <a:srgbClr val="222222"/>
                </a:solidFill>
                <a:latin typeface="Arial Black" panose="020B0A04020102020204" pitchFamily="34" charset="0"/>
              </a:rPr>
              <a:t> eléctrica que fluye de forma constante en una </a:t>
            </a:r>
            <a:r>
              <a:rPr lang="es-MX" sz="1200" dirty="0">
                <a:solidFill>
                  <a:srgbClr val="222222"/>
                </a:solidFill>
                <a:latin typeface="Arial Black" panose="020B0A04020102020204" pitchFamily="34" charset="0"/>
              </a:rPr>
              <a:t>dirección.</a:t>
            </a:r>
          </a:p>
          <a:p>
            <a:pPr algn="just"/>
            <a:endParaRPr lang="es-MX" sz="1200" dirty="0">
              <a:solidFill>
                <a:srgbClr val="222222"/>
              </a:solidFill>
              <a:latin typeface="Arial Black" panose="020B0A04020102020204" pitchFamily="34" charset="0"/>
            </a:endParaRPr>
          </a:p>
          <a:p>
            <a:pPr algn="just"/>
            <a:r>
              <a:rPr lang="es-MX" sz="1200" dirty="0">
                <a:solidFill>
                  <a:srgbClr val="222222"/>
                </a:solidFill>
                <a:latin typeface="Arial Black" panose="020B0A04020102020204" pitchFamily="34" charset="0"/>
              </a:rPr>
              <a:t>Ejemplo:</a:t>
            </a:r>
          </a:p>
          <a:p>
            <a:pPr algn="just"/>
            <a:endParaRPr lang="es-MX" sz="1200" dirty="0">
              <a:solidFill>
                <a:srgbClr val="222222"/>
              </a:solidFill>
              <a:latin typeface="Arial Black" panose="020B0A04020102020204" pitchFamily="34" charset="0"/>
            </a:endParaRPr>
          </a:p>
          <a:p>
            <a:pPr marL="240030" indent="-240030" algn="just">
              <a:buFont typeface="Wingdings" panose="05000000000000000000" pitchFamily="2" charset="2"/>
              <a:buChar char="ü"/>
            </a:pPr>
            <a:r>
              <a:rPr lang="es-MX" sz="1200" dirty="0">
                <a:solidFill>
                  <a:srgbClr val="222222"/>
                </a:solidFill>
                <a:latin typeface="Arial Black" panose="020B0A04020102020204" pitchFamily="34" charset="0"/>
              </a:rPr>
              <a:t>En una linterna</a:t>
            </a:r>
          </a:p>
          <a:p>
            <a:pPr marL="240030" indent="-240030" algn="just">
              <a:buFont typeface="Wingdings" panose="05000000000000000000" pitchFamily="2" charset="2"/>
              <a:buChar char="ü"/>
            </a:pPr>
            <a:r>
              <a:rPr lang="es-MX" sz="1200" dirty="0">
                <a:solidFill>
                  <a:srgbClr val="222222"/>
                </a:solidFill>
                <a:latin typeface="Arial Black" panose="020B0A04020102020204" pitchFamily="34" charset="0"/>
              </a:rPr>
              <a:t>Cualquier </a:t>
            </a:r>
            <a:r>
              <a:rPr lang="es-MX" sz="1200" dirty="0">
                <a:solidFill>
                  <a:srgbClr val="222222"/>
                </a:solidFill>
                <a:latin typeface="Arial Black" panose="020B0A04020102020204" pitchFamily="34" charset="0"/>
              </a:rPr>
              <a:t>otro aparato con baterías es </a:t>
            </a:r>
            <a:r>
              <a:rPr lang="es-MX" sz="1200" b="1" dirty="0">
                <a:solidFill>
                  <a:srgbClr val="222222"/>
                </a:solidFill>
                <a:latin typeface="Arial Black" panose="020B0A04020102020204" pitchFamily="34" charset="0"/>
              </a:rPr>
              <a:t>corriente continua</a:t>
            </a:r>
            <a:r>
              <a:rPr lang="es-MX" sz="1200" dirty="0">
                <a:solidFill>
                  <a:srgbClr val="222222"/>
                </a:solidFill>
                <a:latin typeface="Arial Black" panose="020B0A04020102020204" pitchFamily="34" charset="0"/>
              </a:rPr>
              <a:t>.</a:t>
            </a:r>
          </a:p>
          <a:p>
            <a:pPr marL="240030" indent="-240030" algn="just">
              <a:buFont typeface="Wingdings" panose="05000000000000000000" pitchFamily="2" charset="2"/>
              <a:buChar char="ü"/>
            </a:pPr>
            <a:r>
              <a:rPr lang="es-MX" sz="1200" dirty="0">
                <a:solidFill>
                  <a:srgbClr val="222222"/>
                </a:solidFill>
                <a:latin typeface="Arial Black" panose="020B0A04020102020204" pitchFamily="34" charset="0"/>
              </a:rPr>
              <a:t> </a:t>
            </a:r>
            <a:r>
              <a:rPr lang="es-MX" sz="1200" dirty="0">
                <a:solidFill>
                  <a:srgbClr val="222222"/>
                </a:solidFill>
                <a:latin typeface="Arial Black" panose="020B0A04020102020204" pitchFamily="34" charset="0"/>
              </a:rPr>
              <a:t>Una de las ventajas de la </a:t>
            </a:r>
            <a:r>
              <a:rPr lang="es-MX" sz="1200" b="1" dirty="0">
                <a:solidFill>
                  <a:srgbClr val="222222"/>
                </a:solidFill>
                <a:latin typeface="Arial Black" panose="020B0A04020102020204" pitchFamily="34" charset="0"/>
              </a:rPr>
              <a:t>corriente alterna</a:t>
            </a:r>
            <a:r>
              <a:rPr lang="es-MX" sz="1200" dirty="0">
                <a:solidFill>
                  <a:srgbClr val="222222"/>
                </a:solidFill>
                <a:latin typeface="Arial Black" panose="020B0A04020102020204" pitchFamily="34" charset="0"/>
              </a:rPr>
              <a:t> es su relativamente económico cambio de voltaje</a:t>
            </a:r>
            <a:endParaRPr lang="es-MX" sz="1200" dirty="0">
              <a:latin typeface="Arial Black" panose="020B0A040201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4357" y="1227484"/>
            <a:ext cx="3776984" cy="1623652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8217" y="4802639"/>
            <a:ext cx="1961895" cy="1743075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8300869" y="1227534"/>
            <a:ext cx="3441165" cy="2155042"/>
          </a:xfrm>
          <a:prstGeom prst="rect">
            <a:avLst/>
          </a:prstGeom>
        </p:spPr>
        <p:txBody>
          <a:bodyPr wrap="square" lIns="76800" tIns="38400" rIns="76800" bIns="38400">
            <a:spAutoFit/>
          </a:bodyPr>
          <a:lstStyle/>
          <a:p>
            <a:pPr marL="240030" indent="-240030">
              <a:buFont typeface="Wingdings" panose="05000000000000000000" pitchFamily="2" charset="2"/>
              <a:buChar char="q"/>
            </a:pPr>
            <a:r>
              <a:rPr lang="es-MX" sz="1300" b="1" dirty="0">
                <a:solidFill>
                  <a:srgbClr val="FF0000"/>
                </a:solidFill>
                <a:latin typeface="Arial Black" panose="020B0A04020102020204" pitchFamily="34" charset="0"/>
              </a:rPr>
              <a:t>Corriente Alterna</a:t>
            </a:r>
            <a:r>
              <a:rPr lang="es-MX" sz="1300" dirty="0">
                <a:solidFill>
                  <a:srgbClr val="FF0000"/>
                </a:solidFill>
                <a:latin typeface="Arial Black" panose="020B0A04020102020204" pitchFamily="34" charset="0"/>
              </a:rPr>
              <a:t> (</a:t>
            </a:r>
            <a:r>
              <a:rPr lang="es-MX" sz="1300" dirty="0">
                <a:solidFill>
                  <a:srgbClr val="FF0000"/>
                </a:solidFill>
                <a:latin typeface="Arial Black" panose="020B0A04020102020204" pitchFamily="34" charset="0"/>
              </a:rPr>
              <a:t>CA)</a:t>
            </a:r>
          </a:p>
          <a:p>
            <a:pPr algn="just"/>
            <a:endParaRPr lang="es-MX" sz="1300" dirty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marL="240030" indent="-240030" algn="just">
              <a:buFont typeface="Wingdings" panose="05000000000000000000" pitchFamily="2" charset="2"/>
              <a:buChar char="ü"/>
            </a:pPr>
            <a:r>
              <a:rPr lang="es-MX" sz="1300" b="1" dirty="0">
                <a:latin typeface="Arial Black" panose="020B0A04020102020204" pitchFamily="34" charset="0"/>
              </a:rPr>
              <a:t>S</a:t>
            </a:r>
            <a:r>
              <a:rPr lang="es-MX" sz="1200" dirty="0">
                <a:latin typeface="Arial Black" panose="020B0A04020102020204" pitchFamily="34" charset="0"/>
              </a:rPr>
              <a:t>e </a:t>
            </a:r>
            <a:r>
              <a:rPr lang="es-MX" sz="1200" dirty="0">
                <a:latin typeface="Arial Black" panose="020B0A04020102020204" pitchFamily="34" charset="0"/>
              </a:rPr>
              <a:t>denomina </a:t>
            </a:r>
            <a:r>
              <a:rPr lang="es-MX" sz="1200" dirty="0">
                <a:latin typeface="Arial Black" panose="020B0A04020102020204" pitchFamily="34" charset="0"/>
              </a:rPr>
              <a:t>corriente alterna </a:t>
            </a:r>
            <a:r>
              <a:rPr lang="es-MX" sz="1200" dirty="0">
                <a:latin typeface="Arial Black" panose="020B0A04020102020204" pitchFamily="34" charset="0"/>
              </a:rPr>
              <a:t>a</a:t>
            </a:r>
            <a:r>
              <a:rPr lang="es-MX" sz="1200" dirty="0">
                <a:latin typeface="Arial Black" panose="020B0A04020102020204" pitchFamily="34" charset="0"/>
              </a:rPr>
              <a:t> </a:t>
            </a:r>
            <a:r>
              <a:rPr lang="es-MX" sz="1200" dirty="0">
                <a:latin typeface="Arial Black" panose="020B0A04020102020204" pitchFamily="34" charset="0"/>
              </a:rPr>
              <a:t>la </a:t>
            </a:r>
            <a:r>
              <a:rPr lang="es-MX" sz="1200" dirty="0">
                <a:latin typeface="Arial Black" panose="020B0A04020102020204" pitchFamily="34" charset="0"/>
              </a:rPr>
              <a:t>magnitud y dirección que presentan una variación de tipo cíclico, tiene una forma de onda senoidal.</a:t>
            </a:r>
          </a:p>
          <a:p>
            <a:pPr marL="240030" indent="-240030" algn="just">
              <a:buFont typeface="Wingdings" panose="05000000000000000000" pitchFamily="2" charset="2"/>
              <a:buChar char="ü"/>
            </a:pPr>
            <a:endParaRPr lang="es-MX" sz="1200" dirty="0">
              <a:latin typeface="Arial Black" panose="020B0A04020102020204" pitchFamily="34" charset="0"/>
            </a:endParaRPr>
          </a:p>
          <a:p>
            <a:pPr algn="just"/>
            <a:r>
              <a:rPr lang="es-MX" sz="1200" dirty="0">
                <a:latin typeface="Arial Black" panose="020B0A04020102020204" pitchFamily="34" charset="0"/>
              </a:rPr>
              <a:t>Ejemplo:</a:t>
            </a:r>
          </a:p>
          <a:p>
            <a:pPr algn="just"/>
            <a:endParaRPr lang="es-MX" sz="1200" dirty="0">
              <a:latin typeface="Arial Black" panose="020B0A04020102020204" pitchFamily="34" charset="0"/>
            </a:endParaRPr>
          </a:p>
          <a:p>
            <a:pPr marL="240030" indent="-240030" algn="just">
              <a:buFont typeface="Wingdings" panose="05000000000000000000" pitchFamily="2" charset="2"/>
              <a:buChar char="ü"/>
            </a:pPr>
            <a:r>
              <a:rPr lang="es-MX" sz="1200" dirty="0">
                <a:latin typeface="Arial Black" panose="020B0A04020102020204" pitchFamily="34" charset="0"/>
              </a:rPr>
              <a:t>En los contactos eléctricos</a:t>
            </a:r>
          </a:p>
          <a:p>
            <a:pPr marL="240030" indent="-240030" algn="just">
              <a:buFont typeface="Wingdings" panose="05000000000000000000" pitchFamily="2" charset="2"/>
              <a:buChar char="ü"/>
            </a:pPr>
            <a:endParaRPr lang="es-MX" sz="1200" dirty="0">
              <a:latin typeface="Arial Black" panose="020B0A04020102020204" pitchFamily="34" charset="0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34" y="5061144"/>
            <a:ext cx="1514278" cy="123825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2366" y="4666900"/>
            <a:ext cx="1876832" cy="1795463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9301" b="13164"/>
          <a:stretch/>
        </p:blipFill>
        <p:spPr>
          <a:xfrm>
            <a:off x="4633659" y="4666900"/>
            <a:ext cx="1547397" cy="1857465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242" r="9796"/>
          <a:stretch/>
        </p:blipFill>
        <p:spPr>
          <a:xfrm>
            <a:off x="6804602" y="4644075"/>
            <a:ext cx="2021721" cy="1847850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5909" y="3000470"/>
            <a:ext cx="1591765" cy="1458972"/>
          </a:xfrm>
          <a:prstGeom prst="rect">
            <a:avLst/>
          </a:prstGeom>
        </p:spPr>
      </p:pic>
      <p:sp>
        <p:nvSpPr>
          <p:cNvPr id="14" name="13 CuadroTexto"/>
          <p:cNvSpPr txBox="1"/>
          <p:nvPr/>
        </p:nvSpPr>
        <p:spPr>
          <a:xfrm>
            <a:off x="0" y="2"/>
            <a:ext cx="12190413" cy="61553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91423" tIns="45712" rIns="91423" bIns="45712" rtlCol="0">
            <a:spAutoFit/>
          </a:bodyPr>
          <a:lstStyle/>
          <a:p>
            <a:pPr algn="ctr"/>
            <a:r>
              <a:rPr lang="es-MX" sz="3400" b="1" dirty="0">
                <a:latin typeface="Arial" pitchFamily="34" charset="0"/>
                <a:cs typeface="Arial" pitchFamily="34" charset="0"/>
              </a:rPr>
              <a:t>Conceptos de Corriente Continua y Alterna.</a:t>
            </a:r>
            <a:endParaRPr lang="es-MX" sz="3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3556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11</Words>
  <Application>Microsoft Office PowerPoint</Application>
  <PresentationFormat>Personalizado</PresentationFormat>
  <Paragraphs>17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Diapositiva 1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3500mt</dc:creator>
  <cp:lastModifiedBy>3500mt</cp:lastModifiedBy>
  <cp:revision>2</cp:revision>
  <dcterms:created xsi:type="dcterms:W3CDTF">2021-04-19T01:48:06Z</dcterms:created>
  <dcterms:modified xsi:type="dcterms:W3CDTF">2021-04-19T01:50:22Z</dcterms:modified>
</cp:coreProperties>
</file>