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3734" autoAdjust="0"/>
  </p:normalViewPr>
  <p:slideViewPr>
    <p:cSldViewPr>
      <p:cViewPr varScale="1">
        <p:scale>
          <a:sx n="48" d="100"/>
          <a:sy n="48" d="100"/>
        </p:scale>
        <p:origin x="-582"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10" name="9 Triángulo rectángulo"/>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8 Título"/>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17" name="16 Subtítulo"/>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s-ES" smtClean="0"/>
              <a:t>Haga clic para modificar el estilo de subtítulo del patrón</a:t>
            </a:r>
            <a:endParaRPr kumimoji="0" lang="en-US"/>
          </a:p>
        </p:txBody>
      </p:sp>
      <p:grpSp>
        <p:nvGrpSpPr>
          <p:cNvPr id="2" name="1 Grupo"/>
          <p:cNvGrpSpPr/>
          <p:nvPr/>
        </p:nvGrpSpPr>
        <p:grpSpPr>
          <a:xfrm>
            <a:off x="-3765" y="4953000"/>
            <a:ext cx="9147765" cy="1912088"/>
            <a:chOff x="-3765" y="4832896"/>
            <a:chExt cx="9147765" cy="2032192"/>
          </a:xfrm>
        </p:grpSpPr>
        <p:sp>
          <p:nvSpPr>
            <p:cNvPr id="7" name="6 Forma libre"/>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7 Forma libre"/>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10 Forma libre"/>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11 Conector recto"/>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29 Marcador de fecha"/>
          <p:cNvSpPr>
            <a:spLocks noGrp="1"/>
          </p:cNvSpPr>
          <p:nvPr>
            <p:ph type="dt" sz="half" idx="10"/>
          </p:nvPr>
        </p:nvSpPr>
        <p:spPr/>
        <p:txBody>
          <a:bodyPr/>
          <a:lstStyle>
            <a:lvl1pPr>
              <a:defRPr>
                <a:solidFill>
                  <a:srgbClr val="FFFFFF"/>
                </a:solidFill>
              </a:defRPr>
            </a:lvl1pPr>
            <a:extLst/>
          </a:lstStyle>
          <a:p>
            <a:fld id="{C97B6637-1CDD-4623-BCCE-B1928EBC91C5}" type="datetimeFigureOut">
              <a:rPr lang="es-ES" smtClean="0"/>
              <a:t>20/11/2008</a:t>
            </a:fld>
            <a:endParaRPr lang="es-ES"/>
          </a:p>
        </p:txBody>
      </p:sp>
      <p:sp>
        <p:nvSpPr>
          <p:cNvPr id="19" name="18 Marcador de pie de página"/>
          <p:cNvSpPr>
            <a:spLocks noGrp="1"/>
          </p:cNvSpPr>
          <p:nvPr>
            <p:ph type="ftr" sz="quarter" idx="11"/>
          </p:nvPr>
        </p:nvSpPr>
        <p:spPr/>
        <p:txBody>
          <a:bodyPr/>
          <a:lstStyle>
            <a:lvl1pPr>
              <a:defRPr>
                <a:solidFill>
                  <a:schemeClr val="accent1">
                    <a:tint val="20000"/>
                  </a:schemeClr>
                </a:solidFill>
              </a:defRPr>
            </a:lvl1pPr>
            <a:extLst/>
          </a:lstStyle>
          <a:p>
            <a:endParaRPr lang="es-ES"/>
          </a:p>
        </p:txBody>
      </p:sp>
      <p:sp>
        <p:nvSpPr>
          <p:cNvPr id="27" name="26 Marcador de número de diapositiva"/>
          <p:cNvSpPr>
            <a:spLocks noGrp="1"/>
          </p:cNvSpPr>
          <p:nvPr>
            <p:ph type="sldNum" sz="quarter" idx="12"/>
          </p:nvPr>
        </p:nvSpPr>
        <p:spPr/>
        <p:txBody>
          <a:bodyPr/>
          <a:lstStyle>
            <a:lvl1pPr>
              <a:defRPr>
                <a:solidFill>
                  <a:srgbClr val="FFFFFF"/>
                </a:solidFill>
              </a:defRPr>
            </a:lvl1pPr>
            <a:extLst/>
          </a:lstStyle>
          <a:p>
            <a:fld id="{7EF132C4-553D-4B07-B2E4-D0FD8545D48F}"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
        <p:nvSpPr>
          <p:cNvPr id="7" name="6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bg>
      <p:bgRef idx="1002">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
        <p:nvSpPr>
          <p:cNvPr id="7" name="6 Cheurón"/>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7 Cheurón"/>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bg>
      <p:bgRef idx="1002">
        <a:schemeClr val="bg1"/>
      </p:bgRef>
    </p:bg>
    <p:spTree>
      <p:nvGrpSpPr>
        <p:cNvPr id="1" name=""/>
        <p:cNvGrpSpPr/>
        <p:nvPr/>
      </p:nvGrpSpPr>
      <p:grpSpPr>
        <a:xfrm>
          <a:off x="0" y="0"/>
          <a:ext cx="0" cy="0"/>
          <a:chOff x="0" y="0"/>
          <a:chExt cx="0" cy="0"/>
        </a:xfrm>
      </p:grpSpPr>
      <p:sp>
        <p:nvSpPr>
          <p:cNvPr id="3" name="2 Marcador de contenido"/>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
        <p:nvSpPr>
          <p:cNvPr id="8" name="7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8229600" cy="1143000"/>
          </a:xfrm>
        </p:spPr>
        <p:txBody>
          <a:bodyPr anchor="ctr"/>
          <a:lstStyle>
            <a:lvl1pPr>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7" name="6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8" name="7 Marcador de pie de página"/>
          <p:cNvSpPr>
            <a:spLocks noGrp="1"/>
          </p:cNvSpPr>
          <p:nvPr>
            <p:ph type="ftr" sz="quarter" idx="11"/>
          </p:nvPr>
        </p:nvSpPr>
        <p:spPr/>
        <p:txBody>
          <a:bodyPr/>
          <a:lstStyle>
            <a:extLst/>
          </a:lstStyle>
          <a:p>
            <a:endParaRPr lang="es-ES"/>
          </a:p>
        </p:txBody>
      </p:sp>
      <p:sp>
        <p:nvSpPr>
          <p:cNvPr id="9" name="8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bg>
      <p:bgRef idx="1002">
        <a:schemeClr val="bg1"/>
      </p:bgRef>
    </p:bg>
    <p:spTree>
      <p:nvGrpSpPr>
        <p:cNvPr id="1" name=""/>
        <p:cNvGrpSpPr/>
        <p:nvPr/>
      </p:nvGrpSpPr>
      <p:grpSpPr>
        <a:xfrm>
          <a:off x="0" y="0"/>
          <a:ext cx="0" cy="0"/>
          <a:chOff x="0" y="0"/>
          <a:chExt cx="0" cy="0"/>
        </a:xfrm>
      </p:grpSpPr>
      <p:sp>
        <p:nvSpPr>
          <p:cNvPr id="3" name="2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4" name="3 Marcador de pie de página"/>
          <p:cNvSpPr>
            <a:spLocks noGrp="1"/>
          </p:cNvSpPr>
          <p:nvPr>
            <p:ph type="ftr" sz="quarter" idx="11"/>
          </p:nvPr>
        </p:nvSpPr>
        <p:spPr/>
        <p:txBody>
          <a:bodyPr/>
          <a:lstStyle>
            <a:extLst/>
          </a:lstStyle>
          <a:p>
            <a:endParaRPr lang="es-ES"/>
          </a:p>
        </p:txBody>
      </p:sp>
      <p:sp>
        <p:nvSpPr>
          <p:cNvPr id="5" name="4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
        <p:nvSpPr>
          <p:cNvPr id="6" name="5 Título"/>
          <p:cNvSpPr>
            <a:spLocks noGrp="1"/>
          </p:cNvSpPr>
          <p:nvPr>
            <p:ph type="title"/>
          </p:nvPr>
        </p:nvSpPr>
        <p:spPr/>
        <p:txBody>
          <a:bodyPr rtlCol="0"/>
          <a:lstStyle>
            <a:extLst/>
          </a:lstStyle>
          <a:p>
            <a:r>
              <a:rPr kumimoji="0" lang="es-ES" smtClean="0"/>
              <a:t>Haga clic para modificar el estilo de título del patrón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3" name="2 Marcador de pie de página"/>
          <p:cNvSpPr>
            <a:spLocks noGrp="1"/>
          </p:cNvSpPr>
          <p:nvPr>
            <p:ph type="ftr" sz="quarter" idx="11"/>
          </p:nvPr>
        </p:nvSpPr>
        <p:spPr/>
        <p:txBody>
          <a:bodyPr/>
          <a:lstStyle>
            <a:extLst/>
          </a:lstStyle>
          <a:p>
            <a:endParaRPr lang="es-ES"/>
          </a:p>
        </p:txBody>
      </p:sp>
      <p:sp>
        <p:nvSpPr>
          <p:cNvPr id="4" name="3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bg>
      <p:bgRef idx="1003">
        <a:schemeClr val="bg1"/>
      </p:bgRef>
    </p:bg>
    <p:spTree>
      <p:nvGrpSpPr>
        <p:cNvPr id="1" name=""/>
        <p:cNvGrpSpPr/>
        <p:nvPr/>
      </p:nvGrpSpPr>
      <p:grpSpPr>
        <a:xfrm>
          <a:off x="0" y="0"/>
          <a:ext cx="0" cy="0"/>
          <a:chOff x="0" y="0"/>
          <a:chExt cx="0" cy="0"/>
        </a:xfrm>
      </p:grpSpPr>
      <p:sp>
        <p:nvSpPr>
          <p:cNvPr id="2" name="1 Título"/>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a:xfrm>
            <a:off x="6727032" y="6407944"/>
            <a:ext cx="1920240" cy="365760"/>
          </a:xfrm>
        </p:spPr>
        <p:txBody>
          <a:bodyPr/>
          <a:lstStyle>
            <a:extLst/>
          </a:lstStyle>
          <a:p>
            <a:fld id="{C97B6637-1CDD-4623-BCCE-B1928EBC91C5}" type="datetimeFigureOut">
              <a:rPr lang="es-ES" smtClean="0"/>
              <a:t>20/11/2008</a:t>
            </a:fld>
            <a:endParaRPr lang="es-ES"/>
          </a:p>
        </p:txBody>
      </p:sp>
      <p:sp>
        <p:nvSpPr>
          <p:cNvPr id="6" name="5 Marcador de pie de página"/>
          <p:cNvSpPr>
            <a:spLocks noGrp="1"/>
          </p:cNvSpPr>
          <p:nvPr>
            <p:ph type="ftr" sz="quarter" idx="11"/>
          </p:nvPr>
        </p:nvSpPr>
        <p:spPr/>
        <p:txBody>
          <a:bodyPr/>
          <a:lstStyle>
            <a:extLst/>
          </a:lstStyle>
          <a:p>
            <a:endParaRPr lang="es-ES"/>
          </a:p>
        </p:txBody>
      </p:sp>
      <p:sp>
        <p:nvSpPr>
          <p:cNvPr id="7" name="6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bg>
      <p:bgRef idx="1002">
        <a:schemeClr val="bg1"/>
      </p:bgRef>
    </p:bg>
    <p:spTree>
      <p:nvGrpSpPr>
        <p:cNvPr id="1" name=""/>
        <p:cNvGrpSpPr/>
        <p:nvPr/>
      </p:nvGrpSpPr>
      <p:grpSpPr>
        <a:xfrm>
          <a:off x="0" y="0"/>
          <a:ext cx="0" cy="0"/>
          <a:chOff x="0" y="0"/>
          <a:chExt cx="0" cy="0"/>
        </a:xfrm>
      </p:grpSpPr>
      <p:sp>
        <p:nvSpPr>
          <p:cNvPr id="4" name="3 Marcador de texto"/>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s-ES" smtClean="0"/>
              <a:t>Haga clic para modificar el estilo de texto del patrón</a:t>
            </a:r>
          </a:p>
        </p:txBody>
      </p:sp>
      <p:sp>
        <p:nvSpPr>
          <p:cNvPr id="3" name="2 Marcador de posición de imagen"/>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s-ES" smtClean="0"/>
              <a:t>Haga clic en el icono para agregar una imagen</a:t>
            </a:r>
            <a:endParaRPr kumimoji="0" lang="en-US" dirty="0"/>
          </a:p>
        </p:txBody>
      </p:sp>
      <p:sp>
        <p:nvSpPr>
          <p:cNvPr id="5" name="4 Marcador de fecha"/>
          <p:cNvSpPr>
            <a:spLocks noGrp="1"/>
          </p:cNvSpPr>
          <p:nvPr>
            <p:ph type="dt" sz="half" idx="10"/>
          </p:nvPr>
        </p:nvSpPr>
        <p:spPr/>
        <p:txBody>
          <a:bodyPr/>
          <a:lstStyle>
            <a:lvl1pPr>
              <a:defRPr>
                <a:solidFill>
                  <a:schemeClr val="tx1"/>
                </a:solidFill>
              </a:defRPr>
            </a:lvl1pPr>
            <a:extLst/>
          </a:lstStyle>
          <a:p>
            <a:fld id="{C97B6637-1CDD-4623-BCCE-B1928EBC91C5}" type="datetimeFigureOut">
              <a:rPr lang="es-ES" smtClean="0"/>
              <a:t>20/11/2008</a:t>
            </a:fld>
            <a:endParaRPr lang="es-ES"/>
          </a:p>
        </p:txBody>
      </p:sp>
      <p:sp>
        <p:nvSpPr>
          <p:cNvPr id="6" name="5 Marcador de pie de página"/>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s-ES"/>
          </a:p>
        </p:txBody>
      </p:sp>
      <p:sp>
        <p:nvSpPr>
          <p:cNvPr id="7" name="6 Marcador de número de diapositiva"/>
          <p:cNvSpPr>
            <a:spLocks noGrp="1"/>
          </p:cNvSpPr>
          <p:nvPr>
            <p:ph type="sldNum" sz="quarter" idx="12"/>
          </p:nvPr>
        </p:nvSpPr>
        <p:spPr/>
        <p:txBody>
          <a:bodyPr/>
          <a:lstStyle>
            <a:lvl1pPr>
              <a:defRPr>
                <a:solidFill>
                  <a:schemeClr val="tx1"/>
                </a:solidFill>
              </a:defRPr>
            </a:lvl1pPr>
            <a:extLst/>
          </a:lstStyle>
          <a:p>
            <a:fld id="{7EF132C4-553D-4B07-B2E4-D0FD8545D48F}" type="slidenum">
              <a:rPr lang="es-ES" smtClean="0"/>
              <a:t>‹Nº›</a:t>
            </a:fld>
            <a:endParaRPr lang="es-ES"/>
          </a:p>
        </p:txBody>
      </p:sp>
      <p:sp>
        <p:nvSpPr>
          <p:cNvPr id="2" name="1 Título"/>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s-ES" smtClean="0"/>
              <a:t>Haga clic para modificar el estilo de título del patrón</a:t>
            </a:r>
            <a:endParaRPr kumimoji="0" lang="en-US"/>
          </a:p>
        </p:txBody>
      </p:sp>
      <p:sp>
        <p:nvSpPr>
          <p:cNvPr id="8" name="7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8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9 Triángulo rectángulo"/>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10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11 Cheurón"/>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12 Cheurón"/>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481329"/>
            <a:ext cx="8229600" cy="4386071"/>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844013" y="274640"/>
            <a:ext cx="1777470" cy="5592761"/>
          </a:xfrm>
        </p:spPr>
        <p:txBody>
          <a:bodyPr vert="eaVert"/>
          <a:lstStyle>
            <a:extLs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274641"/>
            <a:ext cx="6324600" cy="5592760"/>
          </a:xfrm>
        </p:spPr>
        <p:txBody>
          <a:bodyPr vert="eaVert"/>
          <a:lstStyle>
            <a:extLs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extLst/>
          </a:lstStyle>
          <a:p>
            <a:fld id="{C97B6637-1CDD-4623-BCCE-B1928EBC91C5}" type="datetimeFigureOut">
              <a:rPr lang="es-ES" smtClean="0"/>
              <a:t>20/11/2008</a:t>
            </a:fld>
            <a:endParaRPr lang="es-ES"/>
          </a:p>
        </p:txBody>
      </p:sp>
      <p:sp>
        <p:nvSpPr>
          <p:cNvPr id="5" name="4 Marcador de pie de página"/>
          <p:cNvSpPr>
            <a:spLocks noGrp="1"/>
          </p:cNvSpPr>
          <p:nvPr>
            <p:ph type="ftr" sz="quarter" idx="11"/>
          </p:nvPr>
        </p:nvSpPr>
        <p:spPr/>
        <p:txBody>
          <a:bodyPr/>
          <a:lstStyle>
            <a:extLst/>
          </a:lstStyle>
          <a:p>
            <a:endParaRPr lang="es-ES"/>
          </a:p>
        </p:txBody>
      </p:sp>
      <p:sp>
        <p:nvSpPr>
          <p:cNvPr id="6" name="5 Marcador de número de diapositiva"/>
          <p:cNvSpPr>
            <a:spLocks noGrp="1"/>
          </p:cNvSpPr>
          <p:nvPr>
            <p:ph type="sldNum" sz="quarter" idx="12"/>
          </p:nvPr>
        </p:nvSpPr>
        <p:spPr/>
        <p:txBody>
          <a:bodyPr/>
          <a:lstStyle>
            <a:extLst/>
          </a:lstStyle>
          <a:p>
            <a:fld id="{7EF132C4-553D-4B07-B2E4-D0FD8545D48F}"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12 Forma libre"/>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11 Forma libre"/>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13 Triángulo rectángulo"/>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14 Conector recto"/>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8 Marcador de título"/>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s-ES" smtClean="0"/>
              <a:t>Haga clic para modificar el estilo de título del patrón</a:t>
            </a:r>
            <a:endParaRPr kumimoji="0" lang="en-US"/>
          </a:p>
        </p:txBody>
      </p:sp>
      <p:sp>
        <p:nvSpPr>
          <p:cNvPr id="30" name="29 Marcador de texto"/>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0" name="9 Marcador de fecha"/>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C97B6637-1CDD-4623-BCCE-B1928EBC91C5}" type="datetimeFigureOut">
              <a:rPr lang="es-ES" smtClean="0"/>
              <a:t>20/11/2008</a:t>
            </a:fld>
            <a:endParaRPr lang="es-ES"/>
          </a:p>
        </p:txBody>
      </p:sp>
      <p:sp>
        <p:nvSpPr>
          <p:cNvPr id="22" name="21 Marcador de pie de página"/>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s-ES"/>
          </a:p>
        </p:txBody>
      </p:sp>
      <p:sp>
        <p:nvSpPr>
          <p:cNvPr id="18" name="17 Marcador de número de diapositiva"/>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7EF132C4-553D-4B07-B2E4-D0FD8545D48F}"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785786" y="357166"/>
            <a:ext cx="7772400" cy="1470025"/>
          </a:xfrm>
        </p:spPr>
        <p:txBody>
          <a:bodyPr>
            <a:normAutofit fontScale="90000"/>
          </a:bodyPr>
          <a:lstStyle/>
          <a:p>
            <a:r>
              <a:rPr lang="es-ES_tradnl" dirty="0" smtClean="0"/>
              <a:t>Introducción a los casos de usos</a:t>
            </a:r>
            <a:endParaRPr lang="es-ES" dirty="0"/>
          </a:p>
        </p:txBody>
      </p:sp>
      <p:sp>
        <p:nvSpPr>
          <p:cNvPr id="3" name="2 Subtítulo"/>
          <p:cNvSpPr>
            <a:spLocks noGrp="1"/>
          </p:cNvSpPr>
          <p:nvPr>
            <p:ph type="subTitle" idx="1"/>
          </p:nvPr>
        </p:nvSpPr>
        <p:spPr>
          <a:xfrm>
            <a:off x="642910" y="1643050"/>
            <a:ext cx="8072494" cy="4786346"/>
          </a:xfrm>
        </p:spPr>
        <p:txBody>
          <a:bodyPr/>
          <a:lstStyle/>
          <a:p>
            <a:pPr algn="l"/>
            <a:r>
              <a:rPr lang="es-ES_tradnl" dirty="0" smtClean="0"/>
              <a:t>Presentan:</a:t>
            </a:r>
          </a:p>
          <a:p>
            <a:pPr algn="l"/>
            <a:r>
              <a:rPr lang="es-ES_tradnl" dirty="0" smtClean="0"/>
              <a:t>Aguilar García Mercedes</a:t>
            </a:r>
          </a:p>
          <a:p>
            <a:pPr algn="l"/>
            <a:r>
              <a:rPr lang="es-ES_tradnl" dirty="0" smtClean="0"/>
              <a:t>González </a:t>
            </a:r>
            <a:r>
              <a:rPr lang="es-ES_tradnl" dirty="0" smtClean="0"/>
              <a:t>González</a:t>
            </a:r>
            <a:r>
              <a:rPr lang="es-ES_tradnl" dirty="0" smtClean="0"/>
              <a:t>  Abel</a:t>
            </a:r>
          </a:p>
          <a:p>
            <a:pPr algn="l"/>
            <a:r>
              <a:rPr lang="es-ES_tradnl" dirty="0" smtClean="0"/>
              <a:t>López Segundo Misael</a:t>
            </a:r>
          </a:p>
          <a:p>
            <a:pPr algn="l"/>
            <a:r>
              <a:rPr lang="es-ES_tradnl" dirty="0" smtClean="0"/>
              <a:t>Miranda </a:t>
            </a:r>
            <a:r>
              <a:rPr lang="es-ES_tradnl" dirty="0" smtClean="0"/>
              <a:t>Miranda</a:t>
            </a:r>
            <a:r>
              <a:rPr lang="es-ES_tradnl" dirty="0" smtClean="0"/>
              <a:t> Mayolo</a:t>
            </a:r>
          </a:p>
          <a:p>
            <a:pPr algn="l"/>
            <a:r>
              <a:rPr lang="es-ES_tradnl" dirty="0" smtClean="0"/>
              <a:t>Ortega Sagú Rosa Irene</a:t>
            </a:r>
          </a:p>
          <a:p>
            <a:pPr algn="l"/>
            <a:r>
              <a:rPr lang="es-ES_tradnl" dirty="0" smtClean="0"/>
              <a:t>Sánchez Rosario Jesús </a:t>
            </a:r>
            <a:endParaRPr lang="es-E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214422"/>
            <a:ext cx="8229600" cy="4911741"/>
          </a:xfrm>
        </p:spPr>
        <p:txBody>
          <a:bodyPr>
            <a:normAutofit lnSpcReduction="10000"/>
          </a:bodyPr>
          <a:lstStyle/>
          <a:p>
            <a:pPr algn="just"/>
            <a:r>
              <a:rPr lang="es-ES_tradnl" dirty="0" smtClean="0"/>
              <a:t>Seguimiento de  procedimientos  mediante el análisis del caso de usos: nos preguntamos como utilizaríamos  el producto o sistema  que queremos comprar, de modo que podamos obtener algo que cumpla con nuestras necesidades. Lo importante es saber cuales son esos requerimientos.</a:t>
            </a:r>
          </a:p>
          <a:p>
            <a:pPr algn="just"/>
            <a:r>
              <a:rPr lang="es-ES_tradnl" dirty="0" smtClean="0"/>
              <a:t>Este tipo de análisis  es particularmente crucial para la fase de análisis  del desarrollo de un sistema. La forma en que los usuarios utilicen un sistema le da la pauta para lo que se diseñara y  creara. </a:t>
            </a:r>
            <a:endParaRPr lang="es-ES" dirty="0"/>
          </a:p>
        </p:txBody>
      </p:sp>
      <p:sp>
        <p:nvSpPr>
          <p:cNvPr id="2" name="1 Título"/>
          <p:cNvSpPr>
            <a:spLocks noGrp="1"/>
          </p:cNvSpPr>
          <p:nvPr>
            <p:ph type="title"/>
          </p:nvPr>
        </p:nvSpPr>
        <p:spPr/>
        <p:txBody>
          <a:bodyPr/>
          <a:lstStyle/>
          <a:p>
            <a:r>
              <a:rPr lang="es-ES_tradnl" dirty="0" smtClean="0"/>
              <a:t>Qué son los casos de usos</a:t>
            </a:r>
            <a:endParaRPr lang="es-E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p:txBody>
          <a:bodyPr>
            <a:normAutofit/>
          </a:bodyPr>
          <a:lstStyle/>
          <a:p>
            <a:pPr algn="just"/>
            <a:r>
              <a:rPr lang="es-ES_tradnl" dirty="0" smtClean="0"/>
              <a:t>Es una excelente  herramienta  para estimular a que los usuarios hablen, de un sistema,  desde sus propios puntos de vista. No siempre es fácil para los usuarios explicar como pretenden utilizar un sistema. La idea es involucrar a los usuarios en las etapas iníciales del análisis y diseño del sistema. Esto aumenta la probabilidad de que el sistema sea de mayor provecho para la gente que supuestamente  ayudara. </a:t>
            </a:r>
            <a:endParaRPr lang="es-ES" dirty="0"/>
          </a:p>
        </p:txBody>
      </p:sp>
      <p:sp>
        <p:nvSpPr>
          <p:cNvPr id="2" name="1 Título"/>
          <p:cNvSpPr>
            <a:spLocks noGrp="1"/>
          </p:cNvSpPr>
          <p:nvPr>
            <p:ph type="title"/>
          </p:nvPr>
        </p:nvSpPr>
        <p:spPr/>
        <p:txBody>
          <a:bodyPr>
            <a:normAutofit fontScale="90000"/>
          </a:bodyPr>
          <a:lstStyle/>
          <a:p>
            <a:r>
              <a:rPr lang="es-ES_tradnl" dirty="0" smtClean="0"/>
              <a:t>Importancia de los casos de uso</a:t>
            </a:r>
            <a:endParaRPr lang="es-ES"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Grp="1" noChangeAspect="1" noChangeArrowheads="1"/>
          </p:cNvPicPr>
          <p:nvPr>
            <p:ph idx="1"/>
          </p:nvPr>
        </p:nvPicPr>
        <p:blipFill>
          <a:blip r:embed="rId2"/>
          <a:stretch>
            <a:fillRect/>
          </a:stretch>
        </p:blipFill>
        <p:spPr bwMode="auto">
          <a:xfrm>
            <a:off x="457200" y="1571612"/>
            <a:ext cx="8229600" cy="2786082"/>
          </a:xfrm>
          <a:prstGeom prst="rect">
            <a:avLst/>
          </a:prstGeom>
          <a:noFill/>
          <a:ln w="9525">
            <a:noFill/>
            <a:miter lim="800000"/>
            <a:headEnd/>
            <a:tailEnd/>
          </a:ln>
          <a:effectLst/>
        </p:spPr>
      </p:pic>
      <p:sp>
        <p:nvSpPr>
          <p:cNvPr id="2" name="1 Título"/>
          <p:cNvSpPr>
            <a:spLocks noGrp="1"/>
          </p:cNvSpPr>
          <p:nvPr>
            <p:ph type="title"/>
          </p:nvPr>
        </p:nvSpPr>
        <p:spPr/>
        <p:txBody>
          <a:bodyPr/>
          <a:lstStyle/>
          <a:p>
            <a:endParaRPr lang="es-ES" dirty="0"/>
          </a:p>
        </p:txBody>
      </p:sp>
      <p:pic>
        <p:nvPicPr>
          <p:cNvPr id="1026" name="Picture 2"/>
          <p:cNvPicPr>
            <a:picLocks noChangeAspect="1" noChangeArrowheads="1"/>
          </p:cNvPicPr>
          <p:nvPr/>
        </p:nvPicPr>
        <p:blipFill>
          <a:blip r:embed="rId3"/>
          <a:srcRect/>
          <a:stretch>
            <a:fillRect/>
          </a:stretch>
        </p:blipFill>
        <p:spPr bwMode="auto">
          <a:xfrm>
            <a:off x="642910" y="500042"/>
            <a:ext cx="7858124" cy="809625"/>
          </a:xfrm>
          <a:prstGeom prst="rect">
            <a:avLst/>
          </a:prstGeom>
          <a:noFill/>
          <a:ln w="9525">
            <a:noFill/>
            <a:miter lim="800000"/>
            <a:headEnd/>
            <a:tailEnd/>
          </a:ln>
          <a:effectLst/>
        </p:spPr>
      </p:pic>
      <p:pic>
        <p:nvPicPr>
          <p:cNvPr id="1028" name="Picture 4"/>
          <p:cNvPicPr>
            <a:picLocks noChangeAspect="1" noChangeArrowheads="1"/>
          </p:cNvPicPr>
          <p:nvPr/>
        </p:nvPicPr>
        <p:blipFill>
          <a:blip r:embed="rId4"/>
          <a:srcRect/>
          <a:stretch>
            <a:fillRect/>
          </a:stretch>
        </p:blipFill>
        <p:spPr bwMode="auto">
          <a:xfrm>
            <a:off x="4357686" y="4357694"/>
            <a:ext cx="4329119" cy="2214578"/>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ES" dirty="0"/>
          </a:p>
        </p:txBody>
      </p:sp>
      <p:pic>
        <p:nvPicPr>
          <p:cNvPr id="2050" name="Picture 2"/>
          <p:cNvPicPr>
            <a:picLocks noChangeAspect="1" noChangeArrowheads="1"/>
          </p:cNvPicPr>
          <p:nvPr/>
        </p:nvPicPr>
        <p:blipFill>
          <a:blip r:embed="rId2"/>
          <a:srcRect/>
          <a:stretch>
            <a:fillRect/>
          </a:stretch>
        </p:blipFill>
        <p:spPr bwMode="auto">
          <a:xfrm>
            <a:off x="642910" y="571480"/>
            <a:ext cx="7358114" cy="581025"/>
          </a:xfrm>
          <a:prstGeom prst="rect">
            <a:avLst/>
          </a:prstGeom>
          <a:noFill/>
          <a:ln w="9525">
            <a:noFill/>
            <a:miter lim="800000"/>
            <a:headEnd/>
            <a:tailEnd/>
          </a:ln>
          <a:effectLst/>
        </p:spPr>
      </p:pic>
      <p:pic>
        <p:nvPicPr>
          <p:cNvPr id="2051" name="Picture 3"/>
          <p:cNvPicPr>
            <a:picLocks noGrp="1" noChangeAspect="1" noChangeArrowheads="1"/>
          </p:cNvPicPr>
          <p:nvPr>
            <p:ph idx="1"/>
          </p:nvPr>
        </p:nvPicPr>
        <p:blipFill>
          <a:blip r:embed="rId3"/>
          <a:srcRect/>
          <a:stretch>
            <a:fillRect/>
          </a:stretch>
        </p:blipFill>
        <p:spPr bwMode="auto">
          <a:xfrm>
            <a:off x="457200" y="1643051"/>
            <a:ext cx="8329642" cy="2071701"/>
          </a:xfrm>
          <a:prstGeom prst="rect">
            <a:avLst/>
          </a:prstGeom>
          <a:noFill/>
          <a:ln w="9525">
            <a:noFill/>
            <a:miter lim="800000"/>
            <a:headEnd/>
            <a:tailEnd/>
          </a:ln>
          <a:effectLst/>
        </p:spPr>
      </p:pic>
      <p:pic>
        <p:nvPicPr>
          <p:cNvPr id="2052" name="Picture 4"/>
          <p:cNvPicPr>
            <a:picLocks noChangeAspect="1" noChangeArrowheads="1"/>
          </p:cNvPicPr>
          <p:nvPr/>
        </p:nvPicPr>
        <p:blipFill>
          <a:blip r:embed="rId4"/>
          <a:srcRect/>
          <a:stretch>
            <a:fillRect/>
          </a:stretch>
        </p:blipFill>
        <p:spPr bwMode="auto">
          <a:xfrm>
            <a:off x="571472" y="3786190"/>
            <a:ext cx="8215370" cy="2119314"/>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endParaRPr lang="es-ES" dirty="0"/>
          </a:p>
        </p:txBody>
      </p:sp>
      <p:pic>
        <p:nvPicPr>
          <p:cNvPr id="3074" name="Picture 2"/>
          <p:cNvPicPr>
            <a:picLocks noChangeAspect="1" noChangeArrowheads="1"/>
          </p:cNvPicPr>
          <p:nvPr/>
        </p:nvPicPr>
        <p:blipFill>
          <a:blip r:embed="rId2"/>
          <a:srcRect/>
          <a:stretch>
            <a:fillRect/>
          </a:stretch>
        </p:blipFill>
        <p:spPr bwMode="auto">
          <a:xfrm>
            <a:off x="785786" y="500042"/>
            <a:ext cx="7500990" cy="742950"/>
          </a:xfrm>
          <a:prstGeom prst="rect">
            <a:avLst/>
          </a:prstGeom>
          <a:noFill/>
          <a:ln w="9525">
            <a:noFill/>
            <a:miter lim="800000"/>
            <a:headEnd/>
            <a:tailEnd/>
          </a:ln>
          <a:effectLst/>
        </p:spPr>
      </p:pic>
      <p:pic>
        <p:nvPicPr>
          <p:cNvPr id="3075" name="Picture 3"/>
          <p:cNvPicPr>
            <a:picLocks noGrp="1" noChangeAspect="1" noChangeArrowheads="1"/>
          </p:cNvPicPr>
          <p:nvPr>
            <p:ph idx="1"/>
          </p:nvPr>
        </p:nvPicPr>
        <p:blipFill>
          <a:blip r:embed="rId3"/>
          <a:srcRect/>
          <a:stretch>
            <a:fillRect/>
          </a:stretch>
        </p:blipFill>
        <p:spPr bwMode="auto">
          <a:xfrm>
            <a:off x="457200" y="1571612"/>
            <a:ext cx="8401080" cy="3857652"/>
          </a:xfrm>
          <a:prstGeom prst="rect">
            <a:avLst/>
          </a:prstGeom>
          <a:noFill/>
          <a:ln w="9525">
            <a:noFill/>
            <a:miter lim="800000"/>
            <a:headEnd/>
            <a:tailEnd/>
          </a:ln>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endParaRPr lang="es-ES" dirty="0"/>
          </a:p>
        </p:txBody>
      </p:sp>
      <p:pic>
        <p:nvPicPr>
          <p:cNvPr id="4098" name="Picture 2"/>
          <p:cNvPicPr>
            <a:picLocks noChangeAspect="1" noChangeArrowheads="1"/>
          </p:cNvPicPr>
          <p:nvPr/>
        </p:nvPicPr>
        <p:blipFill>
          <a:blip r:embed="rId2"/>
          <a:srcRect/>
          <a:stretch>
            <a:fillRect/>
          </a:stretch>
        </p:blipFill>
        <p:spPr bwMode="auto">
          <a:xfrm>
            <a:off x="571472" y="428604"/>
            <a:ext cx="7929586" cy="676275"/>
          </a:xfrm>
          <a:prstGeom prst="rect">
            <a:avLst/>
          </a:prstGeom>
          <a:noFill/>
          <a:ln w="9525">
            <a:noFill/>
            <a:miter lim="800000"/>
            <a:headEnd/>
            <a:tailEnd/>
          </a:ln>
          <a:effectLst/>
        </p:spPr>
      </p:pic>
      <p:pic>
        <p:nvPicPr>
          <p:cNvPr id="4099" name="Picture 3"/>
          <p:cNvPicPr>
            <a:picLocks noGrp="1" noChangeAspect="1" noChangeArrowheads="1"/>
          </p:cNvPicPr>
          <p:nvPr>
            <p:ph idx="1"/>
          </p:nvPr>
        </p:nvPicPr>
        <p:blipFill>
          <a:blip r:embed="rId3"/>
          <a:srcRect/>
          <a:stretch>
            <a:fillRect/>
          </a:stretch>
        </p:blipFill>
        <p:spPr bwMode="auto">
          <a:xfrm>
            <a:off x="357158" y="1500174"/>
            <a:ext cx="8501122" cy="2214578"/>
          </a:xfrm>
          <a:prstGeom prst="rect">
            <a:avLst/>
          </a:prstGeom>
          <a:noFill/>
          <a:ln w="9525">
            <a:noFill/>
            <a:miter lim="800000"/>
            <a:headEnd/>
            <a:tailEnd/>
          </a:ln>
          <a:effectLst/>
        </p:spPr>
      </p:pic>
      <p:pic>
        <p:nvPicPr>
          <p:cNvPr id="4100" name="Picture 4"/>
          <p:cNvPicPr>
            <a:picLocks noChangeAspect="1" noChangeArrowheads="1"/>
          </p:cNvPicPr>
          <p:nvPr/>
        </p:nvPicPr>
        <p:blipFill>
          <a:blip r:embed="rId4"/>
          <a:srcRect/>
          <a:stretch>
            <a:fillRect/>
          </a:stretch>
        </p:blipFill>
        <p:spPr bwMode="auto">
          <a:xfrm>
            <a:off x="285720" y="3714752"/>
            <a:ext cx="8429684" cy="1928826"/>
          </a:xfrm>
          <a:prstGeom prst="rect">
            <a:avLst/>
          </a:prstGeom>
          <a:noFill/>
          <a:ln w="9525">
            <a:noFill/>
            <a:miter lim="800000"/>
            <a:headEnd/>
            <a:tailEnd/>
          </a:ln>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endParaRPr lang="es-ES" dirty="0"/>
          </a:p>
        </p:txBody>
      </p:sp>
      <p:pic>
        <p:nvPicPr>
          <p:cNvPr id="5122" name="Picture 2"/>
          <p:cNvPicPr>
            <a:picLocks noChangeAspect="1" noChangeArrowheads="1"/>
          </p:cNvPicPr>
          <p:nvPr/>
        </p:nvPicPr>
        <p:blipFill>
          <a:blip r:embed="rId2"/>
          <a:srcRect/>
          <a:stretch>
            <a:fillRect/>
          </a:stretch>
        </p:blipFill>
        <p:spPr bwMode="auto">
          <a:xfrm>
            <a:off x="571472" y="428604"/>
            <a:ext cx="7605727" cy="809625"/>
          </a:xfrm>
          <a:prstGeom prst="rect">
            <a:avLst/>
          </a:prstGeom>
          <a:noFill/>
          <a:ln w="9525">
            <a:noFill/>
            <a:miter lim="800000"/>
            <a:headEnd/>
            <a:tailEnd/>
          </a:ln>
          <a:effectLst/>
        </p:spPr>
      </p:pic>
      <p:pic>
        <p:nvPicPr>
          <p:cNvPr id="5123" name="Picture 3"/>
          <p:cNvPicPr>
            <a:picLocks noChangeAspect="1" noChangeArrowheads="1"/>
          </p:cNvPicPr>
          <p:nvPr/>
        </p:nvPicPr>
        <p:blipFill>
          <a:blip r:embed="rId3"/>
          <a:srcRect/>
          <a:stretch>
            <a:fillRect/>
          </a:stretch>
        </p:blipFill>
        <p:spPr bwMode="auto">
          <a:xfrm>
            <a:off x="428596" y="1500174"/>
            <a:ext cx="8286808" cy="1643074"/>
          </a:xfrm>
          <a:prstGeom prst="rect">
            <a:avLst/>
          </a:prstGeom>
          <a:noFill/>
          <a:ln w="9525">
            <a:noFill/>
            <a:miter lim="800000"/>
            <a:headEnd/>
            <a:tailEnd/>
          </a:ln>
          <a:effectLst/>
        </p:spPr>
      </p:pic>
      <p:pic>
        <p:nvPicPr>
          <p:cNvPr id="5124" name="Picture 4"/>
          <p:cNvPicPr>
            <a:picLocks noGrp="1" noChangeAspect="1" noChangeArrowheads="1"/>
          </p:cNvPicPr>
          <p:nvPr>
            <p:ph idx="1"/>
          </p:nvPr>
        </p:nvPicPr>
        <p:blipFill>
          <a:blip r:embed="rId4"/>
          <a:srcRect/>
          <a:stretch>
            <a:fillRect/>
          </a:stretch>
        </p:blipFill>
        <p:spPr bwMode="auto">
          <a:xfrm>
            <a:off x="457200" y="3143248"/>
            <a:ext cx="8229600" cy="2357454"/>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Título"/>
          <p:cNvSpPr>
            <a:spLocks noGrp="1"/>
          </p:cNvSpPr>
          <p:nvPr>
            <p:ph type="title"/>
          </p:nvPr>
        </p:nvSpPr>
        <p:spPr/>
        <p:txBody>
          <a:bodyPr/>
          <a:lstStyle/>
          <a:p>
            <a:endParaRPr lang="es-ES" dirty="0"/>
          </a:p>
        </p:txBody>
      </p:sp>
      <p:pic>
        <p:nvPicPr>
          <p:cNvPr id="6146" name="Picture 2"/>
          <p:cNvPicPr>
            <a:picLocks noChangeAspect="1" noChangeArrowheads="1"/>
          </p:cNvPicPr>
          <p:nvPr/>
        </p:nvPicPr>
        <p:blipFill>
          <a:blip r:embed="rId2"/>
          <a:srcRect/>
          <a:stretch>
            <a:fillRect/>
          </a:stretch>
        </p:blipFill>
        <p:spPr bwMode="auto">
          <a:xfrm>
            <a:off x="571472" y="428604"/>
            <a:ext cx="8001056" cy="723900"/>
          </a:xfrm>
          <a:prstGeom prst="rect">
            <a:avLst/>
          </a:prstGeom>
          <a:noFill/>
          <a:ln w="9525">
            <a:noFill/>
            <a:miter lim="800000"/>
            <a:headEnd/>
            <a:tailEnd/>
          </a:ln>
          <a:effectLst/>
        </p:spPr>
      </p:pic>
      <p:pic>
        <p:nvPicPr>
          <p:cNvPr id="6147" name="Picture 3"/>
          <p:cNvPicPr>
            <a:picLocks noGrp="1" noChangeAspect="1" noChangeArrowheads="1"/>
          </p:cNvPicPr>
          <p:nvPr>
            <p:ph idx="1"/>
          </p:nvPr>
        </p:nvPicPr>
        <p:blipFill>
          <a:blip r:embed="rId3"/>
          <a:srcRect/>
          <a:stretch>
            <a:fillRect/>
          </a:stretch>
        </p:blipFill>
        <p:spPr bwMode="auto">
          <a:xfrm>
            <a:off x="357158" y="1643050"/>
            <a:ext cx="8372476" cy="2071702"/>
          </a:xfrm>
          <a:prstGeom prst="rect">
            <a:avLst/>
          </a:prstGeom>
          <a:noFill/>
          <a:ln w="9525">
            <a:noFill/>
            <a:miter lim="800000"/>
            <a:headEnd/>
            <a:tailEnd/>
          </a:ln>
          <a:effectLst/>
        </p:spPr>
      </p:pic>
      <p:pic>
        <p:nvPicPr>
          <p:cNvPr id="6148" name="Picture 4"/>
          <p:cNvPicPr>
            <a:picLocks noChangeAspect="1" noChangeArrowheads="1"/>
          </p:cNvPicPr>
          <p:nvPr/>
        </p:nvPicPr>
        <p:blipFill>
          <a:blip r:embed="rId4"/>
          <a:srcRect/>
          <a:stretch>
            <a:fillRect/>
          </a:stretch>
        </p:blipFill>
        <p:spPr bwMode="auto">
          <a:xfrm>
            <a:off x="357158" y="3786190"/>
            <a:ext cx="8215302" cy="1857388"/>
          </a:xfrm>
          <a:prstGeom prst="rect">
            <a:avLst/>
          </a:prstGeom>
          <a:noFill/>
          <a:ln w="9525">
            <a:noFill/>
            <a:miter lim="800000"/>
            <a:headEnd/>
            <a:tailEnd/>
          </a:ln>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urrencia">
  <a:themeElements>
    <a:clrScheme name="Concurrencia">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urrencia">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urrencia">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312</TotalTime>
  <Words>196</Words>
  <Application>Microsoft Office PowerPoint</Application>
  <PresentationFormat>Presentación en pantalla (4:3)</PresentationFormat>
  <Paragraphs>13</Paragraphs>
  <Slides>9</Slides>
  <Notes>0</Notes>
  <HiddenSlides>0</HiddenSlides>
  <MMClips>0</MMClips>
  <ScaleCrop>false</ScaleCrop>
  <HeadingPairs>
    <vt:vector size="4" baseType="variant">
      <vt:variant>
        <vt:lpstr>Tema</vt:lpstr>
      </vt:variant>
      <vt:variant>
        <vt:i4>1</vt:i4>
      </vt:variant>
      <vt:variant>
        <vt:lpstr>Títulos de diapositiva</vt:lpstr>
      </vt:variant>
      <vt:variant>
        <vt:i4>9</vt:i4>
      </vt:variant>
    </vt:vector>
  </HeadingPairs>
  <TitlesOfParts>
    <vt:vector size="10" baseType="lpstr">
      <vt:lpstr>Concurrencia</vt:lpstr>
      <vt:lpstr>Introducción a los casos de usos</vt:lpstr>
      <vt:lpstr>Qué son los casos de usos</vt:lpstr>
      <vt:lpstr>Importancia de los casos de uso</vt:lpstr>
      <vt:lpstr>Diapositiva 4</vt:lpstr>
      <vt:lpstr>Diapositiva 5</vt:lpstr>
      <vt:lpstr>Diapositiva 6</vt:lpstr>
      <vt:lpstr>Diapositiva 7</vt:lpstr>
      <vt:lpstr>Diapositiva 8</vt:lpstr>
      <vt:lpstr>Diapositiva 9</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Introducción a los casos de usos</dc:title>
  <dc:creator>Mercedes</dc:creator>
  <cp:lastModifiedBy>Mercedes</cp:lastModifiedBy>
  <cp:revision>32</cp:revision>
  <dcterms:created xsi:type="dcterms:W3CDTF">2008-11-21T02:45:24Z</dcterms:created>
  <dcterms:modified xsi:type="dcterms:W3CDTF">2008-11-21T07:57:56Z</dcterms:modified>
</cp:coreProperties>
</file>