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858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45D060-03D5-460E-846E-C08684AD901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B9F1A2-C156-4821-9EA3-C048A490C5EF}">
      <dgm:prSet phldrT="[Text]"/>
      <dgm:spPr/>
      <dgm:t>
        <a:bodyPr/>
        <a:lstStyle/>
        <a:p>
          <a:r>
            <a:rPr lang="en-US" dirty="0" smtClean="0"/>
            <a:t>PELUANG</a:t>
          </a:r>
          <a:endParaRPr lang="en-US" dirty="0"/>
        </a:p>
      </dgm:t>
    </dgm:pt>
    <dgm:pt modelId="{C1F8C87E-DA1A-400B-8751-406D6DAE279C}" type="parTrans" cxnId="{F1135606-9F28-4056-ACD7-2D538CE995A5}">
      <dgm:prSet/>
      <dgm:spPr/>
      <dgm:t>
        <a:bodyPr/>
        <a:lstStyle/>
        <a:p>
          <a:endParaRPr lang="en-US"/>
        </a:p>
      </dgm:t>
    </dgm:pt>
    <dgm:pt modelId="{2E1C037F-5E7D-469C-81A3-9D3DE5C26400}" type="sibTrans" cxnId="{F1135606-9F28-4056-ACD7-2D538CE995A5}">
      <dgm:prSet/>
      <dgm:spPr/>
      <dgm:t>
        <a:bodyPr/>
        <a:lstStyle/>
        <a:p>
          <a:endParaRPr lang="en-US"/>
        </a:p>
      </dgm:t>
    </dgm:pt>
    <dgm:pt modelId="{CA11E896-C9BF-4ACF-82D4-035E49E4F969}">
      <dgm:prSet phldrT="[Text]"/>
      <dgm:spPr/>
      <dgm:t>
        <a:bodyPr/>
        <a:lstStyle/>
        <a:p>
          <a:r>
            <a:rPr lang="en-US" dirty="0" smtClean="0"/>
            <a:t>TITIK SAMPEL</a:t>
          </a:r>
          <a:endParaRPr lang="en-US" dirty="0"/>
        </a:p>
      </dgm:t>
    </dgm:pt>
    <dgm:pt modelId="{2348ACD1-ECF9-43FD-9DFD-3D8BCD3A385E}" type="parTrans" cxnId="{48EC69A7-5C44-48D0-A2CE-05A602281380}">
      <dgm:prSet/>
      <dgm:spPr/>
      <dgm:t>
        <a:bodyPr/>
        <a:lstStyle/>
        <a:p>
          <a:endParaRPr lang="en-US"/>
        </a:p>
      </dgm:t>
    </dgm:pt>
    <dgm:pt modelId="{92F63B5D-00D4-41F6-ABB2-D6F96455E51D}" type="sibTrans" cxnId="{48EC69A7-5C44-48D0-A2CE-05A602281380}">
      <dgm:prSet/>
      <dgm:spPr/>
      <dgm:t>
        <a:bodyPr/>
        <a:lstStyle/>
        <a:p>
          <a:endParaRPr lang="en-US"/>
        </a:p>
      </dgm:t>
    </dgm:pt>
    <dgm:pt modelId="{E930AB5A-3327-4668-A75C-75DCE17DA5E1}">
      <dgm:prSet phldrT="[Text]"/>
      <dgm:spPr/>
      <dgm:t>
        <a:bodyPr/>
        <a:lstStyle/>
        <a:p>
          <a:r>
            <a:rPr lang="en-US" dirty="0" smtClean="0"/>
            <a:t>RUANG SAMPEL</a:t>
          </a:r>
          <a:endParaRPr lang="en-US" dirty="0"/>
        </a:p>
      </dgm:t>
    </dgm:pt>
    <dgm:pt modelId="{92B87085-7969-4D1C-A784-EA942F6DB819}" type="parTrans" cxnId="{E4A56E87-D38C-4A15-8CB5-FC3210DF33A0}">
      <dgm:prSet/>
      <dgm:spPr/>
      <dgm:t>
        <a:bodyPr/>
        <a:lstStyle/>
        <a:p>
          <a:endParaRPr lang="en-US"/>
        </a:p>
      </dgm:t>
    </dgm:pt>
    <dgm:pt modelId="{849A356D-E90F-4880-A3AA-148A5C643579}" type="sibTrans" cxnId="{E4A56E87-D38C-4A15-8CB5-FC3210DF33A0}">
      <dgm:prSet/>
      <dgm:spPr/>
      <dgm:t>
        <a:bodyPr/>
        <a:lstStyle/>
        <a:p>
          <a:endParaRPr lang="en-US"/>
        </a:p>
      </dgm:t>
    </dgm:pt>
    <dgm:pt modelId="{55E6A09C-E2EE-4A84-86B4-B8A4B2F3CFED}">
      <dgm:prSet phldrT="[Text]"/>
      <dgm:spPr/>
      <dgm:t>
        <a:bodyPr/>
        <a:lstStyle/>
        <a:p>
          <a:r>
            <a:rPr lang="id-ID" i="1" dirty="0" smtClean="0"/>
            <a:t>himpunan semua hasil yang mungkin terjadi</a:t>
          </a:r>
          <a:endParaRPr lang="en-US" dirty="0"/>
        </a:p>
      </dgm:t>
    </dgm:pt>
    <dgm:pt modelId="{242FA2AF-3B65-452D-845D-01D479D8BBCC}" type="parTrans" cxnId="{9B8DED65-A3E4-49FE-8A10-07B15B718A2C}">
      <dgm:prSet/>
      <dgm:spPr/>
      <dgm:t>
        <a:bodyPr/>
        <a:lstStyle/>
        <a:p>
          <a:endParaRPr lang="en-US"/>
        </a:p>
      </dgm:t>
    </dgm:pt>
    <dgm:pt modelId="{6D1D646D-2EDF-4E7A-AD85-8434F9B24ED7}" type="sibTrans" cxnId="{9B8DED65-A3E4-49FE-8A10-07B15B718A2C}">
      <dgm:prSet/>
      <dgm:spPr/>
      <dgm:t>
        <a:bodyPr/>
        <a:lstStyle/>
        <a:p>
          <a:endParaRPr lang="en-US"/>
        </a:p>
      </dgm:t>
    </dgm:pt>
    <dgm:pt modelId="{5CDAD5C0-426B-4177-9E97-1C98124D0A17}">
      <dgm:prSet/>
      <dgm:spPr/>
      <dgm:t>
        <a:bodyPr/>
        <a:lstStyle/>
        <a:p>
          <a:r>
            <a:rPr lang="en-US" i="1" dirty="0" smtClean="0"/>
            <a:t>S</a:t>
          </a:r>
          <a:r>
            <a:rPr lang="id-ID" i="1" dirty="0" smtClean="0"/>
            <a:t>etiap anggota dari ruang sampel</a:t>
          </a:r>
          <a:endParaRPr lang="en-US" dirty="0"/>
        </a:p>
      </dgm:t>
    </dgm:pt>
    <dgm:pt modelId="{CC8F118C-082E-45B4-8E53-5864E695AF8B}" type="parTrans" cxnId="{460EFBB6-39B0-4C97-8E5B-7FDC8BC385E1}">
      <dgm:prSet/>
      <dgm:spPr/>
      <dgm:t>
        <a:bodyPr/>
        <a:lstStyle/>
        <a:p>
          <a:endParaRPr lang="en-US"/>
        </a:p>
      </dgm:t>
    </dgm:pt>
    <dgm:pt modelId="{44C2C369-7BCE-4357-B36B-896BE81EDAC7}" type="sibTrans" cxnId="{460EFBB6-39B0-4C97-8E5B-7FDC8BC385E1}">
      <dgm:prSet/>
      <dgm:spPr/>
      <dgm:t>
        <a:bodyPr/>
        <a:lstStyle/>
        <a:p>
          <a:endParaRPr lang="en-US"/>
        </a:p>
      </dgm:t>
    </dgm:pt>
    <dgm:pt modelId="{9BC2F98A-C9BD-4771-B3FC-627B7236F9BF}" type="pres">
      <dgm:prSet presAssocID="{3645D060-03D5-460E-846E-C08684AD901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DFBBC3-91D6-4AC6-86E2-7531F192D017}" type="pres">
      <dgm:prSet presAssocID="{82B9F1A2-C156-4821-9EA3-C048A490C5EF}" presName="hierRoot1" presStyleCnt="0"/>
      <dgm:spPr/>
    </dgm:pt>
    <dgm:pt modelId="{C1EC22FB-E4DF-4AC4-BD92-842C0C781130}" type="pres">
      <dgm:prSet presAssocID="{82B9F1A2-C156-4821-9EA3-C048A490C5EF}" presName="composite" presStyleCnt="0"/>
      <dgm:spPr/>
    </dgm:pt>
    <dgm:pt modelId="{1D11875A-7A28-44B5-9746-11DB2508669F}" type="pres">
      <dgm:prSet presAssocID="{82B9F1A2-C156-4821-9EA3-C048A490C5EF}" presName="background" presStyleLbl="node0" presStyleIdx="0" presStyleCnt="1"/>
      <dgm:spPr>
        <a:solidFill>
          <a:srgbClr val="7030A0"/>
        </a:solidFill>
      </dgm:spPr>
    </dgm:pt>
    <dgm:pt modelId="{7D6A7C2D-413B-441C-AFFB-4EB03C8935B0}" type="pres">
      <dgm:prSet presAssocID="{82B9F1A2-C156-4821-9EA3-C048A490C5E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8FB876-2658-447E-8021-BD6A07F1704C}" type="pres">
      <dgm:prSet presAssocID="{82B9F1A2-C156-4821-9EA3-C048A490C5EF}" presName="hierChild2" presStyleCnt="0"/>
      <dgm:spPr/>
    </dgm:pt>
    <dgm:pt modelId="{353CAD85-39E2-447D-A745-38DFEB75DB8D}" type="pres">
      <dgm:prSet presAssocID="{2348ACD1-ECF9-43FD-9DFD-3D8BCD3A385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BA6A9FB-0A71-4071-9B96-2E02DFB77B6A}" type="pres">
      <dgm:prSet presAssocID="{CA11E896-C9BF-4ACF-82D4-035E49E4F969}" presName="hierRoot2" presStyleCnt="0"/>
      <dgm:spPr/>
    </dgm:pt>
    <dgm:pt modelId="{F4EF4AB5-9B4F-40CC-A922-82792BB59997}" type="pres">
      <dgm:prSet presAssocID="{CA11E896-C9BF-4ACF-82D4-035E49E4F969}" presName="composite2" presStyleCnt="0"/>
      <dgm:spPr/>
    </dgm:pt>
    <dgm:pt modelId="{3950A5EA-88FF-4433-847F-4A67879B263F}" type="pres">
      <dgm:prSet presAssocID="{CA11E896-C9BF-4ACF-82D4-035E49E4F969}" presName="background2" presStyleLbl="node2" presStyleIdx="0" presStyleCnt="2"/>
      <dgm:spPr>
        <a:solidFill>
          <a:srgbClr val="7030A0"/>
        </a:solidFill>
      </dgm:spPr>
    </dgm:pt>
    <dgm:pt modelId="{D9626C9E-1A50-4A0D-B351-2AFA4B3A8396}" type="pres">
      <dgm:prSet presAssocID="{CA11E896-C9BF-4ACF-82D4-035E49E4F96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475984-93CE-4516-BFDB-F519E6F97896}" type="pres">
      <dgm:prSet presAssocID="{CA11E896-C9BF-4ACF-82D4-035E49E4F969}" presName="hierChild3" presStyleCnt="0"/>
      <dgm:spPr/>
    </dgm:pt>
    <dgm:pt modelId="{5E96A03A-BE30-48D4-9A39-1AEE687854DD}" type="pres">
      <dgm:prSet presAssocID="{CC8F118C-082E-45B4-8E53-5864E695AF8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060BF36B-5CE2-401D-A1F8-7B6627DBECC1}" type="pres">
      <dgm:prSet presAssocID="{5CDAD5C0-426B-4177-9E97-1C98124D0A17}" presName="hierRoot3" presStyleCnt="0"/>
      <dgm:spPr/>
    </dgm:pt>
    <dgm:pt modelId="{CF212789-B93F-41C0-9463-AD7DD68FD26C}" type="pres">
      <dgm:prSet presAssocID="{5CDAD5C0-426B-4177-9E97-1C98124D0A17}" presName="composite3" presStyleCnt="0"/>
      <dgm:spPr/>
    </dgm:pt>
    <dgm:pt modelId="{7AC637FB-3AA6-4FC4-8F09-0BF1B4F09AF0}" type="pres">
      <dgm:prSet presAssocID="{5CDAD5C0-426B-4177-9E97-1C98124D0A17}" presName="background3" presStyleLbl="node3" presStyleIdx="0" presStyleCnt="2"/>
      <dgm:spPr>
        <a:solidFill>
          <a:srgbClr val="7030A0"/>
        </a:solidFill>
      </dgm:spPr>
    </dgm:pt>
    <dgm:pt modelId="{A8F8835C-C32E-4E84-B224-3E8054E32129}" type="pres">
      <dgm:prSet presAssocID="{5CDAD5C0-426B-4177-9E97-1C98124D0A17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C35277-9C1F-4B2A-B4DB-EABA08B6A274}" type="pres">
      <dgm:prSet presAssocID="{5CDAD5C0-426B-4177-9E97-1C98124D0A17}" presName="hierChild4" presStyleCnt="0"/>
      <dgm:spPr/>
    </dgm:pt>
    <dgm:pt modelId="{4791A194-9041-4982-90F9-C2E3D00961AA}" type="pres">
      <dgm:prSet presAssocID="{92B87085-7969-4D1C-A784-EA942F6DB81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1C7785D-265F-43AD-B132-FF474CB9CE2C}" type="pres">
      <dgm:prSet presAssocID="{E930AB5A-3327-4668-A75C-75DCE17DA5E1}" presName="hierRoot2" presStyleCnt="0"/>
      <dgm:spPr/>
    </dgm:pt>
    <dgm:pt modelId="{B595753A-436D-40BD-AC78-B392546921CF}" type="pres">
      <dgm:prSet presAssocID="{E930AB5A-3327-4668-A75C-75DCE17DA5E1}" presName="composite2" presStyleCnt="0"/>
      <dgm:spPr/>
    </dgm:pt>
    <dgm:pt modelId="{2E709ECE-7798-4F41-9EC6-C05E351CEF4F}" type="pres">
      <dgm:prSet presAssocID="{E930AB5A-3327-4668-A75C-75DCE17DA5E1}" presName="background2" presStyleLbl="node2" presStyleIdx="1" presStyleCnt="2"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05EB4F19-2888-4FB1-9AAC-C8895B1C3404}" type="pres">
      <dgm:prSet presAssocID="{E930AB5A-3327-4668-A75C-75DCE17DA5E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DAF600-5BBF-4C2F-B70F-0CF813BA8CFB}" type="pres">
      <dgm:prSet presAssocID="{E930AB5A-3327-4668-A75C-75DCE17DA5E1}" presName="hierChild3" presStyleCnt="0"/>
      <dgm:spPr/>
    </dgm:pt>
    <dgm:pt modelId="{CCF2D3EB-87A3-4970-8B41-AC57677A17CE}" type="pres">
      <dgm:prSet presAssocID="{242FA2AF-3B65-452D-845D-01D479D8BBCC}" presName="Name17" presStyleLbl="parChTrans1D3" presStyleIdx="1" presStyleCnt="2"/>
      <dgm:spPr/>
      <dgm:t>
        <a:bodyPr/>
        <a:lstStyle/>
        <a:p>
          <a:endParaRPr lang="en-US"/>
        </a:p>
      </dgm:t>
    </dgm:pt>
    <dgm:pt modelId="{C1F124C2-35DB-4A3E-945C-475B12914B86}" type="pres">
      <dgm:prSet presAssocID="{55E6A09C-E2EE-4A84-86B4-B8A4B2F3CFED}" presName="hierRoot3" presStyleCnt="0"/>
      <dgm:spPr/>
    </dgm:pt>
    <dgm:pt modelId="{3EFC0E00-4A2F-4798-92E2-2E95C0AFAAAB}" type="pres">
      <dgm:prSet presAssocID="{55E6A09C-E2EE-4A84-86B4-B8A4B2F3CFED}" presName="composite3" presStyleCnt="0"/>
      <dgm:spPr/>
    </dgm:pt>
    <dgm:pt modelId="{FA661AB1-972D-41FA-A7CD-0B2AA48BF156}" type="pres">
      <dgm:prSet presAssocID="{55E6A09C-E2EE-4A84-86B4-B8A4B2F3CFED}" presName="background3" presStyleLbl="node3" presStyleIdx="1" presStyleCnt="2"/>
      <dgm:spPr>
        <a:solidFill>
          <a:srgbClr val="7030A0"/>
        </a:solidFill>
      </dgm:spPr>
    </dgm:pt>
    <dgm:pt modelId="{499DAAF3-A49D-4A45-BD22-2F14BF3BFE87}" type="pres">
      <dgm:prSet presAssocID="{55E6A09C-E2EE-4A84-86B4-B8A4B2F3CFED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95C1CE-DA37-423D-AEE5-9DB8D96575F8}" type="pres">
      <dgm:prSet presAssocID="{55E6A09C-E2EE-4A84-86B4-B8A4B2F3CFED}" presName="hierChild4" presStyleCnt="0"/>
      <dgm:spPr/>
    </dgm:pt>
  </dgm:ptLst>
  <dgm:cxnLst>
    <dgm:cxn modelId="{7F0361D1-0B5A-4DEF-8E17-9A5936BE38A1}" type="presOf" srcId="{55E6A09C-E2EE-4A84-86B4-B8A4B2F3CFED}" destId="{499DAAF3-A49D-4A45-BD22-2F14BF3BFE87}" srcOrd="0" destOrd="0" presId="urn:microsoft.com/office/officeart/2005/8/layout/hierarchy1"/>
    <dgm:cxn modelId="{86ADF536-46E0-4546-88F0-F2475731F010}" type="presOf" srcId="{82B9F1A2-C156-4821-9EA3-C048A490C5EF}" destId="{7D6A7C2D-413B-441C-AFFB-4EB03C8935B0}" srcOrd="0" destOrd="0" presId="urn:microsoft.com/office/officeart/2005/8/layout/hierarchy1"/>
    <dgm:cxn modelId="{5375B659-CD6C-429C-A3CA-0E240B215731}" type="presOf" srcId="{3645D060-03D5-460E-846E-C08684AD9012}" destId="{9BC2F98A-C9BD-4771-B3FC-627B7236F9BF}" srcOrd="0" destOrd="0" presId="urn:microsoft.com/office/officeart/2005/8/layout/hierarchy1"/>
    <dgm:cxn modelId="{F1135606-9F28-4056-ACD7-2D538CE995A5}" srcId="{3645D060-03D5-460E-846E-C08684AD9012}" destId="{82B9F1A2-C156-4821-9EA3-C048A490C5EF}" srcOrd="0" destOrd="0" parTransId="{C1F8C87E-DA1A-400B-8751-406D6DAE279C}" sibTransId="{2E1C037F-5E7D-469C-81A3-9D3DE5C26400}"/>
    <dgm:cxn modelId="{2BE1F851-894F-4250-99DD-E527D8D72594}" type="presOf" srcId="{CC8F118C-082E-45B4-8E53-5864E695AF8B}" destId="{5E96A03A-BE30-48D4-9A39-1AEE687854DD}" srcOrd="0" destOrd="0" presId="urn:microsoft.com/office/officeart/2005/8/layout/hierarchy1"/>
    <dgm:cxn modelId="{5A8D6092-D9F0-4EE3-818F-8D3E5EABA41C}" type="presOf" srcId="{2348ACD1-ECF9-43FD-9DFD-3D8BCD3A385E}" destId="{353CAD85-39E2-447D-A745-38DFEB75DB8D}" srcOrd="0" destOrd="0" presId="urn:microsoft.com/office/officeart/2005/8/layout/hierarchy1"/>
    <dgm:cxn modelId="{9F67FD84-C0C1-495E-9F2C-12D7EA369F4D}" type="presOf" srcId="{242FA2AF-3B65-452D-845D-01D479D8BBCC}" destId="{CCF2D3EB-87A3-4970-8B41-AC57677A17CE}" srcOrd="0" destOrd="0" presId="urn:microsoft.com/office/officeart/2005/8/layout/hierarchy1"/>
    <dgm:cxn modelId="{7DA7E7A5-6C04-4D16-A670-3D65CEC9C368}" type="presOf" srcId="{5CDAD5C0-426B-4177-9E97-1C98124D0A17}" destId="{A8F8835C-C32E-4E84-B224-3E8054E32129}" srcOrd="0" destOrd="0" presId="urn:microsoft.com/office/officeart/2005/8/layout/hierarchy1"/>
    <dgm:cxn modelId="{C152FCC1-6E4B-4B52-BC22-B4046EBE9382}" type="presOf" srcId="{E930AB5A-3327-4668-A75C-75DCE17DA5E1}" destId="{05EB4F19-2888-4FB1-9AAC-C8895B1C3404}" srcOrd="0" destOrd="0" presId="urn:microsoft.com/office/officeart/2005/8/layout/hierarchy1"/>
    <dgm:cxn modelId="{48EC69A7-5C44-48D0-A2CE-05A602281380}" srcId="{82B9F1A2-C156-4821-9EA3-C048A490C5EF}" destId="{CA11E896-C9BF-4ACF-82D4-035E49E4F969}" srcOrd="0" destOrd="0" parTransId="{2348ACD1-ECF9-43FD-9DFD-3D8BCD3A385E}" sibTransId="{92F63B5D-00D4-41F6-ABB2-D6F96455E51D}"/>
    <dgm:cxn modelId="{9B8DED65-A3E4-49FE-8A10-07B15B718A2C}" srcId="{E930AB5A-3327-4668-A75C-75DCE17DA5E1}" destId="{55E6A09C-E2EE-4A84-86B4-B8A4B2F3CFED}" srcOrd="0" destOrd="0" parTransId="{242FA2AF-3B65-452D-845D-01D479D8BBCC}" sibTransId="{6D1D646D-2EDF-4E7A-AD85-8434F9B24ED7}"/>
    <dgm:cxn modelId="{8F38868E-597E-4A08-AB0B-6AB727A5C5D3}" type="presOf" srcId="{CA11E896-C9BF-4ACF-82D4-035E49E4F969}" destId="{D9626C9E-1A50-4A0D-B351-2AFA4B3A8396}" srcOrd="0" destOrd="0" presId="urn:microsoft.com/office/officeart/2005/8/layout/hierarchy1"/>
    <dgm:cxn modelId="{460EFBB6-39B0-4C97-8E5B-7FDC8BC385E1}" srcId="{CA11E896-C9BF-4ACF-82D4-035E49E4F969}" destId="{5CDAD5C0-426B-4177-9E97-1C98124D0A17}" srcOrd="0" destOrd="0" parTransId="{CC8F118C-082E-45B4-8E53-5864E695AF8B}" sibTransId="{44C2C369-7BCE-4357-B36B-896BE81EDAC7}"/>
    <dgm:cxn modelId="{A22F56CA-1588-4DF9-8D3F-18C9241CE92E}" type="presOf" srcId="{92B87085-7969-4D1C-A784-EA942F6DB819}" destId="{4791A194-9041-4982-90F9-C2E3D00961AA}" srcOrd="0" destOrd="0" presId="urn:microsoft.com/office/officeart/2005/8/layout/hierarchy1"/>
    <dgm:cxn modelId="{E4A56E87-D38C-4A15-8CB5-FC3210DF33A0}" srcId="{82B9F1A2-C156-4821-9EA3-C048A490C5EF}" destId="{E930AB5A-3327-4668-A75C-75DCE17DA5E1}" srcOrd="1" destOrd="0" parTransId="{92B87085-7969-4D1C-A784-EA942F6DB819}" sibTransId="{849A356D-E90F-4880-A3AA-148A5C643579}"/>
    <dgm:cxn modelId="{9D39D5EC-8233-4A70-A6E2-0D272B4782AD}" type="presParOf" srcId="{9BC2F98A-C9BD-4771-B3FC-627B7236F9BF}" destId="{4ADFBBC3-91D6-4AC6-86E2-7531F192D017}" srcOrd="0" destOrd="0" presId="urn:microsoft.com/office/officeart/2005/8/layout/hierarchy1"/>
    <dgm:cxn modelId="{2EDF26AD-126D-4C04-A18F-FFFBDB868AC3}" type="presParOf" srcId="{4ADFBBC3-91D6-4AC6-86E2-7531F192D017}" destId="{C1EC22FB-E4DF-4AC4-BD92-842C0C781130}" srcOrd="0" destOrd="0" presId="urn:microsoft.com/office/officeart/2005/8/layout/hierarchy1"/>
    <dgm:cxn modelId="{FB42FAF6-C68C-4F3A-87FC-BCE4FA03652E}" type="presParOf" srcId="{C1EC22FB-E4DF-4AC4-BD92-842C0C781130}" destId="{1D11875A-7A28-44B5-9746-11DB2508669F}" srcOrd="0" destOrd="0" presId="urn:microsoft.com/office/officeart/2005/8/layout/hierarchy1"/>
    <dgm:cxn modelId="{2C75E68C-FEDD-4541-A6CE-2182F7D57D3F}" type="presParOf" srcId="{C1EC22FB-E4DF-4AC4-BD92-842C0C781130}" destId="{7D6A7C2D-413B-441C-AFFB-4EB03C8935B0}" srcOrd="1" destOrd="0" presId="urn:microsoft.com/office/officeart/2005/8/layout/hierarchy1"/>
    <dgm:cxn modelId="{329C30A9-0F6F-4A5C-BD8A-0C185AD893F2}" type="presParOf" srcId="{4ADFBBC3-91D6-4AC6-86E2-7531F192D017}" destId="{A28FB876-2658-447E-8021-BD6A07F1704C}" srcOrd="1" destOrd="0" presId="urn:microsoft.com/office/officeart/2005/8/layout/hierarchy1"/>
    <dgm:cxn modelId="{56594AB2-A6C4-477A-87D3-995FA893F7EA}" type="presParOf" srcId="{A28FB876-2658-447E-8021-BD6A07F1704C}" destId="{353CAD85-39E2-447D-A745-38DFEB75DB8D}" srcOrd="0" destOrd="0" presId="urn:microsoft.com/office/officeart/2005/8/layout/hierarchy1"/>
    <dgm:cxn modelId="{69C64CAB-67B0-4E0E-906B-659E487F2FFE}" type="presParOf" srcId="{A28FB876-2658-447E-8021-BD6A07F1704C}" destId="{ABA6A9FB-0A71-4071-9B96-2E02DFB77B6A}" srcOrd="1" destOrd="0" presId="urn:microsoft.com/office/officeart/2005/8/layout/hierarchy1"/>
    <dgm:cxn modelId="{4961CC4B-7C88-44D2-9ACD-E990F5C448AE}" type="presParOf" srcId="{ABA6A9FB-0A71-4071-9B96-2E02DFB77B6A}" destId="{F4EF4AB5-9B4F-40CC-A922-82792BB59997}" srcOrd="0" destOrd="0" presId="urn:microsoft.com/office/officeart/2005/8/layout/hierarchy1"/>
    <dgm:cxn modelId="{71144159-0C7E-4E14-98A8-6E867D575245}" type="presParOf" srcId="{F4EF4AB5-9B4F-40CC-A922-82792BB59997}" destId="{3950A5EA-88FF-4433-847F-4A67879B263F}" srcOrd="0" destOrd="0" presId="urn:microsoft.com/office/officeart/2005/8/layout/hierarchy1"/>
    <dgm:cxn modelId="{4BBC7FDA-BD87-48F5-B3BE-32D39E832530}" type="presParOf" srcId="{F4EF4AB5-9B4F-40CC-A922-82792BB59997}" destId="{D9626C9E-1A50-4A0D-B351-2AFA4B3A8396}" srcOrd="1" destOrd="0" presId="urn:microsoft.com/office/officeart/2005/8/layout/hierarchy1"/>
    <dgm:cxn modelId="{5CFDACF2-1F1B-4A83-9F43-29E574C79CBA}" type="presParOf" srcId="{ABA6A9FB-0A71-4071-9B96-2E02DFB77B6A}" destId="{2A475984-93CE-4516-BFDB-F519E6F97896}" srcOrd="1" destOrd="0" presId="urn:microsoft.com/office/officeart/2005/8/layout/hierarchy1"/>
    <dgm:cxn modelId="{C059FF2D-32BC-40A3-BBA1-87396B5F5BA9}" type="presParOf" srcId="{2A475984-93CE-4516-BFDB-F519E6F97896}" destId="{5E96A03A-BE30-48D4-9A39-1AEE687854DD}" srcOrd="0" destOrd="0" presId="urn:microsoft.com/office/officeart/2005/8/layout/hierarchy1"/>
    <dgm:cxn modelId="{EE4EF7C6-BE47-4B14-9D75-C62F12614F73}" type="presParOf" srcId="{2A475984-93CE-4516-BFDB-F519E6F97896}" destId="{060BF36B-5CE2-401D-A1F8-7B6627DBECC1}" srcOrd="1" destOrd="0" presId="urn:microsoft.com/office/officeart/2005/8/layout/hierarchy1"/>
    <dgm:cxn modelId="{1149EC80-8FCE-49BE-95DA-08B9983C5AF5}" type="presParOf" srcId="{060BF36B-5CE2-401D-A1F8-7B6627DBECC1}" destId="{CF212789-B93F-41C0-9463-AD7DD68FD26C}" srcOrd="0" destOrd="0" presId="urn:microsoft.com/office/officeart/2005/8/layout/hierarchy1"/>
    <dgm:cxn modelId="{BE642DD8-9006-40C3-9260-0B82FC02F746}" type="presParOf" srcId="{CF212789-B93F-41C0-9463-AD7DD68FD26C}" destId="{7AC637FB-3AA6-4FC4-8F09-0BF1B4F09AF0}" srcOrd="0" destOrd="0" presId="urn:microsoft.com/office/officeart/2005/8/layout/hierarchy1"/>
    <dgm:cxn modelId="{60EF89D9-9D04-48A6-BA43-8F4B0C234C26}" type="presParOf" srcId="{CF212789-B93F-41C0-9463-AD7DD68FD26C}" destId="{A8F8835C-C32E-4E84-B224-3E8054E32129}" srcOrd="1" destOrd="0" presId="urn:microsoft.com/office/officeart/2005/8/layout/hierarchy1"/>
    <dgm:cxn modelId="{6EE2BCE3-4169-4463-BA40-A1CDE15596AF}" type="presParOf" srcId="{060BF36B-5CE2-401D-A1F8-7B6627DBECC1}" destId="{FEC35277-9C1F-4B2A-B4DB-EABA08B6A274}" srcOrd="1" destOrd="0" presId="urn:microsoft.com/office/officeart/2005/8/layout/hierarchy1"/>
    <dgm:cxn modelId="{E01599CE-3E08-4A8D-B7BF-CD28B5C24A45}" type="presParOf" srcId="{A28FB876-2658-447E-8021-BD6A07F1704C}" destId="{4791A194-9041-4982-90F9-C2E3D00961AA}" srcOrd="2" destOrd="0" presId="urn:microsoft.com/office/officeart/2005/8/layout/hierarchy1"/>
    <dgm:cxn modelId="{FA4AAE1E-7701-47A3-987C-46AB1F3C953C}" type="presParOf" srcId="{A28FB876-2658-447E-8021-BD6A07F1704C}" destId="{71C7785D-265F-43AD-B132-FF474CB9CE2C}" srcOrd="3" destOrd="0" presId="urn:microsoft.com/office/officeart/2005/8/layout/hierarchy1"/>
    <dgm:cxn modelId="{67A2B9FB-28C0-4CCA-AEDA-7C771D2BC9A3}" type="presParOf" srcId="{71C7785D-265F-43AD-B132-FF474CB9CE2C}" destId="{B595753A-436D-40BD-AC78-B392546921CF}" srcOrd="0" destOrd="0" presId="urn:microsoft.com/office/officeart/2005/8/layout/hierarchy1"/>
    <dgm:cxn modelId="{5E132940-986B-4D1C-987D-88ECAFA3ED51}" type="presParOf" srcId="{B595753A-436D-40BD-AC78-B392546921CF}" destId="{2E709ECE-7798-4F41-9EC6-C05E351CEF4F}" srcOrd="0" destOrd="0" presId="urn:microsoft.com/office/officeart/2005/8/layout/hierarchy1"/>
    <dgm:cxn modelId="{ECE7FDFC-7AC0-45C3-9533-950DE7CFA550}" type="presParOf" srcId="{B595753A-436D-40BD-AC78-B392546921CF}" destId="{05EB4F19-2888-4FB1-9AAC-C8895B1C3404}" srcOrd="1" destOrd="0" presId="urn:microsoft.com/office/officeart/2005/8/layout/hierarchy1"/>
    <dgm:cxn modelId="{EB4B1D96-A8DE-41C6-917E-A22203158EDA}" type="presParOf" srcId="{71C7785D-265F-43AD-B132-FF474CB9CE2C}" destId="{21DAF600-5BBF-4C2F-B70F-0CF813BA8CFB}" srcOrd="1" destOrd="0" presId="urn:microsoft.com/office/officeart/2005/8/layout/hierarchy1"/>
    <dgm:cxn modelId="{B312017E-3DDB-499B-ADD7-0D80B6EE48F5}" type="presParOf" srcId="{21DAF600-5BBF-4C2F-B70F-0CF813BA8CFB}" destId="{CCF2D3EB-87A3-4970-8B41-AC57677A17CE}" srcOrd="0" destOrd="0" presId="urn:microsoft.com/office/officeart/2005/8/layout/hierarchy1"/>
    <dgm:cxn modelId="{E3B29512-2115-43D6-B162-BC944E4CB462}" type="presParOf" srcId="{21DAF600-5BBF-4C2F-B70F-0CF813BA8CFB}" destId="{C1F124C2-35DB-4A3E-945C-475B12914B86}" srcOrd="1" destOrd="0" presId="urn:microsoft.com/office/officeart/2005/8/layout/hierarchy1"/>
    <dgm:cxn modelId="{0D9D01E2-3F4F-4737-854D-C3DB9C0C2442}" type="presParOf" srcId="{C1F124C2-35DB-4A3E-945C-475B12914B86}" destId="{3EFC0E00-4A2F-4798-92E2-2E95C0AFAAAB}" srcOrd="0" destOrd="0" presId="urn:microsoft.com/office/officeart/2005/8/layout/hierarchy1"/>
    <dgm:cxn modelId="{278312A8-9BBC-462A-AB8D-14C8ADA2FB59}" type="presParOf" srcId="{3EFC0E00-4A2F-4798-92E2-2E95C0AFAAAB}" destId="{FA661AB1-972D-41FA-A7CD-0B2AA48BF156}" srcOrd="0" destOrd="0" presId="urn:microsoft.com/office/officeart/2005/8/layout/hierarchy1"/>
    <dgm:cxn modelId="{0C80F744-795F-4BE6-A237-DEEF4B022CEF}" type="presParOf" srcId="{3EFC0E00-4A2F-4798-92E2-2E95C0AFAAAB}" destId="{499DAAF3-A49D-4A45-BD22-2F14BF3BFE87}" srcOrd="1" destOrd="0" presId="urn:microsoft.com/office/officeart/2005/8/layout/hierarchy1"/>
    <dgm:cxn modelId="{2231F205-BDDC-4EA4-88E3-1A82BA73F7FD}" type="presParOf" srcId="{C1F124C2-35DB-4A3E-945C-475B12914B86}" destId="{DB95C1CE-DA37-423D-AEE5-9DB8D96575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2D3EB-87A3-4970-8B41-AC57677A17CE}">
      <dsp:nvSpPr>
        <dsp:cNvPr id="0" name=""/>
        <dsp:cNvSpPr/>
      </dsp:nvSpPr>
      <dsp:spPr>
        <a:xfrm>
          <a:off x="6463185" y="2924186"/>
          <a:ext cx="91440" cy="544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44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1A194-9041-4982-90F9-C2E3D00961AA}">
      <dsp:nvSpPr>
        <dsp:cNvPr id="0" name=""/>
        <dsp:cNvSpPr/>
      </dsp:nvSpPr>
      <dsp:spPr>
        <a:xfrm>
          <a:off x="5364806" y="1190877"/>
          <a:ext cx="1144098" cy="544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051"/>
              </a:lnTo>
              <a:lnTo>
                <a:pt x="1144098" y="371051"/>
              </a:lnTo>
              <a:lnTo>
                <a:pt x="1144098" y="5444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6A03A-BE30-48D4-9A39-1AEE687854DD}">
      <dsp:nvSpPr>
        <dsp:cNvPr id="0" name=""/>
        <dsp:cNvSpPr/>
      </dsp:nvSpPr>
      <dsp:spPr>
        <a:xfrm>
          <a:off x="4174987" y="2924186"/>
          <a:ext cx="91440" cy="544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44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CAD85-39E2-447D-A745-38DFEB75DB8D}">
      <dsp:nvSpPr>
        <dsp:cNvPr id="0" name=""/>
        <dsp:cNvSpPr/>
      </dsp:nvSpPr>
      <dsp:spPr>
        <a:xfrm>
          <a:off x="4220707" y="1190877"/>
          <a:ext cx="1144098" cy="544486"/>
        </a:xfrm>
        <a:custGeom>
          <a:avLst/>
          <a:gdLst/>
          <a:ahLst/>
          <a:cxnLst/>
          <a:rect l="0" t="0" r="0" b="0"/>
          <a:pathLst>
            <a:path>
              <a:moveTo>
                <a:pt x="1144098" y="0"/>
              </a:moveTo>
              <a:lnTo>
                <a:pt x="1144098" y="371051"/>
              </a:lnTo>
              <a:lnTo>
                <a:pt x="0" y="371051"/>
              </a:lnTo>
              <a:lnTo>
                <a:pt x="0" y="5444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1875A-7A28-44B5-9746-11DB2508669F}">
      <dsp:nvSpPr>
        <dsp:cNvPr id="0" name=""/>
        <dsp:cNvSpPr/>
      </dsp:nvSpPr>
      <dsp:spPr>
        <a:xfrm>
          <a:off x="4428725" y="2054"/>
          <a:ext cx="1872161" cy="118882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A7C2D-413B-441C-AFFB-4EB03C8935B0}">
      <dsp:nvSpPr>
        <dsp:cNvPr id="0" name=""/>
        <dsp:cNvSpPr/>
      </dsp:nvSpPr>
      <dsp:spPr>
        <a:xfrm>
          <a:off x="4636743" y="199671"/>
          <a:ext cx="1872161" cy="1188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PELUANG</a:t>
          </a:r>
          <a:endParaRPr lang="en-US" sz="1800" kern="1200" dirty="0"/>
        </a:p>
      </dsp:txBody>
      <dsp:txXfrm>
        <a:off x="4671562" y="234490"/>
        <a:ext cx="1802523" cy="1119184"/>
      </dsp:txXfrm>
    </dsp:sp>
    <dsp:sp modelId="{3950A5EA-88FF-4433-847F-4A67879B263F}">
      <dsp:nvSpPr>
        <dsp:cNvPr id="0" name=""/>
        <dsp:cNvSpPr/>
      </dsp:nvSpPr>
      <dsp:spPr>
        <a:xfrm>
          <a:off x="3284627" y="1735364"/>
          <a:ext cx="1872161" cy="118882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26C9E-1A50-4A0D-B351-2AFA4B3A8396}">
      <dsp:nvSpPr>
        <dsp:cNvPr id="0" name=""/>
        <dsp:cNvSpPr/>
      </dsp:nvSpPr>
      <dsp:spPr>
        <a:xfrm>
          <a:off x="3492645" y="1932981"/>
          <a:ext cx="1872161" cy="1188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TITIK SAMPEL</a:t>
          </a:r>
          <a:endParaRPr lang="en-US" sz="1800" kern="1200" dirty="0"/>
        </a:p>
      </dsp:txBody>
      <dsp:txXfrm>
        <a:off x="3527464" y="1967800"/>
        <a:ext cx="1802523" cy="1119184"/>
      </dsp:txXfrm>
    </dsp:sp>
    <dsp:sp modelId="{7AC637FB-3AA6-4FC4-8F09-0BF1B4F09AF0}">
      <dsp:nvSpPr>
        <dsp:cNvPr id="0" name=""/>
        <dsp:cNvSpPr/>
      </dsp:nvSpPr>
      <dsp:spPr>
        <a:xfrm>
          <a:off x="3284627" y="3468673"/>
          <a:ext cx="1872161" cy="118882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8835C-C32E-4E84-B224-3E8054E32129}">
      <dsp:nvSpPr>
        <dsp:cNvPr id="0" name=""/>
        <dsp:cNvSpPr/>
      </dsp:nvSpPr>
      <dsp:spPr>
        <a:xfrm>
          <a:off x="3492645" y="3666290"/>
          <a:ext cx="1872161" cy="1188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/>
            <a:t>S</a:t>
          </a:r>
          <a:r>
            <a:rPr lang="id-ID" sz="1800" i="1" kern="1200" dirty="0" smtClean="0"/>
            <a:t>etiap anggota dari ruang sampel</a:t>
          </a:r>
          <a:endParaRPr lang="en-US" sz="1800" kern="1200" dirty="0"/>
        </a:p>
      </dsp:txBody>
      <dsp:txXfrm>
        <a:off x="3527464" y="3701109"/>
        <a:ext cx="1802523" cy="1119184"/>
      </dsp:txXfrm>
    </dsp:sp>
    <dsp:sp modelId="{2E709ECE-7798-4F41-9EC6-C05E351CEF4F}">
      <dsp:nvSpPr>
        <dsp:cNvPr id="0" name=""/>
        <dsp:cNvSpPr/>
      </dsp:nvSpPr>
      <dsp:spPr>
        <a:xfrm>
          <a:off x="5572824" y="1735364"/>
          <a:ext cx="1872161" cy="118882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B4F19-2888-4FB1-9AAC-C8895B1C3404}">
      <dsp:nvSpPr>
        <dsp:cNvPr id="0" name=""/>
        <dsp:cNvSpPr/>
      </dsp:nvSpPr>
      <dsp:spPr>
        <a:xfrm>
          <a:off x="5780842" y="1932981"/>
          <a:ext cx="1872161" cy="1188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RUANG SAMPEL</a:t>
          </a:r>
          <a:endParaRPr lang="en-US" sz="1800" kern="1200" dirty="0"/>
        </a:p>
      </dsp:txBody>
      <dsp:txXfrm>
        <a:off x="5815661" y="1967800"/>
        <a:ext cx="1802523" cy="1119184"/>
      </dsp:txXfrm>
    </dsp:sp>
    <dsp:sp modelId="{FA661AB1-972D-41FA-A7CD-0B2AA48BF156}">
      <dsp:nvSpPr>
        <dsp:cNvPr id="0" name=""/>
        <dsp:cNvSpPr/>
      </dsp:nvSpPr>
      <dsp:spPr>
        <a:xfrm>
          <a:off x="5572824" y="3468673"/>
          <a:ext cx="1872161" cy="118882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DAAF3-A49D-4A45-BD22-2F14BF3BFE87}">
      <dsp:nvSpPr>
        <dsp:cNvPr id="0" name=""/>
        <dsp:cNvSpPr/>
      </dsp:nvSpPr>
      <dsp:spPr>
        <a:xfrm>
          <a:off x="5780842" y="3666290"/>
          <a:ext cx="1872161" cy="1188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i="1" kern="1200" dirty="0" smtClean="0"/>
            <a:t>himpunan semua hasil yang mungkin terjadi</a:t>
          </a:r>
          <a:endParaRPr lang="en-US" sz="1800" kern="1200" dirty="0"/>
        </a:p>
      </dsp:txBody>
      <dsp:txXfrm>
        <a:off x="5815661" y="3701109"/>
        <a:ext cx="1802523" cy="1119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8F3B-013E-4055-8FA7-9E44D940CB19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B522-48E5-48EC-955D-B22BFB58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2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8F3B-013E-4055-8FA7-9E44D940CB19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B522-48E5-48EC-955D-B22BFB58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0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8F3B-013E-4055-8FA7-9E44D940CB19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B522-48E5-48EC-955D-B22BFB58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3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8F3B-013E-4055-8FA7-9E44D940CB19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B522-48E5-48EC-955D-B22BFB58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0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8F3B-013E-4055-8FA7-9E44D940CB19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B522-48E5-48EC-955D-B22BFB58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9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8F3B-013E-4055-8FA7-9E44D940CB19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B522-48E5-48EC-955D-B22BFB58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0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8F3B-013E-4055-8FA7-9E44D940CB19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B522-48E5-48EC-955D-B22BFB58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8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8F3B-013E-4055-8FA7-9E44D940CB19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B522-48E5-48EC-955D-B22BFB58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1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8F3B-013E-4055-8FA7-9E44D940CB19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B522-48E5-48EC-955D-B22BFB58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5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8F3B-013E-4055-8FA7-9E44D940CB19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B522-48E5-48EC-955D-B22BFB58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3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8F3B-013E-4055-8FA7-9E44D940CB19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B522-48E5-48EC-955D-B22BFB58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8F3B-013E-4055-8FA7-9E44D940CB19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2B522-48E5-48EC-955D-B22BFB58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5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" Target="slide2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600501"/>
            <a:ext cx="9712569" cy="1492068"/>
          </a:xfrm>
        </p:spPr>
        <p:txBody>
          <a:bodyPr>
            <a:prstTxWarp prst="textTriangleInverted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odoni MT Poster Compressed" panose="02070706080601050204" pitchFamily="18" charset="0"/>
              </a:rPr>
              <a:t>MEDIA PEMBELAJARAN MATEMATIKA</a:t>
            </a:r>
            <a:endParaRPr lang="en-US" dirty="0">
              <a:solidFill>
                <a:srgbClr val="FF0000"/>
              </a:solidFill>
              <a:latin typeface="Bodoni MT Poster Compressed" panose="0207070608060105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36" y="3861582"/>
            <a:ext cx="11844995" cy="1406769"/>
          </a:xfrm>
        </p:spPr>
        <p:txBody>
          <a:bodyPr>
            <a:prstTxWarp prst="textArchUp">
              <a:avLst/>
            </a:prstTxWarp>
            <a:normAutofit fontScale="85000" lnSpcReduction="20000"/>
          </a:bodyPr>
          <a:lstStyle/>
          <a:p>
            <a:r>
              <a:rPr lang="en-U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Handwriting" panose="03010101010101010101" pitchFamily="66" charset="0"/>
              </a:rPr>
              <a:t>PELUANG KEJADIAN</a:t>
            </a:r>
          </a:p>
          <a:p>
            <a:r>
              <a:rPr lang="en-U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Handwriting" panose="03010101010101010101" pitchFamily="66" charset="0"/>
              </a:rPr>
              <a:t>( RUANG SAMPEL DAN TITK SAMPEL )</a:t>
            </a:r>
            <a:endParaRPr lang="en-US" sz="54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" name="Folded Corner 3">
            <a:hlinkClick r:id="rId3" action="ppaction://hlinksldjump"/>
          </p:cNvPr>
          <p:cNvSpPr/>
          <p:nvPr/>
        </p:nvSpPr>
        <p:spPr>
          <a:xfrm>
            <a:off x="9200271" y="5268351"/>
            <a:ext cx="2644725" cy="1227407"/>
          </a:xfrm>
          <a:prstGeom prst="foldedCorner">
            <a:avLst/>
          </a:prstGeom>
          <a:blipFill>
            <a:blip r:embed="rId4"/>
            <a:stretch>
              <a:fillRect/>
            </a:stretch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MULAI&gt;&gt;&gt;&gt;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74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</a:t>
            </a:r>
            <a:r>
              <a:rPr lang="id-ID" dirty="0" smtClean="0"/>
              <a:t>ika </a:t>
            </a:r>
            <a:r>
              <a:rPr lang="id-ID" dirty="0"/>
              <a:t>kita menggunakan tanda tepat sejumlah n </a:t>
            </a:r>
            <a:r>
              <a:rPr lang="id-ID" dirty="0" smtClean="0"/>
              <a:t>tanda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Maka</a:t>
            </a:r>
            <a:r>
              <a:rPr lang="en-US" dirty="0" smtClean="0"/>
              <a:t> :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disimpulkan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media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diketaui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n(S) = 2ⁿ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1" y="-1812"/>
            <a:ext cx="9411286" cy="835160"/>
          </a:xfrm>
          <a:prstGeom prst="homePlat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rgbClr val="92D050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latin typeface="Algerian" panose="04020705040A02060702" pitchFamily="82" charset="0"/>
              </a:rPr>
              <a:t>MEDIA PEMBELAJARAN</a:t>
            </a:r>
            <a:endParaRPr lang="en-US" sz="6000" dirty="0">
              <a:latin typeface="Algerian" panose="04020705040A02060702" pitchFamily="82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8773551" y="778042"/>
            <a:ext cx="3418449" cy="1378634"/>
          </a:xfrm>
          <a:prstGeom prst="foldedCorner">
            <a:avLst/>
          </a:prstGeom>
          <a:gradFill flip="none" rotWithShape="1">
            <a:gsLst>
              <a:gs pos="24000">
                <a:srgbClr val="FFFF00"/>
              </a:gs>
              <a:gs pos="49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KESIMPULAN</a:t>
            </a:r>
            <a:endParaRPr lang="en-US" sz="4400" b="1" dirty="0"/>
          </a:p>
        </p:txBody>
      </p:sp>
      <p:sp>
        <p:nvSpPr>
          <p:cNvPr id="18" name="Snip Diagonal Corner Rectangle 17"/>
          <p:cNvSpPr/>
          <p:nvPr/>
        </p:nvSpPr>
        <p:spPr>
          <a:xfrm>
            <a:off x="10049608" y="5525026"/>
            <a:ext cx="1723292" cy="786874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Footlight MT Light" panose="0204060206030A020304" pitchFamily="18" charset="0"/>
                <a:hlinkClick r:id="rId3" action="ppaction://hlinksldjump"/>
              </a:rPr>
              <a:t>KEMBALI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0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b="1" dirty="0" smtClean="0">
              <a:latin typeface="Algerian" panose="04020705040A02060702" pitchFamily="82" charset="0"/>
            </a:endParaRPr>
          </a:p>
          <a:p>
            <a:pPr algn="ctr"/>
            <a:endParaRPr lang="en-US" b="1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en-US" b="1" dirty="0" smtClean="0">
              <a:latin typeface="Algerian" panose="04020705040A02060702" pitchFamily="82" charset="0"/>
            </a:endParaRPr>
          </a:p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HENNY KARTIKA Sari ( 130401060082 )</a:t>
            </a:r>
          </a:p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YOLA RAAFI’ HANIF ( 130401060098 )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0" y="0"/>
            <a:ext cx="9411286" cy="835160"/>
          </a:xfrm>
          <a:prstGeom prst="homePlate">
            <a:avLst/>
          </a:prstGeom>
          <a:gradFill flip="none" rotWithShape="1">
            <a:gsLst>
              <a:gs pos="88000">
                <a:srgbClr val="7030A0"/>
              </a:gs>
              <a:gs pos="46000">
                <a:srgbClr val="FFFF00"/>
              </a:gs>
              <a:gs pos="41000">
                <a:srgbClr val="92D050"/>
              </a:gs>
              <a:gs pos="78000">
                <a:schemeClr val="accent4">
                  <a:lumMod val="105000"/>
                  <a:satMod val="109000"/>
                  <a:tint val="81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latin typeface="Algerian" panose="04020705040A02060702" pitchFamily="82" charset="0"/>
              </a:rPr>
              <a:t>PENYUSUN</a:t>
            </a:r>
            <a:endParaRPr lang="en-US" sz="6000" dirty="0">
              <a:latin typeface="Algerian" panose="04020705040A02060702" pitchFamily="82" charset="0"/>
            </a:endParaRPr>
          </a:p>
        </p:txBody>
      </p:sp>
      <p:sp>
        <p:nvSpPr>
          <p:cNvPr id="18" name="Snip Diagonal Corner Rectangle 17">
            <a:hlinkClick r:id="rId3" action="ppaction://hlinksldjump"/>
          </p:cNvPr>
          <p:cNvSpPr/>
          <p:nvPr/>
        </p:nvSpPr>
        <p:spPr>
          <a:xfrm>
            <a:off x="644770" y="5525026"/>
            <a:ext cx="1723292" cy="786874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Footlight MT Light" panose="0204060206030A020304" pitchFamily="18" charset="0"/>
                <a:hlinkClick r:id="rId3" action="ppaction://hlinksldjump"/>
              </a:rPr>
              <a:t>KEMBALI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7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46" y="110367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pengetosan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dadu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239217"/>
              </p:ext>
            </p:extLst>
          </p:nvPr>
        </p:nvGraphicFramePr>
        <p:xfrm>
          <a:off x="556846" y="2230072"/>
          <a:ext cx="10517101" cy="2795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5790"/>
                <a:gridCol w="1645884"/>
                <a:gridCol w="1511639"/>
                <a:gridCol w="1480376"/>
                <a:gridCol w="1465663"/>
                <a:gridCol w="1474858"/>
                <a:gridCol w="1702891"/>
              </a:tblGrid>
              <a:tr h="931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5" marR="93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id-ID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5" marR="93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id-ID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5" marR="93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id-ID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5" marR="93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id-ID" sz="1200" dirty="0" smtClean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5" marR="93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id-ID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5" marR="93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id-ID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5" marR="93645" marT="0" marB="0" anchor="ctr"/>
                </a:tc>
              </a:tr>
              <a:tr h="931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id-ID" sz="1200" dirty="0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5" marR="93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id-ID" sz="1200">
                          <a:effectLst/>
                        </a:rPr>
                        <a:t>(A, 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5" marR="93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id-ID" sz="1200">
                          <a:effectLst/>
                        </a:rPr>
                        <a:t>(A, 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5" marR="93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id-ID" sz="1200">
                          <a:effectLst/>
                        </a:rPr>
                        <a:t>(A, 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5" marR="93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id-ID" sz="1200" smtClean="0">
                          <a:effectLst/>
                        </a:rPr>
                        <a:t>(A, 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5" marR="93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id-ID" sz="1200">
                          <a:effectLst/>
                        </a:rPr>
                        <a:t>(A, 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5" marR="93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id-ID" sz="1200">
                          <a:effectLst/>
                        </a:rPr>
                        <a:t>(A, 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5" marR="93645" marT="0" marB="0" anchor="ctr"/>
                </a:tc>
              </a:tr>
              <a:tr h="931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id-ID" sz="1200">
                          <a:effectLst/>
                        </a:rPr>
                        <a:t>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5" marR="93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id-ID" sz="1200">
                          <a:effectLst/>
                        </a:rPr>
                        <a:t>(G, 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5" marR="93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id-ID" sz="1200" dirty="0">
                          <a:effectLst/>
                        </a:rPr>
                        <a:t>(G, 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5" marR="93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id-ID" sz="1200">
                          <a:effectLst/>
                        </a:rPr>
                        <a:t>(G, 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5" marR="93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id-ID" sz="1200" dirty="0" smtClean="0">
                          <a:effectLst/>
                        </a:rPr>
                        <a:t>(G, 4)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5" marR="93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id-ID" sz="1200">
                          <a:effectLst/>
                        </a:rPr>
                        <a:t>(G, 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5" marR="93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id-ID" sz="1200" dirty="0">
                          <a:effectLst/>
                        </a:rPr>
                        <a:t>(G, 6)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5" marR="93645" marT="0" marB="0" anchor="ctr"/>
                </a:tc>
              </a:tr>
            </a:tbl>
          </a:graphicData>
        </a:graphic>
      </p:graphicFrame>
      <p:sp>
        <p:nvSpPr>
          <p:cNvPr id="4" name="Pentagon 3"/>
          <p:cNvSpPr/>
          <p:nvPr/>
        </p:nvSpPr>
        <p:spPr>
          <a:xfrm>
            <a:off x="1" y="-1812"/>
            <a:ext cx="9411286" cy="835160"/>
          </a:xfrm>
          <a:prstGeom prst="homePlat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rgbClr val="92D050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latin typeface="Algerian" panose="04020705040A02060702" pitchFamily="82" charset="0"/>
              </a:rPr>
              <a:t>CONTOH SOAL</a:t>
            </a:r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73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868138" y="1306496"/>
            <a:ext cx="2292824" cy="832513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MATERI</a:t>
            </a:r>
            <a:endParaRPr lang="en-US" dirty="0"/>
          </a:p>
        </p:txBody>
      </p:sp>
      <p:sp>
        <p:nvSpPr>
          <p:cNvPr id="5" name="Pentagon 4">
            <a:hlinkClick r:id="rId4" action="ppaction://hlinksldjump"/>
          </p:cNvPr>
          <p:cNvSpPr/>
          <p:nvPr/>
        </p:nvSpPr>
        <p:spPr>
          <a:xfrm>
            <a:off x="1298461" y="1306496"/>
            <a:ext cx="2292824" cy="832513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4" action="ppaction://hlinksldjump"/>
              </a:rPr>
              <a:t>PENYUSUN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298461" y="2894856"/>
            <a:ext cx="2292824" cy="832513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5" action="ppaction://hlinksldjump"/>
              </a:rPr>
              <a:t>STANDAR KOMPENTESI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4868138" y="2850132"/>
            <a:ext cx="2292824" cy="832513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6" action="ppaction://hlinksldjump"/>
              </a:rPr>
              <a:t>MEDIA PEMBELAJARAN</a:t>
            </a: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>
            <a:off x="4868138" y="4330598"/>
            <a:ext cx="2292824" cy="832513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7" action="ppaction://hlinksldjump"/>
              </a:rPr>
              <a:t>CONTOH SOAL</a:t>
            </a:r>
            <a:endParaRPr lang="en-US" dirty="0"/>
          </a:p>
        </p:txBody>
      </p:sp>
      <p:sp>
        <p:nvSpPr>
          <p:cNvPr id="9" name="Pentagon 8">
            <a:hlinkClick r:id="rId8" action="ppaction://hlinksldjump"/>
          </p:cNvPr>
          <p:cNvSpPr/>
          <p:nvPr/>
        </p:nvSpPr>
        <p:spPr>
          <a:xfrm>
            <a:off x="1334242" y="4456076"/>
            <a:ext cx="2292824" cy="832513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TUJUAN PEMBELAJARAN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33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5078"/>
            <a:ext cx="10975144" cy="5016048"/>
          </a:xfrm>
        </p:spPr>
        <p:txBody>
          <a:bodyPr>
            <a:normAutofit/>
          </a:bodyPr>
          <a:lstStyle/>
          <a:p>
            <a:r>
              <a:rPr lang="id-ID" dirty="0"/>
              <a:t>Menentukan </a:t>
            </a:r>
            <a:r>
              <a:rPr lang="id-ID" dirty="0" smtClean="0"/>
              <a:t>ruang </a:t>
            </a:r>
            <a:r>
              <a:rPr lang="id-ID" dirty="0"/>
              <a:t>dan titik </a:t>
            </a:r>
            <a:r>
              <a:rPr lang="id-ID" dirty="0" smtClean="0"/>
              <a:t>sampel.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id-ID" dirty="0"/>
              <a:t>Mengklasifikasikan ruang sampel dan titik sampel dari suatu percobaan.</a:t>
            </a:r>
            <a:endParaRPr lang="en-US" dirty="0"/>
          </a:p>
          <a:p>
            <a:pPr lvl="0"/>
            <a:r>
              <a:rPr lang="id-ID" dirty="0"/>
              <a:t>Menentukan ruang sampel dan titik sampel suatu percobaan atau kejadian</a:t>
            </a:r>
            <a:r>
              <a:rPr lang="id-ID" dirty="0" smtClean="0"/>
              <a:t>.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id-ID" dirty="0"/>
              <a:t>Mengenal pengertian ruang sampel dan titik sampel.</a:t>
            </a:r>
            <a:endParaRPr lang="en-US" dirty="0"/>
          </a:p>
          <a:p>
            <a:r>
              <a:rPr lang="id-ID" dirty="0"/>
              <a:t>Menentukan ruang sampel suatu </a:t>
            </a:r>
            <a:r>
              <a:rPr lang="id-ID" dirty="0" smtClean="0"/>
              <a:t>percobaan</a:t>
            </a:r>
            <a:r>
              <a:rPr lang="en-US" dirty="0" smtClean="0"/>
              <a:t> </a:t>
            </a:r>
            <a:r>
              <a:rPr lang="id-ID" dirty="0" smtClean="0"/>
              <a:t>dengan </a:t>
            </a:r>
            <a:r>
              <a:rPr lang="id-ID" dirty="0"/>
              <a:t>mendata titik-titik sampelnya.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9726" y="236882"/>
            <a:ext cx="11073618" cy="563343"/>
          </a:xfrm>
          <a:prstGeom prst="homePlat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rgbClr val="92D050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 smtClean="0"/>
              <a:t>STANDAR KOMPETENSI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39726" y="1487624"/>
            <a:ext cx="11073618" cy="563343"/>
          </a:xfrm>
          <a:prstGeom prst="homePlat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rgbClr val="92D050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KOMPETENSI DASAR</a:t>
            </a:r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39726" y="3584846"/>
            <a:ext cx="11073618" cy="563343"/>
          </a:xfrm>
          <a:prstGeom prst="homePlat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rgbClr val="92D050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INDIKATOR</a:t>
            </a:r>
            <a:endParaRPr lang="en-US" dirty="0"/>
          </a:p>
        </p:txBody>
      </p:sp>
      <p:sp>
        <p:nvSpPr>
          <p:cNvPr id="9" name="Snip Diagonal Corner Rectangle 8">
            <a:hlinkClick r:id="rId3" action="ppaction://hlinksldjump"/>
          </p:cNvPr>
          <p:cNvSpPr/>
          <p:nvPr/>
        </p:nvSpPr>
        <p:spPr>
          <a:xfrm>
            <a:off x="838200" y="5932542"/>
            <a:ext cx="1723292" cy="786874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Footlight MT Light" panose="0204060206030A020304" pitchFamily="18" charset="0"/>
              </a:rPr>
              <a:t>KEMBALI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/>
              <a:t>Siswa dapat mengetahui pengertian ruang sampel dan titik sampel serta hal-hal yang bisa dikaitkan dengan konsep peluang (kemungkinan).</a:t>
            </a:r>
            <a:endParaRPr lang="en-US" dirty="0"/>
          </a:p>
          <a:p>
            <a:pPr lvl="0"/>
            <a:r>
              <a:rPr lang="id-ID" dirty="0"/>
              <a:t>Siswa dapat mengklasifikasikan ruang dan titik sampel sari suatu percobaan</a:t>
            </a:r>
            <a:endParaRPr lang="en-US" dirty="0"/>
          </a:p>
          <a:p>
            <a:r>
              <a:rPr lang="id-ID" dirty="0"/>
              <a:t>Siswa dapat menentukan ruang dan titik sampel serta kejadian yang mungkin dari persoalan.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0" y="0"/>
            <a:ext cx="9411286" cy="835160"/>
          </a:xfrm>
          <a:prstGeom prst="homePlat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rgbClr val="92D050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latin typeface="Algerian" panose="04020705040A02060702" pitchFamily="82" charset="0"/>
              </a:rPr>
              <a:t>TUJUAN PEMBELAJARAN</a:t>
            </a:r>
            <a:endParaRPr lang="en-US" sz="6000" dirty="0">
              <a:latin typeface="Algerian" panose="04020705040A02060702" pitchFamily="82" charset="0"/>
            </a:endParaRPr>
          </a:p>
        </p:txBody>
      </p:sp>
      <p:sp>
        <p:nvSpPr>
          <p:cNvPr id="8" name="Snip Diagonal Corner Rectangle 7">
            <a:hlinkClick r:id="rId3" action="ppaction://hlinksldjump"/>
          </p:cNvPr>
          <p:cNvSpPr/>
          <p:nvPr/>
        </p:nvSpPr>
        <p:spPr>
          <a:xfrm>
            <a:off x="644770" y="5525026"/>
            <a:ext cx="1723292" cy="786874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Footlight MT Light" panose="0204060206030A020304" pitchFamily="18" charset="0"/>
              </a:rPr>
              <a:t>KEMBALI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07" y="835160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0" y="0"/>
            <a:ext cx="9411286" cy="835160"/>
          </a:xfrm>
          <a:prstGeom prst="homePlat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rgbClr val="92D050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latin typeface="Algerian" panose="04020705040A02060702" pitchFamily="82" charset="0"/>
              </a:rPr>
              <a:t>MATERI PELUANG</a:t>
            </a:r>
            <a:endParaRPr lang="en-US" sz="6000" dirty="0">
              <a:latin typeface="Algerian" panose="04020705040A02060702" pitchFamily="82" charset="0"/>
            </a:endParaRPr>
          </a:p>
        </p:txBody>
      </p:sp>
      <p:sp>
        <p:nvSpPr>
          <p:cNvPr id="6" name="Snip Diagonal Corner Rectangle 5">
            <a:hlinkClick r:id="rId3" action="ppaction://hlinksldjump"/>
          </p:cNvPr>
          <p:cNvSpPr/>
          <p:nvPr/>
        </p:nvSpPr>
        <p:spPr>
          <a:xfrm>
            <a:off x="838200" y="5932542"/>
            <a:ext cx="1723292" cy="786874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Footlight MT Light" panose="0204060206030A020304" pitchFamily="18" charset="0"/>
              </a:rPr>
              <a:t>KEMBALI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86028124"/>
              </p:ext>
            </p:extLst>
          </p:nvPr>
        </p:nvGraphicFramePr>
        <p:xfrm>
          <a:off x="1055077" y="1075374"/>
          <a:ext cx="10937631" cy="485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0643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gnetic Disk 4"/>
          <p:cNvSpPr/>
          <p:nvPr/>
        </p:nvSpPr>
        <p:spPr>
          <a:xfrm>
            <a:off x="921836" y="2387059"/>
            <a:ext cx="1477108" cy="2039816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03" y="1544835"/>
            <a:ext cx="9496124" cy="878390"/>
          </a:xfrm>
        </p:spPr>
        <p:txBody>
          <a:bodyPr/>
          <a:lstStyle/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1" y="-1812"/>
            <a:ext cx="9411286" cy="835160"/>
          </a:xfrm>
          <a:prstGeom prst="homePlat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rgbClr val="92D050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latin typeface="Algerian" panose="04020705040A02060702" pitchFamily="82" charset="0"/>
              </a:rPr>
              <a:t>MEDIA PEMBELAJARAN</a:t>
            </a:r>
            <a:endParaRPr lang="en-US" sz="6000" dirty="0">
              <a:latin typeface="Algerian" panose="04020705040A02060702" pitchFamily="82" charset="0"/>
            </a:endParaRPr>
          </a:p>
        </p:txBody>
      </p:sp>
      <p:sp>
        <p:nvSpPr>
          <p:cNvPr id="10" name="Flowchart: Magnetic Disk 9"/>
          <p:cNvSpPr/>
          <p:nvPr/>
        </p:nvSpPr>
        <p:spPr>
          <a:xfrm>
            <a:off x="951324" y="4733704"/>
            <a:ext cx="1477108" cy="2039816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828003" y="2434682"/>
            <a:ext cx="1477108" cy="2039816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gnetic Disk 11"/>
          <p:cNvSpPr/>
          <p:nvPr/>
        </p:nvSpPr>
        <p:spPr>
          <a:xfrm>
            <a:off x="2815388" y="4725154"/>
            <a:ext cx="1477108" cy="2048366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agnetic Disk 12"/>
          <p:cNvSpPr/>
          <p:nvPr/>
        </p:nvSpPr>
        <p:spPr>
          <a:xfrm>
            <a:off x="4966111" y="2434682"/>
            <a:ext cx="1477108" cy="2039816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0847363" y="2654599"/>
            <a:ext cx="506437" cy="506437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9946290" y="2654598"/>
            <a:ext cx="506437" cy="506437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Magnetic Disk 30"/>
          <p:cNvSpPr/>
          <p:nvPr/>
        </p:nvSpPr>
        <p:spPr>
          <a:xfrm>
            <a:off x="4938001" y="4737631"/>
            <a:ext cx="1477108" cy="2039816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1077934" y="1952704"/>
            <a:ext cx="11006214" cy="452005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Beberapa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gelas</a:t>
            </a:r>
            <a:r>
              <a:rPr lang="en-US" sz="2000" b="1" dirty="0" smtClean="0"/>
              <a:t>							2 </a:t>
            </a:r>
            <a:r>
              <a:rPr lang="en-US" sz="2000" b="1" dirty="0" err="1" smtClean="0"/>
              <a:t>buah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kelereng</a:t>
            </a:r>
            <a:r>
              <a:rPr lang="en-US" sz="2000" b="1" dirty="0" smtClean="0"/>
              <a:t> ( </a:t>
            </a:r>
            <a:r>
              <a:rPr lang="en-US" sz="2000" b="1" dirty="0" err="1" smtClean="0"/>
              <a:t>merah,hijau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678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28" grpId="0" animBg="1"/>
      <p:bldP spid="29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554" y="545244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Footlight MT Light" panose="0204060206030A020304" pitchFamily="18" charset="0"/>
              </a:rPr>
              <a:t> </a:t>
            </a:r>
            <a:r>
              <a:rPr lang="en-US" sz="3200" b="1" dirty="0" smtClean="0">
                <a:latin typeface="Footlight MT Light" panose="0204060206030A020304" pitchFamily="18" charset="0"/>
              </a:rPr>
              <a:t>   </a:t>
            </a:r>
            <a:r>
              <a:rPr lang="en-US" sz="3200" b="1" dirty="0">
                <a:latin typeface="Footlight MT Light" panose="0204060206030A020304" pitchFamily="18" charset="0"/>
              </a:rPr>
              <a:t>	</a:t>
            </a:r>
            <a:r>
              <a:rPr lang="en-US" sz="3200" b="1" dirty="0" smtClean="0">
                <a:latin typeface="Footlight MT Light" panose="0204060206030A020304" pitchFamily="18" charset="0"/>
              </a:rPr>
              <a:t>M			H			</a:t>
            </a:r>
            <a:r>
              <a:rPr lang="en-US" sz="3200" b="1" dirty="0">
                <a:latin typeface="Footlight MT Light" panose="0204060206030A020304" pitchFamily="18" charset="0"/>
              </a:rPr>
              <a:t>	</a:t>
            </a:r>
            <a:r>
              <a:rPr lang="en-US" sz="3200" b="1" dirty="0" smtClean="0">
                <a:latin typeface="Footlight MT Light" panose="0204060206030A020304" pitchFamily="18" charset="0"/>
              </a:rPr>
              <a:t>       </a:t>
            </a:r>
            <a:endParaRPr lang="en-US" sz="3200" b="1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03" y="1544835"/>
            <a:ext cx="9496124" cy="87839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Flowchart: Magnetic Disk 10"/>
          <p:cNvSpPr/>
          <p:nvPr/>
        </p:nvSpPr>
        <p:spPr>
          <a:xfrm>
            <a:off x="4268190" y="2622832"/>
            <a:ext cx="1477108" cy="2039816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gnetic Disk 11"/>
          <p:cNvSpPr/>
          <p:nvPr/>
        </p:nvSpPr>
        <p:spPr>
          <a:xfrm>
            <a:off x="1495855" y="2595437"/>
            <a:ext cx="1477108" cy="2048366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4750027" y="3972000"/>
            <a:ext cx="506437" cy="506437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xplosion 1 34"/>
          <p:cNvSpPr/>
          <p:nvPr/>
        </p:nvSpPr>
        <p:spPr>
          <a:xfrm>
            <a:off x="5589846" y="837884"/>
            <a:ext cx="6158108" cy="3805919"/>
          </a:xfrm>
          <a:prstGeom prst="irregularSeal1">
            <a:avLst/>
          </a:prstGeom>
          <a:gradFill>
            <a:gsLst>
              <a:gs pos="0">
                <a:srgbClr val="7030A0"/>
              </a:gs>
              <a:gs pos="96000">
                <a:srgbClr val="92D050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r>
              <a:rPr lang="id-ID" dirty="0" smtClean="0"/>
              <a:t>erapa </a:t>
            </a:r>
            <a:r>
              <a:rPr lang="en-US" dirty="0" err="1" smtClean="0"/>
              <a:t>gelas</a:t>
            </a:r>
            <a:r>
              <a:rPr lang="id-ID" dirty="0" smtClean="0"/>
              <a:t> </a:t>
            </a:r>
            <a:r>
              <a:rPr lang="id-ID" dirty="0"/>
              <a:t>dapat ditandai jika </a:t>
            </a:r>
            <a:r>
              <a:rPr lang="id-ID" dirty="0" smtClean="0"/>
              <a:t>masing-masing </a:t>
            </a:r>
            <a:r>
              <a:rPr lang="id-ID" dirty="0"/>
              <a:t>hanya boleh diberi diberi tepat 1 (satu) </a:t>
            </a:r>
            <a:r>
              <a:rPr lang="en-US" dirty="0" err="1" smtClean="0"/>
              <a:t>kelereng</a:t>
            </a:r>
            <a:r>
              <a:rPr lang="en-US" dirty="0" smtClean="0"/>
              <a:t>?</a:t>
            </a:r>
            <a:r>
              <a:rPr lang="id-ID" dirty="0" smtClean="0"/>
              <a:t> </a:t>
            </a:r>
            <a:endParaRPr lang="en-US" dirty="0"/>
          </a:p>
        </p:txBody>
      </p:sp>
      <p:sp>
        <p:nvSpPr>
          <p:cNvPr id="39" name="Right Arrow 38"/>
          <p:cNvSpPr/>
          <p:nvPr/>
        </p:nvSpPr>
        <p:spPr>
          <a:xfrm rot="5400000">
            <a:off x="4612849" y="4986164"/>
            <a:ext cx="787790" cy="52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5400000">
            <a:off x="1820511" y="4986164"/>
            <a:ext cx="787790" cy="52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1954153" y="3913222"/>
            <a:ext cx="506437" cy="506437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entagon 24"/>
          <p:cNvSpPr/>
          <p:nvPr/>
        </p:nvSpPr>
        <p:spPr>
          <a:xfrm>
            <a:off x="0" y="0"/>
            <a:ext cx="9411286" cy="835160"/>
          </a:xfrm>
          <a:prstGeom prst="homePlat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rgbClr val="92D050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latin typeface="Algerian" panose="04020705040A02060702" pitchFamily="82" charset="0"/>
              </a:rPr>
              <a:t>MEDIA PEMBELAJARAN</a:t>
            </a:r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3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29" grpId="0" animBg="1"/>
      <p:bldP spid="35" grpId="0" animBg="1"/>
      <p:bldP spid="39" grpId="0" animBg="1"/>
      <p:bldP spid="40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554" y="545244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Footlight MT Light" panose="0204060206030A020304" pitchFamily="18" charset="0"/>
              </a:rPr>
              <a:t> </a:t>
            </a:r>
            <a:r>
              <a:rPr lang="en-US" sz="3200" b="1" dirty="0" smtClean="0">
                <a:latin typeface="Footlight MT Light" panose="0204060206030A020304" pitchFamily="18" charset="0"/>
              </a:rPr>
              <a:t>   </a:t>
            </a:r>
            <a:r>
              <a:rPr lang="en-US" sz="3200" b="1" dirty="0">
                <a:latin typeface="Footlight MT Light" panose="0204060206030A020304" pitchFamily="18" charset="0"/>
              </a:rPr>
              <a:t>	</a:t>
            </a:r>
            <a:r>
              <a:rPr lang="en-US" sz="3200" b="1" dirty="0" smtClean="0">
                <a:latin typeface="Footlight MT Light" panose="0204060206030A020304" pitchFamily="18" charset="0"/>
              </a:rPr>
              <a:t>MM			HM		  MH			HH	</a:t>
            </a:r>
            <a:r>
              <a:rPr lang="en-US" sz="3200" b="1" dirty="0">
                <a:latin typeface="Footlight MT Light" panose="0204060206030A020304" pitchFamily="18" charset="0"/>
              </a:rPr>
              <a:t>	</a:t>
            </a:r>
            <a:r>
              <a:rPr lang="en-US" sz="3200" b="1" dirty="0" smtClean="0">
                <a:latin typeface="Footlight MT Light" panose="0204060206030A020304" pitchFamily="18" charset="0"/>
              </a:rPr>
              <a:t>       </a:t>
            </a:r>
            <a:endParaRPr lang="en-US" sz="3200" b="1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35" y="1087305"/>
            <a:ext cx="9496124" cy="87839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Flowchart: Magnetic Disk 10"/>
          <p:cNvSpPr/>
          <p:nvPr/>
        </p:nvSpPr>
        <p:spPr>
          <a:xfrm>
            <a:off x="4268190" y="2622832"/>
            <a:ext cx="1477108" cy="2039816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gnetic Disk 11"/>
          <p:cNvSpPr/>
          <p:nvPr/>
        </p:nvSpPr>
        <p:spPr>
          <a:xfrm>
            <a:off x="1495855" y="2595437"/>
            <a:ext cx="1477108" cy="2048366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4477291" y="3941761"/>
            <a:ext cx="506437" cy="506437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loud Callout 34"/>
          <p:cNvSpPr/>
          <p:nvPr/>
        </p:nvSpPr>
        <p:spPr>
          <a:xfrm>
            <a:off x="8141327" y="60997"/>
            <a:ext cx="4622799" cy="2106928"/>
          </a:xfrm>
          <a:prstGeom prst="cloudCallout">
            <a:avLst/>
          </a:prstGeom>
          <a:gradFill>
            <a:gsLst>
              <a:gs pos="57000">
                <a:srgbClr val="7030A0"/>
              </a:gs>
              <a:gs pos="96000">
                <a:srgbClr val="92D050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bagaimana jika kita ingin menggunakan tepat dua </a:t>
            </a:r>
            <a:r>
              <a:rPr lang="en-US" dirty="0" err="1" smtClean="0"/>
              <a:t>kelereng</a:t>
            </a:r>
            <a:r>
              <a:rPr lang="id-ID" dirty="0" smtClean="0"/>
              <a:t>?</a:t>
            </a:r>
            <a:endParaRPr lang="en-US" dirty="0"/>
          </a:p>
        </p:txBody>
      </p:sp>
      <p:sp>
        <p:nvSpPr>
          <p:cNvPr id="39" name="Right Arrow 38"/>
          <p:cNvSpPr/>
          <p:nvPr/>
        </p:nvSpPr>
        <p:spPr>
          <a:xfrm rot="5400000">
            <a:off x="4612849" y="4986164"/>
            <a:ext cx="787790" cy="52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5400000">
            <a:off x="1820511" y="4986164"/>
            <a:ext cx="787790" cy="52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1740179" y="3909712"/>
            <a:ext cx="506437" cy="506437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078298" y="3965650"/>
            <a:ext cx="506437" cy="506437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2323263" y="3909712"/>
            <a:ext cx="506437" cy="506437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Magnetic Disk 14"/>
          <p:cNvSpPr/>
          <p:nvPr/>
        </p:nvSpPr>
        <p:spPr>
          <a:xfrm>
            <a:off x="6502676" y="2623837"/>
            <a:ext cx="1477108" cy="2039816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7253437" y="3962843"/>
            <a:ext cx="506437" cy="506437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6847335" y="4987169"/>
            <a:ext cx="787790" cy="52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6637937" y="3962842"/>
            <a:ext cx="506437" cy="506437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Magnetic Disk 18"/>
          <p:cNvSpPr/>
          <p:nvPr/>
        </p:nvSpPr>
        <p:spPr>
          <a:xfrm>
            <a:off x="8829625" y="2629073"/>
            <a:ext cx="1477108" cy="2039816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9061742" y="3969084"/>
            <a:ext cx="506437" cy="506437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9174284" y="4992405"/>
            <a:ext cx="787790" cy="52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9679882" y="3965649"/>
            <a:ext cx="506437" cy="506437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entagon 24"/>
          <p:cNvSpPr/>
          <p:nvPr/>
        </p:nvSpPr>
        <p:spPr>
          <a:xfrm>
            <a:off x="1" y="-1812"/>
            <a:ext cx="9411286" cy="835160"/>
          </a:xfrm>
          <a:prstGeom prst="homePlat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rgbClr val="92D050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latin typeface="Algerian" panose="04020705040A02060702" pitchFamily="82" charset="0"/>
              </a:rPr>
              <a:t>MEDIA PEMBELAJARAN</a:t>
            </a:r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91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29" grpId="0" animBg="1"/>
      <p:bldP spid="35" grpId="0" animBg="1"/>
      <p:bldP spid="39" grpId="0" animBg="1"/>
      <p:bldP spid="40" grpId="0" animBg="1"/>
      <p:bldP spid="2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lowchart: Magnetic Disk 68"/>
          <p:cNvSpPr/>
          <p:nvPr/>
        </p:nvSpPr>
        <p:spPr>
          <a:xfrm>
            <a:off x="7347227" y="4544772"/>
            <a:ext cx="1897522" cy="1553915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Magnetic Disk 65"/>
          <p:cNvSpPr/>
          <p:nvPr/>
        </p:nvSpPr>
        <p:spPr>
          <a:xfrm>
            <a:off x="2943311" y="4511439"/>
            <a:ext cx="1897522" cy="1553915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Magnetic Disk 66"/>
          <p:cNvSpPr/>
          <p:nvPr/>
        </p:nvSpPr>
        <p:spPr>
          <a:xfrm>
            <a:off x="712141" y="4511439"/>
            <a:ext cx="1897522" cy="1553915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Magnetic Disk 58"/>
          <p:cNvSpPr/>
          <p:nvPr/>
        </p:nvSpPr>
        <p:spPr>
          <a:xfrm>
            <a:off x="2857797" y="1851957"/>
            <a:ext cx="1897522" cy="1553915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141" y="3559126"/>
            <a:ext cx="10515600" cy="874329"/>
          </a:xfrm>
        </p:spPr>
        <p:txBody>
          <a:bodyPr/>
          <a:lstStyle/>
          <a:p>
            <a:r>
              <a:rPr lang="en-US" b="1" dirty="0" smtClean="0">
                <a:latin typeface="Footlight MT Light" panose="0204060206030A020304" pitchFamily="18" charset="0"/>
              </a:rPr>
              <a:t>MMH	   MHM	       MMH     MHH</a:t>
            </a:r>
            <a:endParaRPr lang="en-US" b="1" dirty="0">
              <a:latin typeface="Footlight MT Light" panose="0204060206030A020304" pitchFamily="18" charset="0"/>
            </a:endParaRPr>
          </a:p>
        </p:txBody>
      </p:sp>
      <p:sp>
        <p:nvSpPr>
          <p:cNvPr id="10" name="Flowchart: Magnetic Disk 9"/>
          <p:cNvSpPr/>
          <p:nvPr/>
        </p:nvSpPr>
        <p:spPr>
          <a:xfrm>
            <a:off x="716393" y="1856081"/>
            <a:ext cx="1897522" cy="1553915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6986730" y="108479"/>
            <a:ext cx="5195961" cy="2068895"/>
          </a:xfrm>
          <a:prstGeom prst="cloud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bagaimana kalau tepat tiga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kelereng</a:t>
            </a:r>
            <a:r>
              <a:rPr lang="id-I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Flowchart: Magnetic Disk 34"/>
          <p:cNvSpPr/>
          <p:nvPr/>
        </p:nvSpPr>
        <p:spPr>
          <a:xfrm>
            <a:off x="4999201" y="1842982"/>
            <a:ext cx="1896068" cy="1544518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777992" y="2713582"/>
            <a:ext cx="506437" cy="506437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1318111" y="2713421"/>
            <a:ext cx="506437" cy="506437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1840669" y="2727424"/>
            <a:ext cx="506437" cy="506437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4150382" y="2734231"/>
            <a:ext cx="506437" cy="506437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2957364" y="2701224"/>
            <a:ext cx="506437" cy="506437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/>
          <p:cNvSpPr/>
          <p:nvPr/>
        </p:nvSpPr>
        <p:spPr>
          <a:xfrm>
            <a:off x="5671857" y="2706123"/>
            <a:ext cx="506437" cy="506437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5122492" y="2704364"/>
            <a:ext cx="506437" cy="506437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2016313" y="5321730"/>
            <a:ext cx="506437" cy="506437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1459254" y="5347534"/>
            <a:ext cx="506437" cy="506437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>
            <a:off x="808557" y="5321730"/>
            <a:ext cx="506437" cy="506437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3103557" y="5329176"/>
            <a:ext cx="506437" cy="506437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/>
          <p:cNvSpPr/>
          <p:nvPr/>
        </p:nvSpPr>
        <p:spPr>
          <a:xfrm>
            <a:off x="4199207" y="5329175"/>
            <a:ext cx="506437" cy="506437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7519394" y="5347534"/>
            <a:ext cx="506437" cy="506437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/>
          <p:cNvSpPr/>
          <p:nvPr/>
        </p:nvSpPr>
        <p:spPr>
          <a:xfrm>
            <a:off x="3532893" y="2734231"/>
            <a:ext cx="506437" cy="506437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6254664" y="2704364"/>
            <a:ext cx="506437" cy="506437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Magnetic Disk 59"/>
          <p:cNvSpPr/>
          <p:nvPr/>
        </p:nvSpPr>
        <p:spPr>
          <a:xfrm>
            <a:off x="7070216" y="1838283"/>
            <a:ext cx="1897522" cy="1553915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/>
          <p:cNvSpPr/>
          <p:nvPr/>
        </p:nvSpPr>
        <p:spPr>
          <a:xfrm>
            <a:off x="7178679" y="2701223"/>
            <a:ext cx="506437" cy="506437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/>
          <p:cNvSpPr/>
          <p:nvPr/>
        </p:nvSpPr>
        <p:spPr>
          <a:xfrm>
            <a:off x="7793579" y="2699514"/>
            <a:ext cx="506437" cy="506437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>
            <a:off x="8380658" y="2697805"/>
            <a:ext cx="506437" cy="506437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Magnetic Disk 63"/>
          <p:cNvSpPr/>
          <p:nvPr/>
        </p:nvSpPr>
        <p:spPr>
          <a:xfrm>
            <a:off x="5145269" y="4511439"/>
            <a:ext cx="1897522" cy="1553915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3645737" y="5329176"/>
            <a:ext cx="506437" cy="506437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/>
          <p:cNvSpPr/>
          <p:nvPr/>
        </p:nvSpPr>
        <p:spPr>
          <a:xfrm>
            <a:off x="8653039" y="5366366"/>
            <a:ext cx="506437" cy="506437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/>
          <p:cNvSpPr/>
          <p:nvPr/>
        </p:nvSpPr>
        <p:spPr>
          <a:xfrm>
            <a:off x="5874520" y="5366366"/>
            <a:ext cx="506437" cy="506437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/>
          <p:cNvSpPr/>
          <p:nvPr/>
        </p:nvSpPr>
        <p:spPr>
          <a:xfrm>
            <a:off x="5287440" y="5338565"/>
            <a:ext cx="506437" cy="506437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/>
          <p:cNvSpPr/>
          <p:nvPr/>
        </p:nvSpPr>
        <p:spPr>
          <a:xfrm>
            <a:off x="6458162" y="5362518"/>
            <a:ext cx="506437" cy="506437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/>
          <p:cNvSpPr/>
          <p:nvPr/>
        </p:nvSpPr>
        <p:spPr>
          <a:xfrm>
            <a:off x="8108910" y="5362518"/>
            <a:ext cx="506437" cy="506437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2141" y="6109736"/>
            <a:ext cx="10199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Footlight MT Light" panose="0204060206030A020304" pitchFamily="18" charset="0"/>
              </a:rPr>
              <a:t>HHH	    HMH	        HHM         HMM</a:t>
            </a:r>
            <a:endParaRPr lang="en-US" sz="4000" dirty="0">
              <a:latin typeface="Footlight MT Light" panose="0204060206030A020304" pitchFamily="18" charset="0"/>
            </a:endParaRPr>
          </a:p>
        </p:txBody>
      </p:sp>
      <p:sp>
        <p:nvSpPr>
          <p:cNvPr id="76" name="Pentagon 75"/>
          <p:cNvSpPr/>
          <p:nvPr/>
        </p:nvSpPr>
        <p:spPr>
          <a:xfrm>
            <a:off x="1" y="-1812"/>
            <a:ext cx="9411286" cy="835160"/>
          </a:xfrm>
          <a:prstGeom prst="homePlate">
            <a:avLst/>
          </a:prstGeom>
          <a:gradFill>
            <a:gsLst>
              <a:gs pos="26000">
                <a:schemeClr val="accent2"/>
              </a:gs>
              <a:gs pos="80000">
                <a:srgbClr val="92D050"/>
              </a:gs>
              <a:gs pos="67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latin typeface="Algerian" panose="04020705040A02060702" pitchFamily="82" charset="0"/>
              </a:rPr>
              <a:t>MEDIA PEMBELAJARAN</a:t>
            </a:r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6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500"/>
                            </p:stCondLst>
                            <p:childTnLst>
                              <p:par>
                                <p:cTn id="1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000"/>
                            </p:stCondLst>
                            <p:childTnLst>
                              <p:par>
                                <p:cTn id="1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500"/>
                            </p:stCondLst>
                            <p:childTnLst>
                              <p:par>
                                <p:cTn id="1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8500"/>
                            </p:stCondLst>
                            <p:childTnLst>
                              <p:par>
                                <p:cTn id="1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9000"/>
                            </p:stCondLst>
                            <p:childTnLst>
                              <p:par>
                                <p:cTn id="19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9500"/>
                            </p:stCondLst>
                            <p:childTnLst>
                              <p:par>
                                <p:cTn id="19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6" grpId="0" animBg="1"/>
      <p:bldP spid="67" grpId="0" animBg="1"/>
      <p:bldP spid="59" grpId="0" animBg="1"/>
      <p:bldP spid="2" grpId="0"/>
      <p:bldP spid="10" grpId="0" animBg="1"/>
      <p:bldP spid="6" grpId="0" animBg="1"/>
      <p:bldP spid="35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322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Algerian</vt:lpstr>
      <vt:lpstr>Arial</vt:lpstr>
      <vt:lpstr>Bodoni MT Poster Compressed</vt:lpstr>
      <vt:lpstr>Calibri</vt:lpstr>
      <vt:lpstr>Calibri Light</vt:lpstr>
      <vt:lpstr>Footlight MT Light</vt:lpstr>
      <vt:lpstr>Lucida Handwriting</vt:lpstr>
      <vt:lpstr>Times New Roman</vt:lpstr>
      <vt:lpstr>Office Theme</vt:lpstr>
      <vt:lpstr>MEDIA PEMBELAJARAN MATEMATIKA</vt:lpstr>
      <vt:lpstr>PowerPoint Presentation</vt:lpstr>
      <vt:lpstr>STANDAR KOMPETENSI</vt:lpstr>
      <vt:lpstr>PowerPoint Presentation</vt:lpstr>
      <vt:lpstr>PowerPoint Presentation</vt:lpstr>
      <vt:lpstr>Beberapa gelas       2 buah kelereng ( merah,hijau)</vt:lpstr>
      <vt:lpstr>     M   H           </vt:lpstr>
      <vt:lpstr>     MM   HM    MH   HH         </vt:lpstr>
      <vt:lpstr>MMH    MHM        MMH     MHH</vt:lpstr>
      <vt:lpstr>PowerPoint Presentation</vt:lpstr>
      <vt:lpstr>PowerPoint Presentation</vt:lpstr>
      <vt:lpstr>Tentukan titik sampel dan ruang sampel pada pengetosan uang logam dan dadu?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PEMBELAJARAN MATEMATIKA</dc:title>
  <dc:creator>aLoy</dc:creator>
  <cp:lastModifiedBy>aLoy</cp:lastModifiedBy>
  <cp:revision>40</cp:revision>
  <dcterms:created xsi:type="dcterms:W3CDTF">2015-12-04T13:01:48Z</dcterms:created>
  <dcterms:modified xsi:type="dcterms:W3CDTF">2016-01-01T05:35:05Z</dcterms:modified>
</cp:coreProperties>
</file>