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9C02C-29ED-4B44-AE1A-E9BA9E8B1CB8}" type="datetimeFigureOut">
              <a:rPr lang="en-US" smtClean="0"/>
              <a:pPr/>
              <a:t>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B1DF8-7DB2-4C70-B14A-DABAEDD6065A}" type="slidenum">
              <a:rPr lang="en-US" smtClean="0"/>
              <a:pPr/>
              <a:t>‹#›</a:t>
            </a:fld>
            <a:endParaRPr lang="en-US"/>
          </a:p>
        </p:txBody>
      </p:sp>
    </p:spTree>
    <p:extLst>
      <p:ext uri="{BB962C8B-B14F-4D97-AF65-F5344CB8AC3E}">
        <p14:creationId xmlns:p14="http://schemas.microsoft.com/office/powerpoint/2010/main" xmlns="" val="12169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B1DF8-7DB2-4C70-B14A-DABAEDD6065A}" type="slidenum">
              <a:rPr lang="en-US" smtClean="0"/>
              <a:pPr/>
              <a:t>2</a:t>
            </a:fld>
            <a:endParaRPr lang="en-US"/>
          </a:p>
        </p:txBody>
      </p:sp>
    </p:spTree>
    <p:extLst>
      <p:ext uri="{BB962C8B-B14F-4D97-AF65-F5344CB8AC3E}">
        <p14:creationId xmlns:p14="http://schemas.microsoft.com/office/powerpoint/2010/main" xmlns="" val="57677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6A9AE-48CE-4487-980F-2587CC082A5A}"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174721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6A9AE-48CE-4487-980F-2587CC082A5A}"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54809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6A9AE-48CE-4487-980F-2587CC082A5A}"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210145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6A9AE-48CE-4487-980F-2587CC082A5A}"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31941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6A9AE-48CE-4487-980F-2587CC082A5A}"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157162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6A9AE-48CE-4487-980F-2587CC082A5A}" type="datetimeFigureOut">
              <a:rPr lang="en-US" smtClean="0"/>
              <a:pPr/>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154518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6A9AE-48CE-4487-980F-2587CC082A5A}" type="datetimeFigureOut">
              <a:rPr lang="en-US" smtClean="0"/>
              <a:pPr/>
              <a:t>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351969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6A9AE-48CE-4487-980F-2587CC082A5A}" type="datetimeFigureOut">
              <a:rPr lang="en-US" smtClean="0"/>
              <a:pPr/>
              <a:t>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110940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6A9AE-48CE-4487-980F-2587CC082A5A}" type="datetimeFigureOut">
              <a:rPr lang="en-US" smtClean="0"/>
              <a:pPr/>
              <a:t>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277690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6A9AE-48CE-4487-980F-2587CC082A5A}" type="datetimeFigureOut">
              <a:rPr lang="en-US" smtClean="0"/>
              <a:pPr/>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187526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6A9AE-48CE-4487-980F-2587CC082A5A}" type="datetimeFigureOut">
              <a:rPr lang="en-US" smtClean="0"/>
              <a:pPr/>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224692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6A9AE-48CE-4487-980F-2587CC082A5A}" type="datetimeFigureOut">
              <a:rPr lang="en-US" smtClean="0"/>
              <a:pPr/>
              <a:t>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26F00-AB29-4F13-BB3F-426886361F07}" type="slidenum">
              <a:rPr lang="en-US" smtClean="0"/>
              <a:pPr/>
              <a:t>‹#›</a:t>
            </a:fld>
            <a:endParaRPr lang="en-US"/>
          </a:p>
        </p:txBody>
      </p:sp>
    </p:spTree>
    <p:extLst>
      <p:ext uri="{BB962C8B-B14F-4D97-AF65-F5344CB8AC3E}">
        <p14:creationId xmlns:p14="http://schemas.microsoft.com/office/powerpoint/2010/main" xmlns="" val="342971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Oval 12"/>
          <p:cNvSpPr/>
          <p:nvPr/>
        </p:nvSpPr>
        <p:spPr>
          <a:xfrm>
            <a:off x="4343400" y="1426447"/>
            <a:ext cx="3898585" cy="375515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29201" y="2133600"/>
            <a:ext cx="2514600" cy="236219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96552" y="2472618"/>
            <a:ext cx="1826322" cy="177524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85432" y="2792104"/>
            <a:ext cx="1191904" cy="115664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24400" y="1808892"/>
            <a:ext cx="3148253" cy="299170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hlinkClick r:id="" action="ppaction://hlinkshowjump?jump=nextslide"/>
          </p:cNvPr>
          <p:cNvSpPr/>
          <p:nvPr/>
        </p:nvSpPr>
        <p:spPr>
          <a:xfrm rot="5400000">
            <a:off x="6920552" y="5486400"/>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Multiply 5">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89075">
            <a:off x="516031" y="437392"/>
            <a:ext cx="4873702" cy="30983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479259">
            <a:off x="1055789" y="2737111"/>
            <a:ext cx="5608331" cy="2630273"/>
          </a:xfrm>
          <a:prstGeom prst="rect">
            <a:avLst/>
          </a:prstGeom>
        </p:spPr>
      </p:pic>
      <p:sp>
        <p:nvSpPr>
          <p:cNvPr id="8" name="TextBox 7"/>
          <p:cNvSpPr txBox="1"/>
          <p:nvPr/>
        </p:nvSpPr>
        <p:spPr>
          <a:xfrm rot="5400000">
            <a:off x="6027878" y="5755582"/>
            <a:ext cx="738664" cy="1466171"/>
          </a:xfrm>
          <a:prstGeom prst="rect">
            <a:avLst/>
          </a:prstGeom>
          <a:noFill/>
        </p:spPr>
        <p:txBody>
          <a:bodyPr vert="vert270" wrap="none" rtlCol="0">
            <a:spAutoFit/>
          </a:bodyPr>
          <a:lstStyle/>
          <a:p>
            <a:r>
              <a:rPr lang="is-IS" dirty="0" smtClean="0">
                <a:solidFill>
                  <a:srgbClr val="FFFF00"/>
                </a:solidFill>
              </a:rPr>
              <a:t>        </a:t>
            </a:r>
          </a:p>
          <a:p>
            <a:r>
              <a:rPr lang="is-IS" dirty="0" smtClean="0">
                <a:solidFill>
                  <a:srgbClr val="FFFF00"/>
                </a:solidFill>
              </a:rPr>
              <a:t>BDK Semarang</a:t>
            </a: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61104" y="607279"/>
            <a:ext cx="3136508" cy="335238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6200000">
            <a:off x="-969711" y="3604149"/>
            <a:ext cx="3670495" cy="1378857"/>
          </a:xfrm>
          <a:prstGeom prst="rect">
            <a:avLst/>
          </a:prstGeom>
        </p:spPr>
      </p:pic>
    </p:spTree>
    <p:extLst>
      <p:ext uri="{BB962C8B-B14F-4D97-AF65-F5344CB8AC3E}">
        <p14:creationId xmlns:p14="http://schemas.microsoft.com/office/powerpoint/2010/main" xmlns="" val="2726012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0600" y="1883391"/>
            <a:ext cx="5791200" cy="2677656"/>
          </a:xfrm>
          <a:prstGeom prst="rect">
            <a:avLst/>
          </a:prstGeom>
        </p:spPr>
        <p:txBody>
          <a:bodyPr wrap="square">
            <a:spAutoFit/>
          </a:bodyPr>
          <a:lstStyle/>
          <a:p>
            <a:r>
              <a:rPr lang="is-IS" sz="2400" dirty="0"/>
              <a:t>Membaca, menurut Hernowo, membantu penulis menemukan gaya penulisan</a:t>
            </a:r>
            <a:r>
              <a:rPr lang="is-IS" sz="2400" dirty="0" smtClean="0"/>
              <a:t>. </a:t>
            </a:r>
            <a:r>
              <a:rPr lang="is-IS" sz="2400" dirty="0"/>
              <a:t>Proses adaptasi membaca ke gaya menulis ini berjalan tanpa disadari. Menyusup begitu saja dengan alami dan naluriah. Penulis yang terus berlatih lama kelamaan akan terbiasa dengan proses ini. </a:t>
            </a:r>
            <a:endParaRPr lang="en-US" sz="2400" dirty="0"/>
          </a:p>
        </p:txBody>
      </p:sp>
      <p:sp>
        <p:nvSpPr>
          <p:cNvPr id="3" name="TextBox 2"/>
          <p:cNvSpPr txBox="1"/>
          <p:nvPr/>
        </p:nvSpPr>
        <p:spPr>
          <a:xfrm>
            <a:off x="838200" y="228600"/>
            <a:ext cx="5149295" cy="584775"/>
          </a:xfrm>
          <a:prstGeom prst="rect">
            <a:avLst/>
          </a:prstGeom>
          <a:noFill/>
        </p:spPr>
        <p:txBody>
          <a:bodyPr wrap="none" rtlCol="0">
            <a:spAutoFit/>
          </a:bodyPr>
          <a:lstStyle/>
          <a:p>
            <a:r>
              <a:rPr lang="en-US" sz="3200" dirty="0" smtClean="0">
                <a:solidFill>
                  <a:srgbClr val="FFFF00"/>
                </a:solidFill>
                <a:latin typeface="Rockwell" pitchFamily="18" charset="0"/>
              </a:rPr>
              <a:t>Gaya </a:t>
            </a:r>
            <a:r>
              <a:rPr lang="en-US" sz="3200" dirty="0" err="1" smtClean="0">
                <a:solidFill>
                  <a:srgbClr val="FFFF00"/>
                </a:solidFill>
                <a:latin typeface="Rockwell" pitchFamily="18" charset="0"/>
              </a:rPr>
              <a:t>menulis</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menyusup</a:t>
            </a:r>
            <a:r>
              <a:rPr lang="en-US" sz="3200" dirty="0" smtClean="0">
                <a:solidFill>
                  <a:srgbClr val="FFFF00"/>
                </a:solidFill>
                <a:latin typeface="Rockwell" pitchFamily="18" charset="0"/>
              </a:rPr>
              <a:t>”</a:t>
            </a:r>
            <a:endParaRPr lang="en-US" sz="3200" dirty="0">
              <a:solidFill>
                <a:srgbClr val="FFFF00"/>
              </a:solidFill>
              <a:latin typeface="Rockwell" pitchFamily="18" charset="0"/>
            </a:endParaRPr>
          </a:p>
        </p:txBody>
      </p:sp>
      <p:sp>
        <p:nvSpPr>
          <p:cNvPr id="8" name="Isosceles Triangle 7">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Multiply 8">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Isosceles Triangle 9">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10">
            <a:hlinkClick r:id="" action="ppaction://hlinkshowjump?jump=firstslid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3616418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43000" y="1828800"/>
            <a:ext cx="5562600" cy="3416320"/>
          </a:xfrm>
          <a:prstGeom prst="rect">
            <a:avLst/>
          </a:prstGeom>
        </p:spPr>
        <p:txBody>
          <a:bodyPr wrap="square">
            <a:spAutoFit/>
          </a:bodyPr>
          <a:lstStyle/>
          <a:p>
            <a:r>
              <a:rPr lang="is-IS" sz="2400" dirty="0"/>
              <a:t>P</a:t>
            </a:r>
            <a:r>
              <a:rPr lang="is-IS" sz="2400" dirty="0" smtClean="0"/>
              <a:t>enulis </a:t>
            </a:r>
            <a:r>
              <a:rPr lang="is-IS" sz="2400" dirty="0"/>
              <a:t>pemula adalah kebingungan mengurai isi pikiran yang berkelebatan, mengelola ide yang berkeliaran. Bahkan kadang terjadi, merasa kehilangan atau lupa ide dahsyat yang dulu  pernah menyelinap di otak atau benak Anda. Oleh karena itu, setiap ide yang berkelebat hendaknya Anda ikat erat-erat dan ditata secara logis</a:t>
            </a:r>
            <a:endParaRPr lang="en-US" sz="2400" dirty="0"/>
          </a:p>
        </p:txBody>
      </p:sp>
      <p:sp>
        <p:nvSpPr>
          <p:cNvPr id="3" name="TextBox 2"/>
          <p:cNvSpPr txBox="1"/>
          <p:nvPr/>
        </p:nvSpPr>
        <p:spPr>
          <a:xfrm>
            <a:off x="838200" y="228600"/>
            <a:ext cx="5394810" cy="584775"/>
          </a:xfrm>
          <a:prstGeom prst="rect">
            <a:avLst/>
          </a:prstGeom>
          <a:noFill/>
        </p:spPr>
        <p:txBody>
          <a:bodyPr wrap="none" rtlCol="0">
            <a:spAutoFit/>
          </a:bodyPr>
          <a:lstStyle/>
          <a:p>
            <a:r>
              <a:rPr lang="en-US" sz="3200" dirty="0" err="1" smtClean="0">
                <a:solidFill>
                  <a:srgbClr val="FFFF00"/>
                </a:solidFill>
                <a:latin typeface="Rockwell" pitchFamily="18" charset="0"/>
              </a:rPr>
              <a:t>Ikatlah</a:t>
            </a:r>
            <a:r>
              <a:rPr lang="en-US" sz="3200" dirty="0" smtClean="0">
                <a:solidFill>
                  <a:srgbClr val="FFFF00"/>
                </a:solidFill>
                <a:latin typeface="Rockwell" pitchFamily="18" charset="0"/>
              </a:rPr>
              <a:t> ide yang </a:t>
            </a:r>
            <a:r>
              <a:rPr lang="en-US" sz="3200" dirty="0" err="1" smtClean="0">
                <a:solidFill>
                  <a:srgbClr val="FFFF00"/>
                </a:solidFill>
                <a:latin typeface="Rockwell" pitchFamily="18" charset="0"/>
              </a:rPr>
              <a:t>berkelebat</a:t>
            </a:r>
            <a:endParaRPr lang="en-US" sz="3200" dirty="0">
              <a:solidFill>
                <a:srgbClr val="FFFF00"/>
              </a:solidFill>
              <a:latin typeface="Rockwell" pitchFamily="18" charset="0"/>
            </a:endParaRPr>
          </a:p>
        </p:txBody>
      </p:sp>
      <p:sp>
        <p:nvSpPr>
          <p:cNvPr id="8" name="Isosceles Triangle 7">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Multiply 8">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Isosceles Triangle 9">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10">
            <a:hlinkClick r:id="" action="ppaction://hlinkshowjump?jump=firstslid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1517334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22441" y="1261408"/>
            <a:ext cx="7359559" cy="1938992"/>
          </a:xfrm>
          <a:prstGeom prst="rect">
            <a:avLst/>
          </a:prstGeom>
        </p:spPr>
        <p:txBody>
          <a:bodyPr wrap="square">
            <a:spAutoFit/>
          </a:bodyPr>
          <a:lstStyle/>
          <a:p>
            <a:r>
              <a:rPr lang="is-IS" sz="2400" dirty="0" smtClean="0"/>
              <a:t>Tony memperhatikan </a:t>
            </a:r>
            <a:r>
              <a:rPr lang="is-IS" sz="2400" dirty="0"/>
              <a:t>bahwa setiap orang di sekitarnya membuat catatan mirip dengan yang dulu ia buat. Catatan itu ruwet, hanya dalam satu warna, dan monoton. Tidak ada satupun orang yang memakai prinsip imajinasi dan asosiasi </a:t>
            </a:r>
            <a:endParaRPr lang="en-US" sz="2400" dirty="0"/>
          </a:p>
        </p:txBody>
      </p:sp>
      <p:sp>
        <p:nvSpPr>
          <p:cNvPr id="4" name="Rectangle 3"/>
          <p:cNvSpPr/>
          <p:nvPr/>
        </p:nvSpPr>
        <p:spPr>
          <a:xfrm>
            <a:off x="1022441" y="3189744"/>
            <a:ext cx="7588159" cy="2677656"/>
          </a:xfrm>
          <a:prstGeom prst="rect">
            <a:avLst/>
          </a:prstGeom>
        </p:spPr>
        <p:txBody>
          <a:bodyPr wrap="square">
            <a:spAutoFit/>
          </a:bodyPr>
          <a:lstStyle/>
          <a:p>
            <a:r>
              <a:rPr lang="is-IS" sz="2400" dirty="0"/>
              <a:t>Tony mengilustrasikan dirinya dan orang-orang itu seperti berada dalam sebuah kapal yang karam. Tony menyadari bahwa di kepala dan “otak global“ kolektifnya ada sumbatan besar yang membutuhkan alat untuk meruntuhkannya. Ia mulai mencari alat berfikir yang memberi kebebasan orang untuk berfikir dan mencatat bagi setiap orang.</a:t>
            </a:r>
            <a:endParaRPr lang="en-US" sz="2400" dirty="0"/>
          </a:p>
        </p:txBody>
      </p:sp>
      <p:sp>
        <p:nvSpPr>
          <p:cNvPr id="5" name="TextBox 4"/>
          <p:cNvSpPr txBox="1"/>
          <p:nvPr/>
        </p:nvSpPr>
        <p:spPr>
          <a:xfrm>
            <a:off x="838200" y="228600"/>
            <a:ext cx="5418919" cy="584775"/>
          </a:xfrm>
          <a:prstGeom prst="rect">
            <a:avLst/>
          </a:prstGeom>
          <a:noFill/>
        </p:spPr>
        <p:txBody>
          <a:bodyPr wrap="none" rtlCol="0">
            <a:spAutoFit/>
          </a:bodyPr>
          <a:lstStyle/>
          <a:p>
            <a:r>
              <a:rPr lang="en-US" sz="3200" dirty="0" err="1" smtClean="0">
                <a:solidFill>
                  <a:srgbClr val="FFFF00"/>
                </a:solidFill>
                <a:latin typeface="Rockwell" pitchFamily="18" charset="0"/>
              </a:rPr>
              <a:t>Berada</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dalam</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kapal</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karam</a:t>
            </a:r>
            <a:r>
              <a:rPr lang="en-US" sz="3200" dirty="0" smtClean="0">
                <a:solidFill>
                  <a:srgbClr val="FFFF00"/>
                </a:solidFill>
                <a:latin typeface="Rockwell" pitchFamily="18" charset="0"/>
              </a:rPr>
              <a:t>?</a:t>
            </a:r>
            <a:endParaRPr lang="en-US" sz="3200" dirty="0">
              <a:solidFill>
                <a:srgbClr val="FFFF00"/>
              </a:solidFill>
              <a:latin typeface="Rockwell" pitchFamily="18" charset="0"/>
            </a:endParaRPr>
          </a:p>
        </p:txBody>
      </p:sp>
      <p:sp>
        <p:nvSpPr>
          <p:cNvPr id="10" name="Isosceles Triangle 9">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Multiply 10">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Isosceles Triangle 11">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3" name="Picture 12">
            <a:hlinkClick r:id="" action="ppaction://hlinkshowjump?jump=firstslid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3540592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14567" y="1392072"/>
            <a:ext cx="7162800" cy="1938992"/>
          </a:xfrm>
          <a:prstGeom prst="rect">
            <a:avLst/>
          </a:prstGeom>
        </p:spPr>
        <p:txBody>
          <a:bodyPr wrap="square">
            <a:spAutoFit/>
          </a:bodyPr>
          <a:lstStyle/>
          <a:p>
            <a:r>
              <a:rPr lang="is-IS" sz="2400" dirty="0"/>
              <a:t>Salah satu alat yang bisa digunakan untuk mengikat dan menata ide Anda itu adalah </a:t>
            </a:r>
            <a:r>
              <a:rPr lang="is-IS" sz="2400" i="1" dirty="0"/>
              <a:t>mind map</a:t>
            </a:r>
            <a:r>
              <a:rPr lang="is-IS" sz="2400" dirty="0"/>
              <a:t> yang ditemukan oleh Tony Buzan. Mind mapping bukanlah sebuah teori menulis. Mind mapping adalah sekedar alat (</a:t>
            </a:r>
            <a:r>
              <a:rPr lang="is-IS" sz="2400" i="1" dirty="0"/>
              <a:t>tool</a:t>
            </a:r>
            <a:r>
              <a:rPr lang="is-IS" sz="2400" dirty="0"/>
              <a:t>) yang membantu penulis mengikat ide.</a:t>
            </a:r>
            <a:endParaRPr lang="en-US" sz="2400" dirty="0"/>
          </a:p>
        </p:txBody>
      </p:sp>
      <p:sp>
        <p:nvSpPr>
          <p:cNvPr id="4" name="TextBox 3"/>
          <p:cNvSpPr txBox="1"/>
          <p:nvPr/>
        </p:nvSpPr>
        <p:spPr>
          <a:xfrm>
            <a:off x="838200" y="228600"/>
            <a:ext cx="4588115" cy="584775"/>
          </a:xfrm>
          <a:prstGeom prst="rect">
            <a:avLst/>
          </a:prstGeom>
          <a:noFill/>
        </p:spPr>
        <p:txBody>
          <a:bodyPr wrap="none" rtlCol="0">
            <a:spAutoFit/>
          </a:bodyPr>
          <a:lstStyle/>
          <a:p>
            <a:r>
              <a:rPr lang="en-US" sz="3200" dirty="0" err="1" smtClean="0">
                <a:solidFill>
                  <a:srgbClr val="FFFF00"/>
                </a:solidFill>
                <a:latin typeface="Rockwell" pitchFamily="18" charset="0"/>
              </a:rPr>
              <a:t>Apa</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itu</a:t>
            </a:r>
            <a:r>
              <a:rPr lang="en-US" sz="3200" dirty="0" smtClean="0">
                <a:solidFill>
                  <a:srgbClr val="FFFF00"/>
                </a:solidFill>
                <a:latin typeface="Rockwell" pitchFamily="18" charset="0"/>
              </a:rPr>
              <a:t> mind mapping?</a:t>
            </a:r>
            <a:endParaRPr lang="en-US" sz="3200" dirty="0">
              <a:solidFill>
                <a:srgbClr val="FFFF00"/>
              </a:solidFill>
              <a:latin typeface="Rockwell" pitchFamily="18" charset="0"/>
            </a:endParaRPr>
          </a:p>
        </p:txBody>
      </p:sp>
      <p:pic>
        <p:nvPicPr>
          <p:cNvPr id="2051"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7696" y="3342802"/>
            <a:ext cx="4034617" cy="2189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Isosceles Triangle 9">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Multiply 10">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Isosceles Triangle 11">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3" name="Picture 12">
            <a:hlinkClick r:id="" action="ppaction://hlinkshowjump?jump=firstslide"/>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3451903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95400" y="1349276"/>
            <a:ext cx="6019800" cy="2308324"/>
          </a:xfrm>
          <a:prstGeom prst="rect">
            <a:avLst/>
          </a:prstGeom>
        </p:spPr>
        <p:txBody>
          <a:bodyPr wrap="square">
            <a:spAutoFit/>
          </a:bodyPr>
          <a:lstStyle/>
          <a:p>
            <a:r>
              <a:rPr lang="is-IS" sz="2400" dirty="0"/>
              <a:t>M</a:t>
            </a:r>
            <a:r>
              <a:rPr lang="is-IS" sz="2400" dirty="0" smtClean="0"/>
              <a:t>enulis </a:t>
            </a:r>
            <a:r>
              <a:rPr lang="is-IS" sz="2400" dirty="0"/>
              <a:t>bukanlah persoalan bakat, sebab semua orang memiliki kecerdasan berbahasa yang memungkinkan bisa jadi penulis.  Menulis tak ubahnya dengan belajar berjalan atau naik sepeda. Kita melakukannya terus menerus dan akhirnya menjadi mudah. </a:t>
            </a:r>
            <a:endParaRPr lang="en-US" sz="2400" dirty="0"/>
          </a:p>
        </p:txBody>
      </p:sp>
      <p:sp>
        <p:nvSpPr>
          <p:cNvPr id="3" name="Rectangle 2"/>
          <p:cNvSpPr/>
          <p:nvPr/>
        </p:nvSpPr>
        <p:spPr>
          <a:xfrm>
            <a:off x="1295400" y="3657600"/>
            <a:ext cx="6241576" cy="1938992"/>
          </a:xfrm>
          <a:prstGeom prst="rect">
            <a:avLst/>
          </a:prstGeom>
        </p:spPr>
        <p:txBody>
          <a:bodyPr wrap="square">
            <a:spAutoFit/>
          </a:bodyPr>
          <a:lstStyle/>
          <a:p>
            <a:r>
              <a:rPr lang="is-IS" sz="2400" dirty="0"/>
              <a:t>Menulis sekali lagi bukanlah merupakan bakat atau turunan. Setiap orang mempunyai peluang yang sama untuk menjadi “cerdas“ menulis. Pilihanya ada di tangan Anda sendiri, mau digunakan atau tidak. </a:t>
            </a:r>
            <a:endParaRPr lang="en-US" sz="2400" dirty="0"/>
          </a:p>
        </p:txBody>
      </p:sp>
      <p:sp>
        <p:nvSpPr>
          <p:cNvPr id="4" name="TextBox 3"/>
          <p:cNvSpPr txBox="1"/>
          <p:nvPr/>
        </p:nvSpPr>
        <p:spPr>
          <a:xfrm>
            <a:off x="838200" y="228600"/>
            <a:ext cx="5420266" cy="584775"/>
          </a:xfrm>
          <a:prstGeom prst="rect">
            <a:avLst/>
          </a:prstGeom>
          <a:noFill/>
        </p:spPr>
        <p:txBody>
          <a:bodyPr wrap="none" rtlCol="0">
            <a:spAutoFit/>
          </a:bodyPr>
          <a:lstStyle/>
          <a:p>
            <a:r>
              <a:rPr lang="en-US" sz="3200" dirty="0" err="1" smtClean="0">
                <a:solidFill>
                  <a:srgbClr val="FFFF00"/>
                </a:solidFill>
                <a:latin typeface="Rockwell" pitchFamily="18" charset="0"/>
              </a:rPr>
              <a:t>Pilihan</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ada</a:t>
            </a:r>
            <a:r>
              <a:rPr lang="en-US" sz="3200" dirty="0" smtClean="0">
                <a:solidFill>
                  <a:srgbClr val="FFFF00"/>
                </a:solidFill>
                <a:latin typeface="Rockwell" pitchFamily="18" charset="0"/>
              </a:rPr>
              <a:t> di </a:t>
            </a:r>
            <a:r>
              <a:rPr lang="en-US" sz="3200" dirty="0" err="1" smtClean="0">
                <a:solidFill>
                  <a:srgbClr val="FFFF00"/>
                </a:solidFill>
                <a:latin typeface="Rockwell" pitchFamily="18" charset="0"/>
              </a:rPr>
              <a:t>tangan</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Anda</a:t>
            </a:r>
            <a:r>
              <a:rPr lang="en-US" sz="3200" dirty="0" smtClean="0">
                <a:solidFill>
                  <a:srgbClr val="FFFF00"/>
                </a:solidFill>
                <a:latin typeface="Rockwell" pitchFamily="18" charset="0"/>
              </a:rPr>
              <a:t>?</a:t>
            </a:r>
            <a:endParaRPr lang="en-US" sz="3200" dirty="0">
              <a:solidFill>
                <a:srgbClr val="FFFF00"/>
              </a:solidFill>
              <a:latin typeface="Rockwell" pitchFamily="18" charset="0"/>
            </a:endParaRPr>
          </a:p>
        </p:txBody>
      </p:sp>
      <p:sp>
        <p:nvSpPr>
          <p:cNvPr id="9" name="Isosceles Triangle 8">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Multiply 9">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Isosceles Triangle 10">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2" name="Picture 11">
            <a:hlinkClick r:id="" action="ppaction://hlinkshowjump?jump=firstslid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2777142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2590800"/>
            <a:ext cx="2801151" cy="707886"/>
          </a:xfrm>
          <a:prstGeom prst="rect">
            <a:avLst/>
          </a:prstGeom>
          <a:noFill/>
        </p:spPr>
        <p:txBody>
          <a:bodyPr wrap="none" rtlCol="0">
            <a:spAutoFit/>
          </a:bodyPr>
          <a:lstStyle/>
          <a:p>
            <a:r>
              <a:rPr lang="en-US" sz="4000" dirty="0" err="1" smtClean="0"/>
              <a:t>Terima</a:t>
            </a:r>
            <a:r>
              <a:rPr lang="en-US" sz="4000" dirty="0" smtClean="0"/>
              <a:t> </a:t>
            </a:r>
            <a:r>
              <a:rPr lang="en-US" sz="4000" dirty="0" err="1" smtClean="0"/>
              <a:t>Kasih</a:t>
            </a:r>
            <a:endParaRPr lang="en-US" sz="4000" dirty="0"/>
          </a:p>
        </p:txBody>
      </p:sp>
    </p:spTree>
    <p:extLst>
      <p:ext uri="{BB962C8B-B14F-4D97-AF65-F5344CB8AC3E}">
        <p14:creationId xmlns:p14="http://schemas.microsoft.com/office/powerpoint/2010/main" xmlns="" val="670140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838200" y="228600"/>
            <a:ext cx="4887043" cy="584775"/>
          </a:xfrm>
          <a:prstGeom prst="rect">
            <a:avLst/>
          </a:prstGeom>
          <a:noFill/>
        </p:spPr>
        <p:txBody>
          <a:bodyPr wrap="none" rtlCol="0">
            <a:spAutoFit/>
          </a:bodyPr>
          <a:lstStyle/>
          <a:p>
            <a:r>
              <a:rPr lang="en-US" sz="3200" dirty="0" err="1" smtClean="0">
                <a:solidFill>
                  <a:srgbClr val="FFFF00"/>
                </a:solidFill>
                <a:latin typeface="Rockwell" pitchFamily="18" charset="0"/>
              </a:rPr>
              <a:t>Mengapa</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harus</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menulis</a:t>
            </a:r>
            <a:r>
              <a:rPr lang="en-US" sz="3200" dirty="0" smtClean="0">
                <a:solidFill>
                  <a:srgbClr val="FFFF00"/>
                </a:solidFill>
                <a:latin typeface="Rockwell" pitchFamily="18" charset="0"/>
              </a:rPr>
              <a:t>?</a:t>
            </a:r>
            <a:endParaRPr lang="en-US" sz="3200" dirty="0">
              <a:solidFill>
                <a:srgbClr val="FFFF00"/>
              </a:solidFill>
              <a:latin typeface="Rockwell" pitchFamily="18" charset="0"/>
            </a:endParaRPr>
          </a:p>
        </p:txBody>
      </p:sp>
      <p:sp>
        <p:nvSpPr>
          <p:cNvPr id="5" name="Rectangle 4"/>
          <p:cNvSpPr/>
          <p:nvPr/>
        </p:nvSpPr>
        <p:spPr>
          <a:xfrm>
            <a:off x="442984" y="1720840"/>
            <a:ext cx="5838967" cy="3046988"/>
          </a:xfrm>
          <a:prstGeom prst="rect">
            <a:avLst/>
          </a:prstGeom>
        </p:spPr>
        <p:txBody>
          <a:bodyPr wrap="square">
            <a:spAutoFit/>
          </a:bodyPr>
          <a:lstStyle/>
          <a:p>
            <a:r>
              <a:rPr lang="is-IS" sz="2400" dirty="0">
                <a:latin typeface="+mj-lt"/>
                <a:cs typeface="Arial" pitchFamily="34" charset="0"/>
              </a:rPr>
              <a:t>“Kau, Nak, paling sedikit kau harus bisa berteriak. Tahu aku sayangi kau lebih dari siapa pun? Karena kau menulis, suaramu tak akan padam di telan angin, akan badai, sampai jauh, jauh dikemudian hari…. Orang boleh pandai setinggi langit, tapi selama ia tidak menulis, ia akan hilang di dalam masyarakat dan dari sejarah.” </a:t>
            </a:r>
            <a:endParaRPr lang="en-US" sz="2400" dirty="0">
              <a:latin typeface="+mj-lt"/>
              <a:cs typeface="Arial" pitchFamily="34" charset="0"/>
            </a:endParaRPr>
          </a:p>
        </p:txBody>
      </p:sp>
      <p:sp>
        <p:nvSpPr>
          <p:cNvPr id="6" name="TextBox 5"/>
          <p:cNvSpPr txBox="1"/>
          <p:nvPr/>
        </p:nvSpPr>
        <p:spPr>
          <a:xfrm>
            <a:off x="6296019" y="1649620"/>
            <a:ext cx="2514600" cy="369332"/>
          </a:xfrm>
          <a:prstGeom prst="rect">
            <a:avLst/>
          </a:prstGeom>
          <a:noFill/>
        </p:spPr>
        <p:txBody>
          <a:bodyPr wrap="square" rtlCol="0">
            <a:spAutoFit/>
          </a:bodyPr>
          <a:lstStyle/>
          <a:p>
            <a:r>
              <a:rPr lang="is-IS" dirty="0" smtClean="0"/>
              <a:t>Pramoedya Ananta Toer</a:t>
            </a:r>
            <a:endParaRPr lang="is-I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9800" y="2263254"/>
            <a:ext cx="2851160" cy="2851160"/>
          </a:xfrm>
          <a:prstGeom prst="rect">
            <a:avLst/>
          </a:prstGeom>
        </p:spPr>
      </p:pic>
      <p:sp>
        <p:nvSpPr>
          <p:cNvPr id="13" name="Rectangle 12"/>
          <p:cNvSpPr/>
          <p:nvPr/>
        </p:nvSpPr>
        <p:spPr>
          <a:xfrm>
            <a:off x="3362467" y="5542127"/>
            <a:ext cx="295133" cy="41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Multiply 17">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Isosceles Triangle 18">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0" name="Picture 19">
            <a:hlinkClick r:id="" action="ppaction://hlinkshowjump?jump=firstslide"/>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16847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5800" y="1828800"/>
            <a:ext cx="5638800" cy="2308324"/>
          </a:xfrm>
          <a:prstGeom prst="rect">
            <a:avLst/>
          </a:prstGeom>
        </p:spPr>
        <p:txBody>
          <a:bodyPr wrap="square">
            <a:spAutoFit/>
          </a:bodyPr>
          <a:lstStyle/>
          <a:p>
            <a:r>
              <a:rPr lang="is-IS" sz="2400" dirty="0">
                <a:latin typeface="+mj-lt"/>
                <a:cs typeface="Arial" pitchFamily="34" charset="0"/>
              </a:rPr>
              <a:t>Kebanyakan dari mereka bingung bagaimana memulainya, bagaimana cara mencari temanya, sesuai dengan EYD atau tidak, dan segudang hambatan lain yang semakin memperkuat anggapan bahwa menulis itu benar-benar </a:t>
            </a:r>
            <a:r>
              <a:rPr lang="is-IS" sz="2400" dirty="0" smtClean="0">
                <a:latin typeface="+mj-lt"/>
                <a:cs typeface="Arial" pitchFamily="34" charset="0"/>
              </a:rPr>
              <a:t>sulit. </a:t>
            </a:r>
            <a:endParaRPr lang="en-US" sz="2400" dirty="0">
              <a:latin typeface="+mj-lt"/>
              <a:cs typeface="Arial" pitchFamily="34" charset="0"/>
            </a:endParaRPr>
          </a:p>
        </p:txBody>
      </p:sp>
      <p:sp>
        <p:nvSpPr>
          <p:cNvPr id="3" name="TextBox 2"/>
          <p:cNvSpPr txBox="1"/>
          <p:nvPr/>
        </p:nvSpPr>
        <p:spPr>
          <a:xfrm>
            <a:off x="838200" y="228600"/>
            <a:ext cx="6089296" cy="584775"/>
          </a:xfrm>
          <a:prstGeom prst="rect">
            <a:avLst/>
          </a:prstGeom>
          <a:noFill/>
        </p:spPr>
        <p:txBody>
          <a:bodyPr wrap="none" rtlCol="0">
            <a:spAutoFit/>
          </a:bodyPr>
          <a:lstStyle/>
          <a:p>
            <a:r>
              <a:rPr lang="en-US" sz="3200" dirty="0" err="1" smtClean="0">
                <a:solidFill>
                  <a:srgbClr val="FFFF00"/>
                </a:solidFill>
                <a:latin typeface="Rockwell" pitchFamily="18" charset="0"/>
              </a:rPr>
              <a:t>Apa</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masalah</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terbesar</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menulis</a:t>
            </a:r>
            <a:r>
              <a:rPr lang="en-US" sz="3200" dirty="0" smtClean="0">
                <a:solidFill>
                  <a:srgbClr val="FFFF00"/>
                </a:solidFill>
                <a:latin typeface="Rockwell" pitchFamily="18" charset="0"/>
              </a:rPr>
              <a:t>?</a:t>
            </a:r>
            <a:endParaRPr lang="en-US" sz="3200" dirty="0">
              <a:solidFill>
                <a:srgbClr val="FFFF00"/>
              </a:solidFill>
              <a:latin typeface="Rockwell"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6096000" y="1719828"/>
            <a:ext cx="2806922" cy="2895600"/>
          </a:xfrm>
          <a:prstGeom prst="rect">
            <a:avLst/>
          </a:prstGeom>
        </p:spPr>
      </p:pic>
      <p:sp>
        <p:nvSpPr>
          <p:cNvPr id="9" name="Isosceles Triangle 8">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Multiply 9">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Isosceles Triangle 10">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2" name="Picture 11">
            <a:hlinkClick r:id="" action="ppaction://hlinkshowjump?jump=firstslide"/>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1001027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0" y="1447800"/>
            <a:ext cx="6705600" cy="4154984"/>
          </a:xfrm>
          <a:prstGeom prst="rect">
            <a:avLst/>
          </a:prstGeom>
        </p:spPr>
        <p:txBody>
          <a:bodyPr wrap="square">
            <a:spAutoFit/>
          </a:bodyPr>
          <a:lstStyle/>
          <a:p>
            <a:r>
              <a:rPr lang="is-IS" sz="2400" dirty="0" smtClean="0"/>
              <a:t>Lupakan </a:t>
            </a:r>
            <a:r>
              <a:rPr lang="is-IS" sz="2400" dirty="0"/>
              <a:t>teori-teori penulisan </a:t>
            </a:r>
            <a:r>
              <a:rPr lang="is-IS" sz="2400" dirty="0" smtClean="0"/>
              <a:t>tersebut! Karena </a:t>
            </a:r>
            <a:r>
              <a:rPr lang="is-IS" sz="2400" dirty="0"/>
              <a:t>menulis itu merupakan seni yang akan muncul dan mengalir jika kita memahami apa yang akan kita tulis. Tidak usah terlalu memikirkan titik koma, tata bahasa, ejaan, panjang kalimat atau struktur </a:t>
            </a:r>
            <a:r>
              <a:rPr lang="is-IS" sz="2400" dirty="0" smtClean="0"/>
              <a:t>kalimat, bahkan referensi apa. </a:t>
            </a:r>
            <a:r>
              <a:rPr lang="is-IS" sz="2400" dirty="0"/>
              <a:t>Tulis saja sealami mungkin. Ini akan sangat membantu meringankan beban persepsi tentang beratnya menulis. Mengalirlah saja, jangan berfikir tulisan  Anda baik atau jelek, layak atau tidak layak. Biarkan ide Anda tumpah dan mengalir seindah mungkin. </a:t>
            </a:r>
            <a:endParaRPr lang="en-US" sz="2400" dirty="0"/>
          </a:p>
        </p:txBody>
      </p:sp>
      <p:sp>
        <p:nvSpPr>
          <p:cNvPr id="3" name="TextBox 2"/>
          <p:cNvSpPr txBox="1"/>
          <p:nvPr/>
        </p:nvSpPr>
        <p:spPr>
          <a:xfrm>
            <a:off x="838200" y="228600"/>
            <a:ext cx="6474849" cy="584775"/>
          </a:xfrm>
          <a:prstGeom prst="rect">
            <a:avLst/>
          </a:prstGeom>
          <a:noFill/>
        </p:spPr>
        <p:txBody>
          <a:bodyPr wrap="none" rtlCol="0">
            <a:spAutoFit/>
          </a:bodyPr>
          <a:lstStyle/>
          <a:p>
            <a:r>
              <a:rPr lang="en-US" sz="3200" dirty="0" err="1" smtClean="0">
                <a:solidFill>
                  <a:srgbClr val="FFFF00"/>
                </a:solidFill>
                <a:latin typeface="Rockwell" pitchFamily="18" charset="0"/>
              </a:rPr>
              <a:t>Biarkan</a:t>
            </a:r>
            <a:r>
              <a:rPr lang="en-US" sz="3200" dirty="0" smtClean="0">
                <a:solidFill>
                  <a:srgbClr val="FFFF00"/>
                </a:solidFill>
                <a:latin typeface="Rockwell" pitchFamily="18" charset="0"/>
              </a:rPr>
              <a:t> ide </a:t>
            </a:r>
            <a:r>
              <a:rPr lang="en-US" sz="3200" dirty="0" err="1" smtClean="0">
                <a:solidFill>
                  <a:srgbClr val="FFFF00"/>
                </a:solidFill>
                <a:latin typeface="Rockwell" pitchFamily="18" charset="0"/>
              </a:rPr>
              <a:t>tumpah</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dan</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mengalir</a:t>
            </a:r>
            <a:endParaRPr lang="en-US" sz="3200" dirty="0">
              <a:solidFill>
                <a:srgbClr val="FFFF00"/>
              </a:solidFill>
              <a:latin typeface="Rockwell" pitchFamily="18" charset="0"/>
            </a:endParaRPr>
          </a:p>
        </p:txBody>
      </p:sp>
      <p:sp>
        <p:nvSpPr>
          <p:cNvPr id="8" name="Isosceles Triangle 7">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Multiply 8">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Isosceles Triangle 9">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10">
            <a:hlinkClick r:id="" action="ppaction://hlinkshowjump?jump=firstslid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3321012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4400" y="1981200"/>
            <a:ext cx="6248400" cy="3416320"/>
          </a:xfrm>
          <a:prstGeom prst="rect">
            <a:avLst/>
          </a:prstGeom>
        </p:spPr>
        <p:txBody>
          <a:bodyPr wrap="square">
            <a:spAutoFit/>
          </a:bodyPr>
          <a:lstStyle/>
          <a:p>
            <a:r>
              <a:rPr lang="is-IS" sz="2400" dirty="0"/>
              <a:t>Masalah ejaan, tata bahasa, serta struktur kalimat bisa anda benahi ketika melakukan revisi. Jangan takut, teruslah menulis! Jika semua hambatan-hambatan dalam diri itu telah terhapus, termasuk rasa takut menulis, maka menulis akan menjadi “candu” yang mengalir alami. Selanjutnya, Anda tinggal melatih menulis untuk orang lain atau menulis untuk dibaca orang lain.</a:t>
            </a:r>
            <a:endParaRPr lang="en-US" sz="2400" dirty="0"/>
          </a:p>
        </p:txBody>
      </p:sp>
      <p:sp>
        <p:nvSpPr>
          <p:cNvPr id="3" name="TextBox 2"/>
          <p:cNvSpPr txBox="1"/>
          <p:nvPr/>
        </p:nvSpPr>
        <p:spPr>
          <a:xfrm>
            <a:off x="838200" y="228600"/>
            <a:ext cx="4571251" cy="584775"/>
          </a:xfrm>
          <a:prstGeom prst="rect">
            <a:avLst/>
          </a:prstGeom>
          <a:noFill/>
        </p:spPr>
        <p:txBody>
          <a:bodyPr wrap="none" rtlCol="0">
            <a:spAutoFit/>
          </a:bodyPr>
          <a:lstStyle/>
          <a:p>
            <a:r>
              <a:rPr lang="en-US" sz="3200" dirty="0" err="1" smtClean="0">
                <a:solidFill>
                  <a:srgbClr val="FFFF00"/>
                </a:solidFill>
                <a:latin typeface="Rockwell" pitchFamily="18" charset="0"/>
              </a:rPr>
              <a:t>Menulis</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menjadi</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candu</a:t>
            </a:r>
            <a:endParaRPr lang="en-US" sz="3200" dirty="0">
              <a:solidFill>
                <a:srgbClr val="FFFF00"/>
              </a:solidFill>
              <a:latin typeface="Rockwell" pitchFamily="18" charset="0"/>
            </a:endParaRPr>
          </a:p>
        </p:txBody>
      </p:sp>
      <p:sp>
        <p:nvSpPr>
          <p:cNvPr id="8" name="Isosceles Triangle 7">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Multiply 8">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Isosceles Triangle 9">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10">
            <a:hlinkClick r:id="" action="ppaction://hlinkshowjump?jump=firstslid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760186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0600" y="1476233"/>
            <a:ext cx="5715000" cy="3785652"/>
          </a:xfrm>
          <a:prstGeom prst="rect">
            <a:avLst/>
          </a:prstGeom>
        </p:spPr>
        <p:txBody>
          <a:bodyPr wrap="square">
            <a:spAutoFit/>
          </a:bodyPr>
          <a:lstStyle/>
          <a:p>
            <a:r>
              <a:rPr lang="is-IS" sz="2400" dirty="0"/>
              <a:t>Pasti tahu dong, Andrea Hirata. Penulis buku Laskar Pelangi dan Sang Pemimpi ini telah menjadi fenomena dalam industri perbukuan. Andrea sama sekali tidak pernah menduga kalau dia akan terkenal karena menulis buku. Tujuan awal ia menulis buku adalah sekedar mencurahkan isi hatinya tentang perjuangan gurunya semasa dia bersekolah di SD Muhammadiyah, Belitung Timur, Bangka Belitung.</a:t>
            </a:r>
            <a:endParaRPr lang="en-US" sz="2400" dirty="0"/>
          </a:p>
        </p:txBody>
      </p:sp>
      <p:sp>
        <p:nvSpPr>
          <p:cNvPr id="3" name="TextBox 2"/>
          <p:cNvSpPr txBox="1"/>
          <p:nvPr/>
        </p:nvSpPr>
        <p:spPr>
          <a:xfrm>
            <a:off x="838200" y="228600"/>
            <a:ext cx="4571251" cy="584775"/>
          </a:xfrm>
          <a:prstGeom prst="rect">
            <a:avLst/>
          </a:prstGeom>
          <a:noFill/>
        </p:spPr>
        <p:txBody>
          <a:bodyPr wrap="none" rtlCol="0">
            <a:spAutoFit/>
          </a:bodyPr>
          <a:lstStyle/>
          <a:p>
            <a:r>
              <a:rPr lang="en-US" sz="3200" dirty="0" err="1" smtClean="0">
                <a:solidFill>
                  <a:srgbClr val="FFFF00"/>
                </a:solidFill>
                <a:latin typeface="Rockwell" pitchFamily="18" charset="0"/>
              </a:rPr>
              <a:t>Menulis</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menjadi</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candu</a:t>
            </a:r>
            <a:endParaRPr lang="en-US" sz="3200" dirty="0">
              <a:solidFill>
                <a:srgbClr val="FFFF00"/>
              </a:solidFill>
              <a:latin typeface="Rockwell" pitchFamily="18" charset="0"/>
            </a:endParaRPr>
          </a:p>
        </p:txBody>
      </p:sp>
      <p:sp>
        <p:nvSpPr>
          <p:cNvPr id="8" name="Isosceles Triangle 7">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Multiply 8">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Isosceles Triangle 9">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10">
            <a:hlinkClick r:id="" action="ppaction://hlinkshowjump?jump=firstslid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3422509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95400" y="1600200"/>
            <a:ext cx="4572000" cy="3416320"/>
          </a:xfrm>
          <a:prstGeom prst="rect">
            <a:avLst/>
          </a:prstGeom>
        </p:spPr>
        <p:txBody>
          <a:bodyPr>
            <a:spAutoFit/>
          </a:bodyPr>
          <a:lstStyle/>
          <a:p>
            <a:r>
              <a:rPr lang="is-IS" sz="2400" dirty="0"/>
              <a:t>Resep </a:t>
            </a:r>
            <a:r>
              <a:rPr lang="is-IS" sz="2400" i="1" dirty="0"/>
              <a:t>cespleng </a:t>
            </a:r>
            <a:r>
              <a:rPr lang="is-IS" sz="2400" dirty="0"/>
              <a:t>Andrea adalah dengan mengeluarkan semua yang ada dalam pikiran, mencurahkan segala yang ada dalam hati dengan menulis. Bahkan, di awal kariernya, dia tak mau tahu apa tulisannya itu bagus atau jelek, apakah tulisannya itu sesuai komposisi, yang penting baginya adalah terus menulis. </a:t>
            </a:r>
            <a:endParaRPr lang="en-US" sz="2400" dirty="0"/>
          </a:p>
        </p:txBody>
      </p:sp>
      <p:sp>
        <p:nvSpPr>
          <p:cNvPr id="3" name="TextBox 2"/>
          <p:cNvSpPr txBox="1"/>
          <p:nvPr/>
        </p:nvSpPr>
        <p:spPr>
          <a:xfrm>
            <a:off x="838200" y="228600"/>
            <a:ext cx="4411144" cy="584775"/>
          </a:xfrm>
          <a:prstGeom prst="rect">
            <a:avLst/>
          </a:prstGeom>
          <a:noFill/>
        </p:spPr>
        <p:txBody>
          <a:bodyPr wrap="none" rtlCol="0">
            <a:spAutoFit/>
          </a:bodyPr>
          <a:lstStyle/>
          <a:p>
            <a:r>
              <a:rPr lang="en-US" sz="3200" dirty="0" err="1" smtClean="0">
                <a:solidFill>
                  <a:srgbClr val="FFFF00"/>
                </a:solidFill>
                <a:latin typeface="Rockwell" pitchFamily="18" charset="0"/>
              </a:rPr>
              <a:t>Terus</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Menulis</a:t>
            </a:r>
            <a:r>
              <a:rPr lang="en-US" sz="3200" dirty="0" smtClean="0">
                <a:solidFill>
                  <a:srgbClr val="FFFF00"/>
                </a:solidFill>
                <a:latin typeface="Rockwell" pitchFamily="18" charset="0"/>
              </a:rPr>
              <a:t>………..</a:t>
            </a:r>
            <a:endParaRPr lang="en-US" sz="3200" dirty="0">
              <a:solidFill>
                <a:srgbClr val="FFFF00"/>
              </a:solidFill>
              <a:latin typeface="Rockwell" pitchFamily="18" charset="0"/>
            </a:endParaRPr>
          </a:p>
        </p:txBody>
      </p:sp>
      <p:sp>
        <p:nvSpPr>
          <p:cNvPr id="8" name="Isosceles Triangle 7">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Multiply 8">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Isosceles Triangle 9">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10">
            <a:hlinkClick r:id="" action="ppaction://hlinkshowjump?jump=firstslid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3871975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1600200"/>
            <a:ext cx="4572000" cy="4154984"/>
          </a:xfrm>
          <a:prstGeom prst="rect">
            <a:avLst/>
          </a:prstGeom>
        </p:spPr>
        <p:txBody>
          <a:bodyPr>
            <a:spAutoFit/>
          </a:bodyPr>
          <a:lstStyle/>
          <a:p>
            <a:r>
              <a:rPr lang="is-IS" sz="2400" dirty="0" smtClean="0"/>
              <a:t>Menulis dengan </a:t>
            </a:r>
            <a:r>
              <a:rPr lang="is-IS" sz="2400" dirty="0"/>
              <a:t>hati dan mengikuti kata hati adalah salah satu cara untuk membuat kualitas tulisan kita semakin bagus.Tulisan yang mengikuti kata hati mengalir dari jiwa, mengalir di sekujur tubuh, dan menggerakkan kita untuk menyelesaikan tulisan. Kata-kata yang kemudian dihasilkan adalah kata-kata yang menggugah bagi pembacanya.</a:t>
            </a:r>
            <a:endParaRPr lang="en-US" sz="2400" dirty="0"/>
          </a:p>
        </p:txBody>
      </p:sp>
      <p:sp>
        <p:nvSpPr>
          <p:cNvPr id="3" name="TextBox 2"/>
          <p:cNvSpPr txBox="1"/>
          <p:nvPr/>
        </p:nvSpPr>
        <p:spPr>
          <a:xfrm>
            <a:off x="838200" y="228600"/>
            <a:ext cx="4654800" cy="584775"/>
          </a:xfrm>
          <a:prstGeom prst="rect">
            <a:avLst/>
          </a:prstGeom>
          <a:noFill/>
        </p:spPr>
        <p:txBody>
          <a:bodyPr wrap="none" rtlCol="0">
            <a:spAutoFit/>
          </a:bodyPr>
          <a:lstStyle/>
          <a:p>
            <a:r>
              <a:rPr lang="en-US" sz="3200" dirty="0" err="1" smtClean="0">
                <a:solidFill>
                  <a:srgbClr val="FFFF00"/>
                </a:solidFill>
                <a:latin typeface="Rockwell" pitchFamily="18" charset="0"/>
              </a:rPr>
              <a:t>Menulis</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dengan</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hati</a:t>
            </a:r>
            <a:r>
              <a:rPr lang="en-US" sz="3200" dirty="0" smtClean="0">
                <a:solidFill>
                  <a:srgbClr val="FFFF00"/>
                </a:solidFill>
                <a:latin typeface="Rockwell" pitchFamily="18" charset="0"/>
              </a:rPr>
              <a:t>…..</a:t>
            </a:r>
            <a:endParaRPr lang="en-US" sz="3200" dirty="0">
              <a:solidFill>
                <a:srgbClr val="FFFF00"/>
              </a:solidFill>
              <a:latin typeface="Rockwell"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25152" y="2254250"/>
            <a:ext cx="3238500" cy="2349500"/>
          </a:xfrm>
          <a:prstGeom prst="rect">
            <a:avLst/>
          </a:prstGeom>
        </p:spPr>
      </p:pic>
      <p:sp>
        <p:nvSpPr>
          <p:cNvPr id="9" name="Isosceles Triangle 8">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Multiply 9">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Isosceles Triangle 10">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2" name="Picture 11">
            <a:hlinkClick r:id="" action="ppaction://hlinkshowjump?jump=firstslide"/>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19375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03027" y="1600200"/>
            <a:ext cx="4572000" cy="3785652"/>
          </a:xfrm>
          <a:prstGeom prst="rect">
            <a:avLst/>
          </a:prstGeom>
        </p:spPr>
        <p:txBody>
          <a:bodyPr>
            <a:spAutoFit/>
          </a:bodyPr>
          <a:lstStyle/>
          <a:p>
            <a:r>
              <a:rPr lang="is-IS" sz="2400" dirty="0"/>
              <a:t>Hernowo (2007) menegaskan bahwa tanpa menjadi orang yang “rakus” membaca, mustahil seorang penulis dapat kaya raya dengan kata. Hanya dengan memiliki kekayaan katalah, tulisannya dapat mengalir, indah, dan menggugah. Membaca menambah kekayaan kosa kata dalam menulis.</a:t>
            </a:r>
            <a:endParaRPr lang="en-US" sz="2400" dirty="0"/>
          </a:p>
        </p:txBody>
      </p:sp>
      <p:sp>
        <p:nvSpPr>
          <p:cNvPr id="4" name="TextBox 3"/>
          <p:cNvSpPr txBox="1"/>
          <p:nvPr/>
        </p:nvSpPr>
        <p:spPr>
          <a:xfrm>
            <a:off x="838200" y="228600"/>
            <a:ext cx="5190203" cy="584775"/>
          </a:xfrm>
          <a:prstGeom prst="rect">
            <a:avLst/>
          </a:prstGeom>
          <a:noFill/>
        </p:spPr>
        <p:txBody>
          <a:bodyPr wrap="none" rtlCol="0">
            <a:spAutoFit/>
          </a:bodyPr>
          <a:lstStyle/>
          <a:p>
            <a:r>
              <a:rPr lang="en-US" sz="3200" dirty="0" err="1" smtClean="0">
                <a:solidFill>
                  <a:srgbClr val="FFFF00"/>
                </a:solidFill>
                <a:latin typeface="Rockwell" pitchFamily="18" charset="0"/>
              </a:rPr>
              <a:t>Menjadi</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rakus</a:t>
            </a:r>
            <a:r>
              <a:rPr lang="en-US" sz="3200" dirty="0" smtClean="0">
                <a:solidFill>
                  <a:srgbClr val="FFFF00"/>
                </a:solidFill>
                <a:latin typeface="Rockwell" pitchFamily="18" charset="0"/>
              </a:rPr>
              <a:t>” </a:t>
            </a:r>
            <a:r>
              <a:rPr lang="en-US" sz="3200" dirty="0" err="1" smtClean="0">
                <a:solidFill>
                  <a:srgbClr val="FFFF00"/>
                </a:solidFill>
                <a:latin typeface="Rockwell" pitchFamily="18" charset="0"/>
              </a:rPr>
              <a:t>membaca</a:t>
            </a:r>
            <a:endParaRPr lang="en-US" sz="3200" dirty="0">
              <a:solidFill>
                <a:srgbClr val="FFFF00"/>
              </a:solidFill>
              <a:latin typeface="Rockwell" pitchFamily="18" charset="0"/>
            </a:endParaRPr>
          </a:p>
        </p:txBody>
      </p:sp>
      <p:sp>
        <p:nvSpPr>
          <p:cNvPr id="9" name="Isosceles Triangle 8">
            <a:hlinkClick r:id="" action="ppaction://hlinkshowjump?jump=nextslide"/>
          </p:cNvPr>
          <p:cNvSpPr/>
          <p:nvPr/>
        </p:nvSpPr>
        <p:spPr>
          <a:xfrm rot="5400000">
            <a:off x="6920552" y="5447731"/>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Multiply 9">
            <a:hlinkClick r:id="" action="ppaction://hlinkshowjump?jump=endshow"/>
          </p:cNvPr>
          <p:cNvSpPr/>
          <p:nvPr/>
        </p:nvSpPr>
        <p:spPr>
          <a:xfrm>
            <a:off x="7848600" y="5371531"/>
            <a:ext cx="609600" cy="6096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Isosceles Triangle 10">
            <a:hlinkClick r:id="" action="ppaction://hlinkshowjump?jump=previousslide"/>
          </p:cNvPr>
          <p:cNvSpPr/>
          <p:nvPr/>
        </p:nvSpPr>
        <p:spPr>
          <a:xfrm rot="16200000" flipH="1">
            <a:off x="5791200" y="5618328"/>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2" name="Picture 11">
            <a:hlinkClick r:id="" action="ppaction://hlinkshowjump?jump=firstslid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5676331"/>
            <a:ext cx="699929" cy="616887"/>
          </a:xfrm>
          <a:prstGeom prst="rect">
            <a:avLst/>
          </a:prstGeom>
        </p:spPr>
      </p:pic>
    </p:spTree>
    <p:extLst>
      <p:ext uri="{BB962C8B-B14F-4D97-AF65-F5344CB8AC3E}">
        <p14:creationId xmlns:p14="http://schemas.microsoft.com/office/powerpoint/2010/main" xmlns="" val="179909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817</Words>
  <Application>Microsoft Office PowerPoint</Application>
  <PresentationFormat>On-screen Show (4:3)</PresentationFormat>
  <Paragraphs>33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UNTOUCHABLE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DINASTY</dc:creator>
  <cp:lastModifiedBy>MR TEDDY</cp:lastModifiedBy>
  <cp:revision>42</cp:revision>
  <dcterms:created xsi:type="dcterms:W3CDTF">2013-06-22T11:10:15Z</dcterms:created>
  <dcterms:modified xsi:type="dcterms:W3CDTF">2019-01-02T03:22:56Z</dcterms:modified>
</cp:coreProperties>
</file>