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handoutMasterIdLst>
    <p:handoutMasterId r:id="rId15"/>
  </p:handoutMasterIdLst>
  <p:sldIdLst>
    <p:sldId id="256" r:id="rId2"/>
    <p:sldId id="258" r:id="rId3"/>
    <p:sldId id="259" r:id="rId4"/>
    <p:sldId id="260" r:id="rId5"/>
    <p:sldId id="261" r:id="rId6"/>
    <p:sldId id="262" r:id="rId7"/>
    <p:sldId id="263" r:id="rId8"/>
    <p:sldId id="267" r:id="rId9"/>
    <p:sldId id="268" r:id="rId10"/>
    <p:sldId id="271" r:id="rId11"/>
    <p:sldId id="270" r:id="rId12"/>
    <p:sldId id="26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226" autoAdjust="0"/>
    <p:restoredTop sz="94718" autoAdjust="0"/>
  </p:normalViewPr>
  <p:slideViewPr>
    <p:cSldViewPr>
      <p:cViewPr varScale="1">
        <p:scale>
          <a:sx n="75" d="100"/>
          <a:sy n="75" d="100"/>
        </p:scale>
        <p:origin x="-378"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6" d="100"/>
          <a:sy n="56" d="100"/>
        </p:scale>
        <p:origin x="-1860" y="-10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FD47FD0-E72E-4275-87D2-2374EBA9F782}" type="datetimeFigureOut">
              <a:rPr lang="en-US" smtClean="0"/>
              <a:pPr/>
              <a:t>11/8/2007</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D45ADB4-515C-4E26-AD8B-E1096A5FCF19}" type="slidenum">
              <a:rPr lang="en-GB" smtClean="0"/>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84D4302-F249-4A97-B700-423E80DCC766}" type="datetimeFigureOut">
              <a:rPr lang="en-US" smtClean="0"/>
              <a:pPr/>
              <a:t>11/8/2007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BFC5D11-41B6-4652-A757-90F554CE2E54}"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BFC5D11-41B6-4652-A757-90F554CE2E54}" type="slidenum">
              <a:rPr lang="en-GB" smtClean="0"/>
              <a:pPr/>
              <a:t>2</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69D58D75-13DC-490C-862C-5245CF70F833}" type="datetimeFigureOut">
              <a:rPr lang="en-US" smtClean="0"/>
              <a:pPr/>
              <a:t>11/8/2007</a:t>
            </a:fld>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62877986-90CB-4B1A-A4E8-75331AAC0D02}"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transition spd="med" advClick="0" advTm="5000">
    <p:sndAc>
      <p:stSnd>
        <p:snd r:embed="rId1" name="arrow.wav" builtIn="1"/>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9D58D75-13DC-490C-862C-5245CF70F833}" type="datetimeFigureOut">
              <a:rPr lang="en-US" smtClean="0"/>
              <a:pPr/>
              <a:t>11/8/2007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877986-90CB-4B1A-A4E8-75331AAC0D02}" type="slidenum">
              <a:rPr lang="en-GB" smtClean="0"/>
              <a:pPr/>
              <a:t>‹#›</a:t>
            </a:fld>
            <a:endParaRPr lang="en-GB"/>
          </a:p>
        </p:txBody>
      </p:sp>
    </p:spTree>
  </p:cSld>
  <p:clrMapOvr>
    <a:masterClrMapping/>
  </p:clrMapOvr>
  <p:transition spd="med" advClick="0" advTm="5000">
    <p:sndAc>
      <p:stSnd>
        <p:snd r:embed="rId1" name="arrow.wav" builtIn="1"/>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5"/>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9D58D75-13DC-490C-862C-5245CF70F833}" type="datetimeFigureOut">
              <a:rPr lang="en-US" smtClean="0"/>
              <a:pPr/>
              <a:t>11/8/2007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877986-90CB-4B1A-A4E8-75331AAC0D02}"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transition spd="med" advClick="0" advTm="5000">
    <p:sndAc>
      <p:stSnd>
        <p:snd r:embed="rId1" name="arrow.wav" builtIn="1"/>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9D58D75-13DC-490C-862C-5245CF70F833}" type="datetimeFigureOut">
              <a:rPr lang="en-US" smtClean="0"/>
              <a:pPr/>
              <a:t>11/8/2007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877986-90CB-4B1A-A4E8-75331AAC0D02}" type="slidenum">
              <a:rPr lang="en-GB" smtClean="0"/>
              <a:pPr/>
              <a:t>‹#›</a:t>
            </a:fld>
            <a:endParaRPr lang="en-GB"/>
          </a:p>
        </p:txBody>
      </p:sp>
    </p:spTree>
  </p:cSld>
  <p:clrMapOvr>
    <a:masterClrMapping/>
  </p:clrMapOvr>
  <p:transition spd="med" advClick="0" advTm="5000">
    <p:sndAc>
      <p:stSnd>
        <p:snd r:embed="rId1" name="arrow.wav" builtIn="1"/>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1"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1859758"/>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1" y="2514601"/>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6" y="2514601"/>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69D58D75-13DC-490C-862C-5245CF70F833}" type="datetimeFigureOut">
              <a:rPr lang="en-US" smtClean="0"/>
              <a:pPr/>
              <a:t>11/8/2007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2877986-90CB-4B1A-A4E8-75331AAC0D02}" type="slidenum">
              <a:rPr lang="en-GB" smtClean="0"/>
              <a:pPr/>
              <a:t>‹#›</a:t>
            </a:fld>
            <a:endParaRPr lang="en-GB"/>
          </a:p>
        </p:txBody>
      </p:sp>
    </p:spTree>
  </p:cSld>
  <p:clrMapOvr>
    <a:masterClrMapping/>
  </p:clrMapOvr>
  <p:transition spd="med" advClick="0" advTm="5000">
    <p:sndAc>
      <p:stSnd>
        <p:snd r:embed="rId1" name="arrow.wav" builtIn="1"/>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9D58D75-13DC-490C-862C-5245CF70F833}" type="datetimeFigureOut">
              <a:rPr lang="en-US" smtClean="0"/>
              <a:pPr/>
              <a:t>11/8/2007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2877986-90CB-4B1A-A4E8-75331AAC0D02}" type="slidenum">
              <a:rPr lang="en-GB" smtClean="0"/>
              <a:pPr/>
              <a:t>‹#›</a:t>
            </a:fld>
            <a:endParaRPr lang="en-GB"/>
          </a:p>
        </p:txBody>
      </p:sp>
    </p:spTree>
  </p:cSld>
  <p:clrMapOvr>
    <a:masterClrMapping/>
  </p:clrMapOvr>
  <p:transition spd="med" advClick="0" advTm="5000">
    <p:sndAc>
      <p:stSnd>
        <p:snd r:embed="rId1" name="arrow.wav" builtIn="1"/>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D58D75-13DC-490C-862C-5245CF70F833}" type="datetimeFigureOut">
              <a:rPr lang="en-US" smtClean="0"/>
              <a:pPr/>
              <a:t>11/8/2007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2877986-90CB-4B1A-A4E8-75331AAC0D02}" type="slidenum">
              <a:rPr lang="en-GB" smtClean="0"/>
              <a:pPr/>
              <a:t>‹#›</a:t>
            </a:fld>
            <a:endParaRPr lang="en-GB"/>
          </a:p>
        </p:txBody>
      </p:sp>
    </p:spTree>
  </p:cSld>
  <p:clrMapOvr>
    <a:masterClrMapping/>
  </p:clrMapOvr>
  <p:transition spd="med" advClick="0" advTm="5000">
    <p:sndAc>
      <p:stSnd>
        <p:snd r:embed="rId1" name="arrow.wav" builtIn="1"/>
      </p:st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1"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9D58D75-13DC-490C-862C-5245CF70F833}" type="datetimeFigureOut">
              <a:rPr lang="en-US" smtClean="0"/>
              <a:pPr/>
              <a:t>11/8/2007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877986-90CB-4B1A-A4E8-75331AAC0D02}" type="slidenum">
              <a:rPr lang="en-GB" smtClean="0"/>
              <a:pPr/>
              <a:t>‹#›</a:t>
            </a:fld>
            <a:endParaRPr lang="en-GB"/>
          </a:p>
        </p:txBody>
      </p:sp>
    </p:spTree>
  </p:cSld>
  <p:clrMapOvr>
    <a:masterClrMapping/>
  </p:clrMapOvr>
  <p:transition spd="med" advClick="0" advTm="5000">
    <p:sndAc>
      <p:stSnd>
        <p:snd r:embed="rId1" name="arrow.wav" builtIn="1"/>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5"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7"/>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9D58D75-13DC-490C-862C-5245CF70F833}" type="datetimeFigureOut">
              <a:rPr lang="en-US" smtClean="0"/>
              <a:pPr/>
              <a:t>11/8/2007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077200" y="6356351"/>
            <a:ext cx="609600" cy="365125"/>
          </a:xfrm>
        </p:spPr>
        <p:txBody>
          <a:bodyPr/>
          <a:lstStyle/>
          <a:p>
            <a:fld id="{62877986-90CB-4B1A-A4E8-75331AAC0D02}" type="slidenum">
              <a:rPr lang="en-GB" smtClean="0"/>
              <a:pPr/>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6" y="5816601"/>
            <a:ext cx="9163051"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1" y="6219826"/>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spd="med" advClick="0" advTm="5000">
    <p:sndAc>
      <p:stSnd>
        <p:snd r:embed="rId1" name="arrow.wav" builtIn="1"/>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9D58D75-13DC-490C-862C-5245CF70F833}" type="datetimeFigureOut">
              <a:rPr lang="en-US" smtClean="0"/>
              <a:pPr/>
              <a:t>11/8/2007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877986-90CB-4B1A-A4E8-75331AAC0D02}" type="slidenum">
              <a:rPr lang="en-GB" smtClean="0"/>
              <a:pPr/>
              <a:t>‹#›</a:t>
            </a:fld>
            <a:endParaRPr lang="en-GB"/>
          </a:p>
        </p:txBody>
      </p:sp>
    </p:spTree>
  </p:cSld>
  <p:clrMapOvr>
    <a:masterClrMapping/>
  </p:clrMapOvr>
  <p:transition spd="med" advClick="0" advTm="5000">
    <p:sndAc>
      <p:stSnd>
        <p:snd r:embed="rId1" name="arrow.wav" builtIn="1"/>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2"/>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2"/>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9D58D75-13DC-490C-862C-5245CF70F833}" type="datetimeFigureOut">
              <a:rPr lang="en-US" smtClean="0"/>
              <a:pPr/>
              <a:t>11/8/2007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877986-90CB-4B1A-A4E8-75331AAC0D02}" type="slidenum">
              <a:rPr lang="en-GB" smtClean="0"/>
              <a:pPr/>
              <a:t>‹#›</a:t>
            </a:fld>
            <a:endParaRPr lang="en-GB"/>
          </a:p>
        </p:txBody>
      </p:sp>
    </p:spTree>
  </p:cSld>
  <p:clrMapOvr>
    <a:masterClrMapping/>
  </p:clrMapOvr>
  <p:transition spd="med" advClick="0" advTm="5000">
    <p:sndAc>
      <p:stSnd>
        <p:snd r:embed="rId1" name="arrow.wav" builtIn="1"/>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wav"/><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6" y="-7144"/>
            <a:ext cx="9163051"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1"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1"/>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9D58D75-13DC-490C-862C-5245CF70F833}" type="datetimeFigureOut">
              <a:rPr lang="en-US" smtClean="0"/>
              <a:pPr/>
              <a:t>11/8/2007</a:t>
            </a:fld>
            <a:endParaRPr lang="en-GB"/>
          </a:p>
        </p:txBody>
      </p:sp>
      <p:sp>
        <p:nvSpPr>
          <p:cNvPr id="22" name="Footer Placeholder 21"/>
          <p:cNvSpPr>
            <a:spLocks noGrp="1"/>
          </p:cNvSpPr>
          <p:nvPr>
            <p:ph type="ftr" sz="quarter" idx="3"/>
          </p:nvPr>
        </p:nvSpPr>
        <p:spPr>
          <a:xfrm>
            <a:off x="2667000" y="6356351"/>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7924800" y="6356351"/>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62877986-90CB-4B1A-A4E8-75331AAC0D02}" type="slidenum">
              <a:rPr lang="en-GB" smtClean="0"/>
              <a:pPr/>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Click="0" advTm="5000">
    <p:sndAc>
      <p:stSnd>
        <p:snd r:embed="rId13" name="arrow.wav" builtIn="1"/>
      </p:stSnd>
    </p:sndAc>
  </p:transition>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mailto:kingietk@netscape.net" TargetMode="External"/><Relationship Id="rId2" Type="http://schemas.openxmlformats.org/officeDocument/2006/relationships/audio" Target="../media/audio1.wav"/><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5000" dirty="0" smtClean="0"/>
              <a:t>BSP Reconciliation</a:t>
            </a:r>
            <a:endParaRPr lang="en-GB" sz="5000" dirty="0"/>
          </a:p>
        </p:txBody>
      </p:sp>
      <p:sp>
        <p:nvSpPr>
          <p:cNvPr id="3" name="Subtitle 2"/>
          <p:cNvSpPr>
            <a:spLocks noGrp="1"/>
          </p:cNvSpPr>
          <p:nvPr>
            <p:ph type="subTitle" idx="1"/>
          </p:nvPr>
        </p:nvSpPr>
        <p:spPr/>
        <p:txBody>
          <a:bodyPr/>
          <a:lstStyle/>
          <a:p>
            <a:endParaRPr lang="en-GB" dirty="0" smtClean="0">
              <a:solidFill>
                <a:schemeClr val="accent3">
                  <a:lumMod val="40000"/>
                  <a:lumOff val="60000"/>
                </a:schemeClr>
              </a:solidFill>
              <a:latin typeface="+mj-lt"/>
            </a:endParaRPr>
          </a:p>
          <a:p>
            <a:r>
              <a:rPr lang="en-GB" dirty="0" smtClean="0">
                <a:solidFill>
                  <a:schemeClr val="accent3">
                    <a:lumMod val="40000"/>
                    <a:lumOff val="60000"/>
                  </a:schemeClr>
                </a:solidFill>
                <a:latin typeface="+mj-lt"/>
              </a:rPr>
              <a:t>A brief explanation</a:t>
            </a:r>
            <a:endParaRPr lang="en-GB" dirty="0">
              <a:solidFill>
                <a:schemeClr val="accent3">
                  <a:lumMod val="40000"/>
                  <a:lumOff val="60000"/>
                </a:schemeClr>
              </a:solidFill>
              <a:latin typeface="+mj-lt"/>
            </a:endParaRPr>
          </a:p>
        </p:txBody>
      </p:sp>
    </p:spTree>
  </p:cSld>
  <p:clrMapOvr>
    <a:masterClrMapping/>
  </p:clrMapOvr>
  <p:transition spd="med" advClick="0" advTm="10000">
    <p:sndAc>
      <p:stSnd>
        <p:snd r:embed="rId2" name="arrow.wav" builtIn="1"/>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1371600"/>
            <a:ext cx="7851648" cy="3128970"/>
          </a:xfrm>
        </p:spPr>
        <p:txBody>
          <a:bodyPr>
            <a:noAutofit/>
          </a:bodyPr>
          <a:lstStyle/>
          <a:p>
            <a:pPr algn="ctr"/>
            <a:r>
              <a:rPr lang="en-GB" sz="4500" dirty="0" smtClean="0"/>
              <a:t>Do you know how many </a:t>
            </a:r>
            <a:br>
              <a:rPr lang="en-GB" sz="4500" dirty="0" smtClean="0"/>
            </a:br>
            <a:r>
              <a:rPr lang="en-GB" sz="4500" dirty="0" smtClean="0"/>
              <a:t>air tickets your company sells every month?</a:t>
            </a:r>
            <a:endParaRPr lang="en-GB" sz="4500" dirty="0"/>
          </a:p>
        </p:txBody>
      </p:sp>
      <p:sp>
        <p:nvSpPr>
          <p:cNvPr id="3" name="Subtitle 2"/>
          <p:cNvSpPr>
            <a:spLocks noGrp="1"/>
          </p:cNvSpPr>
          <p:nvPr>
            <p:ph type="subTitle" idx="1"/>
          </p:nvPr>
        </p:nvSpPr>
        <p:spPr>
          <a:xfrm>
            <a:off x="714348" y="5357826"/>
            <a:ext cx="7673748" cy="428628"/>
          </a:xfrm>
        </p:spPr>
        <p:txBody>
          <a:bodyPr>
            <a:normAutofit fontScale="92500" lnSpcReduction="10000"/>
          </a:bodyPr>
          <a:lstStyle/>
          <a:p>
            <a:endParaRPr lang="en-GB" dirty="0"/>
          </a:p>
        </p:txBody>
      </p:sp>
    </p:spTree>
  </p:cSld>
  <p:clrMapOvr>
    <a:masterClrMapping/>
  </p:clrMapOvr>
  <p:transition spd="med" advClick="0" advTm="10000">
    <p:sndAc>
      <p:stSnd>
        <p:snd r:embed="rId3" name="arrow.wav" builtIn="1"/>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00034" y="2000240"/>
            <a:ext cx="7885014" cy="2500330"/>
          </a:xfrm>
        </p:spPr>
        <p:txBody>
          <a:bodyPr>
            <a:normAutofit/>
          </a:bodyPr>
          <a:lstStyle/>
          <a:p>
            <a:pPr algn="ctr"/>
            <a:r>
              <a:rPr lang="en-GB" sz="4500" dirty="0" smtClean="0"/>
              <a:t>BSP send your company a list </a:t>
            </a:r>
            <a:r>
              <a:rPr lang="en-GB" sz="4500" dirty="0" smtClean="0"/>
              <a:t/>
            </a:r>
            <a:br>
              <a:rPr lang="en-GB" sz="4500" dirty="0" smtClean="0"/>
            </a:br>
            <a:r>
              <a:rPr lang="en-GB" sz="4500" dirty="0" smtClean="0"/>
              <a:t>of </a:t>
            </a:r>
            <a:r>
              <a:rPr lang="en-GB" sz="4500" dirty="0" smtClean="0"/>
              <a:t>tickets sold, </a:t>
            </a:r>
            <a:r>
              <a:rPr lang="en-GB" sz="4500" dirty="0" smtClean="0"/>
              <a:t/>
            </a:r>
            <a:br>
              <a:rPr lang="en-GB" sz="4500" dirty="0" smtClean="0"/>
            </a:br>
            <a:r>
              <a:rPr lang="en-GB" sz="4500" dirty="0" smtClean="0"/>
              <a:t>does anyone check  </a:t>
            </a:r>
            <a:r>
              <a:rPr lang="en-GB" sz="4500" dirty="0" smtClean="0"/>
              <a:t>this list?</a:t>
            </a:r>
            <a:endParaRPr lang="en-GB" sz="4500" dirty="0"/>
          </a:p>
        </p:txBody>
      </p:sp>
      <p:sp>
        <p:nvSpPr>
          <p:cNvPr id="3" name="Subtitle 2"/>
          <p:cNvSpPr>
            <a:spLocks noGrp="1"/>
          </p:cNvSpPr>
          <p:nvPr>
            <p:ph type="subTitle" idx="1"/>
          </p:nvPr>
        </p:nvSpPr>
        <p:spPr>
          <a:xfrm>
            <a:off x="857224" y="5214950"/>
            <a:ext cx="7530872" cy="857256"/>
          </a:xfrm>
        </p:spPr>
        <p:txBody>
          <a:bodyPr/>
          <a:lstStyle/>
          <a:p>
            <a:endParaRPr lang="en-GB" dirty="0"/>
          </a:p>
        </p:txBody>
      </p:sp>
    </p:spTree>
  </p:cSld>
  <p:clrMapOvr>
    <a:masterClrMapping/>
  </p:clrMapOvr>
  <p:transition spd="med" advClick="0" advTm="10000">
    <p:sndAc>
      <p:stSnd>
        <p:snd r:embed="rId2" name="arrow.wav" builtIn="1"/>
      </p:stSnd>
    </p:sndAc>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2428868"/>
            <a:ext cx="7851648" cy="1714512"/>
          </a:xfrm>
        </p:spPr>
        <p:txBody>
          <a:bodyPr>
            <a:normAutofit/>
          </a:bodyPr>
          <a:lstStyle/>
          <a:p>
            <a:pPr algn="ctr"/>
            <a:r>
              <a:rPr lang="en-GB" sz="4500" dirty="0" smtClean="0"/>
              <a:t>Is every charge for every ticket checked ?</a:t>
            </a:r>
            <a:endParaRPr lang="en-GB" sz="4500" dirty="0"/>
          </a:p>
        </p:txBody>
      </p:sp>
      <p:sp>
        <p:nvSpPr>
          <p:cNvPr id="3" name="Subtitle 2"/>
          <p:cNvSpPr>
            <a:spLocks noGrp="1"/>
          </p:cNvSpPr>
          <p:nvPr>
            <p:ph type="subTitle" idx="1"/>
          </p:nvPr>
        </p:nvSpPr>
        <p:spPr>
          <a:xfrm>
            <a:off x="533400" y="5072074"/>
            <a:ext cx="7854696" cy="928694"/>
          </a:xfrm>
        </p:spPr>
        <p:txBody>
          <a:bodyPr/>
          <a:lstStyle/>
          <a:p>
            <a:endParaRPr lang="en-GB" dirty="0"/>
          </a:p>
        </p:txBody>
      </p:sp>
    </p:spTree>
  </p:cSld>
  <p:clrMapOvr>
    <a:masterClrMapping/>
  </p:clrMapOvr>
  <p:transition spd="med" advClick="0" advTm="10000">
    <p:sndAc>
      <p:stSnd>
        <p:snd r:embed="rId2" name="arrow.wav" builtIn="1"/>
      </p:stSnd>
    </p:sndAc>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928670"/>
            <a:ext cx="7851648" cy="4357718"/>
          </a:xfrm>
        </p:spPr>
        <p:txBody>
          <a:bodyPr>
            <a:noAutofit/>
          </a:bodyPr>
          <a:lstStyle/>
          <a:p>
            <a:pPr algn="ctr"/>
            <a:r>
              <a:rPr lang="en-GB" sz="4000" dirty="0" smtClean="0"/>
              <a:t>Every IATA company holds their own record for each sale. In Amadeus these are called Air Records. Each Air Record shows the net amount owed to the airline, based on the data from your company.   </a:t>
            </a:r>
            <a:endParaRPr lang="en-GB" sz="4000" dirty="0"/>
          </a:p>
        </p:txBody>
      </p:sp>
      <p:sp>
        <p:nvSpPr>
          <p:cNvPr id="3" name="Subtitle 2"/>
          <p:cNvSpPr>
            <a:spLocks noGrp="1"/>
          </p:cNvSpPr>
          <p:nvPr>
            <p:ph type="subTitle" idx="1"/>
          </p:nvPr>
        </p:nvSpPr>
        <p:spPr>
          <a:xfrm>
            <a:off x="533400" y="5643578"/>
            <a:ext cx="7854696" cy="285752"/>
          </a:xfrm>
        </p:spPr>
        <p:txBody>
          <a:bodyPr>
            <a:normAutofit fontScale="55000" lnSpcReduction="20000"/>
          </a:bodyPr>
          <a:lstStyle/>
          <a:p>
            <a:endParaRPr lang="en-GB" dirty="0"/>
          </a:p>
        </p:txBody>
      </p:sp>
    </p:spTree>
  </p:cSld>
  <p:clrMapOvr>
    <a:masterClrMapping/>
  </p:clrMapOvr>
  <p:transition spd="med" advClick="0" advTm="10000">
    <p:sndAc>
      <p:stSnd>
        <p:snd r:embed="rId2" name="arrow.wav" builtIn="1"/>
      </p:stSnd>
    </p:sndAc>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1285860"/>
            <a:ext cx="7851648" cy="2786082"/>
          </a:xfrm>
        </p:spPr>
        <p:txBody>
          <a:bodyPr>
            <a:normAutofit/>
          </a:bodyPr>
          <a:lstStyle/>
          <a:p>
            <a:pPr algn="ctr"/>
            <a:r>
              <a:rPr lang="en-GB" sz="5000" dirty="0" smtClean="0"/>
              <a:t>The Air Record is an excellent guide to the staff as to the real cost of each ticket. </a:t>
            </a:r>
            <a:endParaRPr lang="en-GB" sz="5000" dirty="0"/>
          </a:p>
        </p:txBody>
      </p:sp>
      <p:sp>
        <p:nvSpPr>
          <p:cNvPr id="3" name="Subtitle 2"/>
          <p:cNvSpPr>
            <a:spLocks noGrp="1"/>
          </p:cNvSpPr>
          <p:nvPr>
            <p:ph type="subTitle" idx="1"/>
          </p:nvPr>
        </p:nvSpPr>
        <p:spPr>
          <a:xfrm>
            <a:off x="533400" y="5643578"/>
            <a:ext cx="7854696" cy="428628"/>
          </a:xfrm>
        </p:spPr>
        <p:txBody>
          <a:bodyPr>
            <a:normAutofit fontScale="92500" lnSpcReduction="10000"/>
          </a:bodyPr>
          <a:lstStyle/>
          <a:p>
            <a:endParaRPr lang="en-GB" dirty="0"/>
          </a:p>
        </p:txBody>
      </p:sp>
    </p:spTree>
  </p:cSld>
  <p:clrMapOvr>
    <a:masterClrMapping/>
  </p:clrMapOvr>
  <p:transition spd="med" advClick="0" advTm="10000">
    <p:sndAc>
      <p:stSnd>
        <p:snd r:embed="rId2" name="arrow.wav" builtIn="1"/>
      </p:stSnd>
    </p:sndAc>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1428736"/>
            <a:ext cx="7851648" cy="4286280"/>
          </a:xfrm>
        </p:spPr>
        <p:txBody>
          <a:bodyPr>
            <a:normAutofit fontScale="90000"/>
          </a:bodyPr>
          <a:lstStyle/>
          <a:p>
            <a:pPr algn="ctr"/>
            <a:r>
              <a:rPr lang="en-GB" sz="5000" dirty="0" smtClean="0"/>
              <a:t>Each charge received from BSP should be checked. Assuming your agency sells a large volume of tickets, checking all of these records may take your staff some time. </a:t>
            </a:r>
            <a:endParaRPr lang="en-GB" sz="5000" dirty="0"/>
          </a:p>
        </p:txBody>
      </p:sp>
      <p:sp>
        <p:nvSpPr>
          <p:cNvPr id="3" name="Subtitle 2"/>
          <p:cNvSpPr>
            <a:spLocks noGrp="1"/>
          </p:cNvSpPr>
          <p:nvPr>
            <p:ph type="subTitle" idx="1"/>
          </p:nvPr>
        </p:nvSpPr>
        <p:spPr>
          <a:xfrm>
            <a:off x="533400" y="6072206"/>
            <a:ext cx="7854696" cy="285752"/>
          </a:xfrm>
        </p:spPr>
        <p:txBody>
          <a:bodyPr>
            <a:normAutofit fontScale="55000" lnSpcReduction="20000"/>
          </a:bodyPr>
          <a:lstStyle/>
          <a:p>
            <a:endParaRPr lang="en-GB" dirty="0"/>
          </a:p>
        </p:txBody>
      </p:sp>
    </p:spTree>
  </p:cSld>
  <p:clrMapOvr>
    <a:masterClrMapping/>
  </p:clrMapOvr>
  <p:transition spd="med" advClick="0" advTm="10000">
    <p:sndAc>
      <p:stSnd>
        <p:snd r:embed="rId2" name="arrow.wav" builtIn="1"/>
      </p:stSnd>
    </p:sndAc>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928670"/>
            <a:ext cx="7851648" cy="4143404"/>
          </a:xfrm>
        </p:spPr>
        <p:txBody>
          <a:bodyPr>
            <a:noAutofit/>
          </a:bodyPr>
          <a:lstStyle/>
          <a:p>
            <a:pPr algn="ctr"/>
            <a:r>
              <a:rPr lang="en-GB" sz="4500" dirty="0" smtClean="0"/>
              <a:t>I am able to check each and every BSP charge for you, and produce a list of those charges  which </a:t>
            </a:r>
            <a:r>
              <a:rPr lang="en-GB" sz="4500" dirty="0" smtClean="0"/>
              <a:t>have </a:t>
            </a:r>
            <a:r>
              <a:rPr lang="en-GB" sz="4500" dirty="0" smtClean="0"/>
              <a:t>no exact match, or match outside a margin of your choice e.g. 5 pounds. </a:t>
            </a:r>
            <a:endParaRPr lang="en-GB" sz="4500" dirty="0"/>
          </a:p>
        </p:txBody>
      </p:sp>
      <p:sp>
        <p:nvSpPr>
          <p:cNvPr id="3" name="Subtitle 2"/>
          <p:cNvSpPr>
            <a:spLocks noGrp="1"/>
          </p:cNvSpPr>
          <p:nvPr>
            <p:ph type="subTitle" idx="1"/>
          </p:nvPr>
        </p:nvSpPr>
        <p:spPr>
          <a:xfrm>
            <a:off x="533400" y="5286388"/>
            <a:ext cx="7854696" cy="428628"/>
          </a:xfrm>
        </p:spPr>
        <p:txBody>
          <a:bodyPr>
            <a:normAutofit fontScale="92500" lnSpcReduction="10000"/>
          </a:bodyPr>
          <a:lstStyle/>
          <a:p>
            <a:endParaRPr lang="en-GB" dirty="0"/>
          </a:p>
        </p:txBody>
      </p:sp>
    </p:spTree>
  </p:cSld>
  <p:clrMapOvr>
    <a:masterClrMapping/>
  </p:clrMapOvr>
  <p:transition spd="med" advClick="0" advTm="10000">
    <p:sndAc>
      <p:stSnd>
        <p:snd r:embed="rId2" name="arrow.wav" builtIn="1"/>
      </p:stSnd>
    </p:sndAc>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1142984"/>
            <a:ext cx="7851648" cy="3643338"/>
          </a:xfrm>
        </p:spPr>
        <p:txBody>
          <a:bodyPr>
            <a:noAutofit/>
          </a:bodyPr>
          <a:lstStyle/>
          <a:p>
            <a:pPr algn="ctr"/>
            <a:r>
              <a:rPr lang="en-GB" sz="4000" dirty="0" smtClean="0"/>
              <a:t>For those charges which </a:t>
            </a:r>
            <a:r>
              <a:rPr lang="en-GB" sz="4000" dirty="0" smtClean="0"/>
              <a:t>do </a:t>
            </a:r>
            <a:r>
              <a:rPr lang="en-GB" sz="4000" dirty="0" smtClean="0"/>
              <a:t>not match </a:t>
            </a:r>
            <a:r>
              <a:rPr lang="en-GB" sz="4000" dirty="0" smtClean="0"/>
              <a:t>, </a:t>
            </a:r>
            <a:r>
              <a:rPr lang="en-GB" sz="4000" dirty="0" smtClean="0"/>
              <a:t>I can investigate, report to you what happened, and suggest the steps required to avoid this happening in the fu</a:t>
            </a:r>
            <a:r>
              <a:rPr lang="en-GB" sz="4500" dirty="0" smtClean="0"/>
              <a:t>ture. </a:t>
            </a:r>
            <a:endParaRPr lang="en-GB" sz="4500" dirty="0"/>
          </a:p>
        </p:txBody>
      </p:sp>
      <p:sp>
        <p:nvSpPr>
          <p:cNvPr id="3" name="Subtitle 2"/>
          <p:cNvSpPr>
            <a:spLocks noGrp="1"/>
          </p:cNvSpPr>
          <p:nvPr>
            <p:ph type="subTitle" idx="1"/>
          </p:nvPr>
        </p:nvSpPr>
        <p:spPr>
          <a:xfrm>
            <a:off x="533400" y="5143512"/>
            <a:ext cx="7854696" cy="785818"/>
          </a:xfrm>
        </p:spPr>
        <p:txBody>
          <a:bodyPr/>
          <a:lstStyle/>
          <a:p>
            <a:endParaRPr lang="en-GB" dirty="0"/>
          </a:p>
        </p:txBody>
      </p:sp>
    </p:spTree>
  </p:cSld>
  <p:clrMapOvr>
    <a:masterClrMapping/>
  </p:clrMapOvr>
  <p:transition spd="med" advClick="0" advTm="12000">
    <p:sndAc>
      <p:stSnd>
        <p:snd r:embed="rId2" name="arrow.wav" builtIn="1"/>
      </p:stSnd>
    </p:sndAc>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1371600"/>
            <a:ext cx="7851648" cy="3271846"/>
          </a:xfrm>
        </p:spPr>
        <p:txBody>
          <a:bodyPr>
            <a:noAutofit/>
          </a:bodyPr>
          <a:lstStyle/>
          <a:p>
            <a:pPr algn="ctr"/>
            <a:r>
              <a:rPr lang="en-GB" sz="4500" dirty="0" smtClean="0"/>
              <a:t>The aim of this exercise is to </a:t>
            </a:r>
            <a:r>
              <a:rPr lang="en-GB" sz="4500" dirty="0" smtClean="0"/>
              <a:t>produce a report which agrees </a:t>
            </a:r>
            <a:r>
              <a:rPr lang="en-GB" sz="4500" dirty="0" smtClean="0"/>
              <a:t>with the amount taken from the company bank account by </a:t>
            </a:r>
            <a:r>
              <a:rPr lang="en-GB" sz="4500" dirty="0" smtClean="0"/>
              <a:t>BSP,</a:t>
            </a:r>
            <a:r>
              <a:rPr lang="en-GB" sz="4500" dirty="0" smtClean="0"/>
              <a:t/>
            </a:r>
            <a:br>
              <a:rPr lang="en-GB" sz="4500" dirty="0" smtClean="0"/>
            </a:br>
            <a:r>
              <a:rPr lang="en-GB" sz="4500" dirty="0" smtClean="0"/>
              <a:t> to the exact penny.</a:t>
            </a:r>
            <a:endParaRPr lang="en-GB" sz="4500" dirty="0"/>
          </a:p>
        </p:txBody>
      </p:sp>
      <p:sp>
        <p:nvSpPr>
          <p:cNvPr id="3" name="Subtitle 2"/>
          <p:cNvSpPr>
            <a:spLocks noGrp="1"/>
          </p:cNvSpPr>
          <p:nvPr>
            <p:ph type="subTitle" idx="1"/>
          </p:nvPr>
        </p:nvSpPr>
        <p:spPr>
          <a:xfrm>
            <a:off x="533400" y="5000636"/>
            <a:ext cx="7854696" cy="500066"/>
          </a:xfrm>
        </p:spPr>
        <p:txBody>
          <a:bodyPr/>
          <a:lstStyle/>
          <a:p>
            <a:endParaRPr lang="en-GB" dirty="0"/>
          </a:p>
        </p:txBody>
      </p:sp>
    </p:spTree>
  </p:cSld>
  <p:clrMapOvr>
    <a:masterClrMapping/>
  </p:clrMapOvr>
  <p:transition spd="med" advClick="0" advTm="5000">
    <p:sndAc>
      <p:stSnd>
        <p:snd r:embed="rId2" name="arrow.wav" builtIn="1"/>
      </p:stSnd>
    </p:sndAc>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ctr"/>
            <a:r>
              <a:rPr lang="en-GB" sz="5000" dirty="0" smtClean="0"/>
              <a:t>This process is called </a:t>
            </a:r>
            <a:br>
              <a:rPr lang="en-GB" sz="5000" dirty="0" smtClean="0"/>
            </a:br>
            <a:r>
              <a:rPr lang="en-GB" sz="5000" dirty="0" smtClean="0"/>
              <a:t>BSP Reconciliation </a:t>
            </a:r>
            <a:endParaRPr lang="en-GB" sz="5000" dirty="0"/>
          </a:p>
        </p:txBody>
      </p:sp>
      <p:sp>
        <p:nvSpPr>
          <p:cNvPr id="3" name="Subtitle 2"/>
          <p:cNvSpPr>
            <a:spLocks noGrp="1"/>
          </p:cNvSpPr>
          <p:nvPr>
            <p:ph type="subTitle" idx="1"/>
          </p:nvPr>
        </p:nvSpPr>
        <p:spPr>
          <a:xfrm>
            <a:off x="533400" y="3929066"/>
            <a:ext cx="7854696" cy="1052070"/>
          </a:xfrm>
        </p:spPr>
        <p:txBody>
          <a:bodyPr/>
          <a:lstStyle/>
          <a:p>
            <a:endParaRPr lang="en-GB" dirty="0"/>
          </a:p>
        </p:txBody>
      </p:sp>
    </p:spTree>
  </p:cSld>
  <p:clrMapOvr>
    <a:masterClrMapping/>
  </p:clrMapOvr>
  <p:transition spd="med" advClick="0" advTm="5000">
    <p:sndAc>
      <p:stSnd>
        <p:snd r:embed="rId2" name="arrow.wav" builtIn="1"/>
      </p:stSnd>
    </p:sndAc>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1285860"/>
            <a:ext cx="7851648" cy="1643074"/>
          </a:xfrm>
        </p:spPr>
        <p:txBody>
          <a:bodyPr>
            <a:normAutofit/>
          </a:bodyPr>
          <a:lstStyle/>
          <a:p>
            <a:pPr algn="ctr"/>
            <a:r>
              <a:rPr lang="en-GB" sz="4500" dirty="0" smtClean="0"/>
              <a:t>All for the small sum of 300 pounds a month.</a:t>
            </a:r>
            <a:endParaRPr lang="en-GB" sz="4500" dirty="0"/>
          </a:p>
        </p:txBody>
      </p:sp>
      <p:sp>
        <p:nvSpPr>
          <p:cNvPr id="3" name="Subtitle 2"/>
          <p:cNvSpPr>
            <a:spLocks noGrp="1"/>
          </p:cNvSpPr>
          <p:nvPr>
            <p:ph type="subTitle" idx="1"/>
          </p:nvPr>
        </p:nvSpPr>
        <p:spPr>
          <a:xfrm>
            <a:off x="533400" y="3429000"/>
            <a:ext cx="7854696" cy="2000264"/>
          </a:xfrm>
        </p:spPr>
        <p:txBody>
          <a:bodyPr>
            <a:normAutofit fontScale="92500" lnSpcReduction="20000"/>
          </a:bodyPr>
          <a:lstStyle/>
          <a:p>
            <a:endParaRPr lang="en-GB" dirty="0" smtClean="0">
              <a:latin typeface="+mj-lt"/>
            </a:endParaRPr>
          </a:p>
          <a:p>
            <a:r>
              <a:rPr lang="en-GB" dirty="0" smtClean="0">
                <a:solidFill>
                  <a:schemeClr val="accent3">
                    <a:lumMod val="60000"/>
                    <a:lumOff val="40000"/>
                  </a:schemeClr>
                </a:solidFill>
                <a:latin typeface="+mj-lt"/>
              </a:rPr>
              <a:t>BSP RECONCILIATION SERVICES</a:t>
            </a:r>
          </a:p>
          <a:p>
            <a:r>
              <a:rPr lang="en-GB" dirty="0" smtClean="0">
                <a:solidFill>
                  <a:schemeClr val="accent2"/>
                </a:solidFill>
                <a:latin typeface="+mj-lt"/>
                <a:hlinkClick r:id="rId3"/>
              </a:rPr>
              <a:t>kingietk@netscape.net</a:t>
            </a:r>
            <a:endParaRPr lang="en-GB" dirty="0" smtClean="0">
              <a:solidFill>
                <a:schemeClr val="accent2"/>
              </a:solidFill>
              <a:latin typeface="+mj-lt"/>
            </a:endParaRPr>
          </a:p>
          <a:p>
            <a:endParaRPr lang="en-GB" dirty="0" smtClean="0">
              <a:solidFill>
                <a:schemeClr val="accent3">
                  <a:lumMod val="60000"/>
                  <a:lumOff val="40000"/>
                </a:schemeClr>
              </a:solidFill>
              <a:latin typeface="+mj-lt"/>
            </a:endParaRPr>
          </a:p>
          <a:p>
            <a:r>
              <a:rPr lang="en-GB" dirty="0" smtClean="0">
                <a:solidFill>
                  <a:schemeClr val="accent3">
                    <a:lumMod val="60000"/>
                    <a:lumOff val="40000"/>
                  </a:schemeClr>
                </a:solidFill>
                <a:latin typeface="+mj-lt"/>
              </a:rPr>
              <a:t> </a:t>
            </a:r>
            <a:endParaRPr lang="en-GB" dirty="0">
              <a:solidFill>
                <a:schemeClr val="accent3">
                  <a:lumMod val="60000"/>
                  <a:lumOff val="40000"/>
                </a:schemeClr>
              </a:solidFill>
              <a:latin typeface="+mj-lt"/>
            </a:endParaRPr>
          </a:p>
        </p:txBody>
      </p:sp>
    </p:spTree>
  </p:cSld>
  <p:clrMapOvr>
    <a:masterClrMapping/>
  </p:clrMapOvr>
  <p:transition spd="med" advClick="0" advTm="20000">
    <p:sndAc>
      <p:stSnd>
        <p:snd r:embed="rId2" name="arrow.wav" builtIn="1"/>
      </p:stSnd>
    </p:sndAc>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383</TotalTime>
  <Words>228</Words>
  <Application>Microsoft Office PowerPoint</Application>
  <PresentationFormat>On-screen Show (4:3)</PresentationFormat>
  <Paragraphs>20</Paragraphs>
  <Slides>12</Slides>
  <Notes>1</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Flow</vt:lpstr>
      <vt:lpstr>BSP Reconciliation</vt:lpstr>
      <vt:lpstr>Do you know how many  air tickets your company sells every month?</vt:lpstr>
      <vt:lpstr>BSP send your company a list  of tickets sold,  does anyone check  this list?</vt:lpstr>
      <vt:lpstr>Is every charge for every ticket checked ?</vt:lpstr>
      <vt:lpstr>Every IATA company holds their own record for each sale. In Amadeus these are called Air Records. Each Air Record shows the net amount owed to the airline, based on the data from your company.   </vt:lpstr>
      <vt:lpstr>The Air Record is an excellent guide to the staff as to the real cost of each ticket. </vt:lpstr>
      <vt:lpstr>Each charge received from BSP should be checked. Assuming your agency sells a large volume of tickets, checking all of these records may take your staff some time. </vt:lpstr>
      <vt:lpstr>I am able to check each and every BSP charge for you, and produce a list of those charges  which have no exact match, or match outside a margin of your choice e.g. 5 pounds. </vt:lpstr>
      <vt:lpstr>For those charges which do not match , I can investigate, report to you what happened, and suggest the steps required to avoid this happening in the future. </vt:lpstr>
      <vt:lpstr>The aim of this exercise is to produce a report which agrees with the amount taken from the company bank account by BSP,  to the exact penny.</vt:lpstr>
      <vt:lpstr>This process is called  BSP Reconciliation </vt:lpstr>
      <vt:lpstr>All for the small sum of 300 pounds a month.</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BSP Reconciliation</dc:title>
  <dc:creator>tim</dc:creator>
  <cp:lastModifiedBy>tim</cp:lastModifiedBy>
  <cp:revision>46</cp:revision>
  <dcterms:created xsi:type="dcterms:W3CDTF">2007-11-07T18:18:44Z</dcterms:created>
  <dcterms:modified xsi:type="dcterms:W3CDTF">2007-11-08T16:34:16Z</dcterms:modified>
</cp:coreProperties>
</file>