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  <p:sldMasterId id="2147483984" r:id="rId2"/>
  </p:sldMasterIdLst>
  <p:notesMasterIdLst>
    <p:notesMasterId r:id="rId60"/>
  </p:notesMasterIdLst>
  <p:handoutMasterIdLst>
    <p:handoutMasterId r:id="rId61"/>
  </p:handoutMasterIdLst>
  <p:sldIdLst>
    <p:sldId id="349" r:id="rId3"/>
    <p:sldId id="351" r:id="rId4"/>
    <p:sldId id="428" r:id="rId5"/>
    <p:sldId id="350" r:id="rId6"/>
    <p:sldId id="429" r:id="rId7"/>
    <p:sldId id="352" r:id="rId8"/>
    <p:sldId id="353" r:id="rId9"/>
    <p:sldId id="407" r:id="rId10"/>
    <p:sldId id="403" r:id="rId11"/>
    <p:sldId id="354" r:id="rId12"/>
    <p:sldId id="355" r:id="rId13"/>
    <p:sldId id="405" r:id="rId14"/>
    <p:sldId id="404" r:id="rId15"/>
    <p:sldId id="423" r:id="rId16"/>
    <p:sldId id="424" r:id="rId17"/>
    <p:sldId id="425" r:id="rId18"/>
    <p:sldId id="363" r:id="rId19"/>
    <p:sldId id="361" r:id="rId20"/>
    <p:sldId id="362" r:id="rId21"/>
    <p:sldId id="364" r:id="rId22"/>
    <p:sldId id="365" r:id="rId23"/>
    <p:sldId id="366" r:id="rId24"/>
    <p:sldId id="367" r:id="rId25"/>
    <p:sldId id="368" r:id="rId26"/>
    <p:sldId id="369" r:id="rId27"/>
    <p:sldId id="370" r:id="rId28"/>
    <p:sldId id="371" r:id="rId29"/>
    <p:sldId id="408" r:id="rId30"/>
    <p:sldId id="421" r:id="rId31"/>
    <p:sldId id="422" r:id="rId32"/>
    <p:sldId id="411" r:id="rId33"/>
    <p:sldId id="412" r:id="rId34"/>
    <p:sldId id="409" r:id="rId35"/>
    <p:sldId id="413" r:id="rId36"/>
    <p:sldId id="415" r:id="rId37"/>
    <p:sldId id="416" r:id="rId38"/>
    <p:sldId id="417" r:id="rId39"/>
    <p:sldId id="418" r:id="rId40"/>
    <p:sldId id="419" r:id="rId41"/>
    <p:sldId id="420" r:id="rId42"/>
    <p:sldId id="414" r:id="rId43"/>
    <p:sldId id="410" r:id="rId44"/>
    <p:sldId id="426" r:id="rId45"/>
    <p:sldId id="427" r:id="rId46"/>
    <p:sldId id="389" r:id="rId47"/>
    <p:sldId id="390" r:id="rId48"/>
    <p:sldId id="391" r:id="rId49"/>
    <p:sldId id="392" r:id="rId50"/>
    <p:sldId id="393" r:id="rId51"/>
    <p:sldId id="394" r:id="rId52"/>
    <p:sldId id="395" r:id="rId53"/>
    <p:sldId id="396" r:id="rId54"/>
    <p:sldId id="397" r:id="rId55"/>
    <p:sldId id="398" r:id="rId56"/>
    <p:sldId id="399" r:id="rId57"/>
    <p:sldId id="400" r:id="rId58"/>
    <p:sldId id="401" r:id="rId59"/>
  </p:sldIdLst>
  <p:sldSz cx="9144000" cy="6858000" type="screen4x3"/>
  <p:notesSz cx="6888163" cy="96234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31" userDrawn="1">
          <p15:clr>
            <a:srgbClr val="A4A3A4"/>
          </p15:clr>
        </p15:guide>
        <p15:guide id="2" pos="217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  <a:srgbClr val="669900"/>
    <a:srgbClr val="33CCCC"/>
    <a:srgbClr val="CCCCFF"/>
    <a:srgbClr val="CC99FF"/>
    <a:srgbClr val="9999FF"/>
    <a:srgbClr val="00CC99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>
      <p:cViewPr varScale="1">
        <p:scale>
          <a:sx n="74" d="100"/>
          <a:sy n="74" d="100"/>
        </p:scale>
        <p:origin x="116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820" y="-108"/>
      </p:cViewPr>
      <p:guideLst>
        <p:guide orient="horz" pos="3031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61" Type="http://schemas.openxmlformats.org/officeDocument/2006/relationships/handoutMaster" Target="handoutMasters/handoutMaster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A9A7D7-FCAB-4BFB-9675-73B87E351DB1}" type="doc">
      <dgm:prSet loTypeId="urn:microsoft.com/office/officeart/2005/8/layout/vList3#1" loCatId="list" qsTypeId="urn:microsoft.com/office/officeart/2005/8/quickstyle/simple2" qsCatId="simple" csTypeId="urn:microsoft.com/office/officeart/2005/8/colors/colorful3" csCatId="colorful" phldr="1"/>
      <dgm:spPr/>
    </dgm:pt>
    <dgm:pt modelId="{1D802848-5053-4E9E-B939-01025102D1C4}">
      <dgm:prSet phldrT="[Text]" custT="1"/>
      <dgm:spPr/>
      <dgm:t>
        <a:bodyPr/>
        <a:lstStyle/>
        <a:p>
          <a:r>
            <a:rPr lang="en-US" sz="2400" dirty="0" smtClean="0">
              <a:latin typeface="Arial Rounded MT Bold" pitchFamily="34" charset="0"/>
            </a:rPr>
            <a:t>BILANGAN PENSYARAH</a:t>
          </a:r>
          <a:endParaRPr lang="en-US" sz="2400" dirty="0">
            <a:latin typeface="Arial Rounded MT Bold" pitchFamily="34" charset="0"/>
          </a:endParaRPr>
        </a:p>
      </dgm:t>
    </dgm:pt>
    <dgm:pt modelId="{109D599F-D70D-46BE-8ABB-7187BA337324}" type="parTrans" cxnId="{B357CDE4-BBEE-408E-B76F-508C098F5558}">
      <dgm:prSet/>
      <dgm:spPr/>
      <dgm:t>
        <a:bodyPr/>
        <a:lstStyle/>
        <a:p>
          <a:endParaRPr lang="en-US"/>
        </a:p>
      </dgm:t>
    </dgm:pt>
    <dgm:pt modelId="{049A39EC-A388-4687-AD9F-DE89286CAC38}" type="sibTrans" cxnId="{B357CDE4-BBEE-408E-B76F-508C098F5558}">
      <dgm:prSet/>
      <dgm:spPr/>
      <dgm:t>
        <a:bodyPr/>
        <a:lstStyle/>
        <a:p>
          <a:endParaRPr lang="en-US"/>
        </a:p>
      </dgm:t>
    </dgm:pt>
    <dgm:pt modelId="{CE4596FD-A3B0-4058-A572-CC7051E407DA}">
      <dgm:prSet phldrT="[Text]" custT="1"/>
      <dgm:spPr/>
      <dgm:t>
        <a:bodyPr/>
        <a:lstStyle/>
        <a:p>
          <a:r>
            <a:rPr lang="en-US" sz="2400" dirty="0" smtClean="0">
              <a:latin typeface="Arial Rounded MT Bold" pitchFamily="34" charset="0"/>
            </a:rPr>
            <a:t>BILANGAN PELAJAR SVM TAHUN 1 </a:t>
          </a:r>
          <a:endParaRPr lang="en-US" sz="2400" dirty="0"/>
        </a:p>
      </dgm:t>
    </dgm:pt>
    <dgm:pt modelId="{EB580AC3-B8C9-48FC-BCF6-8F4C8CF3EAB7}" type="parTrans" cxnId="{F47078E1-2C68-4D42-B165-63E679AD12DB}">
      <dgm:prSet/>
      <dgm:spPr/>
      <dgm:t>
        <a:bodyPr/>
        <a:lstStyle/>
        <a:p>
          <a:endParaRPr lang="en-US"/>
        </a:p>
      </dgm:t>
    </dgm:pt>
    <dgm:pt modelId="{F5460401-1A0B-4CA5-89A4-E91E74E35BCA}" type="sibTrans" cxnId="{F47078E1-2C68-4D42-B165-63E679AD12DB}">
      <dgm:prSet/>
      <dgm:spPr/>
      <dgm:t>
        <a:bodyPr/>
        <a:lstStyle/>
        <a:p>
          <a:endParaRPr lang="en-US"/>
        </a:p>
      </dgm:t>
    </dgm:pt>
    <dgm:pt modelId="{6FA47B00-1BE1-4C07-9F96-E7A8A2717E00}">
      <dgm:prSet phldrT="[Text]"/>
      <dgm:spPr/>
      <dgm:t>
        <a:bodyPr/>
        <a:lstStyle/>
        <a:p>
          <a:r>
            <a:rPr lang="en-US" dirty="0" smtClean="0">
              <a:latin typeface="Arial Rounded MT Bold" pitchFamily="34" charset="0"/>
            </a:rPr>
            <a:t>BILANGAN PELAJAR SVM TAHUN 2</a:t>
          </a:r>
          <a:endParaRPr lang="en-US" dirty="0"/>
        </a:p>
      </dgm:t>
    </dgm:pt>
    <dgm:pt modelId="{E034FD62-3C94-4417-8E7C-87E10E82E91C}" type="parTrans" cxnId="{10C594BF-EAD7-4FCD-AD54-A341FFE1BD91}">
      <dgm:prSet/>
      <dgm:spPr/>
      <dgm:t>
        <a:bodyPr/>
        <a:lstStyle/>
        <a:p>
          <a:endParaRPr lang="en-US"/>
        </a:p>
      </dgm:t>
    </dgm:pt>
    <dgm:pt modelId="{E2C89762-806D-43DD-AAEC-63AAFBECDDF5}" type="sibTrans" cxnId="{10C594BF-EAD7-4FCD-AD54-A341FFE1BD91}">
      <dgm:prSet/>
      <dgm:spPr/>
      <dgm:t>
        <a:bodyPr/>
        <a:lstStyle/>
        <a:p>
          <a:endParaRPr lang="en-US"/>
        </a:p>
      </dgm:t>
    </dgm:pt>
    <dgm:pt modelId="{662E7CFC-C5EB-403E-B81F-4A8234043DA5}">
      <dgm:prSet/>
      <dgm:spPr/>
      <dgm:t>
        <a:bodyPr/>
        <a:lstStyle/>
        <a:p>
          <a:r>
            <a:rPr lang="en-US" dirty="0" smtClean="0">
              <a:latin typeface="Arial Rounded MT Bold" pitchFamily="34" charset="0"/>
            </a:rPr>
            <a:t>BILANGAN PELAJAR DIPLOMA TAHUN 1</a:t>
          </a:r>
          <a:endParaRPr lang="en-US" dirty="0">
            <a:latin typeface="Arial Rounded MT Bold" pitchFamily="34" charset="0"/>
          </a:endParaRPr>
        </a:p>
      </dgm:t>
    </dgm:pt>
    <dgm:pt modelId="{5A588D21-A1D6-45B3-8FA2-4EF10E6CC48B}" type="parTrans" cxnId="{341F47B1-2223-4C08-8AF4-BE0010C04222}">
      <dgm:prSet/>
      <dgm:spPr/>
      <dgm:t>
        <a:bodyPr/>
        <a:lstStyle/>
        <a:p>
          <a:endParaRPr lang="en-US"/>
        </a:p>
      </dgm:t>
    </dgm:pt>
    <dgm:pt modelId="{8082D6CE-903B-48C6-86CF-AF511A7BC3CD}" type="sibTrans" cxnId="{341F47B1-2223-4C08-8AF4-BE0010C04222}">
      <dgm:prSet/>
      <dgm:spPr/>
      <dgm:t>
        <a:bodyPr/>
        <a:lstStyle/>
        <a:p>
          <a:endParaRPr lang="en-US"/>
        </a:p>
      </dgm:t>
    </dgm:pt>
    <dgm:pt modelId="{793FF57F-4A32-4AAC-BCFC-A3C1ED6CEEFA}">
      <dgm:prSet/>
      <dgm:spPr/>
      <dgm:t>
        <a:bodyPr/>
        <a:lstStyle/>
        <a:p>
          <a:r>
            <a:rPr lang="en-US" dirty="0" smtClean="0">
              <a:latin typeface="Arial Rounded MT Bold" pitchFamily="34" charset="0"/>
            </a:rPr>
            <a:t>BILANGAN PELAJAR DIPLOMA TAHUN 2</a:t>
          </a:r>
          <a:endParaRPr lang="en-US" dirty="0">
            <a:latin typeface="Arial Rounded MT Bold" pitchFamily="34" charset="0"/>
          </a:endParaRPr>
        </a:p>
      </dgm:t>
    </dgm:pt>
    <dgm:pt modelId="{88932853-138B-4169-870E-A5665D5482A1}" type="parTrans" cxnId="{9C233B0B-C2BA-458A-944A-0110B64C6B57}">
      <dgm:prSet/>
      <dgm:spPr/>
      <dgm:t>
        <a:bodyPr/>
        <a:lstStyle/>
        <a:p>
          <a:endParaRPr lang="en-US"/>
        </a:p>
      </dgm:t>
    </dgm:pt>
    <dgm:pt modelId="{8426D40F-43D1-4C56-8C53-25D5C209B206}" type="sibTrans" cxnId="{9C233B0B-C2BA-458A-944A-0110B64C6B57}">
      <dgm:prSet/>
      <dgm:spPr/>
      <dgm:t>
        <a:bodyPr/>
        <a:lstStyle/>
        <a:p>
          <a:endParaRPr lang="en-US"/>
        </a:p>
      </dgm:t>
    </dgm:pt>
    <dgm:pt modelId="{5C56E980-8188-4F7D-BF8C-80A0DE93C035}" type="pres">
      <dgm:prSet presAssocID="{AFA9A7D7-FCAB-4BFB-9675-73B87E351DB1}" presName="linearFlow" presStyleCnt="0">
        <dgm:presLayoutVars>
          <dgm:dir/>
          <dgm:resizeHandles val="exact"/>
        </dgm:presLayoutVars>
      </dgm:prSet>
      <dgm:spPr/>
    </dgm:pt>
    <dgm:pt modelId="{D7EC51D0-7DD6-4F42-9AB4-8DE5051BC91C}" type="pres">
      <dgm:prSet presAssocID="{1D802848-5053-4E9E-B939-01025102D1C4}" presName="composite" presStyleCnt="0"/>
      <dgm:spPr/>
    </dgm:pt>
    <dgm:pt modelId="{90C1AD69-419A-4B05-B15B-3D687CF82B95}" type="pres">
      <dgm:prSet presAssocID="{1D802848-5053-4E9E-B939-01025102D1C4}" presName="imgShp" presStyleLbl="fgImgPlace1" presStyleIdx="0" presStyleCnt="5" custScaleX="56838" custScaleY="64390" custLinFactY="35196" custLinFactNeighborX="-17496" custLinFactNeighborY="100000"/>
      <dgm:spPr/>
    </dgm:pt>
    <dgm:pt modelId="{6883B9D7-651E-4917-B3F9-183CC1E51C00}" type="pres">
      <dgm:prSet presAssocID="{1D802848-5053-4E9E-B939-01025102D1C4}" presName="txShp" presStyleLbl="node1" presStyleIdx="0" presStyleCnt="5" custScaleX="980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A87C39-3C92-4261-858D-FFA79CFE920B}" type="pres">
      <dgm:prSet presAssocID="{049A39EC-A388-4687-AD9F-DE89286CAC38}" presName="spacing" presStyleCnt="0"/>
      <dgm:spPr/>
    </dgm:pt>
    <dgm:pt modelId="{DD3E5590-FF09-48F0-90CB-6EADEBE111F7}" type="pres">
      <dgm:prSet presAssocID="{CE4596FD-A3B0-4058-A572-CC7051E407DA}" presName="composite" presStyleCnt="0"/>
      <dgm:spPr/>
    </dgm:pt>
    <dgm:pt modelId="{ACD02773-BD02-4E49-9DFF-D8C1EE709C38}" type="pres">
      <dgm:prSet presAssocID="{CE4596FD-A3B0-4058-A572-CC7051E407DA}" presName="imgShp" presStyleLbl="fgImgPlace1" presStyleIdx="1" presStyleCnt="5" custScaleX="31335" custScaleY="50490" custLinFactY="-45092" custLinFactNeighborX="-4740" custLinFactNeighborY="-100000"/>
      <dgm:spPr/>
    </dgm:pt>
    <dgm:pt modelId="{2EF11AA5-49FF-4E8F-A0E9-6C3D5EDFAE6C}" type="pres">
      <dgm:prSet presAssocID="{CE4596FD-A3B0-4058-A572-CC7051E407DA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6EDA49-4054-4E7D-BA64-2298333949F6}" type="pres">
      <dgm:prSet presAssocID="{F5460401-1A0B-4CA5-89A4-E91E74E35BCA}" presName="spacing" presStyleCnt="0"/>
      <dgm:spPr/>
    </dgm:pt>
    <dgm:pt modelId="{863F3A89-01EC-4542-B522-558128D1F1AC}" type="pres">
      <dgm:prSet presAssocID="{6FA47B00-1BE1-4C07-9F96-E7A8A2717E00}" presName="composite" presStyleCnt="0"/>
      <dgm:spPr/>
    </dgm:pt>
    <dgm:pt modelId="{020BAF22-4E95-4E66-89DE-46A2DF53219E}" type="pres">
      <dgm:prSet presAssocID="{6FA47B00-1BE1-4C07-9F96-E7A8A2717E00}" presName="imgShp" presStyleLbl="fgImgPlace1" presStyleIdx="2" presStyleCnt="5" custScaleX="37745" custScaleY="63068" custLinFactNeighborX="430" custLinFactNeighborY="3081"/>
      <dgm:spPr/>
    </dgm:pt>
    <dgm:pt modelId="{D5C0AF62-5E1D-4E72-BB0E-AAFF06ABE613}" type="pres">
      <dgm:prSet presAssocID="{6FA47B00-1BE1-4C07-9F96-E7A8A2717E00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DD8EF6-84AC-42E4-B5D5-ACCCCCD4FC03}" type="pres">
      <dgm:prSet presAssocID="{E2C89762-806D-43DD-AAEC-63AAFBECDDF5}" presName="spacing" presStyleCnt="0"/>
      <dgm:spPr/>
    </dgm:pt>
    <dgm:pt modelId="{7F7DC58A-B999-4492-A488-2D42F60BF6F1}" type="pres">
      <dgm:prSet presAssocID="{662E7CFC-C5EB-403E-B81F-4A8234043DA5}" presName="composite" presStyleCnt="0"/>
      <dgm:spPr/>
    </dgm:pt>
    <dgm:pt modelId="{DD6FD67F-2DDD-4A63-AE11-0136E00FFDC8}" type="pres">
      <dgm:prSet presAssocID="{662E7CFC-C5EB-403E-B81F-4A8234043DA5}" presName="imgShp" presStyleLbl="fgImgPlace1" presStyleIdx="3" presStyleCnt="5" custScaleX="56017" custScaleY="58238"/>
      <dgm:spPr/>
    </dgm:pt>
    <dgm:pt modelId="{5E782BF8-DF0C-4768-9D1D-13AD6834E7BE}" type="pres">
      <dgm:prSet presAssocID="{662E7CFC-C5EB-403E-B81F-4A8234043DA5}" presName="txShp" presStyleLbl="node1" presStyleIdx="3" presStyleCnt="5" custLinFactNeighborX="-1300" custLinFactNeighborY="-590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17B107-97E9-4BB8-8FFF-F5CC5704A86F}" type="pres">
      <dgm:prSet presAssocID="{8082D6CE-903B-48C6-86CF-AF511A7BC3CD}" presName="spacing" presStyleCnt="0"/>
      <dgm:spPr/>
    </dgm:pt>
    <dgm:pt modelId="{B10DEE5A-B7A9-4129-8731-B6C8F409842C}" type="pres">
      <dgm:prSet presAssocID="{793FF57F-4A32-4AAC-BCFC-A3C1ED6CEEFA}" presName="composite" presStyleCnt="0"/>
      <dgm:spPr/>
    </dgm:pt>
    <dgm:pt modelId="{52FE77BD-196A-4A79-818E-72C62B912DDA}" type="pres">
      <dgm:prSet presAssocID="{793FF57F-4A32-4AAC-BCFC-A3C1ED6CEEFA}" presName="imgShp" presStyleLbl="fgImgPlace1" presStyleIdx="4" presStyleCnt="5" custScaleX="36885" custScaleY="47247"/>
      <dgm:spPr/>
    </dgm:pt>
    <dgm:pt modelId="{8CA8CB1C-B706-4B33-AE18-03EB2191ED74}" type="pres">
      <dgm:prSet presAssocID="{793FF57F-4A32-4AAC-BCFC-A3C1ED6CEEFA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41F47B1-2223-4C08-8AF4-BE0010C04222}" srcId="{AFA9A7D7-FCAB-4BFB-9675-73B87E351DB1}" destId="{662E7CFC-C5EB-403E-B81F-4A8234043DA5}" srcOrd="3" destOrd="0" parTransId="{5A588D21-A1D6-45B3-8FA2-4EF10E6CC48B}" sibTransId="{8082D6CE-903B-48C6-86CF-AF511A7BC3CD}"/>
    <dgm:cxn modelId="{6C2F8324-E1AB-4110-9BBF-203D2E0D624F}" type="presOf" srcId="{1D802848-5053-4E9E-B939-01025102D1C4}" destId="{6883B9D7-651E-4917-B3F9-183CC1E51C00}" srcOrd="0" destOrd="0" presId="urn:microsoft.com/office/officeart/2005/8/layout/vList3#1"/>
    <dgm:cxn modelId="{BBCABCA9-0955-4802-839D-6E25A5D9009B}" type="presOf" srcId="{662E7CFC-C5EB-403E-B81F-4A8234043DA5}" destId="{5E782BF8-DF0C-4768-9D1D-13AD6834E7BE}" srcOrd="0" destOrd="0" presId="urn:microsoft.com/office/officeart/2005/8/layout/vList3#1"/>
    <dgm:cxn modelId="{B473060E-7E46-4AF0-AEE0-F01D22E61877}" type="presOf" srcId="{6FA47B00-1BE1-4C07-9F96-E7A8A2717E00}" destId="{D5C0AF62-5E1D-4E72-BB0E-AAFF06ABE613}" srcOrd="0" destOrd="0" presId="urn:microsoft.com/office/officeart/2005/8/layout/vList3#1"/>
    <dgm:cxn modelId="{0345AE42-05F0-460B-8ED2-468E00E8F9E3}" type="presOf" srcId="{793FF57F-4A32-4AAC-BCFC-A3C1ED6CEEFA}" destId="{8CA8CB1C-B706-4B33-AE18-03EB2191ED74}" srcOrd="0" destOrd="0" presId="urn:microsoft.com/office/officeart/2005/8/layout/vList3#1"/>
    <dgm:cxn modelId="{3A95DA43-E6AA-441F-9A45-366A7442D10B}" type="presOf" srcId="{AFA9A7D7-FCAB-4BFB-9675-73B87E351DB1}" destId="{5C56E980-8188-4F7D-BF8C-80A0DE93C035}" srcOrd="0" destOrd="0" presId="urn:microsoft.com/office/officeart/2005/8/layout/vList3#1"/>
    <dgm:cxn modelId="{B357CDE4-BBEE-408E-B76F-508C098F5558}" srcId="{AFA9A7D7-FCAB-4BFB-9675-73B87E351DB1}" destId="{1D802848-5053-4E9E-B939-01025102D1C4}" srcOrd="0" destOrd="0" parTransId="{109D599F-D70D-46BE-8ABB-7187BA337324}" sibTransId="{049A39EC-A388-4687-AD9F-DE89286CAC38}"/>
    <dgm:cxn modelId="{F47078E1-2C68-4D42-B165-63E679AD12DB}" srcId="{AFA9A7D7-FCAB-4BFB-9675-73B87E351DB1}" destId="{CE4596FD-A3B0-4058-A572-CC7051E407DA}" srcOrd="1" destOrd="0" parTransId="{EB580AC3-B8C9-48FC-BCF6-8F4C8CF3EAB7}" sibTransId="{F5460401-1A0B-4CA5-89A4-E91E74E35BCA}"/>
    <dgm:cxn modelId="{9C233B0B-C2BA-458A-944A-0110B64C6B57}" srcId="{AFA9A7D7-FCAB-4BFB-9675-73B87E351DB1}" destId="{793FF57F-4A32-4AAC-BCFC-A3C1ED6CEEFA}" srcOrd="4" destOrd="0" parTransId="{88932853-138B-4169-870E-A5665D5482A1}" sibTransId="{8426D40F-43D1-4C56-8C53-25D5C209B206}"/>
    <dgm:cxn modelId="{6182B839-467A-44CA-8150-CB12DFD41835}" type="presOf" srcId="{CE4596FD-A3B0-4058-A572-CC7051E407DA}" destId="{2EF11AA5-49FF-4E8F-A0E9-6C3D5EDFAE6C}" srcOrd="0" destOrd="0" presId="urn:microsoft.com/office/officeart/2005/8/layout/vList3#1"/>
    <dgm:cxn modelId="{10C594BF-EAD7-4FCD-AD54-A341FFE1BD91}" srcId="{AFA9A7D7-FCAB-4BFB-9675-73B87E351DB1}" destId="{6FA47B00-1BE1-4C07-9F96-E7A8A2717E00}" srcOrd="2" destOrd="0" parTransId="{E034FD62-3C94-4417-8E7C-87E10E82E91C}" sibTransId="{E2C89762-806D-43DD-AAEC-63AAFBECDDF5}"/>
    <dgm:cxn modelId="{1F61D30C-06F5-4439-9B1F-80779CF8DE43}" type="presParOf" srcId="{5C56E980-8188-4F7D-BF8C-80A0DE93C035}" destId="{D7EC51D0-7DD6-4F42-9AB4-8DE5051BC91C}" srcOrd="0" destOrd="0" presId="urn:microsoft.com/office/officeart/2005/8/layout/vList3#1"/>
    <dgm:cxn modelId="{31D0D3FC-CA40-4C68-9F58-4F5C03882581}" type="presParOf" srcId="{D7EC51D0-7DD6-4F42-9AB4-8DE5051BC91C}" destId="{90C1AD69-419A-4B05-B15B-3D687CF82B95}" srcOrd="0" destOrd="0" presId="urn:microsoft.com/office/officeart/2005/8/layout/vList3#1"/>
    <dgm:cxn modelId="{68ECC9AB-ECC0-4D78-A4EE-107FBF95B011}" type="presParOf" srcId="{D7EC51D0-7DD6-4F42-9AB4-8DE5051BC91C}" destId="{6883B9D7-651E-4917-B3F9-183CC1E51C00}" srcOrd="1" destOrd="0" presId="urn:microsoft.com/office/officeart/2005/8/layout/vList3#1"/>
    <dgm:cxn modelId="{83512B71-80CC-4EE7-A000-67D2682D39BA}" type="presParOf" srcId="{5C56E980-8188-4F7D-BF8C-80A0DE93C035}" destId="{C6A87C39-3C92-4261-858D-FFA79CFE920B}" srcOrd="1" destOrd="0" presId="urn:microsoft.com/office/officeart/2005/8/layout/vList3#1"/>
    <dgm:cxn modelId="{E7F029C3-B91C-4870-9F70-CA2826790703}" type="presParOf" srcId="{5C56E980-8188-4F7D-BF8C-80A0DE93C035}" destId="{DD3E5590-FF09-48F0-90CB-6EADEBE111F7}" srcOrd="2" destOrd="0" presId="urn:microsoft.com/office/officeart/2005/8/layout/vList3#1"/>
    <dgm:cxn modelId="{97166696-B7C9-4289-AE29-680F9A65141F}" type="presParOf" srcId="{DD3E5590-FF09-48F0-90CB-6EADEBE111F7}" destId="{ACD02773-BD02-4E49-9DFF-D8C1EE709C38}" srcOrd="0" destOrd="0" presId="urn:microsoft.com/office/officeart/2005/8/layout/vList3#1"/>
    <dgm:cxn modelId="{FE84CA80-8B5D-49E2-80EA-8D232DBAA825}" type="presParOf" srcId="{DD3E5590-FF09-48F0-90CB-6EADEBE111F7}" destId="{2EF11AA5-49FF-4E8F-A0E9-6C3D5EDFAE6C}" srcOrd="1" destOrd="0" presId="urn:microsoft.com/office/officeart/2005/8/layout/vList3#1"/>
    <dgm:cxn modelId="{546517B1-8F12-4C45-A71E-4CE940AC82C1}" type="presParOf" srcId="{5C56E980-8188-4F7D-BF8C-80A0DE93C035}" destId="{716EDA49-4054-4E7D-BA64-2298333949F6}" srcOrd="3" destOrd="0" presId="urn:microsoft.com/office/officeart/2005/8/layout/vList3#1"/>
    <dgm:cxn modelId="{2BEEC9F3-5420-4197-9D0B-5A5E4EFF60C8}" type="presParOf" srcId="{5C56E980-8188-4F7D-BF8C-80A0DE93C035}" destId="{863F3A89-01EC-4542-B522-558128D1F1AC}" srcOrd="4" destOrd="0" presId="urn:microsoft.com/office/officeart/2005/8/layout/vList3#1"/>
    <dgm:cxn modelId="{C268F464-6679-408E-9A7C-4DB47EFB8757}" type="presParOf" srcId="{863F3A89-01EC-4542-B522-558128D1F1AC}" destId="{020BAF22-4E95-4E66-89DE-46A2DF53219E}" srcOrd="0" destOrd="0" presId="urn:microsoft.com/office/officeart/2005/8/layout/vList3#1"/>
    <dgm:cxn modelId="{62FA16EC-4726-432F-ACFB-BB4370CD8388}" type="presParOf" srcId="{863F3A89-01EC-4542-B522-558128D1F1AC}" destId="{D5C0AF62-5E1D-4E72-BB0E-AAFF06ABE613}" srcOrd="1" destOrd="0" presId="urn:microsoft.com/office/officeart/2005/8/layout/vList3#1"/>
    <dgm:cxn modelId="{7CEEDDC3-7B4A-44B5-9196-A39DD2129B42}" type="presParOf" srcId="{5C56E980-8188-4F7D-BF8C-80A0DE93C035}" destId="{6ADD8EF6-84AC-42E4-B5D5-ACCCCCD4FC03}" srcOrd="5" destOrd="0" presId="urn:microsoft.com/office/officeart/2005/8/layout/vList3#1"/>
    <dgm:cxn modelId="{E1A8D8B8-5B70-40F1-8716-44874D3321FB}" type="presParOf" srcId="{5C56E980-8188-4F7D-BF8C-80A0DE93C035}" destId="{7F7DC58A-B999-4492-A488-2D42F60BF6F1}" srcOrd="6" destOrd="0" presId="urn:microsoft.com/office/officeart/2005/8/layout/vList3#1"/>
    <dgm:cxn modelId="{1734AD74-0BC3-4BAC-90EF-B0DEB5916723}" type="presParOf" srcId="{7F7DC58A-B999-4492-A488-2D42F60BF6F1}" destId="{DD6FD67F-2DDD-4A63-AE11-0136E00FFDC8}" srcOrd="0" destOrd="0" presId="urn:microsoft.com/office/officeart/2005/8/layout/vList3#1"/>
    <dgm:cxn modelId="{DC463C55-5D07-4DE0-B2CB-A974838D1DEF}" type="presParOf" srcId="{7F7DC58A-B999-4492-A488-2D42F60BF6F1}" destId="{5E782BF8-DF0C-4768-9D1D-13AD6834E7BE}" srcOrd="1" destOrd="0" presId="urn:microsoft.com/office/officeart/2005/8/layout/vList3#1"/>
    <dgm:cxn modelId="{7310E178-DE54-4CC2-8824-83E78BAECC68}" type="presParOf" srcId="{5C56E980-8188-4F7D-BF8C-80A0DE93C035}" destId="{3F17B107-97E9-4BB8-8FFF-F5CC5704A86F}" srcOrd="7" destOrd="0" presId="urn:microsoft.com/office/officeart/2005/8/layout/vList3#1"/>
    <dgm:cxn modelId="{4FF21BFF-FB4E-43F7-A2A9-4C990F58F416}" type="presParOf" srcId="{5C56E980-8188-4F7D-BF8C-80A0DE93C035}" destId="{B10DEE5A-B7A9-4129-8731-B6C8F409842C}" srcOrd="8" destOrd="0" presId="urn:microsoft.com/office/officeart/2005/8/layout/vList3#1"/>
    <dgm:cxn modelId="{5577DC72-2C5E-44BD-AE7B-79F5F7D981BF}" type="presParOf" srcId="{B10DEE5A-B7A9-4129-8731-B6C8F409842C}" destId="{52FE77BD-196A-4A79-818E-72C62B912DDA}" srcOrd="0" destOrd="0" presId="urn:microsoft.com/office/officeart/2005/8/layout/vList3#1"/>
    <dgm:cxn modelId="{38D18EAE-D19C-4B60-B3D3-98AA6D109198}" type="presParOf" srcId="{B10DEE5A-B7A9-4129-8731-B6C8F409842C}" destId="{8CA8CB1C-B706-4B33-AE18-03EB2191ED74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4811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4811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7FD78EA-667A-42B2-A9BF-7224C4FAD7B2}" type="datetimeFigureOut">
              <a:rPr lang="en-US"/>
              <a:pPr>
                <a:defRPr/>
              </a:pPr>
              <a:t>2/16/2017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40584"/>
            <a:ext cx="2984871" cy="48117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1698" y="9140584"/>
            <a:ext cx="2984871" cy="48117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2D5B644F-93F1-4C1D-876F-E38144D01FB6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300952343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4811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4811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02E750D-7B78-47EA-9BD4-04E17C46E8BD}" type="datetimeFigureOut">
              <a:rPr lang="en-US"/>
              <a:pPr>
                <a:defRPr/>
              </a:pPr>
              <a:t>2/16/2017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38225" y="722313"/>
            <a:ext cx="4811713" cy="3608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MY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571127"/>
            <a:ext cx="5510530" cy="43305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MY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40584"/>
            <a:ext cx="2984871" cy="48117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140584"/>
            <a:ext cx="2984871" cy="48117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8CC65451-CFC0-4D01-BC9B-B59BC2131AFD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7532140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20725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30505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2CEAD-BC67-44D2-B980-DCC4590D532A}" type="datetime1">
              <a:rPr lang="en-US" smtClean="0"/>
              <a:t>2/16/2017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F3A1A9-BC95-4611-8DF8-EE6FEEB94632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062308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E9625-3BE9-4E28-84E2-11C0DA135C14}" type="datetime1">
              <a:rPr lang="en-US" smtClean="0"/>
              <a:t>2/16/2017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28A4EF-6546-4B6A-8737-1B06B7A6E685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07759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15A8E-E105-4FE7-AC89-5FB5C93C9C8B}" type="datetime1">
              <a:rPr lang="en-US" smtClean="0"/>
              <a:t>2/16/2017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25E981-B98E-4C77-9615-B14973FED1D4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439126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A84AF-9ADD-47B1-8548-A4BAFF70F62E}" type="datetime1">
              <a:rPr lang="en-US" smtClean="0"/>
              <a:t>2/16/2017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fld id="{C2CA20B5-D5EA-47C1-B1DE-0313BE58847E}" type="slidenum">
              <a:rPr lang="en-US"/>
              <a:pPr/>
              <a:t>‹#›</a:t>
            </a:fld>
            <a:endParaRPr lang="en-US" sz="16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1646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C141B-6478-436A-A212-B749E3E0478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2/16/2017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BA03A0-6C89-4A18-AA28-86943045A089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47736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BA845-D0AD-42C9-8D2D-93939B2A3D7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2/16/2017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8A5BAA-480B-4AE0-95FF-5EABF6F6567A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415383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36039-0A80-431C-8405-F8D1A678F4E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2/16/2017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244CC7-E200-4075-9EF4-12C7859DF103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581596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FDFD4-77DC-4D06-B16D-60E83EA46E3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2/16/2017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EEEDA-1A90-4C6A-8D55-A98785D51527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552019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E5EE1-58FF-4DD7-9E31-87A942CCAB8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2/16/2017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D4BFA5-086A-40AA-A5B4-022495C1D8E3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4099966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B53B2-CE7A-41D7-B695-82DD25A78B1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2/16/2017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76906E-433E-4B1C-9F8E-7CD3C4555AF7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0266785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B5468-5F4C-4CC2-8993-2071BC65061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2/16/2017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BF9BFC-4BCF-4C1C-8DD9-C1F90C55AA27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11212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7BF2C-C8FA-4F80-82B3-FE7A807CC1CE}" type="datetime1">
              <a:rPr lang="en-US" smtClean="0"/>
              <a:t>2/16/2017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D51197-7F22-4D0C-9EFC-7B723371C5C8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567837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14F75-C06B-4AF1-8799-FDDB9A134FE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2/16/2017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53F63-AD95-4ABD-BBCA-14E17743D698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381810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MY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68557-18CC-4944-ADCA-DFCFB9D2A79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2/16/2017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AA98F4-19F9-400A-9053-94ED2A0E7BCD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337018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BFE46-F2FF-4321-9F5A-56ABC132CD9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2/16/2017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CDFADC-BDE3-41D1-83FB-0475F914CB2D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5136955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8B070-3071-4355-983B-1BC67348766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2/16/2017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91F86-2866-454F-8B4F-40070F1E0ABA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740381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81925-2E21-4C23-A643-0FEB2D2ED98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2/16/2017</a:t>
            </a:fld>
            <a:endParaRPr lang="en-US" sz="1400" dirty="0">
              <a:solidFill>
                <a:srgbClr val="1F497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fld id="{79084CD9-B62A-421A-9668-2CBE6D57AFA7}" type="slidenum">
              <a:rPr lang="en-US"/>
              <a:pPr/>
              <a:t>‹#›</a:t>
            </a:fld>
            <a:endParaRPr lang="en-US" sz="160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098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B9C17-AFE8-4CFE-A13D-CE22A4A5C16C}" type="datetime1">
              <a:rPr lang="en-US" smtClean="0"/>
              <a:t>2/16/2017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26D511-D00D-4234-A41E-D66FBE247DC5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55969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C5DA0-A528-41AE-84C8-983888CB4F4D}" type="datetime1">
              <a:rPr lang="en-US" smtClean="0"/>
              <a:t>2/16/2017</a:t>
            </a:fld>
            <a:endParaRPr lang="en-MY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3E1878-78BC-4B67-8ECF-9005EE13155B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390571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C7F1B-255D-4CAD-8C3B-36D0088C8B60}" type="datetime1">
              <a:rPr lang="en-US" smtClean="0"/>
              <a:t>2/16/2017</a:t>
            </a:fld>
            <a:endParaRPr lang="en-MY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E3C88-473D-4B6F-A218-6F9F4EAFB832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674831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55807-E588-4FDF-8449-1CA6D6FC22A8}" type="datetime1">
              <a:rPr lang="en-US" smtClean="0"/>
              <a:t>2/16/2017</a:t>
            </a:fld>
            <a:endParaRPr lang="en-MY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989350-6225-4E9D-B366-6A4559D73ABA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93009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693C2-C567-4190-AA1C-E307BED19994}" type="datetime1">
              <a:rPr lang="en-US" smtClean="0"/>
              <a:t>2/16/2017</a:t>
            </a:fld>
            <a:endParaRPr lang="en-MY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6A1949-E9B0-4447-9EED-0B0AA9B3CDBC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1444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CAB11-623C-4213-971A-8EEF178EE249}" type="datetime1">
              <a:rPr lang="en-US" smtClean="0"/>
              <a:t>2/16/2017</a:t>
            </a:fld>
            <a:endParaRPr lang="en-MY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849E9-7427-482D-A78C-3A2D986F93B1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99225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MY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116A9-DEAA-4800-B6AE-232925266D50}" type="datetime1">
              <a:rPr lang="en-US" smtClean="0"/>
              <a:t>2/16/2017</a:t>
            </a:fld>
            <a:endParaRPr lang="en-MY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7D21D6-53B2-49B8-AC28-54BE08DF322C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775335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MY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E2F4E2-4527-4919-A087-695092535F09}" type="datetime1">
              <a:rPr lang="en-US" smtClean="0"/>
              <a:t>2/16/2017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240A708F-2CDD-46F5-A307-A732300B3944}" type="slidenum">
              <a:rPr lang="en-MY"/>
              <a:pPr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2" r:id="rId1"/>
    <p:sldLayoutId id="2147483973" r:id="rId2"/>
    <p:sldLayoutId id="2147483974" r:id="rId3"/>
    <p:sldLayoutId id="2147483975" r:id="rId4"/>
    <p:sldLayoutId id="2147483976" r:id="rId5"/>
    <p:sldLayoutId id="2147483977" r:id="rId6"/>
    <p:sldLayoutId id="2147483978" r:id="rId7"/>
    <p:sldLayoutId id="2147483979" r:id="rId8"/>
    <p:sldLayoutId id="2147483980" r:id="rId9"/>
    <p:sldLayoutId id="2147483981" r:id="rId10"/>
    <p:sldLayoutId id="2147483982" r:id="rId11"/>
    <p:sldLayoutId id="2147483983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MY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0D24325-6414-4F33-B53D-F275E44A137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2/16/2017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39B0B20C-64CE-44B4-A26E-D3BFA7D52CB0}" type="slidenum">
              <a:rPr lang="en-MY" smtClean="0"/>
              <a:pPr/>
              <a:t>‹#›</a:t>
            </a:fld>
            <a:endParaRPr lang="en-MY" smtClean="0"/>
          </a:p>
        </p:txBody>
      </p:sp>
    </p:spTree>
    <p:extLst>
      <p:ext uri="{BB962C8B-B14F-4D97-AF65-F5344CB8AC3E}">
        <p14:creationId xmlns:p14="http://schemas.microsoft.com/office/powerpoint/2010/main" val="1850656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  <p:sldLayoutId id="2147483996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 rot="5400000">
            <a:off x="3552085" y="369093"/>
            <a:ext cx="2952750" cy="6048375"/>
          </a:xfrm>
          <a:prstGeom prst="rect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978025" y="1955155"/>
            <a:ext cx="6094413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6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Narkisim" pitchFamily="34" charset="-79"/>
              </a:rPr>
              <a:t>SELAMAT DATANG</a:t>
            </a:r>
            <a:endParaRPr lang="en-US" b="1" dirty="0">
              <a:latin typeface="Arial Rounded MT Bold" pitchFamily="34" charset="0"/>
              <a:cs typeface="Aparajita" pitchFamily="34" charset="0"/>
            </a:endParaRPr>
          </a:p>
          <a:p>
            <a:pPr algn="ctr">
              <a:defRPr/>
            </a:pPr>
            <a:endParaRPr lang="en-US" b="1" dirty="0">
              <a:solidFill>
                <a:srgbClr val="FBA94F"/>
              </a:solidFill>
              <a:latin typeface="Arial Rounded MT Bold" pitchFamily="34" charset="0"/>
              <a:cs typeface="Aparajita" pitchFamily="34" charset="0"/>
            </a:endParaRPr>
          </a:p>
          <a:p>
            <a:pPr algn="ctr">
              <a:defRPr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Aparajita" pitchFamily="34" charset="0"/>
              </a:rPr>
              <a:t>KE</a:t>
            </a:r>
          </a:p>
          <a:p>
            <a:pPr algn="ctr">
              <a:defRPr/>
            </a:pPr>
            <a:endParaRPr lang="en-US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Rounded MT Bold" pitchFamily="34" charset="0"/>
              <a:cs typeface="Aparajita" pitchFamily="34" charset="0"/>
            </a:endParaRPr>
          </a:p>
          <a:p>
            <a:pPr algn="ctr">
              <a:defRPr/>
            </a:pP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Aparajita" pitchFamily="34" charset="0"/>
              </a:rPr>
              <a:t>KOLEJ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Aparajita" pitchFamily="34" charset="0"/>
              </a:rPr>
              <a:t>VOKASIONAL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Aparajita" pitchFamily="34" charset="0"/>
              </a:rPr>
              <a:t>TENGKU AMPUAN AFZAN</a:t>
            </a:r>
          </a:p>
          <a:p>
            <a:pPr algn="ctr">
              <a:defRPr/>
            </a:pP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Aparajita" pitchFamily="34" charset="0"/>
              </a:rPr>
              <a:t>(K05049)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itchFamily="34" charset="0"/>
              <a:cs typeface="Aparajita" pitchFamily="34" charset="0"/>
            </a:endParaRPr>
          </a:p>
          <a:p>
            <a:pPr algn="ctr">
              <a:defRPr/>
            </a:pP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Aparajita" pitchFamily="34" charset="0"/>
              </a:rPr>
              <a:t>16 FEBUARI 2017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itchFamily="34" charset="0"/>
              <a:cs typeface="Aparajita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 rot="1695828">
            <a:off x="4868863" y="-6569075"/>
            <a:ext cx="504825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`</a:t>
            </a:r>
          </a:p>
        </p:txBody>
      </p:sp>
      <p:sp>
        <p:nvSpPr>
          <p:cNvPr id="15" name="Rectangle 14"/>
          <p:cNvSpPr/>
          <p:nvPr/>
        </p:nvSpPr>
        <p:spPr>
          <a:xfrm rot="8753913">
            <a:off x="5154613" y="6410325"/>
            <a:ext cx="504825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`</a:t>
            </a:r>
          </a:p>
        </p:txBody>
      </p:sp>
      <p:sp>
        <p:nvSpPr>
          <p:cNvPr id="16" name="Oval 15"/>
          <p:cNvSpPr/>
          <p:nvPr/>
        </p:nvSpPr>
        <p:spPr>
          <a:xfrm>
            <a:off x="1331913" y="3284538"/>
            <a:ext cx="287337" cy="360362"/>
          </a:xfrm>
          <a:prstGeom prst="ellipse">
            <a:avLst/>
          </a:prstGeom>
          <a:solidFill>
            <a:srgbClr val="FFFF9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619250" y="3284538"/>
            <a:ext cx="288925" cy="360362"/>
          </a:xfrm>
          <a:prstGeom prst="ellipse">
            <a:avLst/>
          </a:prstGeom>
          <a:solidFill>
            <a:srgbClr val="FFFF9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331913" y="3716338"/>
            <a:ext cx="287337" cy="360362"/>
          </a:xfrm>
          <a:prstGeom prst="ellipse">
            <a:avLst/>
          </a:prstGeom>
          <a:solidFill>
            <a:srgbClr val="FFFF9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619250" y="3716338"/>
            <a:ext cx="288925" cy="360362"/>
          </a:xfrm>
          <a:prstGeom prst="ellipse">
            <a:avLst/>
          </a:prstGeom>
          <a:solidFill>
            <a:srgbClr val="FFFF9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1187450" y="3284538"/>
            <a:ext cx="288925" cy="36036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547813" y="3213100"/>
            <a:ext cx="287337" cy="36036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1339850" y="3436938"/>
            <a:ext cx="288925" cy="36036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492250" y="3589338"/>
            <a:ext cx="288925" cy="36036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9" y="3267075"/>
            <a:ext cx="1815611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505735"/>
            <a:ext cx="737588" cy="11617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8745" y="3043895"/>
            <a:ext cx="813511" cy="1032805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9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xit" presetSubtype="3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6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9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1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xit" presetSubtype="9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7" dur="5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3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41" dur="5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6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45" dur="5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1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49" dur="5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10244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10248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0249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0250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0251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0252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0253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0254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10255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0256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10245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TextBox 42"/>
          <p:cNvSpPr txBox="1">
            <a:spLocks noChangeArrowheads="1"/>
          </p:cNvSpPr>
          <p:nvPr/>
        </p:nvSpPr>
        <p:spPr bwMode="auto">
          <a:xfrm>
            <a:off x="340555" y="79377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 dirty="0">
                <a:solidFill>
                  <a:srgbClr val="99FF99"/>
                </a:solidFill>
                <a:latin typeface="Arial Rounded MT Bold" panose="020F0704030504030204" pitchFamily="34" charset="0"/>
              </a:rPr>
              <a:t>VISI KV </a:t>
            </a:r>
            <a:r>
              <a:rPr lang="en-US" sz="3200" dirty="0" smtClean="0">
                <a:solidFill>
                  <a:srgbClr val="99FF99"/>
                </a:solidFill>
                <a:latin typeface="Arial Rounded MT Bold" panose="020F0704030504030204" pitchFamily="34" charset="0"/>
              </a:rPr>
              <a:t>TENGKU AMPUAN AFZAN</a:t>
            </a:r>
            <a:r>
              <a:rPr lang="en-US" sz="2400" b="1" dirty="0" smtClean="0">
                <a:latin typeface="Berlin Sans FB Demi" panose="020E0802020502020306" pitchFamily="34" charset="0"/>
              </a:rPr>
              <a:t> </a:t>
            </a:r>
            <a:endParaRPr lang="ms-MY" sz="2400" b="1" dirty="0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22354" y="1541129"/>
            <a:ext cx="742986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MY" sz="3200" b="1" dirty="0" err="1" smtClean="0">
                <a:latin typeface="+mj-lt"/>
              </a:rPr>
              <a:t>Kolej</a:t>
            </a:r>
            <a:r>
              <a:rPr lang="en-MY" sz="3200" b="1" dirty="0" smtClean="0">
                <a:latin typeface="+mj-lt"/>
              </a:rPr>
              <a:t> </a:t>
            </a:r>
            <a:r>
              <a:rPr lang="en-MY" sz="3200" b="1" dirty="0" err="1" smtClean="0">
                <a:latin typeface="+mj-lt"/>
              </a:rPr>
              <a:t>Vokasional</a:t>
            </a:r>
            <a:r>
              <a:rPr lang="en-MY" sz="3200" b="1" dirty="0" smtClean="0">
                <a:latin typeface="+mj-lt"/>
              </a:rPr>
              <a:t> </a:t>
            </a:r>
            <a:r>
              <a:rPr lang="en-MY" sz="3200" b="1" dirty="0" err="1" smtClean="0">
                <a:latin typeface="+mj-lt"/>
              </a:rPr>
              <a:t>Tengku</a:t>
            </a:r>
            <a:r>
              <a:rPr lang="en-MY" sz="3200" b="1" dirty="0" smtClean="0">
                <a:latin typeface="+mj-lt"/>
              </a:rPr>
              <a:t> </a:t>
            </a:r>
            <a:r>
              <a:rPr lang="en-MY" sz="3200" b="1" dirty="0" err="1" smtClean="0">
                <a:latin typeface="+mj-lt"/>
              </a:rPr>
              <a:t>Ampuan</a:t>
            </a:r>
            <a:r>
              <a:rPr lang="en-MY" sz="3200" b="1" dirty="0" smtClean="0">
                <a:latin typeface="+mj-lt"/>
              </a:rPr>
              <a:t> </a:t>
            </a:r>
            <a:r>
              <a:rPr lang="en-MY" sz="3200" b="1" dirty="0" err="1" smtClean="0">
                <a:latin typeface="+mj-lt"/>
              </a:rPr>
              <a:t>Afzan</a:t>
            </a:r>
            <a:r>
              <a:rPr lang="en-MY" sz="3200" b="1" dirty="0" smtClean="0">
                <a:latin typeface="+mj-lt"/>
              </a:rPr>
              <a:t> </a:t>
            </a:r>
            <a:r>
              <a:rPr lang="en-MY" sz="3200" b="1" dirty="0" err="1" smtClean="0">
                <a:latin typeface="+mj-lt"/>
              </a:rPr>
              <a:t>berhasrat</a:t>
            </a:r>
            <a:r>
              <a:rPr lang="en-MY" sz="3200" b="1" dirty="0" smtClean="0">
                <a:latin typeface="+mj-lt"/>
              </a:rPr>
              <a:t> </a:t>
            </a:r>
            <a:endParaRPr lang="en-MY" sz="3200" b="1" dirty="0">
              <a:latin typeface="+mj-lt"/>
            </a:endParaRPr>
          </a:p>
          <a:p>
            <a:pPr algn="ctr">
              <a:spcAft>
                <a:spcPts val="0"/>
              </a:spcAft>
            </a:pPr>
            <a:r>
              <a:rPr lang="en-MY" sz="3200" b="1" dirty="0" err="1">
                <a:latin typeface="+mj-lt"/>
              </a:rPr>
              <a:t>Menyediakan</a:t>
            </a:r>
            <a:r>
              <a:rPr lang="en-MY" sz="3200" b="1" dirty="0">
                <a:latin typeface="+mj-lt"/>
              </a:rPr>
              <a:t> </a:t>
            </a:r>
            <a:r>
              <a:rPr lang="en-MY" sz="3200" b="1" dirty="0" err="1">
                <a:latin typeface="+mj-lt"/>
              </a:rPr>
              <a:t>sumber</a:t>
            </a:r>
            <a:r>
              <a:rPr lang="en-MY" sz="3200" b="1" dirty="0">
                <a:latin typeface="+mj-lt"/>
              </a:rPr>
              <a:t> </a:t>
            </a:r>
            <a:r>
              <a:rPr lang="en-MY" sz="3200" b="1" dirty="0" err="1">
                <a:latin typeface="+mj-lt"/>
              </a:rPr>
              <a:t>manusia</a:t>
            </a:r>
            <a:r>
              <a:rPr lang="en-MY" sz="3200" b="1" dirty="0">
                <a:latin typeface="+mj-lt"/>
              </a:rPr>
              <a:t> </a:t>
            </a:r>
            <a:r>
              <a:rPr lang="en-MY" sz="3200" b="1" dirty="0" err="1">
                <a:latin typeface="+mj-lt"/>
              </a:rPr>
              <a:t>bersahsiah</a:t>
            </a:r>
            <a:r>
              <a:rPr lang="en-MY" sz="3200" b="1" dirty="0">
                <a:latin typeface="+mj-lt"/>
              </a:rPr>
              <a:t> </a:t>
            </a:r>
            <a:r>
              <a:rPr lang="en-MY" sz="3200" b="1" dirty="0" err="1">
                <a:latin typeface="+mj-lt"/>
              </a:rPr>
              <a:t>unggul</a:t>
            </a:r>
            <a:endParaRPr lang="en-MY" sz="3200" b="1" dirty="0">
              <a:latin typeface="+mj-lt"/>
            </a:endParaRPr>
          </a:p>
          <a:p>
            <a:pPr algn="ctr">
              <a:spcAft>
                <a:spcPts val="0"/>
              </a:spcAft>
            </a:pPr>
            <a:r>
              <a:rPr lang="en-MY" sz="3200" b="1" dirty="0">
                <a:latin typeface="+mj-lt"/>
              </a:rPr>
              <a:t> </a:t>
            </a:r>
            <a:r>
              <a:rPr lang="en-MY" sz="3200" b="1" dirty="0" err="1">
                <a:latin typeface="+mj-lt"/>
              </a:rPr>
              <a:t>dan</a:t>
            </a:r>
            <a:r>
              <a:rPr lang="en-MY" sz="3200" b="1" dirty="0">
                <a:latin typeface="+mj-lt"/>
              </a:rPr>
              <a:t> </a:t>
            </a:r>
            <a:r>
              <a:rPr lang="en-MY" sz="3200" b="1" dirty="0" err="1">
                <a:latin typeface="+mj-lt"/>
              </a:rPr>
              <a:t>berkemahiran</a:t>
            </a:r>
            <a:r>
              <a:rPr lang="en-MY" sz="3200" b="1" dirty="0">
                <a:latin typeface="+mj-lt"/>
              </a:rPr>
              <a:t> </a:t>
            </a:r>
            <a:r>
              <a:rPr lang="en-MY" sz="3200" b="1" dirty="0" err="1">
                <a:latin typeface="+mj-lt"/>
              </a:rPr>
              <a:t>tinggi</a:t>
            </a:r>
            <a:r>
              <a:rPr lang="en-MY" sz="3200" b="1" dirty="0">
                <a:latin typeface="+mj-lt"/>
              </a:rPr>
              <a:t> yang </a:t>
            </a:r>
            <a:r>
              <a:rPr lang="en-MY" sz="3200" b="1" dirty="0" err="1">
                <a:latin typeface="+mj-lt"/>
              </a:rPr>
              <a:t>memenuhi</a:t>
            </a:r>
            <a:r>
              <a:rPr lang="en-MY" sz="3200" b="1" dirty="0">
                <a:latin typeface="+mj-lt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en-MY" sz="3200" b="1" dirty="0" err="1">
                <a:latin typeface="+mj-lt"/>
              </a:rPr>
              <a:t>keperluan</a:t>
            </a:r>
            <a:r>
              <a:rPr lang="en-MY" sz="3200" b="1" dirty="0">
                <a:latin typeface="+mj-lt"/>
              </a:rPr>
              <a:t> </a:t>
            </a:r>
            <a:r>
              <a:rPr lang="en-MY" sz="3200" b="1" dirty="0" err="1">
                <a:latin typeface="+mj-lt"/>
              </a:rPr>
              <a:t>industri</a:t>
            </a:r>
            <a:r>
              <a:rPr lang="en-MY" sz="3200" b="1" dirty="0">
                <a:latin typeface="+mj-lt"/>
              </a:rPr>
              <a:t> </a:t>
            </a:r>
            <a:r>
              <a:rPr lang="en-MY" sz="3200" b="1" dirty="0" err="1">
                <a:latin typeface="+mj-lt"/>
              </a:rPr>
              <a:t>untuk</a:t>
            </a:r>
            <a:r>
              <a:rPr lang="en-MY" sz="3200" b="1" dirty="0">
                <a:latin typeface="+mj-lt"/>
              </a:rPr>
              <a:t> </a:t>
            </a:r>
            <a:r>
              <a:rPr lang="en-MY" sz="3200" b="1" dirty="0" err="1">
                <a:latin typeface="+mj-lt"/>
              </a:rPr>
              <a:t>pembangunan</a:t>
            </a:r>
            <a:endParaRPr lang="en-MY" sz="3200" b="1" dirty="0">
              <a:latin typeface="+mj-lt"/>
            </a:endParaRPr>
          </a:p>
          <a:p>
            <a:pPr algn="ctr">
              <a:spcAft>
                <a:spcPts val="0"/>
              </a:spcAft>
            </a:pPr>
            <a:r>
              <a:rPr lang="en-MY" sz="3200" b="1" dirty="0" err="1">
                <a:latin typeface="+mj-lt"/>
              </a:rPr>
              <a:t>ekonomi</a:t>
            </a:r>
            <a:r>
              <a:rPr lang="en-MY" sz="3200" b="1" dirty="0">
                <a:latin typeface="+mj-lt"/>
              </a:rPr>
              <a:t>, </a:t>
            </a:r>
            <a:r>
              <a:rPr lang="en-MY" sz="3200" b="1" dirty="0" err="1">
                <a:latin typeface="+mj-lt"/>
              </a:rPr>
              <a:t>sosial</a:t>
            </a:r>
            <a:r>
              <a:rPr lang="en-MY" sz="3200" b="1" dirty="0">
                <a:latin typeface="+mj-lt"/>
              </a:rPr>
              <a:t> </a:t>
            </a:r>
            <a:r>
              <a:rPr lang="en-MY" sz="3200" b="1" dirty="0" err="1">
                <a:latin typeface="+mj-lt"/>
              </a:rPr>
              <a:t>dan</a:t>
            </a:r>
            <a:r>
              <a:rPr lang="en-MY" sz="3200" b="1" dirty="0">
                <a:latin typeface="+mj-lt"/>
              </a:rPr>
              <a:t> </a:t>
            </a:r>
            <a:r>
              <a:rPr lang="en-MY" sz="3200" b="1" dirty="0" err="1">
                <a:latin typeface="+mj-lt"/>
              </a:rPr>
              <a:t>teknologi</a:t>
            </a:r>
            <a:endParaRPr lang="en-MY" sz="3200" b="1" dirty="0">
              <a:latin typeface="+mj-lt"/>
            </a:endParaRPr>
          </a:p>
        </p:txBody>
      </p:sp>
      <p:sp>
        <p:nvSpPr>
          <p:cNvPr id="20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11268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11272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1273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1274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1275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1276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1277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1278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11279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1280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11269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Box 42"/>
          <p:cNvSpPr txBox="1">
            <a:spLocks noChangeArrowheads="1"/>
          </p:cNvSpPr>
          <p:nvPr/>
        </p:nvSpPr>
        <p:spPr bwMode="auto">
          <a:xfrm>
            <a:off x="94390" y="10953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 dirty="0">
                <a:solidFill>
                  <a:srgbClr val="99FF99"/>
                </a:solidFill>
                <a:latin typeface="Arial Rounded MT Bold" panose="020F0704030504030204" pitchFamily="34" charset="0"/>
              </a:rPr>
              <a:t>MISI  KV </a:t>
            </a:r>
            <a:r>
              <a:rPr lang="en-US" sz="3200" dirty="0" smtClean="0">
                <a:solidFill>
                  <a:srgbClr val="99FF99"/>
                </a:solidFill>
                <a:latin typeface="Arial Rounded MT Bold" panose="020F0704030504030204" pitchFamily="34" charset="0"/>
              </a:rPr>
              <a:t>TENGKU AMPUAN AFZAN</a:t>
            </a:r>
            <a:r>
              <a:rPr lang="en-US" sz="2400" b="1" dirty="0" smtClean="0">
                <a:latin typeface="Berlin Sans FB Demi" panose="020E0802020502020306" pitchFamily="34" charset="0"/>
              </a:rPr>
              <a:t> </a:t>
            </a:r>
            <a:endParaRPr lang="ms-MY" sz="2400" b="1" dirty="0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5141" y="731838"/>
            <a:ext cx="807524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MY" sz="3200" dirty="0">
                <a:latin typeface="+mj-lt"/>
              </a:rPr>
              <a:t>Menyediakan </a:t>
            </a:r>
            <a:r>
              <a:rPr lang="en-MY" sz="3200" dirty="0" err="1">
                <a:latin typeface="+mj-lt"/>
              </a:rPr>
              <a:t>tenaga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manusia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bersahsiah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dan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berkemahiran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tinggi</a:t>
            </a:r>
            <a:r>
              <a:rPr lang="en-MY" sz="3200" dirty="0">
                <a:latin typeface="+mj-lt"/>
              </a:rPr>
              <a:t> yang </a:t>
            </a:r>
            <a:r>
              <a:rPr lang="en-MY" sz="3200" dirty="0" err="1">
                <a:latin typeface="+mj-lt"/>
              </a:rPr>
              <a:t>memenuhi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keperluan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pasaran</a:t>
            </a:r>
            <a:r>
              <a:rPr lang="en-MY" sz="3200" dirty="0">
                <a:latin typeface="+mj-lt"/>
              </a:rPr>
              <a:t>. </a:t>
            </a:r>
            <a:endParaRPr lang="en-US" sz="3200" dirty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MY" sz="3200" dirty="0" err="1">
                <a:latin typeface="+mj-lt"/>
              </a:rPr>
              <a:t>Membangunkan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sistem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pendidikan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vokasional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berkesan</a:t>
            </a:r>
            <a:r>
              <a:rPr lang="en-MY" sz="3200" dirty="0">
                <a:latin typeface="+mj-lt"/>
              </a:rPr>
              <a:t>.</a:t>
            </a:r>
            <a:endParaRPr lang="en-US" sz="3200" dirty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MY" sz="3200" dirty="0" err="1">
                <a:latin typeface="+mj-lt"/>
              </a:rPr>
              <a:t>Mengintegrasikan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teknologi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dalam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pendidikan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vokasional</a:t>
            </a:r>
            <a:r>
              <a:rPr lang="en-MY" sz="3200" dirty="0">
                <a:latin typeface="+mj-lt"/>
              </a:rPr>
              <a:t>.</a:t>
            </a:r>
            <a:endParaRPr lang="en-US" sz="3200" dirty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MY" sz="3200" dirty="0" err="1">
                <a:latin typeface="+mj-lt"/>
              </a:rPr>
              <a:t>Menggalakkan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hubungan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antara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industri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dan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masyarakat</a:t>
            </a:r>
            <a:r>
              <a:rPr lang="en-MY" sz="3200" dirty="0">
                <a:latin typeface="+mj-lt"/>
              </a:rPr>
              <a:t>.</a:t>
            </a:r>
            <a:endParaRPr lang="en-US" sz="3200" dirty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MY" sz="3200" dirty="0" err="1">
                <a:latin typeface="+mj-lt"/>
              </a:rPr>
              <a:t>Mengembangkan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kemahiran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vokasional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secara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kreatif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dan</a:t>
            </a:r>
            <a:r>
              <a:rPr lang="en-MY" sz="3200" dirty="0">
                <a:latin typeface="+mj-lt"/>
              </a:rPr>
              <a:t> </a:t>
            </a:r>
            <a:r>
              <a:rPr lang="en-MY" sz="3200" dirty="0" err="1">
                <a:latin typeface="+mj-lt"/>
              </a:rPr>
              <a:t>inovatif</a:t>
            </a:r>
            <a:r>
              <a:rPr lang="en-MY" sz="3200" dirty="0">
                <a:latin typeface="+mj-lt"/>
              </a:rPr>
              <a:t>.</a:t>
            </a:r>
            <a:endParaRPr lang="en-US" sz="3200" dirty="0">
              <a:latin typeface="+mj-lt"/>
            </a:endParaRPr>
          </a:p>
        </p:txBody>
      </p:sp>
      <p:sp>
        <p:nvSpPr>
          <p:cNvPr id="20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12291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12296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2297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2298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2299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2300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2301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2302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12303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2304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12292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TextBox 42"/>
          <p:cNvSpPr txBox="1">
            <a:spLocks noChangeArrowheads="1"/>
          </p:cNvSpPr>
          <p:nvPr/>
        </p:nvSpPr>
        <p:spPr bwMode="auto">
          <a:xfrm>
            <a:off x="0" y="188913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 dirty="0">
                <a:solidFill>
                  <a:srgbClr val="99FF99"/>
                </a:solidFill>
                <a:latin typeface="Arial Rounded MT Bold" panose="020F0704030504030204" pitchFamily="34" charset="0"/>
              </a:rPr>
              <a:t>PROGRAM YANG DITAWARKAN</a:t>
            </a:r>
            <a:r>
              <a:rPr lang="en-US" sz="2400" b="1" dirty="0">
                <a:latin typeface="Berlin Sans FB Demi" panose="020E0802020502020306" pitchFamily="34" charset="0"/>
              </a:rPr>
              <a:t> </a:t>
            </a:r>
            <a:endParaRPr lang="ms-MY" sz="2400" b="1" dirty="0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6" b="34951"/>
          <a:stretch/>
        </p:blipFill>
        <p:spPr>
          <a:xfrm>
            <a:off x="6983383" y="3413360"/>
            <a:ext cx="1981105" cy="16570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0" b="36735"/>
          <a:stretch/>
        </p:blipFill>
        <p:spPr>
          <a:xfrm>
            <a:off x="2546846" y="3429001"/>
            <a:ext cx="1953146" cy="16897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0" b="35559"/>
          <a:stretch/>
        </p:blipFill>
        <p:spPr>
          <a:xfrm>
            <a:off x="4815837" y="3429001"/>
            <a:ext cx="1988411" cy="16413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0" b="35210"/>
          <a:stretch/>
        </p:blipFill>
        <p:spPr>
          <a:xfrm>
            <a:off x="323528" y="3429001"/>
            <a:ext cx="1967416" cy="17133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0" b="34463"/>
          <a:stretch/>
        </p:blipFill>
        <p:spPr>
          <a:xfrm>
            <a:off x="323528" y="1102649"/>
            <a:ext cx="1951789" cy="1635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2" b="36848"/>
          <a:stretch/>
        </p:blipFill>
        <p:spPr>
          <a:xfrm>
            <a:off x="2437755" y="1052736"/>
            <a:ext cx="2062237" cy="16853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8" b="35902"/>
          <a:stretch/>
        </p:blipFill>
        <p:spPr>
          <a:xfrm>
            <a:off x="4716320" y="1052735"/>
            <a:ext cx="2087928" cy="16853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3" b="36730"/>
          <a:stretch/>
        </p:blipFill>
        <p:spPr>
          <a:xfrm>
            <a:off x="6972709" y="1079244"/>
            <a:ext cx="2063787" cy="1658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395288" y="908050"/>
            <a:ext cx="8353425" cy="398780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en-US" smtClean="0">
              <a:latin typeface="Arial Rounded MT Bold" panose="020F070403050403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smtClean="0">
                <a:latin typeface="Arial Rounded MT Bold" panose="020F0704030504030204" pitchFamily="34" charset="0"/>
              </a:rPr>
              <a:t> </a:t>
            </a:r>
          </a:p>
        </p:txBody>
      </p:sp>
      <p:grpSp>
        <p:nvGrpSpPr>
          <p:cNvPr id="13316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13467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68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69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70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71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72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73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13474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75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13317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TextBox 42"/>
          <p:cNvSpPr txBox="1">
            <a:spLocks noChangeArrowheads="1"/>
          </p:cNvSpPr>
          <p:nvPr/>
        </p:nvSpPr>
        <p:spPr bwMode="auto">
          <a:xfrm>
            <a:off x="62230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STATISTIK PELAJAR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093065"/>
              </p:ext>
            </p:extLst>
          </p:nvPr>
        </p:nvGraphicFramePr>
        <p:xfrm>
          <a:off x="323850" y="908050"/>
          <a:ext cx="8594724" cy="546152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20027"/>
                <a:gridCol w="1584059"/>
                <a:gridCol w="576021"/>
                <a:gridCol w="576021"/>
                <a:gridCol w="504019"/>
                <a:gridCol w="504019"/>
                <a:gridCol w="432016"/>
                <a:gridCol w="432016"/>
                <a:gridCol w="432016"/>
                <a:gridCol w="504019"/>
                <a:gridCol w="576021"/>
                <a:gridCol w="576021"/>
                <a:gridCol w="1178449"/>
              </a:tblGrid>
              <a:tr h="33755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latin typeface="+mn-lt"/>
                        </a:rPr>
                        <a:t>TAHUN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latin typeface="+mn-lt"/>
                        </a:rPr>
                        <a:t>PROGRAM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MELAYU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4" marR="9524" marT="952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CINA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4" marR="9524" marT="952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INDIA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4" marR="9524" marT="952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LAIN-LAIN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4" marR="9524" marT="952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JUMLAH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4" marR="9524" marT="952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latin typeface="+mn-lt"/>
                        </a:rPr>
                        <a:t>KESELURUHAN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</a:tr>
              <a:tr h="3375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18292">
                <a:tc rowSpan="8">
                  <a:txBody>
                    <a:bodyPr/>
                    <a:lstStyle/>
                    <a:p>
                      <a:endParaRPr lang="en-US" sz="1400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SVM</a:t>
                      </a:r>
                    </a:p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TAHUN 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  TEKNOLOGI ELEKTRIK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24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24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26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TEKNOLOGI ELEKTRONIK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9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3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9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3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12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TEKNOLOGI KIMPALAN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26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26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26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TEKNOLOGI RANGKAIAN</a:t>
                      </a:r>
                      <a:r>
                        <a:rPr lang="en-US" sz="1400" b="1" baseline="0" dirty="0" smtClean="0">
                          <a:latin typeface="+mn-lt"/>
                        </a:rPr>
                        <a:t> KOMPUTER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6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6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17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TEKNOLOGI AUTOMOTIF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26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3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28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3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31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945119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TEKNOLOGI PENYEJUKAN &amp; PENYAMANAN UDARA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17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17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18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PEMESINAN INDUSTRI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9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12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PENGURUSAN PERNIAGAAN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5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16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5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17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22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</a:tbl>
          </a:graphicData>
        </a:graphic>
      </p:graphicFrame>
      <p:sp>
        <p:nvSpPr>
          <p:cNvPr id="18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395288" y="908050"/>
            <a:ext cx="8353425" cy="398780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en-US" smtClean="0">
              <a:latin typeface="Arial Rounded MT Bold" panose="020F070403050403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smtClean="0">
                <a:latin typeface="Arial Rounded MT Bold" panose="020F0704030504030204" pitchFamily="34" charset="0"/>
              </a:rPr>
              <a:t> </a:t>
            </a:r>
          </a:p>
        </p:txBody>
      </p:sp>
      <p:grpSp>
        <p:nvGrpSpPr>
          <p:cNvPr id="13316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13467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68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69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70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71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72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73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13474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75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13317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TextBox 42"/>
          <p:cNvSpPr txBox="1">
            <a:spLocks noChangeArrowheads="1"/>
          </p:cNvSpPr>
          <p:nvPr/>
        </p:nvSpPr>
        <p:spPr bwMode="auto">
          <a:xfrm>
            <a:off x="62230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STATISTIK PELAJAR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211319"/>
              </p:ext>
            </p:extLst>
          </p:nvPr>
        </p:nvGraphicFramePr>
        <p:xfrm>
          <a:off x="323850" y="908050"/>
          <a:ext cx="8594724" cy="546152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20027"/>
                <a:gridCol w="1584059"/>
                <a:gridCol w="576021"/>
                <a:gridCol w="576021"/>
                <a:gridCol w="504019"/>
                <a:gridCol w="504019"/>
                <a:gridCol w="432016"/>
                <a:gridCol w="432016"/>
                <a:gridCol w="432016"/>
                <a:gridCol w="504019"/>
                <a:gridCol w="576021"/>
                <a:gridCol w="576021"/>
                <a:gridCol w="1178449"/>
              </a:tblGrid>
              <a:tr h="33755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latin typeface="+mn-lt"/>
                        </a:rPr>
                        <a:t>TAHUN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latin typeface="+mn-lt"/>
                        </a:rPr>
                        <a:t>PROGRAM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MELAYU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4" marR="9524" marT="952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CINA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4" marR="9524" marT="952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INDIA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4" marR="9524" marT="952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LAIN-LAIN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4" marR="9524" marT="952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JUMLAH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4" marR="9524" marT="952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latin typeface="+mn-lt"/>
                        </a:rPr>
                        <a:t>KESELURUHAN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</a:tr>
              <a:tr h="3375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18292">
                <a:tc rowSpan="8">
                  <a:txBody>
                    <a:bodyPr/>
                    <a:lstStyle/>
                    <a:p>
                      <a:endParaRPr lang="en-US" sz="1400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SVM</a:t>
                      </a:r>
                    </a:p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TAHUN 2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  TEKNOLOGI ELEKTRIK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29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29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29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TEKNOLOGI ELEKTRONIK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19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5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19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5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24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TEKNOLOGI KIMPALAN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25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26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26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TEKNOLOGI RANGKAIAN</a:t>
                      </a:r>
                      <a:r>
                        <a:rPr lang="en-US" sz="1400" b="1" baseline="0" dirty="0" smtClean="0">
                          <a:latin typeface="+mn-lt"/>
                        </a:rPr>
                        <a:t> KOMPUTER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9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9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TEKNOLOGI AUTOMOTIF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26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26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26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945119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TEKNOLOGI PENYEJUKAN &amp; PENYAMANAN UDARA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8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7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15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15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PEMESINAN INDUSTRI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31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31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32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PENGURUSAN PERNIAGAAN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22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24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</a:tbl>
          </a:graphicData>
        </a:graphic>
      </p:graphicFrame>
      <p:sp>
        <p:nvSpPr>
          <p:cNvPr id="18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06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395288" y="908050"/>
            <a:ext cx="8353425" cy="398780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en-US" smtClean="0">
              <a:latin typeface="Arial Rounded MT Bold" panose="020F070403050403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smtClean="0">
                <a:latin typeface="Arial Rounded MT Bold" panose="020F0704030504030204" pitchFamily="34" charset="0"/>
              </a:rPr>
              <a:t> </a:t>
            </a:r>
          </a:p>
        </p:txBody>
      </p:sp>
      <p:grpSp>
        <p:nvGrpSpPr>
          <p:cNvPr id="13316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13467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68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69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70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71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72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73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13474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75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13317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TextBox 42"/>
          <p:cNvSpPr txBox="1">
            <a:spLocks noChangeArrowheads="1"/>
          </p:cNvSpPr>
          <p:nvPr/>
        </p:nvSpPr>
        <p:spPr bwMode="auto">
          <a:xfrm>
            <a:off x="62230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STATISTIK PELAJAR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159200"/>
              </p:ext>
            </p:extLst>
          </p:nvPr>
        </p:nvGraphicFramePr>
        <p:xfrm>
          <a:off x="323850" y="908050"/>
          <a:ext cx="8594724" cy="546152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20027"/>
                <a:gridCol w="1584059"/>
                <a:gridCol w="576021"/>
                <a:gridCol w="576021"/>
                <a:gridCol w="504019"/>
                <a:gridCol w="504019"/>
                <a:gridCol w="432016"/>
                <a:gridCol w="432016"/>
                <a:gridCol w="432016"/>
                <a:gridCol w="504019"/>
                <a:gridCol w="576021"/>
                <a:gridCol w="576021"/>
                <a:gridCol w="1178449"/>
              </a:tblGrid>
              <a:tr h="33755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latin typeface="+mn-lt"/>
                        </a:rPr>
                        <a:t>TAHUN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latin typeface="+mn-lt"/>
                        </a:rPr>
                        <a:t>PROGRAM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MELAYU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4" marR="9524" marT="952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CINA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4" marR="9524" marT="952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INDIA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4" marR="9524" marT="952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LAIN-LAIN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4" marR="9524" marT="952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JUMLAH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4" marR="9524" marT="952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latin typeface="+mn-lt"/>
                        </a:rPr>
                        <a:t>KESELURUHAN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</a:tr>
              <a:tr h="3375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18292">
                <a:tc rowSpan="8">
                  <a:txBody>
                    <a:bodyPr/>
                    <a:lstStyle/>
                    <a:p>
                      <a:endParaRPr lang="en-US" sz="1400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DVM</a:t>
                      </a:r>
                    </a:p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TAHUN 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  TEKNOLOGI ELEKTRIK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19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7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7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27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TEKNOLOGI ELEKTRONIK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TEKNOLOGI KIMPALAN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TEKNOLOGI RANGKAIAN</a:t>
                      </a:r>
                      <a:r>
                        <a:rPr lang="en-US" sz="1400" b="1" baseline="0" dirty="0" smtClean="0">
                          <a:latin typeface="+mn-lt"/>
                        </a:rPr>
                        <a:t> KOMPUTER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7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8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7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8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15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TEKNOLOGI AUTOMOTIF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945119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TEKNOLOGI PENYEJUKAN &amp; PENYAMANAN UDARA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19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19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19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PEMESINAN INDUSTRI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18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5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18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5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23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PENGURUSAN PERNIAGAAN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24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24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26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</a:tbl>
          </a:graphicData>
        </a:graphic>
      </p:graphicFrame>
      <p:sp>
        <p:nvSpPr>
          <p:cNvPr id="18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49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395288" y="908050"/>
            <a:ext cx="8353425" cy="398780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en-US" smtClean="0">
              <a:latin typeface="Arial Rounded MT Bold" panose="020F070403050403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smtClean="0">
                <a:latin typeface="Arial Rounded MT Bold" panose="020F0704030504030204" pitchFamily="34" charset="0"/>
              </a:rPr>
              <a:t> </a:t>
            </a:r>
          </a:p>
        </p:txBody>
      </p:sp>
      <p:grpSp>
        <p:nvGrpSpPr>
          <p:cNvPr id="13316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13467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68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69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70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71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72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73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13474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3475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13317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TextBox 42"/>
          <p:cNvSpPr txBox="1">
            <a:spLocks noChangeArrowheads="1"/>
          </p:cNvSpPr>
          <p:nvPr/>
        </p:nvSpPr>
        <p:spPr bwMode="auto">
          <a:xfrm>
            <a:off x="62230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STATISTIK PELAJAR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54460"/>
              </p:ext>
            </p:extLst>
          </p:nvPr>
        </p:nvGraphicFramePr>
        <p:xfrm>
          <a:off x="323850" y="908050"/>
          <a:ext cx="8594724" cy="546152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20027"/>
                <a:gridCol w="1584059"/>
                <a:gridCol w="576021"/>
                <a:gridCol w="576021"/>
                <a:gridCol w="504019"/>
                <a:gridCol w="504019"/>
                <a:gridCol w="432016"/>
                <a:gridCol w="432016"/>
                <a:gridCol w="432016"/>
                <a:gridCol w="504019"/>
                <a:gridCol w="576021"/>
                <a:gridCol w="576021"/>
                <a:gridCol w="1178449"/>
              </a:tblGrid>
              <a:tr h="33755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latin typeface="+mn-lt"/>
                        </a:rPr>
                        <a:t>TAHUN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latin typeface="+mn-lt"/>
                        </a:rPr>
                        <a:t>PROGRAM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MELAYU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4" marR="9524" marT="952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CINA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4" marR="9524" marT="952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INDIA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4" marR="9524" marT="952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LAIN-LAIN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4" marR="9524" marT="952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JUMLAH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4" marR="9524" marT="952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latin typeface="+mn-lt"/>
                        </a:rPr>
                        <a:t>KESELURUHAN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</a:tr>
              <a:tr h="3375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latin typeface="+mn-lt"/>
                        </a:rPr>
                        <a:t>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4" marR="9524" marT="952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18292">
                <a:tc rowSpan="8">
                  <a:txBody>
                    <a:bodyPr/>
                    <a:lstStyle/>
                    <a:p>
                      <a:endParaRPr lang="en-US" sz="1400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DVM</a:t>
                      </a:r>
                    </a:p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TAHUN 2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  TEKNOLOGI ELEKTRIK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23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23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23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TEKNOLOGI ELEKTRONIK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16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9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16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9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25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TEKNOLOGI KIMPALAN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17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17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17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TEKNOLOGI RANGKAIAN</a:t>
                      </a:r>
                      <a:r>
                        <a:rPr lang="en-US" sz="1400" b="1" baseline="0" dirty="0" smtClean="0">
                          <a:latin typeface="+mn-lt"/>
                        </a:rPr>
                        <a:t> KOMPUTER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9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4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9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4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13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TEKNOLOGI AUTOMOTIF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23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23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23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945119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TEKNOLOGI PENYEJUKAN &amp; PENYAMANAN UDARA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17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3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17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3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20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PEMESINAN INDUSTRI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18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6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19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6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25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  <a:tr h="518292">
                <a:tc vMerge="1"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PENGURUSAN PERNIAGAAN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5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15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5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16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21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33" marR="91433" marT="45732" marB="45732" anchor="ctr"/>
                </a:tc>
              </a:tr>
            </a:tbl>
          </a:graphicData>
        </a:graphic>
      </p:graphicFrame>
      <p:sp>
        <p:nvSpPr>
          <p:cNvPr id="18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61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790575" y="1125538"/>
            <a:ext cx="8353425" cy="398780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en-US" smtClean="0">
              <a:latin typeface="Arial Rounded MT Bold" panose="020F070403050403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smtClean="0">
                <a:latin typeface="Arial Rounded MT Bold" panose="020F0704030504030204" pitchFamily="34" charset="0"/>
              </a:rPr>
              <a:t> </a:t>
            </a:r>
          </a:p>
        </p:txBody>
      </p:sp>
      <p:grpSp>
        <p:nvGrpSpPr>
          <p:cNvPr id="17412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17428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7429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7430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7431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7432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7433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7434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17435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7436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17413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JUMLAH PENSYARAH &amp; PELAJAR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graphicFrame>
        <p:nvGraphicFramePr>
          <p:cNvPr id="18" name="Diagram 17"/>
          <p:cNvGraphicFramePr/>
          <p:nvPr/>
        </p:nvGraphicFramePr>
        <p:xfrm>
          <a:off x="1547664" y="1124744"/>
          <a:ext cx="6583680" cy="4663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" name="Oval 19"/>
          <p:cNvSpPr/>
          <p:nvPr/>
        </p:nvSpPr>
        <p:spPr>
          <a:xfrm>
            <a:off x="2195513" y="1125538"/>
            <a:ext cx="863600" cy="8636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418" name="TextBox 20"/>
          <p:cNvSpPr txBox="1">
            <a:spLocks noChangeArrowheads="1"/>
          </p:cNvSpPr>
          <p:nvPr/>
        </p:nvSpPr>
        <p:spPr bwMode="auto">
          <a:xfrm>
            <a:off x="2195513" y="1268413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14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105 ORANG</a:t>
            </a:r>
            <a:endParaRPr lang="en-US" sz="14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2124075" y="3141663"/>
            <a:ext cx="863600" cy="863600"/>
          </a:xfrm>
          <a:prstGeom prst="ellipse">
            <a:avLst/>
          </a:prstGeom>
          <a:solidFill>
            <a:srgbClr val="33CCCC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420" name="TextBox 23"/>
          <p:cNvSpPr txBox="1">
            <a:spLocks noChangeArrowheads="1"/>
          </p:cNvSpPr>
          <p:nvPr/>
        </p:nvSpPr>
        <p:spPr bwMode="auto">
          <a:xfrm>
            <a:off x="2051050" y="2349500"/>
            <a:ext cx="8651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1400">
                <a:solidFill>
                  <a:schemeClr val="bg1"/>
                </a:solidFill>
                <a:latin typeface="Arial Rounded MT Bold" panose="020F0704030504030204" pitchFamily="34" charset="0"/>
              </a:rPr>
              <a:t>92 ORANG</a:t>
            </a:r>
          </a:p>
        </p:txBody>
      </p:sp>
      <p:sp>
        <p:nvSpPr>
          <p:cNvPr id="25" name="Oval 24"/>
          <p:cNvSpPr/>
          <p:nvPr/>
        </p:nvSpPr>
        <p:spPr>
          <a:xfrm>
            <a:off x="2124075" y="2133600"/>
            <a:ext cx="863600" cy="863600"/>
          </a:xfrm>
          <a:prstGeom prst="ellipse">
            <a:avLst/>
          </a:prstGeom>
          <a:solidFill>
            <a:srgbClr val="00CC99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422" name="TextBox 25"/>
          <p:cNvSpPr txBox="1">
            <a:spLocks noChangeArrowheads="1"/>
          </p:cNvSpPr>
          <p:nvPr/>
        </p:nvSpPr>
        <p:spPr bwMode="auto">
          <a:xfrm>
            <a:off x="2123728" y="2276475"/>
            <a:ext cx="86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14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164 </a:t>
            </a:r>
            <a:r>
              <a:rPr lang="en-US" sz="1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ORANG</a:t>
            </a:r>
          </a:p>
        </p:txBody>
      </p:sp>
      <p:sp>
        <p:nvSpPr>
          <p:cNvPr id="27" name="Oval 26"/>
          <p:cNvSpPr/>
          <p:nvPr/>
        </p:nvSpPr>
        <p:spPr>
          <a:xfrm>
            <a:off x="2051050" y="5084763"/>
            <a:ext cx="865188" cy="865187"/>
          </a:xfrm>
          <a:prstGeom prst="ellipse">
            <a:avLst/>
          </a:prstGeom>
          <a:solidFill>
            <a:srgbClr val="CC99FF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424" name="TextBox 27"/>
          <p:cNvSpPr txBox="1">
            <a:spLocks noChangeArrowheads="1"/>
          </p:cNvSpPr>
          <p:nvPr/>
        </p:nvSpPr>
        <p:spPr bwMode="auto">
          <a:xfrm>
            <a:off x="2051720" y="5229225"/>
            <a:ext cx="86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14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167</a:t>
            </a:r>
            <a:endParaRPr lang="en-US" sz="14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  <a:p>
            <a:pPr algn="ctr" eaLnBrk="1" hangingPunct="1"/>
            <a:r>
              <a:rPr lang="en-US" sz="1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ORANG</a:t>
            </a:r>
          </a:p>
        </p:txBody>
      </p:sp>
      <p:sp>
        <p:nvSpPr>
          <p:cNvPr id="29" name="Oval 28"/>
          <p:cNvSpPr/>
          <p:nvPr/>
        </p:nvSpPr>
        <p:spPr>
          <a:xfrm>
            <a:off x="2124075" y="4076700"/>
            <a:ext cx="863600" cy="865188"/>
          </a:xfrm>
          <a:prstGeom prst="ellipse">
            <a:avLst/>
          </a:prstGeom>
          <a:solidFill>
            <a:srgbClr val="9999FF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426" name="TextBox 29"/>
          <p:cNvSpPr txBox="1">
            <a:spLocks noChangeArrowheads="1"/>
          </p:cNvSpPr>
          <p:nvPr/>
        </p:nvSpPr>
        <p:spPr bwMode="auto">
          <a:xfrm>
            <a:off x="2124075" y="4221088"/>
            <a:ext cx="86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14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172</a:t>
            </a:r>
            <a:endParaRPr lang="en-US" sz="14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  <a:p>
            <a:pPr algn="ctr" eaLnBrk="1" hangingPunct="1"/>
            <a:r>
              <a:rPr lang="en-US" sz="1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ORANG</a:t>
            </a:r>
          </a:p>
        </p:txBody>
      </p:sp>
      <p:sp>
        <p:nvSpPr>
          <p:cNvPr id="17427" name="TextBox 30"/>
          <p:cNvSpPr txBox="1">
            <a:spLocks noChangeArrowheads="1"/>
          </p:cNvSpPr>
          <p:nvPr/>
        </p:nvSpPr>
        <p:spPr bwMode="auto">
          <a:xfrm>
            <a:off x="2123728" y="3284984"/>
            <a:ext cx="8636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14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196</a:t>
            </a:r>
            <a:endParaRPr lang="en-US" sz="14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  <a:p>
            <a:pPr algn="ctr" eaLnBrk="1" hangingPunct="1"/>
            <a:r>
              <a:rPr lang="en-US" sz="1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ORANG</a:t>
            </a:r>
          </a:p>
        </p:txBody>
      </p:sp>
      <p:sp>
        <p:nvSpPr>
          <p:cNvPr id="30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18436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18465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8466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8467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8468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8469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8470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8471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18472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8473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18437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Box 42"/>
          <p:cNvSpPr txBox="1">
            <a:spLocks noChangeArrowheads="1"/>
          </p:cNvSpPr>
          <p:nvPr/>
        </p:nvSpPr>
        <p:spPr bwMode="auto">
          <a:xfrm>
            <a:off x="62230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CARTA ORGANISASI INDUK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839447" y="-1107612"/>
            <a:ext cx="5465104" cy="9144003"/>
          </a:xfrm>
          <a:prstGeom prst="rect">
            <a:avLst/>
          </a:prstGeom>
        </p:spPr>
      </p:pic>
      <p:sp>
        <p:nvSpPr>
          <p:cNvPr id="44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426940" y="908050"/>
            <a:ext cx="8353425" cy="398780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en-US" smtClean="0">
              <a:latin typeface="Arial Rounded MT Bold" panose="020F070403050403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smtClean="0">
                <a:latin typeface="Arial Rounded MT Bold" panose="020F0704030504030204" pitchFamily="34" charset="0"/>
              </a:rPr>
              <a:t> </a:t>
            </a:r>
          </a:p>
        </p:txBody>
      </p:sp>
      <p:grpSp>
        <p:nvGrpSpPr>
          <p:cNvPr id="19460" name="Group 2"/>
          <p:cNvGrpSpPr>
            <a:grpSpLocks/>
          </p:cNvGrpSpPr>
          <p:nvPr/>
        </p:nvGrpSpPr>
        <p:grpSpPr bwMode="auto">
          <a:xfrm>
            <a:off x="0" y="0"/>
            <a:ext cx="9144000" cy="908050"/>
            <a:chOff x="12" y="0"/>
            <a:chExt cx="10068" cy="1103"/>
          </a:xfrm>
        </p:grpSpPr>
        <p:sp>
          <p:nvSpPr>
            <p:cNvPr id="19466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9467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9468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9469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9470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9471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9472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19473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19474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19461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TextBox 42"/>
          <p:cNvSpPr txBox="1">
            <a:spLocks noChangeArrowheads="1"/>
          </p:cNvSpPr>
          <p:nvPr/>
        </p:nvSpPr>
        <p:spPr bwMode="auto">
          <a:xfrm>
            <a:off x="0" y="115888"/>
            <a:ext cx="7453796" cy="100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2400" dirty="0">
                <a:solidFill>
                  <a:srgbClr val="99FF99"/>
                </a:solidFill>
                <a:latin typeface="Arial Rounded MT Bold" panose="020F0704030504030204" pitchFamily="34" charset="0"/>
              </a:rPr>
              <a:t>CARTA </a:t>
            </a:r>
            <a:r>
              <a:rPr lang="en-US" sz="2400" dirty="0" smtClean="0">
                <a:solidFill>
                  <a:srgbClr val="99FF99"/>
                </a:solidFill>
                <a:latin typeface="Arial Rounded MT Bold" panose="020F0704030504030204" pitchFamily="34" charset="0"/>
              </a:rPr>
              <a:t>ORGANISASI PUSAT BERTAULIAH CAWANGAN K05049 </a:t>
            </a:r>
            <a:r>
              <a:rPr lang="en-US" sz="2400" b="1" dirty="0" smtClean="0">
                <a:latin typeface="Berlin Sans FB Demi" panose="020E0802020502020306" pitchFamily="34" charset="0"/>
              </a:rPr>
              <a:t> </a:t>
            </a:r>
            <a:endParaRPr lang="ms-MY" sz="2400" b="1" dirty="0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9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5902" t="18920" r="20705" b="8001"/>
          <a:stretch/>
        </p:blipFill>
        <p:spPr>
          <a:xfrm>
            <a:off x="1352410" y="1008827"/>
            <a:ext cx="6603966" cy="50844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5124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5128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29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30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31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32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33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34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5135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36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5125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  <p:sp>
        <p:nvSpPr>
          <p:cNvPr id="5127" name="TextBox 42"/>
          <p:cNvSpPr txBox="1">
            <a:spLocks noChangeArrowheads="1"/>
          </p:cNvSpPr>
          <p:nvPr/>
        </p:nvSpPr>
        <p:spPr bwMode="auto">
          <a:xfrm>
            <a:off x="179388" y="115888"/>
            <a:ext cx="7407275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 dirty="0" smtClean="0">
                <a:solidFill>
                  <a:srgbClr val="99FF99"/>
                </a:solidFill>
                <a:latin typeface="Arial Rounded MT Bold" panose="020F0704030504030204" pitchFamily="34" charset="0"/>
              </a:rPr>
              <a:t>TENTATIF PROGRAM</a:t>
            </a:r>
            <a:r>
              <a:rPr lang="en-US" sz="2400" b="1" dirty="0" smtClean="0">
                <a:latin typeface="Berlin Sans FB Demi" panose="020E0802020502020306" pitchFamily="34" charset="0"/>
              </a:rPr>
              <a:t> </a:t>
            </a:r>
            <a:endParaRPr lang="ms-MY" sz="2400" b="1" dirty="0">
              <a:latin typeface="Berlin Sans FB Demi" panose="020E0802020502020306" pitchFamily="34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7" y="798936"/>
            <a:ext cx="6967556" cy="53018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" descr="C:\Users\soleha\Pictures\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403350" y="2492375"/>
            <a:ext cx="6264275" cy="1223963"/>
          </a:xfrm>
          <a:solidFill>
            <a:srgbClr val="33CCCC"/>
          </a:solidFill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smtClean="0">
                <a:latin typeface="Arial Rounded MT Bold" panose="020F0704030504030204" pitchFamily="34" charset="0"/>
              </a:rPr>
              <a:t>KAEDAH PELAKSANAAN PENTAULIAHAN INDUK</a:t>
            </a: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196975"/>
            <a:ext cx="1906587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3663" y="1115447"/>
            <a:ext cx="810838" cy="1036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790575" y="1125538"/>
            <a:ext cx="8353425" cy="398780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en-US" smtClean="0">
              <a:latin typeface="Arial Rounded MT Bold" panose="020F070403050403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smtClean="0">
                <a:latin typeface="Arial Rounded MT Bold" panose="020F0704030504030204" pitchFamily="34" charset="0"/>
              </a:rPr>
              <a:t> </a:t>
            </a:r>
          </a:p>
        </p:txBody>
      </p:sp>
      <p:grpSp>
        <p:nvGrpSpPr>
          <p:cNvPr id="21508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21519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1520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1521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1522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1523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1524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1525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21526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1527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21509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PENTAULIAHAN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sp>
        <p:nvSpPr>
          <p:cNvPr id="21512" name="TextBox 20"/>
          <p:cNvSpPr txBox="1">
            <a:spLocks noChangeArrowheads="1"/>
          </p:cNvSpPr>
          <p:nvPr/>
        </p:nvSpPr>
        <p:spPr bwMode="auto">
          <a:xfrm>
            <a:off x="2195513" y="1268413"/>
            <a:ext cx="914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1400" b="1">
                <a:solidFill>
                  <a:schemeClr val="bg1"/>
                </a:solidFill>
                <a:latin typeface="Arial Rounded MT Bold" panose="020F0704030504030204" pitchFamily="34" charset="0"/>
              </a:rPr>
              <a:t>92 ORANG</a:t>
            </a:r>
          </a:p>
        </p:txBody>
      </p:sp>
      <p:sp>
        <p:nvSpPr>
          <p:cNvPr id="21513" name="TextBox 23"/>
          <p:cNvSpPr txBox="1">
            <a:spLocks noChangeArrowheads="1"/>
          </p:cNvSpPr>
          <p:nvPr/>
        </p:nvSpPr>
        <p:spPr bwMode="auto">
          <a:xfrm>
            <a:off x="2051050" y="2349500"/>
            <a:ext cx="8651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1400">
                <a:solidFill>
                  <a:schemeClr val="bg1"/>
                </a:solidFill>
                <a:latin typeface="Arial Rounded MT Bold" panose="020F0704030504030204" pitchFamily="34" charset="0"/>
              </a:rPr>
              <a:t>92 ORANG</a:t>
            </a:r>
          </a:p>
        </p:txBody>
      </p:sp>
      <p:sp>
        <p:nvSpPr>
          <p:cNvPr id="21514" name="TextBox 25"/>
          <p:cNvSpPr txBox="1">
            <a:spLocks noChangeArrowheads="1"/>
          </p:cNvSpPr>
          <p:nvPr/>
        </p:nvSpPr>
        <p:spPr bwMode="auto">
          <a:xfrm>
            <a:off x="2195513" y="2276475"/>
            <a:ext cx="86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1400" b="1">
                <a:solidFill>
                  <a:schemeClr val="bg1"/>
                </a:solidFill>
                <a:latin typeface="Arial Rounded MT Bold" panose="020F0704030504030204" pitchFamily="34" charset="0"/>
              </a:rPr>
              <a:t>237 ORANG</a:t>
            </a:r>
          </a:p>
        </p:txBody>
      </p:sp>
      <p:sp>
        <p:nvSpPr>
          <p:cNvPr id="21515" name="TextBox 27"/>
          <p:cNvSpPr txBox="1">
            <a:spLocks noChangeArrowheads="1"/>
          </p:cNvSpPr>
          <p:nvPr/>
        </p:nvSpPr>
        <p:spPr bwMode="auto">
          <a:xfrm>
            <a:off x="2124075" y="5229225"/>
            <a:ext cx="86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1400" b="1">
                <a:solidFill>
                  <a:schemeClr val="bg1"/>
                </a:solidFill>
                <a:latin typeface="Arial Rounded MT Bold" panose="020F0704030504030204" pitchFamily="34" charset="0"/>
              </a:rPr>
              <a:t>218 ORANG</a:t>
            </a:r>
          </a:p>
        </p:txBody>
      </p:sp>
      <p:sp>
        <p:nvSpPr>
          <p:cNvPr id="21516" name="TextBox 29"/>
          <p:cNvSpPr txBox="1">
            <a:spLocks noChangeArrowheads="1"/>
          </p:cNvSpPr>
          <p:nvPr/>
        </p:nvSpPr>
        <p:spPr bwMode="auto">
          <a:xfrm>
            <a:off x="2124075" y="4292600"/>
            <a:ext cx="86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1400" b="1">
                <a:solidFill>
                  <a:schemeClr val="bg1"/>
                </a:solidFill>
                <a:latin typeface="Arial Rounded MT Bold" panose="020F0704030504030204" pitchFamily="34" charset="0"/>
              </a:rPr>
              <a:t>226</a:t>
            </a:r>
          </a:p>
          <a:p>
            <a:pPr algn="ctr" eaLnBrk="1" hangingPunct="1"/>
            <a:r>
              <a:rPr lang="en-US" sz="1400" b="1">
                <a:solidFill>
                  <a:schemeClr val="bg1"/>
                </a:solidFill>
                <a:latin typeface="Arial Rounded MT Bold" panose="020F0704030504030204" pitchFamily="34" charset="0"/>
              </a:rPr>
              <a:t>ORANG</a:t>
            </a:r>
          </a:p>
        </p:txBody>
      </p:sp>
      <p:sp>
        <p:nvSpPr>
          <p:cNvPr id="21517" name="TextBox 30"/>
          <p:cNvSpPr txBox="1">
            <a:spLocks noChangeArrowheads="1"/>
          </p:cNvSpPr>
          <p:nvPr/>
        </p:nvSpPr>
        <p:spPr bwMode="auto">
          <a:xfrm>
            <a:off x="2124075" y="3357563"/>
            <a:ext cx="8636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1400" b="1">
                <a:solidFill>
                  <a:schemeClr val="bg1"/>
                </a:solidFill>
                <a:latin typeface="Arial Rounded MT Bold" panose="020F0704030504030204" pitchFamily="34" charset="0"/>
              </a:rPr>
              <a:t>184</a:t>
            </a:r>
          </a:p>
          <a:p>
            <a:pPr algn="ctr" eaLnBrk="1" hangingPunct="1"/>
            <a:r>
              <a:rPr lang="en-US" sz="1400" b="1">
                <a:solidFill>
                  <a:schemeClr val="bg1"/>
                </a:solidFill>
                <a:latin typeface="Arial Rounded MT Bold" panose="020F0704030504030204" pitchFamily="34" charset="0"/>
              </a:rPr>
              <a:t>ORANG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1438" y="1720850"/>
            <a:ext cx="8961437" cy="3859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4320" indent="355600" algn="ctr" fontAlgn="auto">
              <a:spcBef>
                <a:spcPct val="20000"/>
              </a:spcBef>
              <a:spcAft>
                <a:spcPts val="0"/>
              </a:spcAft>
              <a:buFont typeface="Wingdings 3"/>
              <a:buNone/>
              <a:defRPr/>
            </a:pPr>
            <a:r>
              <a:rPr lang="en-MY" sz="3600" b="1" u="sng" dirty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Arial" charset="0"/>
              </a:rPr>
              <a:t>KAEDAH PERLAKSANAAN PENTAULIAHAN INDUK</a:t>
            </a:r>
          </a:p>
          <a:p>
            <a:pPr marL="274320" indent="355600" algn="ctr" fontAlgn="auto">
              <a:spcBef>
                <a:spcPct val="20000"/>
              </a:spcBef>
              <a:spcAft>
                <a:spcPts val="0"/>
              </a:spcAft>
              <a:buFont typeface="Wingdings 3"/>
              <a:buNone/>
              <a:defRPr/>
            </a:pPr>
            <a:endParaRPr lang="en-MY" sz="3200" b="1" dirty="0">
              <a:solidFill>
                <a:srgbClr val="002060"/>
              </a:solidFill>
              <a:latin typeface="Century Gothic" pitchFamily="34" charset="0"/>
              <a:cs typeface="Arial" charset="0"/>
            </a:endParaRPr>
          </a:p>
          <a:p>
            <a:pPr marL="274320" indent="355600" algn="ctr" fontAlgn="auto">
              <a:spcBef>
                <a:spcPct val="20000"/>
              </a:spcBef>
              <a:spcAft>
                <a:spcPts val="0"/>
              </a:spcAft>
              <a:buFont typeface="Wingdings 3"/>
              <a:buNone/>
              <a:defRPr/>
            </a:pPr>
            <a:r>
              <a:rPr lang="en-MY" sz="3200" b="1" dirty="0" err="1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Persijilan</a:t>
            </a:r>
            <a:r>
              <a:rPr lang="en-MY" sz="3200" b="1" dirty="0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 </a:t>
            </a:r>
            <a:r>
              <a:rPr lang="en-MY" sz="3200" b="1" dirty="0" err="1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Tahap</a:t>
            </a:r>
            <a:r>
              <a:rPr lang="en-MY" sz="3200" b="1" dirty="0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 Tunggal (Single Tier) </a:t>
            </a:r>
            <a:r>
              <a:rPr lang="en-MY" sz="3200" b="1" dirty="0" err="1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Tidak</a:t>
            </a:r>
            <a:r>
              <a:rPr lang="en-MY" sz="3200" b="1" dirty="0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 </a:t>
            </a:r>
            <a:r>
              <a:rPr lang="en-MY" sz="3200" b="1" dirty="0" err="1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Mengikut</a:t>
            </a:r>
            <a:r>
              <a:rPr lang="en-MY" sz="3200" b="1" dirty="0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 </a:t>
            </a:r>
            <a:r>
              <a:rPr lang="en-MY" sz="3200" b="1" dirty="0" err="1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Tahap</a:t>
            </a:r>
            <a:r>
              <a:rPr lang="en-MY" sz="3200" b="1" dirty="0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 </a:t>
            </a:r>
            <a:r>
              <a:rPr lang="en-MY" sz="3200" b="1" dirty="0" err="1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Mengikut</a:t>
            </a:r>
            <a:r>
              <a:rPr lang="en-MY" sz="3200" b="1" dirty="0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 </a:t>
            </a:r>
            <a:r>
              <a:rPr lang="en-MY" sz="3200" b="1" dirty="0" err="1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Ketetapan</a:t>
            </a:r>
            <a:r>
              <a:rPr lang="en-MY" sz="3200" b="1" dirty="0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 BPTV </a:t>
            </a:r>
            <a:r>
              <a:rPr lang="en-MY" sz="3200" b="1" dirty="0" err="1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untuk</a:t>
            </a:r>
            <a:r>
              <a:rPr lang="en-MY" sz="3200" b="1" dirty="0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 </a:t>
            </a:r>
            <a:r>
              <a:rPr lang="en-MY" sz="3200" b="1" dirty="0" err="1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Kohort</a:t>
            </a:r>
            <a:r>
              <a:rPr lang="en-MY" sz="3200" b="1" dirty="0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 1 </a:t>
            </a:r>
            <a:r>
              <a:rPr lang="en-MY" sz="3200" b="1" dirty="0" err="1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sahaja</a:t>
            </a:r>
            <a:endParaRPr lang="en-MY" sz="3200" b="1" dirty="0">
              <a:solidFill>
                <a:srgbClr val="002060"/>
              </a:solidFill>
              <a:latin typeface="Century Gothic" pitchFamily="34" charset="0"/>
              <a:cs typeface="Arial" charset="0"/>
            </a:endParaRPr>
          </a:p>
          <a:p>
            <a:pPr algn="ctr">
              <a:defRPr/>
            </a:pPr>
            <a:endParaRPr lang="ms-MY" sz="3200" dirty="0">
              <a:latin typeface="Arial Rounded MT Bold" pitchFamily="34" charset="0"/>
              <a:cs typeface="Arial" charset="0"/>
            </a:endParaRPr>
          </a:p>
        </p:txBody>
      </p:sp>
      <p:sp>
        <p:nvSpPr>
          <p:cNvPr id="24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790575" y="1125538"/>
            <a:ext cx="8353425" cy="398780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en-US" smtClean="0">
              <a:latin typeface="Arial Rounded MT Bold" panose="020F070403050403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smtClean="0">
                <a:latin typeface="Arial Rounded MT Bold" panose="020F0704030504030204" pitchFamily="34" charset="0"/>
              </a:rPr>
              <a:t> </a:t>
            </a:r>
          </a:p>
        </p:txBody>
      </p:sp>
      <p:grpSp>
        <p:nvGrpSpPr>
          <p:cNvPr id="22532" name="Group 2"/>
          <p:cNvGrpSpPr>
            <a:grpSpLocks/>
          </p:cNvGrpSpPr>
          <p:nvPr/>
        </p:nvGrpSpPr>
        <p:grpSpPr bwMode="auto">
          <a:xfrm>
            <a:off x="0" y="0"/>
            <a:ext cx="9144000" cy="981075"/>
            <a:chOff x="12" y="0"/>
            <a:chExt cx="10068" cy="1103"/>
          </a:xfrm>
        </p:grpSpPr>
        <p:sp>
          <p:nvSpPr>
            <p:cNvPr id="22572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2573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2574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2575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2576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2577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2578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22579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2580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22533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2400">
                <a:solidFill>
                  <a:srgbClr val="99FF99"/>
                </a:solidFill>
                <a:latin typeface="Arial Rounded MT Bold" panose="020F0704030504030204" pitchFamily="34" charset="0"/>
              </a:rPr>
              <a:t>CARTA GANTT PELAKSANAAN DAN PENILAIAN LATIHAN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sp>
        <p:nvSpPr>
          <p:cNvPr id="22536" name="TextBox 20"/>
          <p:cNvSpPr txBox="1">
            <a:spLocks noChangeArrowheads="1"/>
          </p:cNvSpPr>
          <p:nvPr/>
        </p:nvSpPr>
        <p:spPr bwMode="auto">
          <a:xfrm>
            <a:off x="2195513" y="1268413"/>
            <a:ext cx="914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1400" b="1">
                <a:solidFill>
                  <a:schemeClr val="bg1"/>
                </a:solidFill>
                <a:latin typeface="Arial Rounded MT Bold" panose="020F0704030504030204" pitchFamily="34" charset="0"/>
              </a:rPr>
              <a:t>92 ORANG</a:t>
            </a:r>
          </a:p>
        </p:txBody>
      </p:sp>
      <p:sp>
        <p:nvSpPr>
          <p:cNvPr id="22537" name="TextBox 23"/>
          <p:cNvSpPr txBox="1">
            <a:spLocks noChangeArrowheads="1"/>
          </p:cNvSpPr>
          <p:nvPr/>
        </p:nvSpPr>
        <p:spPr bwMode="auto">
          <a:xfrm>
            <a:off x="2051050" y="2349500"/>
            <a:ext cx="8651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1400">
                <a:solidFill>
                  <a:schemeClr val="bg1"/>
                </a:solidFill>
                <a:latin typeface="Arial Rounded MT Bold" panose="020F0704030504030204" pitchFamily="34" charset="0"/>
              </a:rPr>
              <a:t>92 ORANG</a:t>
            </a:r>
          </a:p>
        </p:txBody>
      </p:sp>
      <p:sp>
        <p:nvSpPr>
          <p:cNvPr id="22538" name="TextBox 25"/>
          <p:cNvSpPr txBox="1">
            <a:spLocks noChangeArrowheads="1"/>
          </p:cNvSpPr>
          <p:nvPr/>
        </p:nvSpPr>
        <p:spPr bwMode="auto">
          <a:xfrm>
            <a:off x="2195513" y="2276475"/>
            <a:ext cx="86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1400" b="1">
                <a:solidFill>
                  <a:schemeClr val="bg1"/>
                </a:solidFill>
                <a:latin typeface="Arial Rounded MT Bold" panose="020F0704030504030204" pitchFamily="34" charset="0"/>
              </a:rPr>
              <a:t>237 ORANG</a:t>
            </a:r>
          </a:p>
        </p:txBody>
      </p:sp>
      <p:sp>
        <p:nvSpPr>
          <p:cNvPr id="22539" name="TextBox 27"/>
          <p:cNvSpPr txBox="1">
            <a:spLocks noChangeArrowheads="1"/>
          </p:cNvSpPr>
          <p:nvPr/>
        </p:nvSpPr>
        <p:spPr bwMode="auto">
          <a:xfrm>
            <a:off x="2124075" y="5229225"/>
            <a:ext cx="86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1400" b="1">
                <a:solidFill>
                  <a:schemeClr val="bg1"/>
                </a:solidFill>
                <a:latin typeface="Arial Rounded MT Bold" panose="020F0704030504030204" pitchFamily="34" charset="0"/>
              </a:rPr>
              <a:t>218 ORANG</a:t>
            </a:r>
          </a:p>
        </p:txBody>
      </p:sp>
      <p:sp>
        <p:nvSpPr>
          <p:cNvPr id="22540" name="TextBox 29"/>
          <p:cNvSpPr txBox="1">
            <a:spLocks noChangeArrowheads="1"/>
          </p:cNvSpPr>
          <p:nvPr/>
        </p:nvSpPr>
        <p:spPr bwMode="auto">
          <a:xfrm>
            <a:off x="2124075" y="4292600"/>
            <a:ext cx="86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1400" b="1">
                <a:solidFill>
                  <a:schemeClr val="bg1"/>
                </a:solidFill>
                <a:latin typeface="Arial Rounded MT Bold" panose="020F0704030504030204" pitchFamily="34" charset="0"/>
              </a:rPr>
              <a:t>226</a:t>
            </a:r>
          </a:p>
          <a:p>
            <a:pPr algn="ctr" eaLnBrk="1" hangingPunct="1"/>
            <a:r>
              <a:rPr lang="en-US" sz="1400" b="1">
                <a:solidFill>
                  <a:schemeClr val="bg1"/>
                </a:solidFill>
                <a:latin typeface="Arial Rounded MT Bold" panose="020F0704030504030204" pitchFamily="34" charset="0"/>
              </a:rPr>
              <a:t>ORANG</a:t>
            </a:r>
          </a:p>
        </p:txBody>
      </p:sp>
      <p:sp>
        <p:nvSpPr>
          <p:cNvPr id="22541" name="TextBox 30"/>
          <p:cNvSpPr txBox="1">
            <a:spLocks noChangeArrowheads="1"/>
          </p:cNvSpPr>
          <p:nvPr/>
        </p:nvSpPr>
        <p:spPr bwMode="auto">
          <a:xfrm>
            <a:off x="2124075" y="3357563"/>
            <a:ext cx="8636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1400" b="1">
                <a:solidFill>
                  <a:schemeClr val="bg1"/>
                </a:solidFill>
                <a:latin typeface="Arial Rounded MT Bold" panose="020F0704030504030204" pitchFamily="34" charset="0"/>
              </a:rPr>
              <a:t>184</a:t>
            </a:r>
          </a:p>
          <a:p>
            <a:pPr algn="ctr" eaLnBrk="1" hangingPunct="1"/>
            <a:r>
              <a:rPr lang="en-US" sz="1400" b="1">
                <a:solidFill>
                  <a:schemeClr val="bg1"/>
                </a:solidFill>
                <a:latin typeface="Arial Rounded MT Bold" panose="020F0704030504030204" pitchFamily="34" charset="0"/>
              </a:rPr>
              <a:t>ORANG</a:t>
            </a:r>
          </a:p>
        </p:txBody>
      </p:sp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468313" y="1125538"/>
          <a:ext cx="8229600" cy="4281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0512"/>
                <a:gridCol w="2369888"/>
                <a:gridCol w="2376264"/>
                <a:gridCol w="2252936"/>
              </a:tblGrid>
              <a:tr h="628097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07" marB="45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SEMESTER  1</a:t>
                      </a:r>
                      <a:endParaRPr lang="en-US" sz="1800" dirty="0"/>
                    </a:p>
                  </a:txBody>
                  <a:tcPr marT="45707" marB="45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SEMESTER 2</a:t>
                      </a:r>
                      <a:endParaRPr lang="en-US" sz="1800" dirty="0"/>
                    </a:p>
                  </a:txBody>
                  <a:tcPr marT="45707" marB="45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SEMESTER PENDEK</a:t>
                      </a:r>
                      <a:endParaRPr lang="en-US" sz="1800" dirty="0"/>
                    </a:p>
                  </a:txBody>
                  <a:tcPr marT="45707" marB="45707"/>
                </a:tc>
              </a:tr>
              <a:tr h="860685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Arial Rounded MT Bold" pitchFamily="34" charset="0"/>
                        </a:rPr>
                        <a:t>TAHUN </a:t>
                      </a:r>
                    </a:p>
                    <a:p>
                      <a:pPr algn="ctr"/>
                      <a:r>
                        <a:rPr lang="en-US" sz="1800" dirty="0" smtClean="0">
                          <a:latin typeface="Arial Rounded MT Bold" pitchFamily="34" charset="0"/>
                        </a:rPr>
                        <a:t>1</a:t>
                      </a:r>
                      <a:endParaRPr lang="en-US" sz="1800" dirty="0">
                        <a:latin typeface="Arial Rounded MT Bold" pitchFamily="34" charset="0"/>
                      </a:endParaRPr>
                    </a:p>
                  </a:txBody>
                  <a:tcPr marT="45707" marB="45707" anchor="ctr"/>
                </a:tc>
                <a:tc rowSpan="4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buFont typeface="Wingdings" pitchFamily="2" charset="2"/>
                        <a:buChar char="v"/>
                      </a:pPr>
                      <a:r>
                        <a:rPr lang="en-US" sz="1800" dirty="0" smtClean="0"/>
                        <a:t> LATIHAN &amp; FOLIO</a:t>
                      </a:r>
                    </a:p>
                    <a:p>
                      <a:pPr algn="l">
                        <a:lnSpc>
                          <a:spcPct val="100000"/>
                        </a:lnSpc>
                        <a:buFont typeface="Wingdings" pitchFamily="2" charset="2"/>
                        <a:buNone/>
                      </a:pPr>
                      <a:endParaRPr lang="en-US" sz="1800" dirty="0" smtClean="0"/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en-US" sz="1800" dirty="0" smtClean="0"/>
                        <a:t>PENTAKSIRAN 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800" dirty="0" smtClean="0"/>
                        <a:t>    BERTERUSAN ( PB)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endParaRPr lang="en-US" sz="1800" dirty="0" smtClean="0"/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en-US" sz="1800" dirty="0" smtClean="0"/>
                        <a:t>PENTAKSIRAN</a:t>
                      </a:r>
                      <a:endParaRPr lang="en-US" sz="1800" baseline="0" dirty="0" smtClean="0"/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800" baseline="0" dirty="0" smtClean="0"/>
                        <a:t>    AKHIR ( PA)</a:t>
                      </a:r>
                      <a:endParaRPr lang="en-US" sz="1800" dirty="0"/>
                    </a:p>
                  </a:txBody>
                  <a:tcPr marT="45707" marB="45707" anchor="ctr"/>
                </a:tc>
                <a:tc rowSpan="4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buFont typeface="Wingdings" pitchFamily="2" charset="2"/>
                        <a:buChar char="v"/>
                      </a:pPr>
                      <a:r>
                        <a:rPr lang="en-US" sz="1800" dirty="0" smtClean="0"/>
                        <a:t> LATIHAN &amp; FOLIO</a:t>
                      </a:r>
                    </a:p>
                    <a:p>
                      <a:pPr algn="l">
                        <a:lnSpc>
                          <a:spcPct val="100000"/>
                        </a:lnSpc>
                        <a:buFont typeface="Wingdings" pitchFamily="2" charset="2"/>
                        <a:buNone/>
                      </a:pPr>
                      <a:endParaRPr lang="en-US" sz="1800" dirty="0" smtClean="0"/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en-US" sz="1800" dirty="0" smtClean="0"/>
                        <a:t>PENTAKSIRAN 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800" dirty="0" smtClean="0"/>
                        <a:t>    BERTERUSAN ( PB)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endParaRPr lang="en-US" sz="1800" dirty="0" smtClean="0"/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en-US" sz="1800" dirty="0" smtClean="0"/>
                        <a:t>PENTAKSIRAN</a:t>
                      </a:r>
                      <a:endParaRPr lang="en-US" sz="1800" baseline="0" dirty="0" smtClean="0"/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800" baseline="0" dirty="0" smtClean="0"/>
                        <a:t>    AKHIR ( PA)</a:t>
                      </a:r>
                      <a:endParaRPr lang="en-US" sz="1800" dirty="0" smtClean="0"/>
                    </a:p>
                    <a:p>
                      <a:pPr>
                        <a:buFont typeface="Wingdings" pitchFamily="2" charset="2"/>
                        <a:buNone/>
                      </a:pPr>
                      <a:endParaRPr lang="en-US" sz="1800" dirty="0" smtClean="0"/>
                    </a:p>
                  </a:txBody>
                  <a:tcPr marT="45707" marB="45707" anchor="ctr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EMPLOYABILITY SKILLS</a:t>
                      </a:r>
                      <a:endParaRPr lang="en-US" sz="1800" dirty="0"/>
                    </a:p>
                  </a:txBody>
                  <a:tcPr marT="45707" marB="45707"/>
                </a:tc>
              </a:tr>
              <a:tr h="93917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Arial Rounded MT Bold" pitchFamily="34" charset="0"/>
                        </a:rPr>
                        <a:t>TAHUN</a:t>
                      </a:r>
                    </a:p>
                    <a:p>
                      <a:pPr algn="ctr"/>
                      <a:r>
                        <a:rPr lang="en-US" sz="1800" dirty="0" smtClean="0">
                          <a:latin typeface="Arial Rounded MT Bold" pitchFamily="34" charset="0"/>
                        </a:rPr>
                        <a:t>2</a:t>
                      </a:r>
                      <a:endParaRPr lang="en-US" sz="1800" dirty="0">
                        <a:latin typeface="Arial Rounded MT Bold" pitchFamily="34" charset="0"/>
                      </a:endParaRPr>
                    </a:p>
                  </a:txBody>
                  <a:tcPr marT="45707" marB="45707" anchor="ctr"/>
                </a:tc>
                <a:tc vMerge="1">
                  <a:txBody>
                    <a:bodyPr/>
                    <a:lstStyle/>
                    <a:p>
                      <a:pPr>
                        <a:buFont typeface="Wingdings" pitchFamily="2" charset="2"/>
                        <a:buChar char="v"/>
                      </a:pP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EMPLOYABILITY SKILLS</a:t>
                      </a:r>
                    </a:p>
                    <a:p>
                      <a:endParaRPr lang="en-US" sz="1800" dirty="0"/>
                    </a:p>
                  </a:txBody>
                  <a:tcPr marT="45707" marB="45707"/>
                </a:tc>
              </a:tr>
              <a:tr h="93917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Arial Rounded MT Bold" pitchFamily="34" charset="0"/>
                        </a:rPr>
                        <a:t>TAHUN </a:t>
                      </a:r>
                    </a:p>
                    <a:p>
                      <a:pPr algn="ctr"/>
                      <a:r>
                        <a:rPr lang="en-US" sz="1800" dirty="0" smtClean="0">
                          <a:latin typeface="Arial Rounded MT Bold" pitchFamily="34" charset="0"/>
                        </a:rPr>
                        <a:t>3</a:t>
                      </a:r>
                      <a:endParaRPr lang="en-US" sz="1800" dirty="0">
                        <a:latin typeface="Arial Rounded MT Bold" pitchFamily="34" charset="0"/>
                      </a:endParaRPr>
                    </a:p>
                  </a:txBody>
                  <a:tcPr marT="45707" marB="45707" anchor="ctr"/>
                </a:tc>
                <a:tc vMerge="1">
                  <a:txBody>
                    <a:bodyPr/>
                    <a:lstStyle/>
                    <a:p>
                      <a:pPr>
                        <a:buFont typeface="Wingdings" pitchFamily="2" charset="2"/>
                        <a:buChar char="v"/>
                      </a:pP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PROFESIONALISME</a:t>
                      </a:r>
                    </a:p>
                    <a:p>
                      <a:r>
                        <a:rPr lang="en-US" sz="1800" dirty="0" smtClean="0"/>
                        <a:t>PEKERJAAN</a:t>
                      </a:r>
                      <a:endParaRPr lang="en-US" sz="1800" dirty="0"/>
                    </a:p>
                  </a:txBody>
                  <a:tcPr marT="45707" marB="45707"/>
                </a:tc>
              </a:tr>
              <a:tr h="91436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accent2"/>
                          </a:solidFill>
                          <a:latin typeface="Arial Rounded MT Bold" pitchFamily="34" charset="0"/>
                        </a:rPr>
                        <a:t>**</a:t>
                      </a:r>
                    </a:p>
                    <a:p>
                      <a:pPr algn="ctr"/>
                      <a:r>
                        <a:rPr lang="en-US" sz="1800" dirty="0" smtClean="0">
                          <a:latin typeface="Arial Rounded MT Bold" pitchFamily="34" charset="0"/>
                        </a:rPr>
                        <a:t>TAHUN </a:t>
                      </a:r>
                    </a:p>
                    <a:p>
                      <a:pPr algn="ctr"/>
                      <a:r>
                        <a:rPr lang="en-US" sz="1800" dirty="0" smtClean="0">
                          <a:latin typeface="Arial Rounded MT Bold" pitchFamily="34" charset="0"/>
                        </a:rPr>
                        <a:t>4</a:t>
                      </a:r>
                      <a:endParaRPr lang="en-US" sz="1800" dirty="0">
                        <a:latin typeface="Arial Rounded MT Bold" pitchFamily="34" charset="0"/>
                      </a:endParaRPr>
                    </a:p>
                  </a:txBody>
                  <a:tcPr marT="45707" marB="45707" anchor="ctr"/>
                </a:tc>
                <a:tc vMerge="1">
                  <a:txBody>
                    <a:bodyPr/>
                    <a:lstStyle/>
                    <a:p>
                      <a:pPr>
                        <a:buFont typeface="Wingdings" pitchFamily="2" charset="2"/>
                        <a:buChar char="v"/>
                      </a:pP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PROFESIONALISME</a:t>
                      </a:r>
                    </a:p>
                    <a:p>
                      <a:r>
                        <a:rPr lang="en-US" sz="1800" dirty="0" smtClean="0"/>
                        <a:t>PEKERJAAN</a:t>
                      </a:r>
                    </a:p>
                    <a:p>
                      <a:endParaRPr lang="en-US" sz="1800" dirty="0"/>
                    </a:p>
                  </a:txBody>
                  <a:tcPr marT="45707" marB="45707"/>
                </a:tc>
              </a:tr>
            </a:tbl>
          </a:graphicData>
        </a:graphic>
      </p:graphicFrame>
      <p:sp>
        <p:nvSpPr>
          <p:cNvPr id="22571" name="TextBox 42"/>
          <p:cNvSpPr txBox="1">
            <a:spLocks noChangeArrowheads="1"/>
          </p:cNvSpPr>
          <p:nvPr/>
        </p:nvSpPr>
        <p:spPr bwMode="auto">
          <a:xfrm>
            <a:off x="611188" y="5445125"/>
            <a:ext cx="7405687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1400" dirty="0">
                <a:solidFill>
                  <a:schemeClr val="accent2"/>
                </a:solidFill>
                <a:latin typeface="Arial Rounded MT Bold" panose="020F0704030504030204" pitchFamily="34" charset="0"/>
              </a:rPr>
              <a:t>**</a:t>
            </a:r>
            <a:r>
              <a:rPr lang="en-US" sz="1400" b="1" dirty="0">
                <a:latin typeface="Berlin Sans FB Demi" panose="020E0802020502020306" pitchFamily="34" charset="0"/>
              </a:rPr>
              <a:t> </a:t>
            </a:r>
            <a:r>
              <a:rPr lang="en-US" sz="1400" dirty="0">
                <a:latin typeface="Arial Rounded MT Bold" panose="020F0704030504030204" pitchFamily="34" charset="0"/>
              </a:rPr>
              <a:t>TAHUN 4 , PELAJAR DIBERI PENILAIAN AKHIR SKM SECARA DALAMAN PADA BULAN OKTOBER</a:t>
            </a:r>
            <a:endParaRPr lang="ms-MY" sz="1400" b="1" dirty="0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  <p:sp>
        <p:nvSpPr>
          <p:cNvPr id="25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 descr="C:\Users\soleha\Pictures\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971550" y="2492375"/>
            <a:ext cx="7129463" cy="2089150"/>
          </a:xfrm>
          <a:solidFill>
            <a:srgbClr val="33CCCC"/>
          </a:solidFill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smtClean="0">
                <a:latin typeface="Arial Rounded MT Bold" panose="020F0704030504030204" pitchFamily="34" charset="0"/>
              </a:rPr>
              <a:t>PEMBANGUNAN BAHAN PENGAJARAN DAN PEMBELAJARAN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smtClean="0">
                <a:latin typeface="Arial Rounded MT Bold" panose="020F0704030504030204" pitchFamily="34" charset="0"/>
              </a:rPr>
              <a:t>( KURIKULUM / LATIHAN ) </a:t>
            </a: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196975"/>
            <a:ext cx="1906587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4143" y="1115447"/>
            <a:ext cx="810838" cy="1036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250825" y="836613"/>
            <a:ext cx="8713788" cy="4754562"/>
          </a:xfrm>
        </p:spPr>
        <p:txBody>
          <a:bodyPr/>
          <a:lstStyle/>
          <a:p>
            <a:pPr>
              <a:lnSpc>
                <a:spcPct val="150000"/>
              </a:lnSpc>
              <a:buFont typeface="Arial" charset="0"/>
              <a:buNone/>
              <a:defRPr/>
            </a:pPr>
            <a:r>
              <a:rPr lang="en-US" sz="1800" dirty="0" smtClean="0">
                <a:solidFill>
                  <a:srgbClr val="FF0000"/>
                </a:solidFill>
                <a:latin typeface="Arial Rounded MT Bold" pitchFamily="34" charset="0"/>
              </a:rPr>
              <a:t>SYARAT UMUM</a:t>
            </a:r>
          </a:p>
          <a:p>
            <a:pPr marL="285750" indent="-285750">
              <a:defRPr/>
            </a:pPr>
            <a:r>
              <a:rPr lang="en-US" sz="1800" dirty="0" err="1" smtClean="0">
                <a:latin typeface="Arial Rounded MT Bold" pitchFamily="34" charset="0"/>
              </a:rPr>
              <a:t>Pemohon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mestilah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warganegara</a:t>
            </a:r>
            <a:r>
              <a:rPr lang="en-US" sz="1800" dirty="0" smtClean="0">
                <a:latin typeface="Arial Rounded MT Bold" pitchFamily="34" charset="0"/>
              </a:rPr>
              <a:t> Malaysia.</a:t>
            </a:r>
          </a:p>
          <a:p>
            <a:pPr marL="285750" indent="-285750">
              <a:defRPr/>
            </a:pPr>
            <a:r>
              <a:rPr lang="en-US" sz="1800" dirty="0" err="1" smtClean="0">
                <a:latin typeface="Arial Rounded MT Bold" pitchFamily="34" charset="0"/>
              </a:rPr>
              <a:t>Pemohon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hendaklah</a:t>
            </a:r>
            <a:r>
              <a:rPr lang="en-US" sz="1800" dirty="0" smtClean="0">
                <a:latin typeface="Arial Rounded MT Bold" pitchFamily="34" charset="0"/>
              </a:rPr>
              <a:t>:</a:t>
            </a:r>
          </a:p>
          <a:p>
            <a:pPr marL="285750" indent="-285750">
              <a:buFont typeface="Arial" charset="0"/>
              <a:buNone/>
              <a:defRPr/>
            </a:pPr>
            <a:endParaRPr lang="en-US" sz="1200" dirty="0" smtClean="0">
              <a:solidFill>
                <a:srgbClr val="0000FF"/>
              </a:solidFill>
              <a:latin typeface="Arial Rounded MT Bold" pitchFamily="34" charset="0"/>
            </a:endParaRPr>
          </a:p>
          <a:p>
            <a:pPr marL="800100" lvl="1" indent="-342900">
              <a:buFont typeface="Showcard Gothic" pitchFamily="82" charset="0"/>
              <a:buChar char="√"/>
              <a:defRPr/>
            </a:pPr>
            <a:r>
              <a:rPr lang="en-US" sz="1800" dirty="0" err="1" smtClean="0">
                <a:latin typeface="Arial Rounded MT Bold" pitchFamily="34" charset="0"/>
              </a:rPr>
              <a:t>Berada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di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Tingkatan</a:t>
            </a:r>
            <a:r>
              <a:rPr lang="en-US" sz="1800" dirty="0" smtClean="0">
                <a:latin typeface="Arial Rounded MT Bold" pitchFamily="34" charset="0"/>
              </a:rPr>
              <a:t> 3 </a:t>
            </a:r>
            <a:r>
              <a:rPr lang="en-US" sz="1800" dirty="0" err="1" smtClean="0">
                <a:latin typeface="Arial Rounded MT Bold" pitchFamily="34" charset="0"/>
              </a:rPr>
              <a:t>dan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akan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menduduki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peperiksaan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Penilaian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Menengah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Rendah</a:t>
            </a:r>
            <a:r>
              <a:rPr lang="en-US" sz="1800" dirty="0" smtClean="0">
                <a:latin typeface="Arial Rounded MT Bold" pitchFamily="34" charset="0"/>
              </a:rPr>
              <a:t> (PMR) </a:t>
            </a:r>
            <a:r>
              <a:rPr lang="en-US" sz="1800" dirty="0" err="1" smtClean="0">
                <a:latin typeface="Arial Rounded MT Bold" pitchFamily="34" charset="0"/>
              </a:rPr>
              <a:t>tahun</a:t>
            </a:r>
            <a:r>
              <a:rPr lang="en-US" sz="1800" dirty="0" smtClean="0">
                <a:latin typeface="Arial Rounded MT Bold" pitchFamily="34" charset="0"/>
              </a:rPr>
              <a:t> 2011.</a:t>
            </a:r>
          </a:p>
          <a:p>
            <a:pPr marL="800100" lvl="1" indent="-342900">
              <a:buFont typeface="Showcard Gothic" pitchFamily="82" charset="0"/>
              <a:buChar char="√"/>
              <a:defRPr/>
            </a:pPr>
            <a:r>
              <a:rPr lang="en-US" sz="1800" dirty="0" err="1" smtClean="0">
                <a:latin typeface="Arial Rounded MT Bold" pitchFamily="34" charset="0"/>
              </a:rPr>
              <a:t>Telah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menduduki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peperiksaan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percubaan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Penilaian</a:t>
            </a:r>
            <a:r>
              <a:rPr lang="en-US" sz="1800" dirty="0" smtClean="0">
                <a:latin typeface="Arial Rounded MT Bold" pitchFamily="34" charset="0"/>
              </a:rPr>
              <a:t>  </a:t>
            </a:r>
            <a:r>
              <a:rPr lang="en-US" sz="1800" dirty="0" err="1" smtClean="0">
                <a:latin typeface="Arial Rounded MT Bold" pitchFamily="34" charset="0"/>
              </a:rPr>
              <a:t>Menengah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Rendah</a:t>
            </a:r>
            <a:r>
              <a:rPr lang="en-US" sz="1800" dirty="0" smtClean="0">
                <a:latin typeface="Arial Rounded MT Bold" pitchFamily="34" charset="0"/>
              </a:rPr>
              <a:t> (PMR) </a:t>
            </a:r>
            <a:r>
              <a:rPr lang="en-US" sz="1800" dirty="0" err="1" smtClean="0">
                <a:latin typeface="Arial Rounded MT Bold" pitchFamily="34" charset="0"/>
              </a:rPr>
              <a:t>tahun</a:t>
            </a:r>
            <a:r>
              <a:rPr lang="en-US" sz="1800" dirty="0" smtClean="0">
                <a:latin typeface="Arial Rounded MT Bold" pitchFamily="34" charset="0"/>
              </a:rPr>
              <a:t> 2011.</a:t>
            </a:r>
          </a:p>
          <a:p>
            <a:pPr marL="800100" lvl="1" indent="-342900">
              <a:buFont typeface="Arial" charset="0"/>
              <a:buNone/>
              <a:defRPr/>
            </a:pPr>
            <a:endParaRPr lang="en-US" sz="800" dirty="0" smtClean="0">
              <a:latin typeface="Arial Rounded MT Bold" pitchFamily="34" charset="0"/>
            </a:endParaRPr>
          </a:p>
          <a:p>
            <a:pPr marL="285750" indent="-285750">
              <a:defRPr/>
            </a:pPr>
            <a:r>
              <a:rPr lang="en-US" sz="1800" dirty="0" err="1" smtClean="0">
                <a:solidFill>
                  <a:srgbClr val="FF0000"/>
                </a:solidFill>
                <a:latin typeface="Arial Rounded MT Bold" pitchFamily="34" charset="0"/>
              </a:rPr>
              <a:t>Kesihatan</a:t>
            </a:r>
            <a:r>
              <a:rPr lang="en-US" sz="1800" dirty="0" smtClean="0">
                <a:solidFill>
                  <a:srgbClr val="FF0000"/>
                </a:solidFill>
                <a:latin typeface="Arial Rounded MT Bold" pitchFamily="34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Arial Rounded MT Bold" pitchFamily="34" charset="0"/>
              </a:rPr>
              <a:t>diri</a:t>
            </a:r>
            <a:r>
              <a:rPr lang="en-US" sz="1800" dirty="0" smtClean="0">
                <a:solidFill>
                  <a:srgbClr val="FF0000"/>
                </a:solidFill>
                <a:latin typeface="Arial Rounded MT Bold" pitchFamily="34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Arial Rounded MT Bold" pitchFamily="34" charset="0"/>
              </a:rPr>
              <a:t>pemohon</a:t>
            </a:r>
            <a:r>
              <a:rPr lang="en-US" sz="1800" dirty="0" smtClean="0">
                <a:solidFill>
                  <a:srgbClr val="FF0000"/>
                </a:solidFill>
                <a:latin typeface="Arial Rounded MT Bold" pitchFamily="34" charset="0"/>
              </a:rPr>
              <a:t>:</a:t>
            </a:r>
          </a:p>
          <a:p>
            <a:pPr marL="800100" lvl="1" indent="-342900">
              <a:buFont typeface="Showcard Gothic" pitchFamily="82" charset="0"/>
              <a:buChar char="√"/>
              <a:defRPr/>
            </a:pPr>
            <a:r>
              <a:rPr lang="en-US" sz="1800" dirty="0" err="1" smtClean="0">
                <a:latin typeface="Arial Rounded MT Bold" pitchFamily="34" charset="0"/>
              </a:rPr>
              <a:t>Mestilah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sihat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tubuh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badan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dan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sesuai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dari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segi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fizikal</a:t>
            </a:r>
            <a:r>
              <a:rPr lang="en-US" sz="1800" dirty="0" smtClean="0">
                <a:latin typeface="Arial Rounded MT Bold" pitchFamily="34" charset="0"/>
              </a:rPr>
              <a:t>.</a:t>
            </a:r>
          </a:p>
          <a:p>
            <a:pPr marL="800100" lvl="1" indent="-342900">
              <a:buFont typeface="Showcard Gothic" pitchFamily="82" charset="0"/>
              <a:buChar char="√"/>
              <a:defRPr/>
            </a:pPr>
            <a:r>
              <a:rPr lang="en-US" sz="1800" dirty="0" err="1" smtClean="0">
                <a:latin typeface="Arial Rounded MT Bold" pitchFamily="34" charset="0"/>
              </a:rPr>
              <a:t>Bebas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dari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penyakit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seperti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lemah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jantung</a:t>
            </a:r>
            <a:r>
              <a:rPr lang="en-US" sz="1800" dirty="0" smtClean="0">
                <a:latin typeface="Arial Rounded MT Bold" pitchFamily="34" charset="0"/>
              </a:rPr>
              <a:t>,  </a:t>
            </a:r>
            <a:r>
              <a:rPr lang="en-US" sz="1800" dirty="0" err="1" smtClean="0">
                <a:latin typeface="Arial Rounded MT Bold" pitchFamily="34" charset="0"/>
              </a:rPr>
              <a:t>darah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tinggi</a:t>
            </a:r>
            <a:r>
              <a:rPr lang="en-US" sz="1800" dirty="0" smtClean="0">
                <a:latin typeface="Arial Rounded MT Bold" pitchFamily="34" charset="0"/>
              </a:rPr>
              <a:t>, </a:t>
            </a:r>
            <a:r>
              <a:rPr lang="en-US" sz="1800" dirty="0" err="1" smtClean="0">
                <a:latin typeface="Arial Rounded MT Bold" pitchFamily="34" charset="0"/>
              </a:rPr>
              <a:t>kencing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manis</a:t>
            </a:r>
            <a:r>
              <a:rPr lang="en-US" sz="1800" dirty="0" smtClean="0">
                <a:latin typeface="Arial Rounded MT Bold" pitchFamily="34" charset="0"/>
              </a:rPr>
              <a:t>, </a:t>
            </a:r>
            <a:r>
              <a:rPr lang="en-US" sz="1800" dirty="0" err="1" smtClean="0">
                <a:latin typeface="Arial Rounded MT Bold" pitchFamily="34" charset="0"/>
              </a:rPr>
              <a:t>alahan</a:t>
            </a:r>
            <a:r>
              <a:rPr lang="en-US" sz="1800" dirty="0" smtClean="0">
                <a:latin typeface="Arial Rounded MT Bold" pitchFamily="34" charset="0"/>
              </a:rPr>
              <a:t> (allergy), </a:t>
            </a:r>
            <a:r>
              <a:rPr lang="en-US" sz="1800" dirty="0" err="1" smtClean="0">
                <a:latin typeface="Arial Rounded MT Bold" pitchFamily="34" charset="0"/>
              </a:rPr>
              <a:t>pekak</a:t>
            </a:r>
            <a:r>
              <a:rPr lang="en-US" sz="1800" dirty="0" smtClean="0">
                <a:latin typeface="Arial Rounded MT Bold" pitchFamily="34" charset="0"/>
              </a:rPr>
              <a:t>, </a:t>
            </a:r>
            <a:r>
              <a:rPr lang="en-US" sz="1800" dirty="0" err="1" smtClean="0">
                <a:latin typeface="Arial Rounded MT Bold" pitchFamily="34" charset="0"/>
              </a:rPr>
              <a:t>sawan</a:t>
            </a:r>
            <a:r>
              <a:rPr lang="en-US" sz="1800" dirty="0" smtClean="0">
                <a:latin typeface="Arial Rounded MT Bold" pitchFamily="34" charset="0"/>
              </a:rPr>
              <a:t> (epilepsy), </a:t>
            </a:r>
            <a:r>
              <a:rPr lang="en-US" sz="1800" dirty="0" err="1" smtClean="0">
                <a:latin typeface="Arial Rounded MT Bold" pitchFamily="34" charset="0"/>
              </a:rPr>
              <a:t>dan</a:t>
            </a:r>
            <a:r>
              <a:rPr lang="en-US" sz="1800" dirty="0" smtClean="0">
                <a:latin typeface="Arial Rounded MT Bold" pitchFamily="34" charset="0"/>
              </a:rPr>
              <a:t> lain-lain </a:t>
            </a:r>
            <a:r>
              <a:rPr lang="en-US" sz="1800" dirty="0" err="1" smtClean="0">
                <a:latin typeface="Arial Rounded MT Bold" pitchFamily="34" charset="0"/>
              </a:rPr>
              <a:t>penyakit</a:t>
            </a:r>
            <a:r>
              <a:rPr lang="en-US" sz="1800" dirty="0" smtClean="0">
                <a:latin typeface="Arial Rounded MT Bold" pitchFamily="34" charset="0"/>
              </a:rPr>
              <a:t> yang </a:t>
            </a:r>
            <a:r>
              <a:rPr lang="en-US" sz="1800" dirty="0" err="1" smtClean="0">
                <a:latin typeface="Arial Rounded MT Bold" pitchFamily="34" charset="0"/>
              </a:rPr>
              <a:t>boleh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membahayakan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atau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menghadkan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pelajar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daripada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menjalankan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kerja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kursus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dan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kerja</a:t>
            </a:r>
            <a:r>
              <a:rPr lang="en-US" sz="1800" dirty="0" smtClean="0">
                <a:latin typeface="Arial Rounded MT Bold" pitchFamily="34" charset="0"/>
              </a:rPr>
              <a:t> </a:t>
            </a:r>
            <a:r>
              <a:rPr lang="en-US" sz="1800" dirty="0" err="1" smtClean="0">
                <a:latin typeface="Arial Rounded MT Bold" pitchFamily="34" charset="0"/>
              </a:rPr>
              <a:t>amali</a:t>
            </a:r>
            <a:r>
              <a:rPr lang="en-US" sz="1800" dirty="0" smtClean="0">
                <a:latin typeface="Arial Rounded MT Bold" pitchFamily="34" charset="0"/>
              </a:rPr>
              <a:t>. </a:t>
            </a:r>
          </a:p>
          <a:p>
            <a:pPr marL="800100" lvl="1" indent="-342900">
              <a:buFont typeface="Arial" charset="0"/>
              <a:buNone/>
              <a:defRPr/>
            </a:pPr>
            <a:endParaRPr lang="en-US" sz="1200" dirty="0" smtClean="0">
              <a:latin typeface="Arial Rounded MT Bold" pitchFamily="34" charset="0"/>
            </a:endParaRPr>
          </a:p>
          <a:p>
            <a:pPr marL="285750" indent="-285750">
              <a:defRPr/>
            </a:pPr>
            <a:r>
              <a:rPr lang="en-US" sz="2000" b="1" dirty="0" err="1" smtClean="0">
                <a:solidFill>
                  <a:srgbClr val="FF0000"/>
                </a:solidFill>
                <a:latin typeface="Century Schoolbook" pitchFamily="18" charset="0"/>
              </a:rPr>
              <a:t>Pemohon</a:t>
            </a:r>
            <a:r>
              <a:rPr lang="en-US" sz="2000" b="1" dirty="0" smtClean="0">
                <a:solidFill>
                  <a:srgbClr val="FF0000"/>
                </a:solidFill>
                <a:latin typeface="Century Schoolbook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Century Schoolbook" pitchFamily="18" charset="0"/>
              </a:rPr>
              <a:t>kursus</a:t>
            </a:r>
            <a:r>
              <a:rPr lang="en-US" sz="2000" b="1" dirty="0" smtClean="0">
                <a:solidFill>
                  <a:srgbClr val="FF0000"/>
                </a:solidFill>
                <a:latin typeface="Century Schoolbook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Century Schoolbook" pitchFamily="18" charset="0"/>
              </a:rPr>
              <a:t>mestilah</a:t>
            </a:r>
            <a:r>
              <a:rPr lang="en-US" sz="2000" b="1" dirty="0" smtClean="0">
                <a:solidFill>
                  <a:srgbClr val="FF0000"/>
                </a:solidFill>
                <a:latin typeface="Century Schoolbook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Century Schoolbook" pitchFamily="18" charset="0"/>
              </a:rPr>
              <a:t>tidak</a:t>
            </a:r>
            <a:r>
              <a:rPr lang="en-US" sz="2000" b="1" dirty="0" smtClean="0">
                <a:solidFill>
                  <a:srgbClr val="FF0000"/>
                </a:solidFill>
                <a:latin typeface="Century Schoolbook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Century Schoolbook" pitchFamily="18" charset="0"/>
              </a:rPr>
              <a:t>rabun</a:t>
            </a:r>
            <a:r>
              <a:rPr lang="en-US" sz="2000" b="1" dirty="0" smtClean="0">
                <a:solidFill>
                  <a:srgbClr val="FF0000"/>
                </a:solidFill>
                <a:latin typeface="Century Schoolbook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Century Schoolbook" pitchFamily="18" charset="0"/>
              </a:rPr>
              <a:t>warna</a:t>
            </a:r>
            <a:r>
              <a:rPr lang="en-US" sz="2000" b="1" dirty="0" smtClean="0">
                <a:solidFill>
                  <a:srgbClr val="FF0000"/>
                </a:solidFill>
                <a:latin typeface="Century Schoolbook" pitchFamily="18" charset="0"/>
              </a:rPr>
              <a:t>.</a:t>
            </a:r>
            <a:endParaRPr lang="en-US" dirty="0" smtClean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grpSp>
        <p:nvGrpSpPr>
          <p:cNvPr id="24580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24584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4585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4586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4587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4588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4589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4590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24591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4592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24581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SYARAT KEMASUKAN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sp>
        <p:nvSpPr>
          <p:cNvPr id="17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250825" y="836613"/>
            <a:ext cx="8713788" cy="4754562"/>
          </a:xfrm>
        </p:spPr>
        <p:txBody>
          <a:bodyPr/>
          <a:lstStyle/>
          <a:p>
            <a:pPr>
              <a:buFont typeface="Arial" charset="0"/>
              <a:buChar char="•"/>
              <a:defRPr/>
            </a:pPr>
            <a:r>
              <a:rPr lang="en-US" sz="2400" b="1" dirty="0" smtClean="0">
                <a:solidFill>
                  <a:srgbClr val="C00000"/>
                </a:solidFill>
                <a:latin typeface="Century Schoolbook" pitchFamily="18" charset="0"/>
              </a:rPr>
              <a:t>SYARAT KHUSUS</a:t>
            </a:r>
            <a:endParaRPr lang="en-US" b="1" dirty="0" smtClean="0">
              <a:solidFill>
                <a:srgbClr val="FF0000"/>
              </a:solidFill>
              <a:latin typeface="Century Schoolbook" pitchFamily="18" charset="0"/>
            </a:endParaRP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en-US" sz="2000" b="1" dirty="0" err="1" smtClean="0">
                <a:latin typeface="Century Schoolbook" pitchFamily="18" charset="0"/>
              </a:rPr>
              <a:t>Pencapaian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baik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dalam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peperiksaan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percubaan</a:t>
            </a:r>
            <a:r>
              <a:rPr lang="en-US" sz="2000" b="1" dirty="0" smtClean="0">
                <a:latin typeface="Century Schoolbook" pitchFamily="18" charset="0"/>
              </a:rPr>
              <a:t> PMR.</a:t>
            </a:r>
          </a:p>
          <a:p>
            <a:pPr algn="just">
              <a:buFont typeface="Arial" charset="0"/>
              <a:buNone/>
              <a:defRPr/>
            </a:pPr>
            <a:endParaRPr lang="en-US" sz="2400" b="1" dirty="0" smtClean="0">
              <a:solidFill>
                <a:srgbClr val="0000FF"/>
              </a:solidFill>
              <a:latin typeface="Century Schoolbook" pitchFamily="18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en-US" sz="2400" b="1" dirty="0" smtClean="0">
                <a:solidFill>
                  <a:srgbClr val="C00000"/>
                </a:solidFill>
                <a:latin typeface="Century Schoolbook" pitchFamily="18" charset="0"/>
              </a:rPr>
              <a:t>PERMOHONAN</a:t>
            </a:r>
          </a:p>
          <a:p>
            <a:pPr>
              <a:buFont typeface="Arial" charset="0"/>
              <a:buNone/>
              <a:defRPr/>
            </a:pPr>
            <a:endParaRPr lang="en-US" sz="800" b="1" dirty="0" smtClean="0">
              <a:solidFill>
                <a:srgbClr val="C00000"/>
              </a:solidFill>
              <a:latin typeface="Century Schoolbook" pitchFamily="18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en-US" sz="2000" b="1" dirty="0" err="1" smtClean="0">
                <a:latin typeface="Century Schoolbook" pitchFamily="18" charset="0"/>
              </a:rPr>
              <a:t>Permohonan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boleh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dibuat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dengan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dua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cara</a:t>
            </a:r>
            <a:r>
              <a:rPr lang="en-US" sz="2000" b="1" dirty="0" smtClean="0">
                <a:latin typeface="Century Schoolbook" pitchFamily="18" charset="0"/>
              </a:rPr>
              <a:t>:</a:t>
            </a:r>
          </a:p>
          <a:p>
            <a:pPr marL="800100" lvl="1" indent="-342900">
              <a:buFont typeface="Showcard Gothic" pitchFamily="82" charset="0"/>
              <a:buChar char="√"/>
              <a:defRPr/>
            </a:pPr>
            <a:r>
              <a:rPr lang="en-US" sz="2000" b="1" dirty="0" err="1" smtClean="0">
                <a:latin typeface="Century Schoolbook" pitchFamily="18" charset="0"/>
              </a:rPr>
              <a:t>Secara</a:t>
            </a:r>
            <a:r>
              <a:rPr lang="en-US" sz="2000" b="1" dirty="0" smtClean="0">
                <a:latin typeface="Century Schoolbook" pitchFamily="18" charset="0"/>
              </a:rPr>
              <a:t> online </a:t>
            </a:r>
            <a:r>
              <a:rPr lang="en-US" sz="2000" b="1" dirty="0" err="1" smtClean="0">
                <a:latin typeface="Century Schoolbook" pitchFamily="18" charset="0"/>
              </a:rPr>
              <a:t>melalui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laman</a:t>
            </a:r>
            <a:r>
              <a:rPr lang="en-US" sz="2000" b="1" dirty="0" smtClean="0">
                <a:latin typeface="Century Schoolbook" pitchFamily="18" charset="0"/>
              </a:rPr>
              <a:t> web </a:t>
            </a:r>
            <a:r>
              <a:rPr lang="en-US" sz="2000" b="1" dirty="0" err="1" smtClean="0">
                <a:latin typeface="Century Schoolbook" pitchFamily="18" charset="0"/>
              </a:rPr>
              <a:t>Kementerian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Pelajaran</a:t>
            </a:r>
            <a:r>
              <a:rPr lang="en-US" sz="2000" b="1" dirty="0" smtClean="0">
                <a:latin typeface="Century Schoolbook" pitchFamily="18" charset="0"/>
              </a:rPr>
              <a:t> Malaysia</a:t>
            </a:r>
          </a:p>
          <a:p>
            <a:pPr marL="800100" lvl="1" indent="-342900">
              <a:buFont typeface="Showcard Gothic" pitchFamily="82" charset="0"/>
              <a:buChar char="√"/>
              <a:defRPr/>
            </a:pPr>
            <a:r>
              <a:rPr lang="en-US" sz="2000" b="1" dirty="0" err="1" smtClean="0">
                <a:latin typeface="Century Schoolbook" pitchFamily="18" charset="0"/>
              </a:rPr>
              <a:t>Secara</a:t>
            </a:r>
            <a:r>
              <a:rPr lang="en-US" sz="2000" b="1" dirty="0" smtClean="0">
                <a:latin typeface="Century Schoolbook" pitchFamily="18" charset="0"/>
              </a:rPr>
              <a:t> manual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2000" b="1" dirty="0" err="1" smtClean="0">
                <a:latin typeface="Century Schoolbook" pitchFamily="18" charset="0"/>
              </a:rPr>
              <a:t>Setiap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permohonan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hanya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dibenarkan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membuat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pilihan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satu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sekolah</a:t>
            </a:r>
            <a:r>
              <a:rPr lang="en-US" sz="2000" b="1" dirty="0" smtClean="0">
                <a:latin typeface="Century Schoolbook" pitchFamily="18" charset="0"/>
              </a:rPr>
              <a:t>/</a:t>
            </a:r>
            <a:r>
              <a:rPr lang="en-US" sz="2000" b="1" dirty="0" err="1" smtClean="0">
                <a:latin typeface="Century Schoolbook" pitchFamily="18" charset="0"/>
              </a:rPr>
              <a:t>kolej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dan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dua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kursus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sahaja</a:t>
            </a:r>
            <a:r>
              <a:rPr lang="en-US" sz="2000" b="1" dirty="0" smtClean="0">
                <a:latin typeface="Century Schoolbook" pitchFamily="18" charset="0"/>
              </a:rPr>
              <a:t>.</a:t>
            </a:r>
          </a:p>
          <a:p>
            <a:pPr>
              <a:buFont typeface="Arial" charset="0"/>
              <a:buNone/>
              <a:defRPr/>
            </a:pPr>
            <a:endParaRPr lang="en-US" sz="1200" b="1" dirty="0" smtClean="0">
              <a:latin typeface="Century Schoolbook" pitchFamily="18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en-US" sz="2000" b="1" dirty="0" err="1" smtClean="0">
                <a:latin typeface="Century Schoolbook" pitchFamily="18" charset="0"/>
              </a:rPr>
              <a:t>Kemudahan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asrama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disediakan</a:t>
            </a:r>
            <a:r>
              <a:rPr lang="en-US" sz="2000" b="1" dirty="0" smtClean="0">
                <a:latin typeface="Century Schoolbook" pitchFamily="18" charset="0"/>
              </a:rPr>
              <a:t>. </a:t>
            </a:r>
            <a:r>
              <a:rPr lang="en-US" sz="2000" b="1" dirty="0" err="1" smtClean="0">
                <a:latin typeface="Century Schoolbook" pitchFamily="18" charset="0"/>
              </a:rPr>
              <a:t>Walaupun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begitu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kemudahan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asrama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tertakluk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kepada</a:t>
            </a:r>
            <a:r>
              <a:rPr lang="en-US" sz="2000" b="1" dirty="0" smtClean="0">
                <a:latin typeface="Century Schoolbook" pitchFamily="18" charset="0"/>
              </a:rPr>
              <a:t> had yang </a:t>
            </a:r>
            <a:r>
              <a:rPr lang="en-US" sz="2000" b="1" dirty="0" err="1" smtClean="0">
                <a:latin typeface="Century Schoolbook" pitchFamily="18" charset="0"/>
              </a:rPr>
              <a:t>ditetapkan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bagi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setiap</a:t>
            </a:r>
            <a:r>
              <a:rPr lang="en-US" sz="2000" b="1" dirty="0" smtClean="0">
                <a:latin typeface="Century Schoolbook" pitchFamily="18" charset="0"/>
              </a:rPr>
              <a:t> </a:t>
            </a:r>
            <a:r>
              <a:rPr lang="en-US" sz="2000" b="1" dirty="0" err="1" smtClean="0">
                <a:latin typeface="Century Schoolbook" pitchFamily="18" charset="0"/>
              </a:rPr>
              <a:t>kolej</a:t>
            </a:r>
            <a:r>
              <a:rPr lang="en-US" sz="2000" b="1" dirty="0" smtClean="0">
                <a:latin typeface="Century Schoolbook" pitchFamily="18" charset="0"/>
              </a:rPr>
              <a:t>.  </a:t>
            </a:r>
          </a:p>
          <a:p>
            <a:pPr>
              <a:lnSpc>
                <a:spcPct val="150000"/>
              </a:lnSpc>
              <a:buFont typeface="Arial" charset="0"/>
              <a:buNone/>
              <a:defRPr/>
            </a:pPr>
            <a:endParaRPr lang="en-US" dirty="0" smtClean="0">
              <a:latin typeface="Arial Rounded MT Bold" pitchFamily="34" charset="0"/>
            </a:endParaRPr>
          </a:p>
        </p:txBody>
      </p:sp>
      <p:grpSp>
        <p:nvGrpSpPr>
          <p:cNvPr id="25604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25608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5609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5610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5611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5612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5613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5614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25615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5616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25605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SYARAT KEMASUKAN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sp>
        <p:nvSpPr>
          <p:cNvPr id="18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250825" y="836613"/>
            <a:ext cx="8713788" cy="4754562"/>
          </a:xfrm>
        </p:spPr>
        <p:txBody>
          <a:bodyPr/>
          <a:lstStyle/>
          <a:p>
            <a:pPr>
              <a:buFont typeface="Arial" charset="0"/>
              <a:buChar char="•"/>
              <a:defRPr/>
            </a:pPr>
            <a:r>
              <a:rPr lang="en-US" sz="2400" b="1" dirty="0" smtClean="0">
                <a:solidFill>
                  <a:srgbClr val="C00000"/>
                </a:solidFill>
                <a:latin typeface="Century Schoolbook" pitchFamily="18" charset="0"/>
              </a:rPr>
              <a:t>TEMUDUGA</a:t>
            </a:r>
          </a:p>
          <a:p>
            <a:pPr>
              <a:buFont typeface="Arial" charset="0"/>
              <a:buNone/>
              <a:defRPr/>
            </a:pPr>
            <a:endParaRPr lang="en-US" sz="1200" b="1" dirty="0" smtClean="0">
              <a:solidFill>
                <a:schemeClr val="bg1">
                  <a:lumMod val="50000"/>
                </a:schemeClr>
              </a:solidFill>
              <a:latin typeface="Century Schoolbook" pitchFamily="18" charset="0"/>
            </a:endParaRPr>
          </a:p>
          <a:p>
            <a:pPr>
              <a:defRPr/>
            </a:pPr>
            <a:r>
              <a:rPr lang="en-US" sz="2400" b="1" dirty="0" err="1" smtClean="0">
                <a:latin typeface="Century Schoolbook" pitchFamily="18" charset="0"/>
              </a:rPr>
              <a:t>Pemohon</a:t>
            </a:r>
            <a:r>
              <a:rPr lang="en-US" sz="2400" b="1" dirty="0" smtClean="0">
                <a:latin typeface="Century Schoolbook" pitchFamily="18" charset="0"/>
              </a:rPr>
              <a:t> yang </a:t>
            </a:r>
            <a:r>
              <a:rPr lang="en-US" sz="2400" b="1" dirty="0" err="1" smtClean="0">
                <a:latin typeface="Century Schoolbook" pitchFamily="18" charset="0"/>
              </a:rPr>
              <a:t>disenarai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pendek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akan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dipanggil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untuk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sesi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temuduga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di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sekolah</a:t>
            </a:r>
            <a:r>
              <a:rPr lang="en-US" sz="2400" b="1" dirty="0" smtClean="0">
                <a:latin typeface="Century Schoolbook" pitchFamily="18" charset="0"/>
              </a:rPr>
              <a:t>/</a:t>
            </a:r>
            <a:r>
              <a:rPr lang="en-US" sz="2400" b="1" dirty="0" err="1" smtClean="0">
                <a:latin typeface="Century Schoolbook" pitchFamily="18" charset="0"/>
              </a:rPr>
              <a:t>kolej</a:t>
            </a:r>
            <a:r>
              <a:rPr lang="en-US" sz="2400" b="1" dirty="0" smtClean="0">
                <a:latin typeface="Century Schoolbook" pitchFamily="18" charset="0"/>
              </a:rPr>
              <a:t> yang </a:t>
            </a:r>
            <a:r>
              <a:rPr lang="en-US" sz="2400" b="1" dirty="0" err="1" smtClean="0">
                <a:latin typeface="Century Schoolbook" pitchFamily="18" charset="0"/>
              </a:rPr>
              <a:t>berkenaan</a:t>
            </a:r>
            <a:r>
              <a:rPr lang="en-US" sz="2400" b="1" dirty="0" smtClean="0">
                <a:latin typeface="Century Schoolbook" pitchFamily="18" charset="0"/>
              </a:rPr>
              <a:t>. </a:t>
            </a:r>
          </a:p>
          <a:p>
            <a:pPr>
              <a:defRPr/>
            </a:pPr>
            <a:r>
              <a:rPr lang="en-US" sz="2400" b="1" dirty="0" err="1" smtClean="0">
                <a:latin typeface="Century Schoolbook" pitchFamily="18" charset="0"/>
              </a:rPr>
              <a:t>Pemohon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diminta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hadir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temuduga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dengan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berpakaian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lengkap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sekolah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dengan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membawa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bersama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salinan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kad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pengenalan</a:t>
            </a:r>
            <a:r>
              <a:rPr lang="en-US" sz="2400" b="1" dirty="0" smtClean="0">
                <a:latin typeface="Century Schoolbook" pitchFamily="18" charset="0"/>
              </a:rPr>
              <a:t>, </a:t>
            </a:r>
            <a:r>
              <a:rPr lang="en-US" sz="2400" b="1" dirty="0" err="1" smtClean="0">
                <a:latin typeface="Century Schoolbook" pitchFamily="18" charset="0"/>
              </a:rPr>
              <a:t>keputusan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peperiksaan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percubaan</a:t>
            </a:r>
            <a:r>
              <a:rPr lang="en-US" sz="2400" b="1" dirty="0" smtClean="0">
                <a:latin typeface="Century Schoolbook" pitchFamily="18" charset="0"/>
              </a:rPr>
              <a:t> PMR 2012 yang </a:t>
            </a:r>
            <a:r>
              <a:rPr lang="en-US" sz="2400" b="1" dirty="0" err="1" smtClean="0">
                <a:latin typeface="Century Schoolbook" pitchFamily="18" charset="0"/>
              </a:rPr>
              <a:t>telah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disahkan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oleh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pihak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sekolah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pemohon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dan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sijil-sijil</a:t>
            </a:r>
            <a:r>
              <a:rPr lang="en-US" sz="2400" b="1" dirty="0" smtClean="0">
                <a:latin typeface="Century Schoolbook" pitchFamily="18" charset="0"/>
              </a:rPr>
              <a:t> </a:t>
            </a:r>
            <a:r>
              <a:rPr lang="en-US" sz="2400" b="1" dirty="0" err="1" smtClean="0">
                <a:latin typeface="Century Schoolbook" pitchFamily="18" charset="0"/>
              </a:rPr>
              <a:t>berkaitan</a:t>
            </a:r>
            <a:r>
              <a:rPr lang="en-US" sz="2400" b="1" dirty="0" smtClean="0">
                <a:latin typeface="Century Schoolbook" pitchFamily="18" charset="0"/>
              </a:rPr>
              <a:t>.  </a:t>
            </a:r>
          </a:p>
          <a:p>
            <a:pPr>
              <a:lnSpc>
                <a:spcPct val="150000"/>
              </a:lnSpc>
              <a:buFont typeface="Arial" charset="0"/>
              <a:buNone/>
              <a:defRPr/>
            </a:pPr>
            <a:endParaRPr lang="en-US" dirty="0" smtClean="0">
              <a:latin typeface="Arial Rounded MT Bold" pitchFamily="34" charset="0"/>
            </a:endParaRPr>
          </a:p>
        </p:txBody>
      </p:sp>
      <p:grpSp>
        <p:nvGrpSpPr>
          <p:cNvPr id="26628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26632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6633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6634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6635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6636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6637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6638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26639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6640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26629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>
                <a:latin typeface="Monotype Corsiva" panose="03010101010201010101" pitchFamily="66" charset="0"/>
              </a:rPr>
              <a:t>Pengesahan </a:t>
            </a:r>
            <a:r>
              <a:rPr lang="en-US" sz="1600" i="1" dirty="0" err="1">
                <a:latin typeface="Monotype Corsiva" panose="03010101010201010101" pitchFamily="66" charset="0"/>
              </a:rPr>
              <a:t>Kelayakan</a:t>
            </a:r>
            <a:r>
              <a:rPr lang="en-US" sz="1600" i="1" dirty="0">
                <a:latin typeface="Monotype Corsiva" panose="03010101010201010101" pitchFamily="66" charset="0"/>
              </a:rPr>
              <a:t> Program Diploma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r>
              <a:rPr lang="en-US" sz="1600" i="1" dirty="0" err="1">
                <a:latin typeface="Monotype Corsiva" panose="03010101010201010101" pitchFamily="66" charset="0"/>
              </a:rPr>
              <a:t>Melalui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Pentauliahan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Induk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  <p:sp>
        <p:nvSpPr>
          <p:cNvPr id="26631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SYARAT KEMASUKAN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250825" y="836613"/>
            <a:ext cx="8713788" cy="4754562"/>
          </a:xfrm>
        </p:spPr>
        <p:txBody>
          <a:bodyPr/>
          <a:lstStyle/>
          <a:p>
            <a:pPr marL="274320" indent="35560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MY" sz="2800" b="1" u="sng" dirty="0" err="1" smtClean="0">
                <a:solidFill>
                  <a:srgbClr val="C00000"/>
                </a:solidFill>
                <a:latin typeface="Century Gothic" pitchFamily="34" charset="0"/>
              </a:rPr>
              <a:t>Kurikulum</a:t>
            </a:r>
            <a:r>
              <a:rPr lang="en-MY" sz="2800" b="1" u="sng" dirty="0" smtClean="0">
                <a:solidFill>
                  <a:srgbClr val="C00000"/>
                </a:solidFill>
                <a:latin typeface="Century Gothic" pitchFamily="34" charset="0"/>
              </a:rPr>
              <a:t> Standard </a:t>
            </a:r>
            <a:r>
              <a:rPr lang="en-MY" sz="2800" b="1" u="sng" dirty="0" err="1" smtClean="0">
                <a:solidFill>
                  <a:srgbClr val="C00000"/>
                </a:solidFill>
                <a:latin typeface="Century Gothic" pitchFamily="34" charset="0"/>
              </a:rPr>
              <a:t>Kolej</a:t>
            </a:r>
            <a:r>
              <a:rPr lang="en-MY" sz="2800" b="1" u="sng" dirty="0" smtClean="0">
                <a:solidFill>
                  <a:srgbClr val="C00000"/>
                </a:solidFill>
                <a:latin typeface="Century Gothic" pitchFamily="34" charset="0"/>
              </a:rPr>
              <a:t> </a:t>
            </a:r>
            <a:r>
              <a:rPr lang="en-MY" sz="2800" b="1" u="sng" dirty="0" err="1" smtClean="0">
                <a:solidFill>
                  <a:srgbClr val="C00000"/>
                </a:solidFill>
                <a:latin typeface="Century Gothic" pitchFamily="34" charset="0"/>
              </a:rPr>
              <a:t>Vokasional</a:t>
            </a:r>
            <a:endParaRPr lang="en-MY" sz="2800" b="1" u="sng" dirty="0" smtClean="0">
              <a:solidFill>
                <a:srgbClr val="C00000"/>
              </a:solidFill>
              <a:latin typeface="Century Gothic" pitchFamily="34" charset="0"/>
            </a:endParaRPr>
          </a:p>
          <a:p>
            <a:pPr marL="274320" indent="35560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MY" sz="2400" b="1" dirty="0" err="1" smtClean="0">
                <a:latin typeface="Century Gothic" pitchFamily="34" charset="0"/>
              </a:rPr>
              <a:t>Kurikulum</a:t>
            </a:r>
            <a:r>
              <a:rPr lang="en-MY" sz="2400" b="1" dirty="0" smtClean="0">
                <a:latin typeface="Century Gothic" pitchFamily="34" charset="0"/>
              </a:rPr>
              <a:t> Standard </a:t>
            </a:r>
            <a:r>
              <a:rPr lang="en-MY" sz="2400" b="1" dirty="0" err="1" smtClean="0">
                <a:latin typeface="Century Gothic" pitchFamily="34" charset="0"/>
              </a:rPr>
              <a:t>Kolej</a:t>
            </a:r>
            <a:r>
              <a:rPr lang="en-MY" sz="2400" b="1" dirty="0" smtClean="0">
                <a:latin typeface="Century Gothic" pitchFamily="34" charset="0"/>
              </a:rPr>
              <a:t> </a:t>
            </a:r>
            <a:r>
              <a:rPr lang="en-MY" sz="2400" b="1" dirty="0" err="1" smtClean="0">
                <a:latin typeface="Century Gothic" pitchFamily="34" charset="0"/>
              </a:rPr>
              <a:t>Vokasional</a:t>
            </a:r>
            <a:r>
              <a:rPr lang="en-MY" sz="2400" b="1" dirty="0" smtClean="0">
                <a:latin typeface="Century Gothic" pitchFamily="34" charset="0"/>
              </a:rPr>
              <a:t> (KSKV) </a:t>
            </a:r>
            <a:r>
              <a:rPr lang="en-MY" sz="2400" b="1" dirty="0" err="1" smtClean="0">
                <a:latin typeface="Century Gothic" pitchFamily="34" charset="0"/>
              </a:rPr>
              <a:t>telah</a:t>
            </a:r>
            <a:r>
              <a:rPr lang="en-MY" sz="2400" b="1" dirty="0" smtClean="0">
                <a:latin typeface="Century Gothic" pitchFamily="34" charset="0"/>
              </a:rPr>
              <a:t> </a:t>
            </a:r>
            <a:r>
              <a:rPr lang="en-MY" sz="2400" b="1" dirty="0" err="1" smtClean="0">
                <a:latin typeface="Century Gothic" pitchFamily="34" charset="0"/>
              </a:rPr>
              <a:t>dikemaskini</a:t>
            </a:r>
            <a:r>
              <a:rPr lang="en-MY" sz="2400" b="1" dirty="0" smtClean="0">
                <a:latin typeface="Century Gothic" pitchFamily="34" charset="0"/>
              </a:rPr>
              <a:t> </a:t>
            </a:r>
            <a:r>
              <a:rPr lang="en-MY" sz="2400" b="1" dirty="0" err="1" smtClean="0">
                <a:latin typeface="Century Gothic" pitchFamily="34" charset="0"/>
              </a:rPr>
              <a:t>dengan</a:t>
            </a:r>
            <a:r>
              <a:rPr lang="en-MY" sz="2400" b="1" dirty="0" smtClean="0">
                <a:latin typeface="Century Gothic" pitchFamily="34" charset="0"/>
              </a:rPr>
              <a:t> </a:t>
            </a:r>
            <a:r>
              <a:rPr lang="en-MY" sz="2400" b="1" dirty="0" err="1" smtClean="0">
                <a:latin typeface="Century Gothic" pitchFamily="34" charset="0"/>
              </a:rPr>
              <a:t>maklumat</a:t>
            </a:r>
            <a:r>
              <a:rPr lang="en-MY" sz="2400" b="1" dirty="0" smtClean="0">
                <a:latin typeface="Century Gothic" pitchFamily="34" charset="0"/>
              </a:rPr>
              <a:t> </a:t>
            </a:r>
            <a:r>
              <a:rPr lang="en-MY" sz="2400" b="1" dirty="0" err="1" smtClean="0">
                <a:latin typeface="Century Gothic" pitchFamily="34" charset="0"/>
              </a:rPr>
              <a:t>pemetaan</a:t>
            </a:r>
            <a:endParaRPr lang="en-MY" sz="2400" b="1" dirty="0" smtClean="0">
              <a:latin typeface="Century Gothic" pitchFamily="34" charset="0"/>
            </a:endParaRPr>
          </a:p>
          <a:p>
            <a:pPr marL="274320" indent="355600" algn="ctr" fontAlgn="auto">
              <a:spcAft>
                <a:spcPts val="0"/>
              </a:spcAft>
              <a:buFont typeface="Arial" charset="0"/>
              <a:buNone/>
              <a:defRPr/>
            </a:pPr>
            <a:endParaRPr lang="en-MY" sz="2400" b="1" dirty="0" smtClean="0">
              <a:latin typeface="Century Gothic" pitchFamily="34" charset="0"/>
            </a:endParaRPr>
          </a:p>
          <a:p>
            <a:pPr marL="274320" indent="35560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MY" sz="2800" b="1" u="sng" dirty="0" err="1" smtClean="0">
                <a:solidFill>
                  <a:srgbClr val="C00000"/>
                </a:solidFill>
                <a:latin typeface="Century Gothic" pitchFamily="34" charset="0"/>
              </a:rPr>
              <a:t>Jadual</a:t>
            </a:r>
            <a:r>
              <a:rPr lang="en-MY" sz="2800" b="1" u="sng" dirty="0" smtClean="0">
                <a:solidFill>
                  <a:srgbClr val="C00000"/>
                </a:solidFill>
                <a:latin typeface="Century Gothic" pitchFamily="34" charset="0"/>
              </a:rPr>
              <a:t> </a:t>
            </a:r>
            <a:r>
              <a:rPr lang="en-MY" sz="2800" b="1" u="sng" dirty="0" err="1" smtClean="0">
                <a:solidFill>
                  <a:srgbClr val="C00000"/>
                </a:solidFill>
                <a:latin typeface="Century Gothic" pitchFamily="34" charset="0"/>
              </a:rPr>
              <a:t>Waktu</a:t>
            </a:r>
            <a:endParaRPr lang="en-MY" sz="2800" b="1" u="sng" dirty="0" smtClean="0">
              <a:solidFill>
                <a:srgbClr val="C00000"/>
              </a:solidFill>
              <a:latin typeface="Century Gothic" pitchFamily="34" charset="0"/>
            </a:endParaRPr>
          </a:p>
          <a:p>
            <a:pPr marL="274320" indent="35560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MY" sz="2400" b="1" dirty="0" err="1" smtClean="0">
                <a:latin typeface="Century Gothic" pitchFamily="34" charset="0"/>
              </a:rPr>
              <a:t>Tempoh</a:t>
            </a:r>
            <a:r>
              <a:rPr lang="en-MY" sz="2400" b="1" dirty="0" smtClean="0">
                <a:latin typeface="Century Gothic" pitchFamily="34" charset="0"/>
              </a:rPr>
              <a:t> </a:t>
            </a:r>
            <a:r>
              <a:rPr lang="en-MY" sz="2400" b="1" dirty="0" err="1" smtClean="0">
                <a:latin typeface="Century Gothic" pitchFamily="34" charset="0"/>
              </a:rPr>
              <a:t>dan</a:t>
            </a:r>
            <a:r>
              <a:rPr lang="en-MY" sz="2400" b="1" dirty="0" smtClean="0">
                <a:latin typeface="Century Gothic" pitchFamily="34" charset="0"/>
              </a:rPr>
              <a:t> </a:t>
            </a:r>
            <a:r>
              <a:rPr lang="en-MY" sz="2400" b="1" dirty="0" err="1" smtClean="0">
                <a:latin typeface="Century Gothic" pitchFamily="34" charset="0"/>
              </a:rPr>
              <a:t>Jadual</a:t>
            </a:r>
            <a:r>
              <a:rPr lang="en-MY" sz="2400" b="1" dirty="0" smtClean="0">
                <a:latin typeface="Century Gothic" pitchFamily="34" charset="0"/>
              </a:rPr>
              <a:t> </a:t>
            </a:r>
            <a:r>
              <a:rPr lang="en-MY" sz="2400" b="1" dirty="0" err="1" smtClean="0">
                <a:latin typeface="Century Gothic" pitchFamily="34" charset="0"/>
              </a:rPr>
              <a:t>Latihan</a:t>
            </a:r>
            <a:r>
              <a:rPr lang="en-MY" sz="2400" b="1" dirty="0" smtClean="0">
                <a:latin typeface="Century Gothic" pitchFamily="34" charset="0"/>
              </a:rPr>
              <a:t> </a:t>
            </a:r>
            <a:r>
              <a:rPr lang="en-MY" sz="2400" b="1" dirty="0" err="1" smtClean="0">
                <a:latin typeface="Century Gothic" pitchFamily="34" charset="0"/>
              </a:rPr>
              <a:t>adalah</a:t>
            </a:r>
            <a:r>
              <a:rPr lang="en-MY" sz="2400" b="1" dirty="0" smtClean="0">
                <a:latin typeface="Century Gothic" pitchFamily="34" charset="0"/>
              </a:rPr>
              <a:t> </a:t>
            </a:r>
            <a:r>
              <a:rPr lang="en-MY" sz="2400" b="1" dirty="0" err="1" smtClean="0">
                <a:latin typeface="Century Gothic" pitchFamily="34" charset="0"/>
              </a:rPr>
              <a:t>berdasarkan</a:t>
            </a:r>
            <a:r>
              <a:rPr lang="en-MY" sz="2400" b="1" dirty="0" smtClean="0">
                <a:latin typeface="Century Gothic" pitchFamily="34" charset="0"/>
              </a:rPr>
              <a:t> </a:t>
            </a:r>
            <a:r>
              <a:rPr lang="en-MY" sz="2400" b="1" dirty="0" err="1" smtClean="0">
                <a:latin typeface="Century Gothic" pitchFamily="34" charset="0"/>
              </a:rPr>
              <a:t>struktur</a:t>
            </a:r>
            <a:r>
              <a:rPr lang="en-MY" sz="2400" b="1" dirty="0" smtClean="0">
                <a:latin typeface="Century Gothic" pitchFamily="34" charset="0"/>
              </a:rPr>
              <a:t> </a:t>
            </a:r>
            <a:r>
              <a:rPr lang="en-MY" sz="2400" b="1" dirty="0" err="1" smtClean="0">
                <a:latin typeface="Century Gothic" pitchFamily="34" charset="0"/>
              </a:rPr>
              <a:t>kursus</a:t>
            </a:r>
            <a:r>
              <a:rPr lang="en-MY" sz="2400" b="1" dirty="0" smtClean="0">
                <a:latin typeface="Century Gothic" pitchFamily="34" charset="0"/>
              </a:rPr>
              <a:t> yang </a:t>
            </a:r>
            <a:r>
              <a:rPr lang="en-MY" sz="2400" b="1" dirty="0" err="1" smtClean="0">
                <a:latin typeface="Century Gothic" pitchFamily="34" charset="0"/>
              </a:rPr>
              <a:t>ditawarkan</a:t>
            </a:r>
            <a:endParaRPr lang="en-MY" sz="2400" b="1" dirty="0" smtClean="0">
              <a:latin typeface="Century Gothic" pitchFamily="34" charset="0"/>
            </a:endParaRPr>
          </a:p>
          <a:p>
            <a:pPr marL="274320" indent="355600" algn="ctr" fontAlgn="auto">
              <a:spcAft>
                <a:spcPts val="0"/>
              </a:spcAft>
              <a:buFont typeface="Arial" charset="0"/>
              <a:buNone/>
              <a:defRPr/>
            </a:pPr>
            <a:endParaRPr lang="en-MY" sz="2400" b="1" dirty="0" smtClean="0">
              <a:latin typeface="Century Gothic" pitchFamily="34" charset="0"/>
            </a:endParaRPr>
          </a:p>
          <a:p>
            <a:pPr marL="274320" indent="35560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MY" sz="2800" b="1" u="sng" dirty="0" smtClean="0">
                <a:solidFill>
                  <a:srgbClr val="C00000"/>
                </a:solidFill>
                <a:latin typeface="Century Gothic" pitchFamily="34" charset="0"/>
              </a:rPr>
              <a:t>Course File</a:t>
            </a:r>
          </a:p>
          <a:p>
            <a:pPr marL="274320" indent="35560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MY" sz="2400" b="1" dirty="0" err="1" smtClean="0">
                <a:latin typeface="Century Gothic" pitchFamily="34" charset="0"/>
              </a:rPr>
              <a:t>Mengikut</a:t>
            </a:r>
            <a:r>
              <a:rPr lang="en-MY" sz="2400" b="1" dirty="0" smtClean="0">
                <a:latin typeface="Century Gothic" pitchFamily="34" charset="0"/>
              </a:rPr>
              <a:t> Format yang </a:t>
            </a:r>
            <a:r>
              <a:rPr lang="en-MY" sz="2400" b="1" dirty="0" err="1" smtClean="0">
                <a:latin typeface="Century Gothic" pitchFamily="34" charset="0"/>
              </a:rPr>
              <a:t>telah</a:t>
            </a:r>
            <a:r>
              <a:rPr lang="en-MY" sz="2400" b="1" dirty="0" smtClean="0">
                <a:latin typeface="Century Gothic" pitchFamily="34" charset="0"/>
              </a:rPr>
              <a:t> </a:t>
            </a:r>
            <a:r>
              <a:rPr lang="en-MY" sz="2400" b="1" dirty="0" err="1" smtClean="0">
                <a:latin typeface="Century Gothic" pitchFamily="34" charset="0"/>
              </a:rPr>
              <a:t>ditetapkan</a:t>
            </a:r>
            <a:endParaRPr lang="en-MY" sz="2400" b="1" dirty="0" smtClean="0">
              <a:latin typeface="Century Gothic" pitchFamily="34" charset="0"/>
            </a:endParaRPr>
          </a:p>
          <a:p>
            <a:pPr>
              <a:lnSpc>
                <a:spcPct val="150000"/>
              </a:lnSpc>
              <a:buFont typeface="Arial" charset="0"/>
              <a:buNone/>
              <a:defRPr/>
            </a:pPr>
            <a:endParaRPr lang="en-US" dirty="0" smtClean="0">
              <a:latin typeface="Arial Rounded MT Bold" pitchFamily="34" charset="0"/>
            </a:endParaRPr>
          </a:p>
        </p:txBody>
      </p:sp>
      <p:grpSp>
        <p:nvGrpSpPr>
          <p:cNvPr id="27652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27656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7657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7658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7659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7660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7661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7662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27663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27664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27653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KURIKULUM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sp>
        <p:nvSpPr>
          <p:cNvPr id="17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6" descr="C:\Users\soleha\Pictures\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1476375" y="2492375"/>
            <a:ext cx="6408738" cy="1296988"/>
          </a:xfrm>
          <a:solidFill>
            <a:srgbClr val="33CCCC"/>
          </a:solidFill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smtClean="0">
                <a:latin typeface="Arial Rounded MT Bold" panose="020F0704030504030204" pitchFamily="34" charset="0"/>
              </a:rPr>
              <a:t>STRUKTUR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smtClean="0">
                <a:latin typeface="Arial Rounded MT Bold" panose="020F0704030504030204" pitchFamily="34" charset="0"/>
              </a:rPr>
              <a:t>JAMINAN KUALITI</a:t>
            </a: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196975"/>
            <a:ext cx="1906587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4143" y="1115447"/>
            <a:ext cx="810838" cy="1036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59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29699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29704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5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6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7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8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9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10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  <p:sp>
          <p:nvSpPr>
            <p:cNvPr id="29711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12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</p:grpSp>
      <p:pic>
        <p:nvPicPr>
          <p:cNvPr id="2970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>
                <a:latin typeface="Monotype Corsiva" panose="03010101010201010101" pitchFamily="66" charset="0"/>
              </a:rPr>
              <a:t>Penilaian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Pentauliahan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bagi</a:t>
            </a:r>
            <a:r>
              <a:rPr lang="en-US" sz="1600" i="1" dirty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>
                <a:latin typeface="Monotype Corsiva" panose="03010101010201010101" pitchFamily="66" charset="0"/>
              </a:rPr>
              <a:t>Kelayakan</a:t>
            </a:r>
            <a:r>
              <a:rPr lang="en-US" sz="1600" i="1" dirty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9702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MY" sz="3200" dirty="0" smtClean="0">
                <a:solidFill>
                  <a:srgbClr val="99FF99"/>
                </a:solidFill>
                <a:latin typeface="Arial Rounded MT Bold" panose="020F0704030504030204" pitchFamily="34" charset="0"/>
              </a:rPr>
              <a:t>PENGURUSAN PERNIAGAAN</a:t>
            </a:r>
            <a:endParaRPr lang="ms-MY" sz="2400" b="1" dirty="0" smtClean="0">
              <a:solidFill>
                <a:prstClr val="black"/>
              </a:solidFill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3989" t="25391" r="21775" b="15547"/>
          <a:stretch/>
        </p:blipFill>
        <p:spPr>
          <a:xfrm>
            <a:off x="704411" y="848003"/>
            <a:ext cx="8332085" cy="510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12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 rot="5400000">
            <a:off x="3552085" y="369093"/>
            <a:ext cx="2952750" cy="6048375"/>
          </a:xfrm>
          <a:prstGeom prst="rect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978025" y="2060575"/>
            <a:ext cx="6094413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Narkisim" pitchFamily="34" charset="-79"/>
              </a:rPr>
              <a:t>PEMBENTANGAN</a:t>
            </a:r>
          </a:p>
          <a:p>
            <a:pPr algn="ctr"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Narkisim" pitchFamily="34" charset="-79"/>
              </a:rPr>
              <a:t>PERMOHONAN PERSIJILAN TAHAP TUNGGAL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Narkisim" pitchFamily="34" charset="-79"/>
            </a:endParaRPr>
          </a:p>
          <a:p>
            <a:pPr algn="ctr">
              <a:defRPr/>
            </a:pPr>
            <a:r>
              <a:rPr lang="en-US" b="1" dirty="0" smtClean="0">
                <a:latin typeface="Arial Rounded MT Bold" pitchFamily="34" charset="0"/>
                <a:cs typeface="Aparajita" pitchFamily="34" charset="0"/>
              </a:rPr>
              <a:t>MELALUI PENTAULIAHAN INDUK</a:t>
            </a:r>
          </a:p>
          <a:p>
            <a:pPr algn="ctr">
              <a:defRPr/>
            </a:pPr>
            <a:r>
              <a:rPr lang="en-US" b="1" dirty="0" smtClean="0">
                <a:latin typeface="Arial Rounded MT Bold" pitchFamily="34" charset="0"/>
                <a:cs typeface="Aparajita" pitchFamily="34" charset="0"/>
              </a:rPr>
              <a:t>PERSIJILAN KEMAHIRAN MALAYSIA</a:t>
            </a:r>
            <a:endParaRPr lang="en-US" b="1" dirty="0">
              <a:latin typeface="Arial Rounded MT Bold" pitchFamily="34" charset="0"/>
              <a:cs typeface="Aparajita" pitchFamily="34" charset="0"/>
            </a:endParaRPr>
          </a:p>
          <a:p>
            <a:pPr algn="ctr">
              <a:defRPr/>
            </a:pPr>
            <a:endParaRPr lang="en-US" b="1" dirty="0">
              <a:solidFill>
                <a:srgbClr val="FBA94F"/>
              </a:solidFill>
              <a:latin typeface="Arial Rounded MT Bold" pitchFamily="34" charset="0"/>
              <a:cs typeface="Aparajita" pitchFamily="34" charset="0"/>
            </a:endParaRPr>
          </a:p>
          <a:p>
            <a:pPr algn="ctr">
              <a:defRPr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Aparajita" pitchFamily="34" charset="0"/>
              </a:rPr>
              <a:t>KOLEJ VOKASIONAL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Aparajita" pitchFamily="34" charset="0"/>
              </a:rPr>
              <a:t>TENGKU AMPUAN AFZAN</a:t>
            </a:r>
          </a:p>
          <a:p>
            <a:pPr algn="ctr">
              <a:defRPr/>
            </a:pP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Aparajita" pitchFamily="34" charset="0"/>
              </a:rPr>
              <a:t>(K05049)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itchFamily="34" charset="0"/>
              <a:cs typeface="Aparajita" pitchFamily="34" charset="0"/>
            </a:endParaRPr>
          </a:p>
          <a:p>
            <a:pPr algn="ctr">
              <a:defRPr/>
            </a:pP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Aparajita" pitchFamily="34" charset="0"/>
              </a:rPr>
              <a:t>16 FEBUARI 2017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itchFamily="34" charset="0"/>
              <a:cs typeface="Aparajita" pitchFamily="34" charset="0"/>
            </a:endParaRPr>
          </a:p>
          <a:p>
            <a:pPr algn="ctr">
              <a:lnSpc>
                <a:spcPct val="150000"/>
              </a:lnSpc>
              <a:defRPr/>
            </a:pP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cs typeface="Aparajita" pitchFamily="34" charset="0"/>
            </a:endParaRPr>
          </a:p>
          <a:p>
            <a:pPr algn="ctr">
              <a:lnSpc>
                <a:spcPct val="150000"/>
              </a:lnSpc>
              <a:defRPr/>
            </a:pP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cs typeface="Narkisim" pitchFamily="34" charset="-79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84438" y="3357563"/>
            <a:ext cx="59753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Narkisim" pitchFamily="34" charset="-79"/>
            </a:endParaRPr>
          </a:p>
        </p:txBody>
      </p:sp>
      <p:sp>
        <p:nvSpPr>
          <p:cNvPr id="14" name="Rectangle 13"/>
          <p:cNvSpPr/>
          <p:nvPr/>
        </p:nvSpPr>
        <p:spPr>
          <a:xfrm rot="1695828">
            <a:off x="4868863" y="-6569075"/>
            <a:ext cx="504825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`</a:t>
            </a:r>
          </a:p>
        </p:txBody>
      </p:sp>
      <p:sp>
        <p:nvSpPr>
          <p:cNvPr id="15" name="Rectangle 14"/>
          <p:cNvSpPr/>
          <p:nvPr/>
        </p:nvSpPr>
        <p:spPr>
          <a:xfrm rot="8753913">
            <a:off x="5154613" y="6410325"/>
            <a:ext cx="504825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`</a:t>
            </a:r>
          </a:p>
        </p:txBody>
      </p:sp>
      <p:sp>
        <p:nvSpPr>
          <p:cNvPr id="16" name="Oval 15"/>
          <p:cNvSpPr/>
          <p:nvPr/>
        </p:nvSpPr>
        <p:spPr>
          <a:xfrm>
            <a:off x="1331913" y="3284538"/>
            <a:ext cx="287337" cy="360362"/>
          </a:xfrm>
          <a:prstGeom prst="ellipse">
            <a:avLst/>
          </a:prstGeom>
          <a:solidFill>
            <a:srgbClr val="FFFF9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619250" y="3284538"/>
            <a:ext cx="288925" cy="360362"/>
          </a:xfrm>
          <a:prstGeom prst="ellipse">
            <a:avLst/>
          </a:prstGeom>
          <a:solidFill>
            <a:srgbClr val="FFFF9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331913" y="3716338"/>
            <a:ext cx="287337" cy="360362"/>
          </a:xfrm>
          <a:prstGeom prst="ellipse">
            <a:avLst/>
          </a:prstGeom>
          <a:solidFill>
            <a:srgbClr val="FFFF9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619250" y="3716338"/>
            <a:ext cx="288925" cy="360362"/>
          </a:xfrm>
          <a:prstGeom prst="ellipse">
            <a:avLst/>
          </a:prstGeom>
          <a:solidFill>
            <a:srgbClr val="FFFF9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1187450" y="3284538"/>
            <a:ext cx="288925" cy="36036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547813" y="3213100"/>
            <a:ext cx="287337" cy="36036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1339850" y="3436938"/>
            <a:ext cx="288925" cy="36036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492250" y="3589338"/>
            <a:ext cx="288925" cy="36036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9" y="3267075"/>
            <a:ext cx="1815611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505735"/>
            <a:ext cx="737588" cy="11617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8745" y="3043895"/>
            <a:ext cx="813511" cy="103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73221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9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xit" presetSubtype="3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6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9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1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xit" presetSubtype="9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7" dur="5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3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41" dur="5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6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45" dur="5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1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49" dur="5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250825" y="620713"/>
            <a:ext cx="8713788" cy="4754562"/>
          </a:xfrm>
        </p:spPr>
        <p:txBody>
          <a:bodyPr/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dirty="0" smtClean="0">
                <a:latin typeface="Berlin Sans FB Demi" panose="020E0802020502020306" pitchFamily="34" charset="0"/>
              </a:rPr>
              <a:t>PERSONEL PENTAULIAHAN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dirty="0" smtClean="0">
              <a:latin typeface="Arial Rounded MT Bold" panose="020F0704030504030204" pitchFamily="34" charset="0"/>
            </a:endParaRPr>
          </a:p>
        </p:txBody>
      </p:sp>
      <p:grpSp>
        <p:nvGrpSpPr>
          <p:cNvPr id="30724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30770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1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2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3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4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5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6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  <p:sp>
          <p:nvSpPr>
            <p:cNvPr id="30777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8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</p:grpSp>
      <p:pic>
        <p:nvPicPr>
          <p:cNvPr id="30725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>
                <a:latin typeface="Monotype Corsiva" panose="03010101010201010101" pitchFamily="66" charset="0"/>
              </a:rPr>
              <a:t>Penilaian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Pentauliahan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bagi</a:t>
            </a:r>
            <a:r>
              <a:rPr lang="en-US" sz="1600" i="1" dirty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>
                <a:latin typeface="Monotype Corsiva" panose="03010101010201010101" pitchFamily="66" charset="0"/>
              </a:rPr>
              <a:t>Kelayakan</a:t>
            </a:r>
            <a:r>
              <a:rPr lang="en-US" sz="1600" i="1" dirty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0727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MY" sz="3200" dirty="0">
                <a:solidFill>
                  <a:srgbClr val="99FF99"/>
                </a:solidFill>
                <a:latin typeface="Arial Rounded MT Bold" panose="020F0704030504030204" pitchFamily="34" charset="0"/>
              </a:rPr>
              <a:t>PENGURUSAN PERNIAGAAN</a:t>
            </a:r>
            <a:endParaRPr lang="ms-MY" sz="2400" b="1" dirty="0">
              <a:solidFill>
                <a:prstClr val="black"/>
              </a:solidFill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445555"/>
              </p:ext>
            </p:extLst>
          </p:nvPr>
        </p:nvGraphicFramePr>
        <p:xfrm>
          <a:off x="539750" y="1412875"/>
          <a:ext cx="8137525" cy="37782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537"/>
                <a:gridCol w="3448729"/>
                <a:gridCol w="1922947"/>
                <a:gridCol w="2038312"/>
              </a:tblGrid>
              <a:tr h="115311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NAMA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JAWATAN LANTIKAN (PPB/PPD/PP)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TEMPOH PERKHIDMATAN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(TAHUN)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ms-MY" sz="1800" dirty="0" smtClean="0"/>
                        <a:t>HJ.</a:t>
                      </a:r>
                      <a:r>
                        <a:rPr lang="ms-MY" sz="1800" baseline="0" dirty="0" smtClean="0"/>
                        <a:t> MOHD ZAKI BIN RAMLI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PPD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27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ms-MY" sz="1800" dirty="0" smtClean="0"/>
                        <a:t>FATIAH BINTI OMAR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27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ms-MY" sz="1800" dirty="0" smtClean="0"/>
                        <a:t>AZMI</a:t>
                      </a:r>
                      <a:r>
                        <a:rPr lang="ms-MY" sz="1800" baseline="0" dirty="0" smtClean="0"/>
                        <a:t> BIN MD YUSOF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27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MOHAMAD SOFFIAN BIN ALI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5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s-MY" sz="1800" dirty="0" smtClean="0"/>
                        <a:t>AZUAN ZULKHBRI BIN SUBARI</a:t>
                      </a:r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ms-MY" sz="1800" dirty="0" smtClean="0"/>
                        <a:t>6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s-MY" sz="1800" dirty="0" smtClean="0"/>
                        <a:t>SARIZA</a:t>
                      </a:r>
                      <a:r>
                        <a:rPr lang="ms-MY" sz="1800" baseline="0" dirty="0" smtClean="0"/>
                        <a:t> BINTI ZAINAL</a:t>
                      </a:r>
                      <a:endParaRPr lang="ms-MY" sz="1800" dirty="0" smtClean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ms-MY" sz="1800" dirty="0" smtClean="0"/>
                        <a:t>TP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14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634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29699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29704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5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6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7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8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9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10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  <p:sp>
          <p:nvSpPr>
            <p:cNvPr id="29711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12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</p:grpSp>
      <p:pic>
        <p:nvPicPr>
          <p:cNvPr id="2970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>
                <a:latin typeface="Monotype Corsiva" panose="03010101010201010101" pitchFamily="66" charset="0"/>
              </a:rPr>
              <a:t>Penilaian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Pentauliahan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bagi</a:t>
            </a:r>
            <a:r>
              <a:rPr lang="en-US" sz="1600" i="1" dirty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>
                <a:latin typeface="Monotype Corsiva" panose="03010101010201010101" pitchFamily="66" charset="0"/>
              </a:rPr>
              <a:t>Kelayakan</a:t>
            </a:r>
            <a:r>
              <a:rPr lang="en-US" sz="1600" i="1" dirty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9702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 dirty="0" smtClean="0">
                <a:solidFill>
                  <a:srgbClr val="99FF99"/>
                </a:solidFill>
                <a:latin typeface="Arial Rounded MT Bold" panose="020F0704030504030204" pitchFamily="34" charset="0"/>
              </a:rPr>
              <a:t>TEKNOLOGI KIMPALAN</a:t>
            </a:r>
            <a:r>
              <a:rPr lang="en-US" sz="2400" b="1" dirty="0" smtClean="0">
                <a:solidFill>
                  <a:prstClr val="black"/>
                </a:solidFill>
                <a:latin typeface="Berlin Sans FB Demi" panose="020E0802020502020306" pitchFamily="34" charset="0"/>
              </a:rPr>
              <a:t> </a:t>
            </a:r>
            <a:endParaRPr lang="ms-MY" sz="2400" b="1" dirty="0" smtClean="0">
              <a:solidFill>
                <a:prstClr val="black"/>
              </a:solidFill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0115" t="27361" r="17347" b="13578"/>
          <a:stretch/>
        </p:blipFill>
        <p:spPr>
          <a:xfrm>
            <a:off x="457201" y="969217"/>
            <a:ext cx="8548664" cy="512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1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250825" y="620713"/>
            <a:ext cx="8713788" cy="4754562"/>
          </a:xfrm>
        </p:spPr>
        <p:txBody>
          <a:bodyPr/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mtClean="0">
                <a:latin typeface="Berlin Sans FB Demi" panose="020E0802020502020306" pitchFamily="34" charset="0"/>
              </a:rPr>
              <a:t>PERSONEL PENTAULIAHAN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smtClean="0">
              <a:latin typeface="Arial Rounded MT Bold" panose="020F0704030504030204" pitchFamily="34" charset="0"/>
            </a:endParaRPr>
          </a:p>
        </p:txBody>
      </p:sp>
      <p:grpSp>
        <p:nvGrpSpPr>
          <p:cNvPr id="30724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30770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1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2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3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4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5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6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  <p:sp>
          <p:nvSpPr>
            <p:cNvPr id="30777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8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</p:grpSp>
      <p:pic>
        <p:nvPicPr>
          <p:cNvPr id="30725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>
                <a:latin typeface="Monotype Corsiva" panose="03010101010201010101" pitchFamily="66" charset="0"/>
              </a:rPr>
              <a:t>Penilaian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Pentauliahan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bagi</a:t>
            </a:r>
            <a:r>
              <a:rPr lang="en-US" sz="1600" i="1" dirty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>
                <a:latin typeface="Monotype Corsiva" panose="03010101010201010101" pitchFamily="66" charset="0"/>
              </a:rPr>
              <a:t>Kelayakan</a:t>
            </a:r>
            <a:r>
              <a:rPr lang="en-US" sz="1600" i="1" dirty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0727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 dirty="0" smtClean="0">
                <a:solidFill>
                  <a:srgbClr val="99FF99"/>
                </a:solidFill>
                <a:latin typeface="Arial Rounded MT Bold" panose="020F0704030504030204" pitchFamily="34" charset="0"/>
              </a:rPr>
              <a:t>TEKNOLOGI KIMPALAN</a:t>
            </a:r>
            <a:r>
              <a:rPr lang="en-US" sz="2400" b="1" dirty="0" smtClean="0">
                <a:solidFill>
                  <a:prstClr val="black"/>
                </a:solidFill>
                <a:latin typeface="Berlin Sans FB Demi" panose="020E0802020502020306" pitchFamily="34" charset="0"/>
              </a:rPr>
              <a:t> </a:t>
            </a:r>
            <a:endParaRPr lang="ms-MY" sz="2400" b="1" dirty="0" smtClean="0">
              <a:solidFill>
                <a:prstClr val="black"/>
              </a:solidFill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5168946"/>
              </p:ext>
            </p:extLst>
          </p:nvPr>
        </p:nvGraphicFramePr>
        <p:xfrm>
          <a:off x="539750" y="1412875"/>
          <a:ext cx="8137525" cy="37782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537"/>
                <a:gridCol w="3448729"/>
                <a:gridCol w="1922947"/>
                <a:gridCol w="2038312"/>
              </a:tblGrid>
              <a:tr h="115311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NAMA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JAWATAN LANTIKAN (PPB/PPD/PP)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TEMPOH PERKHIDMATAN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(TAHUN)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ms-MY" sz="1800" dirty="0" smtClean="0"/>
                        <a:t>AHMAD NAZAM BIN OSMAN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PPD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26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ms-MY" sz="1800" dirty="0" smtClean="0"/>
                        <a:t>AHAD RULNISAM BIN MALIM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25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ms-MY" sz="1800" dirty="0" smtClean="0"/>
                        <a:t>MD SHAH BIN SULAIMAN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35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SAZALI BIN RASIP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23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5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s-MY" sz="1800" dirty="0" smtClean="0"/>
                        <a:t>RUSDAN B ABDUL RASHID</a:t>
                      </a:r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25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s-MY" sz="1800" dirty="0" smtClean="0"/>
                        <a:t>HJ.</a:t>
                      </a:r>
                      <a:r>
                        <a:rPr lang="ms-MY" sz="1800" baseline="0" dirty="0" smtClean="0"/>
                        <a:t> HASHIM BIN MAT ZIN</a:t>
                      </a:r>
                      <a:endParaRPr lang="ms-MY" sz="1800" dirty="0" smtClean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33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83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29699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29704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5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6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7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8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9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10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  <p:sp>
          <p:nvSpPr>
            <p:cNvPr id="29711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12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</p:grpSp>
      <p:pic>
        <p:nvPicPr>
          <p:cNvPr id="2970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>
                <a:latin typeface="Monotype Corsiva" panose="03010101010201010101" pitchFamily="66" charset="0"/>
              </a:rPr>
              <a:t>Penilaian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Pentauliahan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bagi</a:t>
            </a:r>
            <a:r>
              <a:rPr lang="en-US" sz="1600" i="1" dirty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>
                <a:latin typeface="Monotype Corsiva" panose="03010101010201010101" pitchFamily="66" charset="0"/>
              </a:rPr>
              <a:t>Kelayakan</a:t>
            </a:r>
            <a:r>
              <a:rPr lang="en-US" sz="1600" i="1" dirty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9702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 dirty="0" smtClean="0">
                <a:solidFill>
                  <a:srgbClr val="99FF99"/>
                </a:solidFill>
                <a:latin typeface="Arial Rounded MT Bold" panose="020F0704030504030204" pitchFamily="34" charset="0"/>
              </a:rPr>
              <a:t>TEKNOLOGI </a:t>
            </a:r>
            <a:r>
              <a:rPr lang="en-MY" sz="3200" dirty="0" smtClean="0">
                <a:solidFill>
                  <a:srgbClr val="99FF99"/>
                </a:solidFill>
                <a:latin typeface="Arial Rounded MT Bold" panose="020F0704030504030204" pitchFamily="34" charset="0"/>
              </a:rPr>
              <a:t>AUTOMOTIF</a:t>
            </a:r>
            <a:endParaRPr lang="ms-MY" sz="2400" b="1" dirty="0" smtClean="0">
              <a:solidFill>
                <a:prstClr val="black"/>
              </a:solidFill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3989" t="30313" r="22881" b="9674"/>
          <a:stretch/>
        </p:blipFill>
        <p:spPr>
          <a:xfrm>
            <a:off x="611560" y="908720"/>
            <a:ext cx="7900381" cy="501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22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250825" y="620713"/>
            <a:ext cx="8713788" cy="4754562"/>
          </a:xfrm>
        </p:spPr>
        <p:txBody>
          <a:bodyPr/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mtClean="0">
                <a:latin typeface="Berlin Sans FB Demi" panose="020E0802020502020306" pitchFamily="34" charset="0"/>
              </a:rPr>
              <a:t>PERSONEL PENTAULIAHAN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smtClean="0">
              <a:latin typeface="Arial Rounded MT Bold" panose="020F0704030504030204" pitchFamily="34" charset="0"/>
            </a:endParaRPr>
          </a:p>
        </p:txBody>
      </p:sp>
      <p:grpSp>
        <p:nvGrpSpPr>
          <p:cNvPr id="30724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30770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1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2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3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4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5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6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  <p:sp>
          <p:nvSpPr>
            <p:cNvPr id="30777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8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</p:grpSp>
      <p:pic>
        <p:nvPicPr>
          <p:cNvPr id="30725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>
                <a:latin typeface="Monotype Corsiva" panose="03010101010201010101" pitchFamily="66" charset="0"/>
              </a:rPr>
              <a:t>Penilaian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Pentauliahan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bagi</a:t>
            </a:r>
            <a:r>
              <a:rPr lang="en-US" sz="1600" i="1" dirty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>
                <a:latin typeface="Monotype Corsiva" panose="03010101010201010101" pitchFamily="66" charset="0"/>
              </a:rPr>
              <a:t>Kelayakan</a:t>
            </a:r>
            <a:r>
              <a:rPr lang="en-US" sz="1600" i="1" dirty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0727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 dirty="0" smtClean="0">
                <a:solidFill>
                  <a:srgbClr val="99FF99"/>
                </a:solidFill>
                <a:latin typeface="Arial Rounded MT Bold" panose="020F0704030504030204" pitchFamily="34" charset="0"/>
              </a:rPr>
              <a:t>TEKNOLOGI AUTOMOTIF</a:t>
            </a:r>
            <a:r>
              <a:rPr lang="en-US" sz="2400" b="1" dirty="0" smtClean="0">
                <a:solidFill>
                  <a:prstClr val="black"/>
                </a:solidFill>
                <a:latin typeface="Berlin Sans FB Demi" panose="020E0802020502020306" pitchFamily="34" charset="0"/>
              </a:rPr>
              <a:t> </a:t>
            </a:r>
            <a:endParaRPr lang="ms-MY" sz="2400" b="1" dirty="0" smtClean="0">
              <a:solidFill>
                <a:prstClr val="black"/>
              </a:solidFill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213908"/>
              </p:ext>
            </p:extLst>
          </p:nvPr>
        </p:nvGraphicFramePr>
        <p:xfrm>
          <a:off x="539750" y="1412875"/>
          <a:ext cx="8137525" cy="37782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537"/>
                <a:gridCol w="3448729"/>
                <a:gridCol w="1922947"/>
                <a:gridCol w="2038312"/>
              </a:tblGrid>
              <a:tr h="115311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NAMA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JAWATAN LANTIKAN (PPB/PPD/PP)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TEMPOH PERKHIDMATAN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(TAHUN)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ms-MY" sz="1800" dirty="0" smtClean="0"/>
                        <a:t>HJ. AZHAR BIN ZAKARIA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PPD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24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ms-MY" sz="1800" dirty="0" smtClean="0"/>
                        <a:t>HJ NASARUDDIN BIN IDRUS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24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ms-MY" sz="1800" dirty="0" smtClean="0"/>
                        <a:t>OSMAN BIN</a:t>
                      </a:r>
                      <a:r>
                        <a:rPr lang="ms-MY" sz="1800" baseline="0" dirty="0" smtClean="0"/>
                        <a:t> ARSHAD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24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HJ MOHD SAUPI BIN MAMAT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28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5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s-MY" sz="1800" dirty="0" smtClean="0"/>
                        <a:t>MOHD ZARAPI BIN HUSSIN</a:t>
                      </a:r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27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s-MY" sz="1800" dirty="0" smtClean="0"/>
                        <a:t>FARID KAMIL BIN ZAMZURI</a:t>
                      </a:r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8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661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29699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29704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5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6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7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8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9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10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  <p:sp>
          <p:nvSpPr>
            <p:cNvPr id="29711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12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</p:grpSp>
      <p:pic>
        <p:nvPicPr>
          <p:cNvPr id="2970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>
                <a:latin typeface="Monotype Corsiva" panose="03010101010201010101" pitchFamily="66" charset="0"/>
              </a:rPr>
              <a:t>Penilaian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Pentauliahan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bagi</a:t>
            </a:r>
            <a:r>
              <a:rPr lang="en-US" sz="1600" i="1" dirty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>
                <a:latin typeface="Monotype Corsiva" panose="03010101010201010101" pitchFamily="66" charset="0"/>
              </a:rPr>
              <a:t>Kelayakan</a:t>
            </a:r>
            <a:r>
              <a:rPr lang="en-US" sz="1600" i="1" dirty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9702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 dirty="0" smtClean="0">
                <a:solidFill>
                  <a:srgbClr val="99FF99"/>
                </a:solidFill>
                <a:latin typeface="Arial Rounded MT Bold" panose="020F0704030504030204" pitchFamily="34" charset="0"/>
              </a:rPr>
              <a:t>TEKNOLOGI </a:t>
            </a:r>
            <a:r>
              <a:rPr lang="en-MY" sz="3200" dirty="0" smtClean="0">
                <a:solidFill>
                  <a:srgbClr val="99FF99"/>
                </a:solidFill>
                <a:latin typeface="Arial Rounded MT Bold" panose="020F0704030504030204" pitchFamily="34" charset="0"/>
              </a:rPr>
              <a:t>PEMESINAN INDUSTRI</a:t>
            </a:r>
            <a:endParaRPr lang="ms-MY" sz="2400" b="1" dirty="0" smtClean="0">
              <a:solidFill>
                <a:prstClr val="black"/>
              </a:solidFill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2882" t="22438" r="19561" b="20469"/>
          <a:stretch/>
        </p:blipFill>
        <p:spPr>
          <a:xfrm>
            <a:off x="384959" y="890588"/>
            <a:ext cx="8579529" cy="4698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3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250825" y="620713"/>
            <a:ext cx="8713788" cy="4754562"/>
          </a:xfrm>
        </p:spPr>
        <p:txBody>
          <a:bodyPr/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mtClean="0">
                <a:latin typeface="Berlin Sans FB Demi" panose="020E0802020502020306" pitchFamily="34" charset="0"/>
              </a:rPr>
              <a:t>PERSONEL PENTAULIAHAN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smtClean="0">
              <a:latin typeface="Arial Rounded MT Bold" panose="020F0704030504030204" pitchFamily="34" charset="0"/>
            </a:endParaRPr>
          </a:p>
        </p:txBody>
      </p:sp>
      <p:grpSp>
        <p:nvGrpSpPr>
          <p:cNvPr id="30724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30770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1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2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3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4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5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6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  <p:sp>
          <p:nvSpPr>
            <p:cNvPr id="30777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8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</p:grpSp>
      <p:pic>
        <p:nvPicPr>
          <p:cNvPr id="30725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>
                <a:latin typeface="Monotype Corsiva" panose="03010101010201010101" pitchFamily="66" charset="0"/>
              </a:rPr>
              <a:t>Penilaian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Pentauliahan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bagi</a:t>
            </a:r>
            <a:r>
              <a:rPr lang="en-US" sz="1600" i="1" dirty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>
                <a:latin typeface="Monotype Corsiva" panose="03010101010201010101" pitchFamily="66" charset="0"/>
              </a:rPr>
              <a:t>Kelayakan</a:t>
            </a:r>
            <a:r>
              <a:rPr lang="en-US" sz="1600" i="1" dirty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0727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 dirty="0" smtClean="0">
                <a:solidFill>
                  <a:srgbClr val="99FF99"/>
                </a:solidFill>
                <a:latin typeface="Arial Rounded MT Bold" panose="020F0704030504030204" pitchFamily="34" charset="0"/>
              </a:rPr>
              <a:t>TEKNOLOGI PEMESINAN INDUSTRI</a:t>
            </a:r>
            <a:r>
              <a:rPr lang="en-US" sz="2400" b="1" dirty="0" smtClean="0">
                <a:solidFill>
                  <a:prstClr val="black"/>
                </a:solidFill>
                <a:latin typeface="Berlin Sans FB Demi" panose="020E0802020502020306" pitchFamily="34" charset="0"/>
              </a:rPr>
              <a:t> </a:t>
            </a:r>
            <a:endParaRPr lang="ms-MY" sz="2400" b="1" dirty="0" smtClean="0">
              <a:solidFill>
                <a:prstClr val="black"/>
              </a:solidFill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659233"/>
              </p:ext>
            </p:extLst>
          </p:nvPr>
        </p:nvGraphicFramePr>
        <p:xfrm>
          <a:off x="539750" y="1749651"/>
          <a:ext cx="8137525" cy="283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537"/>
                <a:gridCol w="3448729"/>
                <a:gridCol w="1922947"/>
                <a:gridCol w="2038312"/>
              </a:tblGrid>
              <a:tr h="115311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NAMA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JAWATAN LANTIKAN (PPB/PPD/PP)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TEMPOH PERKHIDMATAN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(TAHUN)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HAZRITAUDING BIN AWANG TEH</a:t>
                      </a:r>
                      <a:endParaRPr lang="ms-MY" sz="1800" b="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PPD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24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NOOR FIAH BIN HARUN</a:t>
                      </a:r>
                      <a:endParaRPr lang="en-MY" sz="1800" b="0" dirty="0" smtClean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30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MOHD ZABERI BIN SAID</a:t>
                      </a:r>
                      <a:endParaRPr lang="en-MY" sz="18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20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ROZI BIN CHE ROSE</a:t>
                      </a:r>
                      <a:endParaRPr lang="en-MY" sz="1800" b="0" dirty="0" smtClean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24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70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29699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29704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5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6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7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8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9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10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  <p:sp>
          <p:nvSpPr>
            <p:cNvPr id="29711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12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</p:grpSp>
      <p:pic>
        <p:nvPicPr>
          <p:cNvPr id="2970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>
                <a:latin typeface="Monotype Corsiva" panose="03010101010201010101" pitchFamily="66" charset="0"/>
              </a:rPr>
              <a:t>Penilaian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Pentauliahan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bagi</a:t>
            </a:r>
            <a:r>
              <a:rPr lang="en-US" sz="1600" i="1" dirty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>
                <a:latin typeface="Monotype Corsiva" panose="03010101010201010101" pitchFamily="66" charset="0"/>
              </a:rPr>
              <a:t>Kelayakan</a:t>
            </a:r>
            <a:r>
              <a:rPr lang="en-US" sz="1600" i="1" dirty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9702" name="TextBox 42"/>
          <p:cNvSpPr txBox="1">
            <a:spLocks noChangeArrowheads="1"/>
          </p:cNvSpPr>
          <p:nvPr/>
        </p:nvSpPr>
        <p:spPr bwMode="auto">
          <a:xfrm>
            <a:off x="0" y="47399"/>
            <a:ext cx="7405688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2000" dirty="0" smtClean="0">
                <a:solidFill>
                  <a:srgbClr val="99FF99"/>
                </a:solidFill>
                <a:latin typeface="Arial Rounded MT Bold" panose="020F0704030504030204" pitchFamily="34" charset="0"/>
              </a:rPr>
              <a:t>TEKNOLOGI </a:t>
            </a:r>
            <a:r>
              <a:rPr lang="en-MY" sz="2000" dirty="0" smtClean="0">
                <a:solidFill>
                  <a:srgbClr val="99FF99"/>
                </a:solidFill>
                <a:latin typeface="Arial Rounded MT Bold" panose="020F0704030504030204" pitchFamily="34" charset="0"/>
              </a:rPr>
              <a:t>PENYEJUKBEKUAN DAN PENYAMANAN UDARA</a:t>
            </a:r>
            <a:endParaRPr lang="ms-MY" sz="2000" b="1" dirty="0" smtClean="0">
              <a:solidFill>
                <a:prstClr val="black"/>
              </a:solidFill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5057" t="44094" r="23989" b="17516"/>
          <a:stretch/>
        </p:blipFill>
        <p:spPr>
          <a:xfrm>
            <a:off x="600482" y="1052736"/>
            <a:ext cx="7787942" cy="439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37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250825" y="620713"/>
            <a:ext cx="8713788" cy="4754562"/>
          </a:xfrm>
        </p:spPr>
        <p:txBody>
          <a:bodyPr/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mtClean="0">
                <a:latin typeface="Berlin Sans FB Demi" panose="020E0802020502020306" pitchFamily="34" charset="0"/>
              </a:rPr>
              <a:t>PERSONEL PENTAULIAHAN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smtClean="0">
              <a:latin typeface="Arial Rounded MT Bold" panose="020F0704030504030204" pitchFamily="34" charset="0"/>
            </a:endParaRPr>
          </a:p>
        </p:txBody>
      </p:sp>
      <p:grpSp>
        <p:nvGrpSpPr>
          <p:cNvPr id="30724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30770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1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2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3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4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5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6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  <p:sp>
          <p:nvSpPr>
            <p:cNvPr id="30777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8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</p:grpSp>
      <p:pic>
        <p:nvPicPr>
          <p:cNvPr id="30725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>
                <a:latin typeface="Monotype Corsiva" panose="03010101010201010101" pitchFamily="66" charset="0"/>
              </a:rPr>
              <a:t>Penilaian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Pentauliahan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bagi</a:t>
            </a:r>
            <a:r>
              <a:rPr lang="en-US" sz="1600" i="1" dirty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>
                <a:latin typeface="Monotype Corsiva" panose="03010101010201010101" pitchFamily="66" charset="0"/>
              </a:rPr>
              <a:t>Kelayakan</a:t>
            </a:r>
            <a:r>
              <a:rPr lang="en-US" sz="1600" i="1" dirty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0727" name="TextBox 42"/>
          <p:cNvSpPr txBox="1">
            <a:spLocks noChangeArrowheads="1"/>
          </p:cNvSpPr>
          <p:nvPr/>
        </p:nvSpPr>
        <p:spPr bwMode="auto">
          <a:xfrm>
            <a:off x="0" y="0"/>
            <a:ext cx="7405688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 algn="ctr" eaLnBrk="1" hangingPunct="1"/>
            <a:r>
              <a:rPr lang="en-US" sz="2000" dirty="0">
                <a:solidFill>
                  <a:srgbClr val="99FF99"/>
                </a:solidFill>
                <a:latin typeface="Arial Rounded MT Bold" panose="020F0704030504030204" pitchFamily="34" charset="0"/>
              </a:rPr>
              <a:t>TEKNOLOGI </a:t>
            </a:r>
            <a:r>
              <a:rPr lang="en-MY" sz="2000" dirty="0">
                <a:solidFill>
                  <a:srgbClr val="99FF99"/>
                </a:solidFill>
                <a:latin typeface="Arial Rounded MT Bold" panose="020F0704030504030204" pitchFamily="34" charset="0"/>
              </a:rPr>
              <a:t>PENYEJUKBEKUAN DAN PENYAMANAN UDARA</a:t>
            </a:r>
            <a:endParaRPr lang="ms-MY" sz="2000" b="1" dirty="0">
              <a:solidFill>
                <a:prstClr val="black"/>
              </a:solidFill>
              <a:latin typeface="Berlin Sans FB Demi" panose="020E0802020502020306" pitchFamily="34" charset="0"/>
            </a:endParaRPr>
          </a:p>
          <a:p>
            <a:pPr lvl="0" algn="ctr" eaLnBrk="1" hangingPunct="1"/>
            <a:endParaRPr lang="en-US" sz="1100" dirty="0">
              <a:solidFill>
                <a:prstClr val="black"/>
              </a:solidFill>
              <a:latin typeface="Arial Rounded MT Bold" panose="020F0704030504030204" pitchFamily="34" charset="0"/>
            </a:endParaRPr>
          </a:p>
          <a:p>
            <a:pPr algn="ctr"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297873"/>
              </p:ext>
            </p:extLst>
          </p:nvPr>
        </p:nvGraphicFramePr>
        <p:xfrm>
          <a:off x="539750" y="1412875"/>
          <a:ext cx="8137525" cy="3654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537"/>
                <a:gridCol w="3448729"/>
                <a:gridCol w="1922947"/>
                <a:gridCol w="2038312"/>
              </a:tblGrid>
              <a:tr h="115311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NAMA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JAWATAN LANTIKAN (PPB/PPD/PP)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TEMPOH PERKHIDMATAN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(TAHUN)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NURUL AIDAYANTI BINTI MOHD SAID</a:t>
                      </a:r>
                      <a:endParaRPr lang="ms-MY" sz="1800" b="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PPD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9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MD HALIL BIN YAHYA @ YAYAH</a:t>
                      </a:r>
                      <a:endParaRPr lang="ms-MY" sz="1800" b="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23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NORAZLIN BINTI ISHAK</a:t>
                      </a:r>
                      <a:endParaRPr lang="en-MY" sz="18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9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MOHD KHAIRI BIN KHALID</a:t>
                      </a:r>
                      <a:endParaRPr lang="en-MY" sz="1800" b="0" dirty="0" smtClean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ms-MY" sz="1800" dirty="0" smtClean="0"/>
                        <a:t>PP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32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5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AHMAD MUZAFFAR BIN ABU BAKAR</a:t>
                      </a:r>
                      <a:endParaRPr lang="en-MY" sz="18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25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341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29699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29704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5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6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7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8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9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10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  <p:sp>
          <p:nvSpPr>
            <p:cNvPr id="29711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12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</p:grpSp>
      <p:pic>
        <p:nvPicPr>
          <p:cNvPr id="2970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>
                <a:latin typeface="Monotype Corsiva" panose="03010101010201010101" pitchFamily="66" charset="0"/>
              </a:rPr>
              <a:t>Penilaian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Pentauliahan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bagi</a:t>
            </a:r>
            <a:r>
              <a:rPr lang="en-US" sz="1600" i="1" dirty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>
                <a:latin typeface="Monotype Corsiva" panose="03010101010201010101" pitchFamily="66" charset="0"/>
              </a:rPr>
              <a:t>Kelayakan</a:t>
            </a:r>
            <a:r>
              <a:rPr lang="en-US" sz="1600" i="1" dirty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9702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 dirty="0" smtClean="0">
                <a:solidFill>
                  <a:srgbClr val="99FF99"/>
                </a:solidFill>
                <a:latin typeface="Arial Rounded MT Bold" panose="020F0704030504030204" pitchFamily="34" charset="0"/>
              </a:rPr>
              <a:t>TEKNOLOGI ELEKTRIK</a:t>
            </a:r>
            <a:r>
              <a:rPr lang="en-US" sz="2400" b="1" dirty="0" smtClean="0">
                <a:solidFill>
                  <a:prstClr val="black"/>
                </a:solidFill>
                <a:latin typeface="Berlin Sans FB Demi" panose="020E0802020502020306" pitchFamily="34" charset="0"/>
              </a:rPr>
              <a:t> </a:t>
            </a:r>
            <a:endParaRPr lang="ms-MY" sz="2400" b="1" dirty="0" smtClean="0">
              <a:solidFill>
                <a:prstClr val="black"/>
              </a:solidFill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1775" t="26375" r="19008" b="10625"/>
          <a:stretch/>
        </p:blipFill>
        <p:spPr>
          <a:xfrm>
            <a:off x="539552" y="836712"/>
            <a:ext cx="8515351" cy="509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0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C:\Users\soleha\Pictures\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1403350" y="2492375"/>
            <a:ext cx="6264275" cy="1223963"/>
          </a:xfrm>
          <a:solidFill>
            <a:srgbClr val="33CCCC"/>
          </a:solidFill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smtClean="0">
                <a:latin typeface="Arial Rounded MT Bold" panose="020F0704030504030204" pitchFamily="34" charset="0"/>
              </a:rPr>
              <a:t>LATAR BELAKANG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smtClean="0">
                <a:latin typeface="Arial Rounded MT Bold" panose="020F0704030504030204" pitchFamily="34" charset="0"/>
              </a:rPr>
              <a:t>RINGKAS ORGANISASI</a:t>
            </a: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196975"/>
            <a:ext cx="1906587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8244" y="985951"/>
            <a:ext cx="810838" cy="1036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250825" y="620713"/>
            <a:ext cx="8713788" cy="4754562"/>
          </a:xfrm>
        </p:spPr>
        <p:txBody>
          <a:bodyPr/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mtClean="0">
                <a:latin typeface="Berlin Sans FB Demi" panose="020E0802020502020306" pitchFamily="34" charset="0"/>
              </a:rPr>
              <a:t>PERSONEL PENTAULIAHAN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smtClean="0">
              <a:latin typeface="Arial Rounded MT Bold" panose="020F0704030504030204" pitchFamily="34" charset="0"/>
            </a:endParaRPr>
          </a:p>
        </p:txBody>
      </p:sp>
      <p:grpSp>
        <p:nvGrpSpPr>
          <p:cNvPr id="30724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30770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1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2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3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4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5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6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  <p:sp>
          <p:nvSpPr>
            <p:cNvPr id="30777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8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</p:grpSp>
      <p:pic>
        <p:nvPicPr>
          <p:cNvPr id="30725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>
                <a:latin typeface="Monotype Corsiva" panose="03010101010201010101" pitchFamily="66" charset="0"/>
              </a:rPr>
              <a:t>Penilaian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Pentauliahan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bagi</a:t>
            </a:r>
            <a:r>
              <a:rPr lang="en-US" sz="1600" i="1" dirty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>
                <a:latin typeface="Monotype Corsiva" panose="03010101010201010101" pitchFamily="66" charset="0"/>
              </a:rPr>
              <a:t>Kelayakan</a:t>
            </a:r>
            <a:r>
              <a:rPr lang="en-US" sz="1600" i="1" dirty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0727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 dirty="0" smtClean="0">
                <a:solidFill>
                  <a:srgbClr val="99FF99"/>
                </a:solidFill>
                <a:latin typeface="Arial Rounded MT Bold" panose="020F0704030504030204" pitchFamily="34" charset="0"/>
              </a:rPr>
              <a:t>TEKNOLOGI ELEKTRIK</a:t>
            </a:r>
            <a:r>
              <a:rPr lang="en-US" sz="2400" b="1" dirty="0" smtClean="0">
                <a:solidFill>
                  <a:prstClr val="black"/>
                </a:solidFill>
                <a:latin typeface="Berlin Sans FB Demi" panose="020E0802020502020306" pitchFamily="34" charset="0"/>
              </a:rPr>
              <a:t> </a:t>
            </a:r>
            <a:endParaRPr lang="ms-MY" sz="2400" b="1" dirty="0" smtClean="0">
              <a:solidFill>
                <a:prstClr val="black"/>
              </a:solidFill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969975"/>
              </p:ext>
            </p:extLst>
          </p:nvPr>
        </p:nvGraphicFramePr>
        <p:xfrm>
          <a:off x="539750" y="1412875"/>
          <a:ext cx="8137525" cy="4251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537"/>
                <a:gridCol w="3736761"/>
                <a:gridCol w="1872208"/>
                <a:gridCol w="1801019"/>
              </a:tblGrid>
              <a:tr h="115311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NAMA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JAWATAN LANTIKAN (PPB/PPD/PP)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TEMPOH PERKHIDMATAN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(TAHUN)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NUR ZATIL HIDAYAH MOHD ABD ALIM</a:t>
                      </a:r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PPD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9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ms-MY" sz="1800" dirty="0" smtClean="0"/>
                        <a:t>MOHD YUSRI BIN ISHAK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12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ms-MY" sz="1800" dirty="0" smtClean="0"/>
                        <a:t>NAZRUL AIMI BIN YUSOF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20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s-MY" sz="1800" dirty="0" smtClean="0"/>
                        <a:t>KAMARUDDIN BIN SULAIMAN</a:t>
                      </a:r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23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5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s-MY" sz="1800" dirty="0" smtClean="0"/>
                        <a:t>LEE CHOCK LEON</a:t>
                      </a:r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37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s-MY" sz="1800" dirty="0" smtClean="0"/>
                        <a:t>MOHD UDDAD BIN AWALUDDIN</a:t>
                      </a:r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ms-MY" sz="1800" dirty="0" smtClean="0"/>
                        <a:t>PP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12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ms-MY" sz="1800" dirty="0" smtClean="0"/>
                        <a:t>7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MOHD FADIL BIN KORI</a:t>
                      </a:r>
                      <a:endParaRPr lang="en-US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TP </a:t>
                      </a:r>
                      <a:endParaRPr lang="en-US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274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29699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29704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5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6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7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8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9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10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  <p:sp>
          <p:nvSpPr>
            <p:cNvPr id="29711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12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</p:grpSp>
      <p:pic>
        <p:nvPicPr>
          <p:cNvPr id="2970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>
                <a:latin typeface="Monotype Corsiva" panose="03010101010201010101" pitchFamily="66" charset="0"/>
              </a:rPr>
              <a:t>Penilaian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Pentauliahan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bagi</a:t>
            </a:r>
            <a:r>
              <a:rPr lang="en-US" sz="1600" i="1" dirty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>
                <a:latin typeface="Monotype Corsiva" panose="03010101010201010101" pitchFamily="66" charset="0"/>
              </a:rPr>
              <a:t>Kelayakan</a:t>
            </a:r>
            <a:r>
              <a:rPr lang="en-US" sz="1600" i="1" dirty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9702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 dirty="0" smtClean="0">
                <a:solidFill>
                  <a:srgbClr val="99FF99"/>
                </a:solidFill>
                <a:latin typeface="Arial Rounded MT Bold" panose="020F0704030504030204" pitchFamily="34" charset="0"/>
              </a:rPr>
              <a:t>TEKNOLOGI ELEKTRONIK</a:t>
            </a:r>
            <a:r>
              <a:rPr lang="en-US" sz="2400" b="1" dirty="0" smtClean="0">
                <a:solidFill>
                  <a:prstClr val="black"/>
                </a:solidFill>
                <a:latin typeface="Berlin Sans FB Demi" panose="020E0802020502020306" pitchFamily="34" charset="0"/>
              </a:rPr>
              <a:t> </a:t>
            </a:r>
            <a:endParaRPr lang="ms-MY" sz="2400" b="1" dirty="0" smtClean="0">
              <a:solidFill>
                <a:prstClr val="black"/>
              </a:solidFill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2329" t="33266" r="22881" b="8657"/>
          <a:stretch/>
        </p:blipFill>
        <p:spPr>
          <a:xfrm>
            <a:off x="365476" y="867531"/>
            <a:ext cx="8527004" cy="508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64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250825" y="620713"/>
            <a:ext cx="8713788" cy="4754562"/>
          </a:xfrm>
        </p:spPr>
        <p:txBody>
          <a:bodyPr/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mtClean="0">
                <a:latin typeface="Berlin Sans FB Demi" panose="020E0802020502020306" pitchFamily="34" charset="0"/>
              </a:rPr>
              <a:t>PERSONEL PENTAULIAHAN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smtClean="0">
              <a:latin typeface="Arial Rounded MT Bold" panose="020F0704030504030204" pitchFamily="34" charset="0"/>
            </a:endParaRPr>
          </a:p>
        </p:txBody>
      </p:sp>
      <p:grpSp>
        <p:nvGrpSpPr>
          <p:cNvPr id="30724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30770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1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2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3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4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5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6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  <p:sp>
          <p:nvSpPr>
            <p:cNvPr id="30777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8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</p:grpSp>
      <p:pic>
        <p:nvPicPr>
          <p:cNvPr id="30725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>
                <a:latin typeface="Monotype Corsiva" panose="03010101010201010101" pitchFamily="66" charset="0"/>
              </a:rPr>
              <a:t>Penilaian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Pentauliahan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bagi</a:t>
            </a:r>
            <a:r>
              <a:rPr lang="en-US" sz="1600" i="1" dirty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>
                <a:latin typeface="Monotype Corsiva" panose="03010101010201010101" pitchFamily="66" charset="0"/>
              </a:rPr>
              <a:t>Kelayakan</a:t>
            </a:r>
            <a:r>
              <a:rPr lang="en-US" sz="1600" i="1" dirty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0727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 dirty="0" smtClean="0">
                <a:solidFill>
                  <a:srgbClr val="99FF99"/>
                </a:solidFill>
                <a:latin typeface="Arial Rounded MT Bold" panose="020F0704030504030204" pitchFamily="34" charset="0"/>
              </a:rPr>
              <a:t>TEKNOLOGI ELEKTRONIK</a:t>
            </a:r>
            <a:r>
              <a:rPr lang="en-US" sz="2400" b="1" dirty="0" smtClean="0">
                <a:solidFill>
                  <a:prstClr val="black"/>
                </a:solidFill>
                <a:latin typeface="Berlin Sans FB Demi" panose="020E0802020502020306" pitchFamily="34" charset="0"/>
              </a:rPr>
              <a:t> </a:t>
            </a:r>
            <a:endParaRPr lang="ms-MY" sz="2400" b="1" dirty="0" smtClean="0">
              <a:solidFill>
                <a:prstClr val="black"/>
              </a:solidFill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888109"/>
              </p:ext>
            </p:extLst>
          </p:nvPr>
        </p:nvGraphicFramePr>
        <p:xfrm>
          <a:off x="539750" y="1412875"/>
          <a:ext cx="8137525" cy="37782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537"/>
                <a:gridCol w="3448729"/>
                <a:gridCol w="1922947"/>
                <a:gridCol w="2038312"/>
              </a:tblGrid>
              <a:tr h="115311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NAMA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JAWATAN LANTIKAN (PPB/PPD/PP)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TEMPOH PERKHIDMATAN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(TAHUN)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ms-MY" sz="1800" dirty="0" smtClean="0"/>
                        <a:t>MAZIAH BINTI ABDUL RASHID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PPD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8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ms-MY" sz="1800" dirty="0" smtClean="0"/>
                        <a:t>JAMIL BIN MOHAMAD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31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ms-MY" sz="1800" dirty="0" smtClean="0"/>
                        <a:t>YM</a:t>
                      </a:r>
                      <a:r>
                        <a:rPr lang="ms-MY" sz="1800" baseline="0" dirty="0" smtClean="0"/>
                        <a:t> RAJA AZMAN BIN RAJA ADAM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26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DR.</a:t>
                      </a:r>
                      <a:r>
                        <a:rPr lang="en-US" sz="1800" baseline="0" dirty="0" smtClean="0"/>
                        <a:t> AZAMAN BIN ISHAR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22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5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s-MY" sz="1800" dirty="0" smtClean="0"/>
                        <a:t>NORAZLIZAL BIN NOR RAWI</a:t>
                      </a:r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12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s-MY" sz="1800" dirty="0" smtClean="0"/>
                        <a:t>ZAINOL AZHAR BIN ALI</a:t>
                      </a:r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TP</a:t>
                      </a:r>
                      <a:endParaRPr lang="ms-MY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23</a:t>
                      </a:r>
                      <a:endParaRPr lang="en-US" sz="1800" dirty="0"/>
                    </a:p>
                  </a:txBody>
                  <a:tcPr marL="91433" marR="91433" marT="45724" marB="4572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541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29699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29704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5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6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7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8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09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10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  <p:sp>
          <p:nvSpPr>
            <p:cNvPr id="29711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29712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</p:grpSp>
      <p:pic>
        <p:nvPicPr>
          <p:cNvPr id="2970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>
                <a:latin typeface="Monotype Corsiva" panose="03010101010201010101" pitchFamily="66" charset="0"/>
              </a:rPr>
              <a:t>Penilaian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Pentauliahan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bagi</a:t>
            </a:r>
            <a:r>
              <a:rPr lang="en-US" sz="1600" i="1" dirty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>
                <a:latin typeface="Monotype Corsiva" panose="03010101010201010101" pitchFamily="66" charset="0"/>
              </a:rPr>
              <a:t>Kelayakan</a:t>
            </a:r>
            <a:r>
              <a:rPr lang="en-US" sz="1600" i="1" dirty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9702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2000" dirty="0" smtClean="0">
                <a:solidFill>
                  <a:srgbClr val="99FF99"/>
                </a:solidFill>
                <a:latin typeface="Arial Rounded MT Bold" panose="020F0704030504030204" pitchFamily="34" charset="0"/>
              </a:rPr>
              <a:t>TEKNOLOGI SISTEM KOMPUTER DAN RANGKAIAN</a:t>
            </a:r>
            <a:r>
              <a:rPr lang="en-US" sz="2000" b="1" dirty="0" smtClean="0">
                <a:solidFill>
                  <a:prstClr val="black"/>
                </a:solidFill>
                <a:latin typeface="Arial Rounded MT Bold" panose="020F0704030504030204" pitchFamily="34" charset="0"/>
              </a:rPr>
              <a:t> </a:t>
            </a:r>
            <a:endParaRPr lang="ms-MY" sz="2000" b="1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  <a:p>
            <a:pPr algn="ctr" eaLnBrk="1" hangingPunct="1"/>
            <a:endParaRPr lang="en-US" sz="20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0115" t="32281" r="19008" b="24559"/>
          <a:stretch/>
        </p:blipFill>
        <p:spPr>
          <a:xfrm>
            <a:off x="75922" y="1124744"/>
            <a:ext cx="9032582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16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250825" y="548680"/>
            <a:ext cx="8713788" cy="4754562"/>
          </a:xfrm>
        </p:spPr>
        <p:txBody>
          <a:bodyPr/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dirty="0" smtClean="0">
                <a:latin typeface="Berlin Sans FB Demi" panose="020E0802020502020306" pitchFamily="34" charset="0"/>
              </a:rPr>
              <a:t>PERSONEL PENTAULIAHAN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dirty="0" smtClean="0">
              <a:latin typeface="Arial Rounded MT Bold" panose="020F0704030504030204" pitchFamily="34" charset="0"/>
            </a:endParaRPr>
          </a:p>
        </p:txBody>
      </p:sp>
      <p:grpSp>
        <p:nvGrpSpPr>
          <p:cNvPr id="30724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30770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1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2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3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4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5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6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  <p:sp>
          <p:nvSpPr>
            <p:cNvPr id="30777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smtClean="0">
                <a:solidFill>
                  <a:prstClr val="black"/>
                </a:solidFill>
              </a:endParaRPr>
            </a:p>
          </p:txBody>
        </p:sp>
        <p:sp>
          <p:nvSpPr>
            <p:cNvPr id="30778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 smtClean="0">
                <a:solidFill>
                  <a:prstClr val="black"/>
                </a:solidFill>
              </a:endParaRPr>
            </a:p>
          </p:txBody>
        </p:sp>
      </p:grpSp>
      <p:pic>
        <p:nvPicPr>
          <p:cNvPr id="30725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>
                <a:latin typeface="Monotype Corsiva" panose="03010101010201010101" pitchFamily="66" charset="0"/>
              </a:rPr>
              <a:t>Penilaian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Pentauliahan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bagi</a:t>
            </a:r>
            <a:r>
              <a:rPr lang="en-US" sz="1600" i="1" dirty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>
                <a:latin typeface="Monotype Corsiva" panose="03010101010201010101" pitchFamily="66" charset="0"/>
              </a:rPr>
              <a:t>Kelayakan</a:t>
            </a:r>
            <a:r>
              <a:rPr lang="en-US" sz="1600" i="1" dirty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603527"/>
              </p:ext>
            </p:extLst>
          </p:nvPr>
        </p:nvGraphicFramePr>
        <p:xfrm>
          <a:off x="538931" y="1542495"/>
          <a:ext cx="8137525" cy="40467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537"/>
                <a:gridCol w="3448729"/>
                <a:gridCol w="1922947"/>
                <a:gridCol w="2038312"/>
              </a:tblGrid>
              <a:tr h="115311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NAMA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JAWATAN LANTIKAN (PPB/PPD/PP)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TEMPOH PERKHIDMATAN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(TAHUN)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3" marR="91433" marT="45724" marB="4572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ms-MY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 HAIDA BINTI ABD RAHIM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PPD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ms-MY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ROGAYAH BINTI SALEH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PP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ms-MY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KHAIRIL IKHWAN BIN ABDUL KADIR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PP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 SHUHADA BINTI ABDULL RAHIM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PP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338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ms-MY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FATMA  ARIFAH BINTI ABDUL HAMEED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PP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2000" dirty="0" smtClean="0">
                <a:solidFill>
                  <a:srgbClr val="99FF99"/>
                </a:solidFill>
                <a:latin typeface="Arial Rounded MT Bold" panose="020F0704030504030204" pitchFamily="34" charset="0"/>
              </a:rPr>
              <a:t>TEKNOLOGI SISTEM KOMPUTER DAN RANGKAIAN</a:t>
            </a:r>
            <a:r>
              <a:rPr lang="en-US" sz="2000" b="1" dirty="0" smtClean="0">
                <a:solidFill>
                  <a:prstClr val="black"/>
                </a:solidFill>
                <a:latin typeface="Arial Rounded MT Bold" panose="020F0704030504030204" pitchFamily="34" charset="0"/>
              </a:rPr>
              <a:t> </a:t>
            </a:r>
            <a:endParaRPr lang="ms-MY" sz="2000" b="1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  <a:p>
            <a:pPr algn="ctr" eaLnBrk="1" hangingPunct="1"/>
            <a:endParaRPr lang="en-US" sz="2000" dirty="0" smtClean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90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6" descr="C:\Users\soleha\Pictures\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Content Placeholder 2"/>
          <p:cNvSpPr>
            <a:spLocks noGrp="1"/>
          </p:cNvSpPr>
          <p:nvPr>
            <p:ph idx="1"/>
          </p:nvPr>
        </p:nvSpPr>
        <p:spPr>
          <a:xfrm>
            <a:off x="1476375" y="2492375"/>
            <a:ext cx="6408738" cy="1296988"/>
          </a:xfrm>
          <a:solidFill>
            <a:srgbClr val="33CCCC"/>
          </a:solidFill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smtClean="0">
                <a:latin typeface="Arial Rounded MT Bold" panose="020F0704030504030204" pitchFamily="34" charset="0"/>
              </a:rPr>
              <a:t>KAEDAH PENILAIAN DAN PERSIJILAN</a:t>
            </a: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196975"/>
            <a:ext cx="1906587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4143" y="1115447"/>
            <a:ext cx="810838" cy="1036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47107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47112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47113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47114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47115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47116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47117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47118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7119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47120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47108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0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PENILAIAN DAN PERSIJILAN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00113" y="1243013"/>
            <a:ext cx="7488237" cy="40941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Aharoni" pitchFamily="2" charset="-79"/>
              </a:rPr>
              <a:t>PELAKSANAAN PROJEK AKHIR</a:t>
            </a:r>
          </a:p>
          <a:p>
            <a:pPr algn="ctr">
              <a:defRPr/>
            </a:pP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Kaedah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pelaksanaan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projek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akhir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adalah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mengikut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 format yang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telah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ditetapkan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.</a:t>
            </a:r>
          </a:p>
          <a:p>
            <a:pPr algn="ctr">
              <a:defRPr/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 Rounded MT Bold" pitchFamily="34" charset="0"/>
              <a:cs typeface="Arial" charset="0"/>
            </a:endParaRPr>
          </a:p>
          <a:p>
            <a:pPr algn="ctr">
              <a:defRPr/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 Rounded MT Bold" pitchFamily="34" charset="0"/>
              <a:cs typeface="Arial" charset="0"/>
            </a:endParaRPr>
          </a:p>
          <a:p>
            <a:pPr algn="ctr">
              <a:defRPr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Aharoni" pitchFamily="2" charset="-79"/>
              </a:rPr>
              <a:t>LATIHAN INDUSTRI (ON-THE-JOB-TRAINING)</a:t>
            </a:r>
          </a:p>
          <a:p>
            <a:pPr algn="ctr">
              <a:defRPr/>
            </a:pP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Kaedah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pelaksanaan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latihan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industri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adalah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berdasarkan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garis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panduan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 yang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telah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diteteapkan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rial" charset="0"/>
              </a:rPr>
              <a:t>. </a:t>
            </a:r>
          </a:p>
          <a:p>
            <a:pPr algn="ctr">
              <a:defRPr/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 Rounded MT Bold" pitchFamily="34" charset="0"/>
              <a:cs typeface="Arial" charset="0"/>
            </a:endParaRPr>
          </a:p>
          <a:p>
            <a:pPr algn="ctr">
              <a:defRPr/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 Rounded MT Bold" pitchFamily="34" charset="0"/>
              <a:cs typeface="Arial" charset="0"/>
            </a:endParaRPr>
          </a:p>
          <a:p>
            <a:pPr algn="ctr">
              <a:defRPr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Aharoni" pitchFamily="2" charset="-79"/>
              </a:rPr>
              <a:t>SUBJEK TAMBAHAN</a:t>
            </a:r>
          </a:p>
          <a:p>
            <a:pPr algn="ctr">
              <a:defRPr/>
            </a:pP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parajita" pitchFamily="34" charset="0"/>
              </a:rPr>
              <a:t>Subjek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parajita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parajita" pitchFamily="34" charset="0"/>
              </a:rPr>
              <a:t>tambahan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parajita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parajita" pitchFamily="34" charset="0"/>
              </a:rPr>
              <a:t>seperti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parajita" pitchFamily="34" charset="0"/>
              </a:rPr>
              <a:t> BM, BI,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parajita" pitchFamily="34" charset="0"/>
              </a:rPr>
              <a:t>Matematik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parajita" pitchFamily="34" charset="0"/>
              </a:rPr>
              <a:t>,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parajita" pitchFamily="34" charset="0"/>
              </a:rPr>
              <a:t>Sains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parajita" pitchFamily="34" charset="0"/>
              </a:rPr>
              <a:t>, Pend. Islam/Moral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parajita" pitchFamily="34" charset="0"/>
              </a:rPr>
              <a:t>dll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parajita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parajita" pitchFamily="34" charset="0"/>
              </a:rPr>
              <a:t>berdasarkan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parajita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parajita" pitchFamily="34" charset="0"/>
              </a:rPr>
              <a:t>sukatan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parajita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parajita" pitchFamily="34" charset="0"/>
              </a:rPr>
              <a:t>pelajaran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itchFamily="34" charset="0"/>
                <a:cs typeface="Aparajita" pitchFamily="34" charset="0"/>
              </a:rPr>
              <a:t>.</a:t>
            </a:r>
          </a:p>
        </p:txBody>
      </p:sp>
      <p:sp>
        <p:nvSpPr>
          <p:cNvPr id="18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48131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48180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48181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48182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48183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48184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48185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48186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8187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48188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48132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4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KONSEP PELAKSANAAN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00365" y="1314082"/>
            <a:ext cx="1474900" cy="338207"/>
          </a:xfrm>
          <a:prstGeom prst="rect">
            <a:avLst/>
          </a:prstGeom>
          <a:noFill/>
        </p:spPr>
        <p:txBody>
          <a:bodyPr wrap="none" lIns="91095" tIns="45548" rIns="91095" bIns="45548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ln w="317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Alam</a:t>
            </a:r>
            <a:r>
              <a:rPr lang="en-US" sz="1600" dirty="0">
                <a:ln w="317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n-US" sz="1600" dirty="0" err="1">
                <a:ln w="317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Pekerjaan</a:t>
            </a:r>
            <a:endParaRPr lang="ms-MY" sz="1600" dirty="0">
              <a:ln w="3175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125499" y="908156"/>
            <a:ext cx="830677" cy="523220"/>
          </a:xfrm>
          <a:prstGeom prst="rect">
            <a:avLst/>
          </a:prstGeom>
          <a:noFill/>
        </p:spPr>
        <p:txBody>
          <a:bodyPr wrap="none" lIns="91095" tIns="45548" rIns="91095" bIns="45548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70%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76707" y="1314082"/>
            <a:ext cx="1047475" cy="338207"/>
          </a:xfrm>
          <a:prstGeom prst="rect">
            <a:avLst/>
          </a:prstGeom>
          <a:noFill/>
        </p:spPr>
        <p:txBody>
          <a:bodyPr wrap="none" lIns="91095" tIns="45548" rIns="91095" bIns="45548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ln w="317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Usahawan</a:t>
            </a:r>
            <a:endParaRPr lang="ms-MY" sz="1600" dirty="0">
              <a:ln w="3175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318083" y="908156"/>
            <a:ext cx="830677" cy="523220"/>
          </a:xfrm>
          <a:prstGeom prst="rect">
            <a:avLst/>
          </a:prstGeom>
          <a:noFill/>
        </p:spPr>
        <p:txBody>
          <a:bodyPr wrap="none" lIns="91095" tIns="45548" rIns="91095" bIns="45548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10%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47023" y="1253118"/>
            <a:ext cx="1754592" cy="338207"/>
          </a:xfrm>
          <a:prstGeom prst="rect">
            <a:avLst/>
          </a:prstGeom>
          <a:noFill/>
        </p:spPr>
        <p:txBody>
          <a:bodyPr wrap="none" lIns="91095" tIns="45548" rIns="91095" bIns="45548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ln w="317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Melanjut</a:t>
            </a:r>
            <a:r>
              <a:rPr lang="en-US" sz="1600" dirty="0">
                <a:ln w="317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n-US" sz="1600" dirty="0" err="1">
                <a:ln w="317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Pelajaran</a:t>
            </a:r>
            <a:endParaRPr lang="ms-MY" sz="1600" dirty="0">
              <a:ln w="3175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909008" y="908156"/>
            <a:ext cx="830677" cy="523220"/>
          </a:xfrm>
          <a:prstGeom prst="rect">
            <a:avLst/>
          </a:prstGeom>
          <a:noFill/>
        </p:spPr>
        <p:txBody>
          <a:bodyPr wrap="none" lIns="91095" tIns="45548" rIns="91095" bIns="45548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20%</a:t>
            </a:r>
          </a:p>
        </p:txBody>
      </p:sp>
      <p:grpSp>
        <p:nvGrpSpPr>
          <p:cNvPr id="48141" name="Group 23"/>
          <p:cNvGrpSpPr>
            <a:grpSpLocks/>
          </p:cNvGrpSpPr>
          <p:nvPr/>
        </p:nvGrpSpPr>
        <p:grpSpPr bwMode="auto">
          <a:xfrm>
            <a:off x="323850" y="1700213"/>
            <a:ext cx="8358188" cy="3952875"/>
            <a:chOff x="-972933" y="2253700"/>
            <a:chExt cx="9328150" cy="4415661"/>
          </a:xfrm>
        </p:grpSpPr>
        <p:sp>
          <p:nvSpPr>
            <p:cNvPr id="25" name="Rectangle 24"/>
            <p:cNvSpPr/>
            <p:nvPr/>
          </p:nvSpPr>
          <p:spPr>
            <a:xfrm>
              <a:off x="2278887" y="3139986"/>
              <a:ext cx="2880000" cy="3528000"/>
            </a:xfrm>
            <a:prstGeom prst="rect">
              <a:avLst/>
            </a:prstGeom>
            <a:solidFill>
              <a:srgbClr val="9900CC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95" tIns="45548" rIns="91095" bIns="4554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ms-MY"/>
            </a:p>
          </p:txBody>
        </p:sp>
        <p:grpSp>
          <p:nvGrpSpPr>
            <p:cNvPr id="48149" name="Group 17"/>
            <p:cNvGrpSpPr>
              <a:grpSpLocks/>
            </p:cNvGrpSpPr>
            <p:nvPr/>
          </p:nvGrpSpPr>
          <p:grpSpPr bwMode="auto">
            <a:xfrm>
              <a:off x="-972933" y="3268663"/>
              <a:ext cx="9328150" cy="3276600"/>
              <a:chOff x="-852189" y="2238702"/>
              <a:chExt cx="9326880" cy="3276600"/>
            </a:xfrm>
          </p:grpSpPr>
          <p:cxnSp>
            <p:nvCxnSpPr>
              <p:cNvPr id="32" name="Straight Connector 31"/>
              <p:cNvCxnSpPr/>
              <p:nvPr/>
            </p:nvCxnSpPr>
            <p:spPr>
              <a:xfrm>
                <a:off x="-852189" y="3839441"/>
                <a:ext cx="9326880" cy="0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8162" name="Group 12"/>
              <p:cNvGrpSpPr>
                <a:grpSpLocks/>
              </p:cNvGrpSpPr>
              <p:nvPr/>
            </p:nvGrpSpPr>
            <p:grpSpPr bwMode="auto">
              <a:xfrm>
                <a:off x="2509340" y="2238702"/>
                <a:ext cx="2651760" cy="3276600"/>
                <a:chOff x="2374610" y="1705302"/>
                <a:chExt cx="3636219" cy="3276600"/>
              </a:xfrm>
            </p:grpSpPr>
            <p:grpSp>
              <p:nvGrpSpPr>
                <p:cNvPr id="48163" name="Group 7"/>
                <p:cNvGrpSpPr>
                  <a:grpSpLocks/>
                </p:cNvGrpSpPr>
                <p:nvPr/>
              </p:nvGrpSpPr>
              <p:grpSpPr bwMode="auto">
                <a:xfrm>
                  <a:off x="2374610" y="1705302"/>
                  <a:ext cx="3636219" cy="3276600"/>
                  <a:chOff x="2374610" y="1705302"/>
                  <a:chExt cx="3636219" cy="3276600"/>
                </a:xfrm>
              </p:grpSpPr>
              <p:sp>
                <p:nvSpPr>
                  <p:cNvPr id="39" name="Rounded Rectangle 38"/>
                  <p:cNvSpPr/>
                  <p:nvPr/>
                </p:nvSpPr>
                <p:spPr>
                  <a:xfrm>
                    <a:off x="2374610" y="4219902"/>
                    <a:ext cx="3636219" cy="762000"/>
                  </a:xfrm>
                  <a:prstGeom prst="round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>
                    <a:outerShdw blurRad="107950" dist="12700" dir="5400000" algn="ctr">
                      <a:srgbClr val="000000"/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soft" dir="t">
                      <a:rot lat="0" lon="0" rev="0"/>
                    </a:lightRig>
                  </a:scene3d>
                  <a:sp3d contourW="44450" prstMaterial="matte">
                    <a:bevelT w="63500" h="63500" prst="artDeco"/>
                    <a:contourClr>
                      <a:srgbClr val="FFFFFF"/>
                    </a:contourClr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/>
                  </a:p>
                </p:txBody>
              </p:sp>
              <p:sp>
                <p:nvSpPr>
                  <p:cNvPr id="40" name="Rounded Rectangle 39"/>
                  <p:cNvSpPr/>
                  <p:nvPr/>
                </p:nvSpPr>
                <p:spPr>
                  <a:xfrm>
                    <a:off x="2374610" y="3381702"/>
                    <a:ext cx="3636219" cy="762000"/>
                  </a:xfrm>
                  <a:prstGeom prst="roundRect">
                    <a:avLst/>
                  </a:prstGeom>
                  <a:solidFill>
                    <a:srgbClr val="0000FF"/>
                  </a:solidFill>
                  <a:ln>
                    <a:noFill/>
                  </a:ln>
                  <a:effectLst>
                    <a:outerShdw blurRad="107950" dist="12700" dir="5400000" algn="ctr">
                      <a:srgbClr val="000000"/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soft" dir="t">
                      <a:rot lat="0" lon="0" rev="0"/>
                    </a:lightRig>
                  </a:scene3d>
                  <a:sp3d contourW="44450" prstMaterial="matte">
                    <a:bevelT w="63500" h="63500" prst="artDeco"/>
                    <a:contourClr>
                      <a:srgbClr val="FFFFFF"/>
                    </a:contourClr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/>
                  </a:p>
                </p:txBody>
              </p:sp>
              <p:sp>
                <p:nvSpPr>
                  <p:cNvPr id="41" name="Rounded Rectangle 40"/>
                  <p:cNvSpPr/>
                  <p:nvPr/>
                </p:nvSpPr>
                <p:spPr>
                  <a:xfrm>
                    <a:off x="2374610" y="2543502"/>
                    <a:ext cx="3636219" cy="762000"/>
                  </a:xfrm>
                  <a:prstGeom prst="roundRect">
                    <a:avLst/>
                  </a:prstGeom>
                  <a:solidFill>
                    <a:srgbClr val="FF9900"/>
                  </a:solidFill>
                  <a:ln>
                    <a:noFill/>
                  </a:ln>
                  <a:effectLst>
                    <a:outerShdw blurRad="107950" dist="12700" dir="5400000" algn="ctr">
                      <a:srgbClr val="000000"/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soft" dir="t">
                      <a:rot lat="0" lon="0" rev="0"/>
                    </a:lightRig>
                  </a:scene3d>
                  <a:sp3d contourW="44450" prstMaterial="matte">
                    <a:bevelT w="63500" h="63500" prst="artDeco"/>
                    <a:contourClr>
                      <a:srgbClr val="FFFFFF"/>
                    </a:contourClr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/>
                  </a:p>
                </p:txBody>
              </p:sp>
              <p:sp>
                <p:nvSpPr>
                  <p:cNvPr id="42" name="Rounded Rectangle 41"/>
                  <p:cNvSpPr/>
                  <p:nvPr/>
                </p:nvSpPr>
                <p:spPr>
                  <a:xfrm>
                    <a:off x="2374610" y="1705302"/>
                    <a:ext cx="3636219" cy="762000"/>
                  </a:xfrm>
                  <a:prstGeom prst="roundRect">
                    <a:avLst/>
                  </a:prstGeom>
                  <a:solidFill>
                    <a:srgbClr val="008000"/>
                  </a:solidFill>
                  <a:ln>
                    <a:noFill/>
                  </a:ln>
                  <a:effectLst>
                    <a:outerShdw blurRad="107950" dist="12700" dir="5400000" algn="ctr">
                      <a:srgbClr val="000000"/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soft" dir="t">
                      <a:rot lat="0" lon="0" rev="0"/>
                    </a:lightRig>
                  </a:scene3d>
                  <a:sp3d contourW="44450" prstMaterial="matte">
                    <a:bevelT w="63500" h="63500" prst="artDeco"/>
                    <a:contourClr>
                      <a:srgbClr val="FFFFFF"/>
                    </a:contourClr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/>
                  </a:p>
                </p:txBody>
              </p:sp>
            </p:grpSp>
            <p:sp>
              <p:nvSpPr>
                <p:cNvPr id="35" name="TextBox 34"/>
                <p:cNvSpPr txBox="1"/>
                <p:nvPr/>
              </p:nvSpPr>
              <p:spPr>
                <a:xfrm>
                  <a:off x="2409026" y="3397468"/>
                  <a:ext cx="1601152" cy="3693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b="1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</a:rPr>
                    <a:t>TAHUN 2</a:t>
                  </a:r>
                </a:p>
              </p:txBody>
            </p:sp>
            <p:sp>
              <p:nvSpPr>
                <p:cNvPr id="36" name="TextBox 9"/>
                <p:cNvSpPr txBox="1"/>
                <p:nvPr/>
              </p:nvSpPr>
              <p:spPr>
                <a:xfrm>
                  <a:off x="2409026" y="4235668"/>
                  <a:ext cx="1601152" cy="3693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b="1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</a:rPr>
                    <a:t>TAHUN 1</a:t>
                  </a:r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2409026" y="2559268"/>
                  <a:ext cx="1601152" cy="3693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b="1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</a:rPr>
                    <a:t>TAHUN 3</a:t>
                  </a: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2409026" y="1721068"/>
                  <a:ext cx="1601152" cy="3693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b="1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</a:rPr>
                    <a:t>TAHUN 4</a:t>
                  </a:r>
                </a:p>
              </p:txBody>
            </p:sp>
          </p:grpSp>
        </p:grpSp>
        <p:sp>
          <p:nvSpPr>
            <p:cNvPr id="27" name="Notched Right Arrow 26"/>
            <p:cNvSpPr/>
            <p:nvPr/>
          </p:nvSpPr>
          <p:spPr>
            <a:xfrm rot="16200000">
              <a:off x="3339649" y="2370064"/>
              <a:ext cx="720000" cy="609600"/>
            </a:xfrm>
            <a:prstGeom prst="notchedRightArrow">
              <a:avLst/>
            </a:prstGeom>
            <a:solidFill>
              <a:srgbClr val="0033CC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95" tIns="45548" rIns="91095" bIns="4554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ms-MY"/>
            </a:p>
          </p:txBody>
        </p:sp>
        <p:sp>
          <p:nvSpPr>
            <p:cNvPr id="28" name="Notched Right Arrow 27"/>
            <p:cNvSpPr/>
            <p:nvPr/>
          </p:nvSpPr>
          <p:spPr>
            <a:xfrm rot="14728361">
              <a:off x="1698961" y="2374404"/>
              <a:ext cx="720000" cy="609600"/>
            </a:xfrm>
            <a:prstGeom prst="notchedRightArrow">
              <a:avLst/>
            </a:prstGeom>
            <a:solidFill>
              <a:srgbClr val="0033CC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95" tIns="45548" rIns="91095" bIns="4554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ms-MY"/>
            </a:p>
          </p:txBody>
        </p:sp>
        <p:sp>
          <p:nvSpPr>
            <p:cNvPr id="29" name="Notched Right Arrow 28"/>
            <p:cNvSpPr/>
            <p:nvPr/>
          </p:nvSpPr>
          <p:spPr>
            <a:xfrm rot="6871639" flipH="1">
              <a:off x="4970113" y="2308900"/>
              <a:ext cx="720000" cy="609600"/>
            </a:xfrm>
            <a:prstGeom prst="notchedRightArrow">
              <a:avLst/>
            </a:prstGeom>
            <a:solidFill>
              <a:srgbClr val="0033CC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95" tIns="45548" rIns="91095" bIns="4554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ms-MY"/>
            </a:p>
          </p:txBody>
        </p:sp>
        <p:sp>
          <p:nvSpPr>
            <p:cNvPr id="30" name="Left Brace 29"/>
            <p:cNvSpPr/>
            <p:nvPr/>
          </p:nvSpPr>
          <p:spPr>
            <a:xfrm>
              <a:off x="2031918" y="3106685"/>
              <a:ext cx="182489" cy="1737891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1095" tIns="45548" rIns="91095" bIns="4554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1" name="Left Brace 30"/>
            <p:cNvSpPr/>
            <p:nvPr/>
          </p:nvSpPr>
          <p:spPr>
            <a:xfrm>
              <a:off x="2031918" y="4931470"/>
              <a:ext cx="182489" cy="1737891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1095" tIns="45548" rIns="91095" bIns="4554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238892" y="2891662"/>
            <a:ext cx="3200400" cy="594985"/>
          </a:xfrm>
          <a:prstGeom prst="rect">
            <a:avLst/>
          </a:prstGeom>
          <a:noFill/>
        </p:spPr>
        <p:txBody>
          <a:bodyPr lIns="91095" tIns="45548" rIns="91095" bIns="45548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SKM TAHAP 3 DAN 4</a:t>
            </a:r>
            <a:endParaRPr lang="en-US" sz="16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7504" y="4414391"/>
            <a:ext cx="3200400" cy="553650"/>
          </a:xfrm>
          <a:prstGeom prst="rect">
            <a:avLst/>
          </a:prstGeom>
          <a:noFill/>
        </p:spPr>
        <p:txBody>
          <a:bodyPr lIns="91095" tIns="45548" rIns="91095" bIns="45548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    </a:t>
            </a:r>
            <a:endParaRPr lang="en-US" sz="1400" i="1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  </a:t>
            </a:r>
            <a:r>
              <a:rPr lang="en-US" sz="16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SKM TAHAP 1 DAN 2</a:t>
            </a:r>
            <a:endParaRPr lang="en-US" sz="16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148388" y="4572000"/>
            <a:ext cx="244951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SIJIL VOKASIONAL MALAYSIA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005513" y="2781300"/>
            <a:ext cx="294322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DIPLOMA  VOKASIONAL MALAYSIA</a:t>
            </a:r>
          </a:p>
        </p:txBody>
      </p:sp>
      <p:sp>
        <p:nvSpPr>
          <p:cNvPr id="47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49155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49209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49210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49211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49212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49213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49214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49215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9216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49217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4915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8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JADUAL PEMBELAJARAN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250825" y="908050"/>
          <a:ext cx="8682038" cy="508319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153710"/>
                <a:gridCol w="2470388"/>
                <a:gridCol w="4057940"/>
              </a:tblGrid>
              <a:tr h="304785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TAHUN</a:t>
                      </a:r>
                      <a:endParaRPr lang="ms-MY" sz="1400" dirty="0">
                        <a:latin typeface="Arial Rounded MT Bold" pitchFamily="34" charset="0"/>
                      </a:endParaRPr>
                    </a:p>
                  </a:txBody>
                  <a:tcPr marL="91432" marR="91432" marT="45714" marB="45714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                SISTEM PENGAJIAN</a:t>
                      </a:r>
                      <a:endParaRPr lang="ms-MY" sz="1400" dirty="0">
                        <a:latin typeface="Arial Rounded MT Bold" pitchFamily="34" charset="0"/>
                      </a:endParaRPr>
                    </a:p>
                  </a:txBody>
                  <a:tcPr marL="91432" marR="91432" marT="45714" marB="45714" anchor="ctr"/>
                </a:tc>
                <a:tc hMerge="1">
                  <a:txBody>
                    <a:bodyPr/>
                    <a:lstStyle/>
                    <a:p>
                      <a:endParaRPr lang="ms-MY" dirty="0"/>
                    </a:p>
                  </a:txBody>
                  <a:tcPr/>
                </a:tc>
              </a:tr>
              <a:tr h="304785">
                <a:tc vMerge="1">
                  <a:txBody>
                    <a:bodyPr/>
                    <a:lstStyle/>
                    <a:p>
                      <a:endParaRPr lang="ms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TAHAP</a:t>
                      </a:r>
                      <a:endParaRPr lang="ms-MY" sz="1400" dirty="0">
                        <a:latin typeface="Arial Rounded MT Bold" pitchFamily="34" charset="0"/>
                      </a:endParaRPr>
                    </a:p>
                  </a:txBody>
                  <a:tcPr marL="91432" marR="91432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SEMESTER</a:t>
                      </a:r>
                      <a:endParaRPr lang="ms-MY" sz="1400" dirty="0">
                        <a:latin typeface="Arial Rounded MT Bold" pitchFamily="34" charset="0"/>
                      </a:endParaRPr>
                    </a:p>
                  </a:txBody>
                  <a:tcPr marL="91432" marR="91432" marT="45714" marB="45714" anchor="ctr"/>
                </a:tc>
              </a:tr>
              <a:tr h="306897">
                <a:tc gridSpan="2">
                  <a:txBody>
                    <a:bodyPr/>
                    <a:lstStyle/>
                    <a:p>
                      <a:pPr algn="l"/>
                      <a:r>
                        <a:rPr lang="en-US" sz="1300" dirty="0" smtClean="0">
                          <a:latin typeface="Arial Rounded MT Bold" pitchFamily="34" charset="0"/>
                        </a:rPr>
                        <a:t>                                        4 BULAN</a:t>
                      </a:r>
                      <a:endParaRPr lang="ms-MY" sz="130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 marT="45714" marB="45714"/>
                </a:tc>
                <a:tc hMerge="1">
                  <a:txBody>
                    <a:bodyPr/>
                    <a:lstStyle/>
                    <a:p>
                      <a:endParaRPr lang="ms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err="1" smtClean="0">
                          <a:latin typeface="Arial Rounded MT Bold" pitchFamily="34" charset="0"/>
                        </a:rPr>
                        <a:t>Latihan</a:t>
                      </a:r>
                      <a:r>
                        <a:rPr lang="en-US" sz="1300" dirty="0" smtClean="0">
                          <a:latin typeface="Arial Rounded MT Bold" pitchFamily="34" charset="0"/>
                        </a:rPr>
                        <a:t> </a:t>
                      </a:r>
                      <a:r>
                        <a:rPr lang="en-US" sz="1300" dirty="0" err="1" smtClean="0">
                          <a:latin typeface="Arial Rounded MT Bold" pitchFamily="34" charset="0"/>
                        </a:rPr>
                        <a:t>Industri</a:t>
                      </a:r>
                      <a:r>
                        <a:rPr lang="en-US" sz="1300" dirty="0" smtClean="0">
                          <a:latin typeface="Arial Rounded MT Bold" pitchFamily="34" charset="0"/>
                        </a:rPr>
                        <a:t> (OJT)</a:t>
                      </a:r>
                      <a:endParaRPr lang="ms-MY" sz="130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 marT="45714" marB="45714"/>
                </a:tc>
              </a:tr>
              <a:tr h="289545">
                <a:tc rowSpan="3">
                  <a:txBody>
                    <a:bodyPr/>
                    <a:lstStyle/>
                    <a:p>
                      <a:pPr algn="ctr"/>
                      <a:endParaRPr lang="en-US" sz="1300" dirty="0" smtClean="0">
                        <a:latin typeface="Arial Rounded MT Bold" pitchFamily="34" charset="0"/>
                      </a:endParaRPr>
                    </a:p>
                    <a:p>
                      <a:pPr algn="ctr"/>
                      <a:r>
                        <a:rPr lang="en-US" sz="1300" dirty="0" smtClean="0">
                          <a:latin typeface="Arial Rounded MT Bold" pitchFamily="34" charset="0"/>
                        </a:rPr>
                        <a:t>TAHUN</a:t>
                      </a:r>
                      <a:r>
                        <a:rPr lang="en-US" sz="1300" baseline="0" dirty="0" smtClean="0">
                          <a:latin typeface="Arial Rounded MT Bold" pitchFamily="34" charset="0"/>
                        </a:rPr>
                        <a:t> 2</a:t>
                      </a:r>
                      <a:endParaRPr lang="ms-MY" sz="130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 marT="45714" marB="45714"/>
                </a:tc>
                <a:tc rowSpan="3">
                  <a:txBody>
                    <a:bodyPr/>
                    <a:lstStyle/>
                    <a:p>
                      <a:pPr algn="ctr"/>
                      <a:endParaRPr lang="en-US" sz="1300" dirty="0" smtClean="0">
                        <a:latin typeface="Arial Rounded MT Bold" pitchFamily="34" charset="0"/>
                      </a:endParaRPr>
                    </a:p>
                    <a:p>
                      <a:pPr algn="ctr"/>
                      <a:r>
                        <a:rPr lang="en-US" sz="1300" dirty="0" smtClean="0">
                          <a:latin typeface="Arial Rounded MT Bold" pitchFamily="34" charset="0"/>
                        </a:rPr>
                        <a:t>TAHAP 4</a:t>
                      </a:r>
                    </a:p>
                    <a:p>
                      <a:pPr algn="ctr"/>
                      <a:r>
                        <a:rPr lang="en-US" sz="1300" dirty="0" smtClean="0">
                          <a:latin typeface="Arial Rounded MT Bold" pitchFamily="34" charset="0"/>
                        </a:rPr>
                        <a:t>(DVM)</a:t>
                      </a:r>
                      <a:endParaRPr lang="ms-MY" sz="130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 marT="45714" marB="45714"/>
                </a:tc>
                <a:tc>
                  <a:txBody>
                    <a:bodyPr/>
                    <a:lstStyle/>
                    <a:p>
                      <a:r>
                        <a:rPr lang="en-US" sz="1300" dirty="0" smtClean="0">
                          <a:latin typeface="Arial Rounded MT Bold" pitchFamily="34" charset="0"/>
                        </a:rPr>
                        <a:t>Semester 4 Diploma</a:t>
                      </a:r>
                      <a:endParaRPr lang="ms-MY" sz="130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 marT="45714" marB="45714"/>
                </a:tc>
              </a:tr>
              <a:tr h="309041">
                <a:tc vMerge="1">
                  <a:txBody>
                    <a:bodyPr/>
                    <a:lstStyle/>
                    <a:p>
                      <a:endParaRPr lang="ms-MY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ms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>
                          <a:latin typeface="Arial Rounded MT Bold" pitchFamily="34" charset="0"/>
                        </a:rPr>
                        <a:t>Semester </a:t>
                      </a:r>
                      <a:r>
                        <a:rPr lang="en-US" sz="1300" dirty="0" err="1" smtClean="0">
                          <a:latin typeface="Arial Rounded MT Bold" pitchFamily="34" charset="0"/>
                        </a:rPr>
                        <a:t>pendek</a:t>
                      </a:r>
                      <a:r>
                        <a:rPr lang="en-US" sz="1300" dirty="0" smtClean="0">
                          <a:latin typeface="Arial Rounded MT Bold" pitchFamily="34" charset="0"/>
                        </a:rPr>
                        <a:t> (</a:t>
                      </a:r>
                      <a:r>
                        <a:rPr lang="en-US" sz="1300" dirty="0" err="1" smtClean="0">
                          <a:latin typeface="Arial Rounded MT Bold" pitchFamily="34" charset="0"/>
                        </a:rPr>
                        <a:t>projek</a:t>
                      </a:r>
                      <a:r>
                        <a:rPr lang="en-US" sz="1300" dirty="0" smtClean="0">
                          <a:latin typeface="Arial Rounded MT Bold" pitchFamily="34" charset="0"/>
                        </a:rPr>
                        <a:t> </a:t>
                      </a:r>
                      <a:r>
                        <a:rPr lang="en-US" sz="1300" dirty="0" err="1" smtClean="0">
                          <a:latin typeface="Arial Rounded MT Bold" pitchFamily="34" charset="0"/>
                        </a:rPr>
                        <a:t>pelajar</a:t>
                      </a:r>
                      <a:r>
                        <a:rPr lang="en-US" sz="1300" baseline="0" dirty="0" smtClean="0">
                          <a:latin typeface="Arial Rounded MT Bold" pitchFamily="34" charset="0"/>
                        </a:rPr>
                        <a:t>, 3-4  </a:t>
                      </a:r>
                      <a:r>
                        <a:rPr lang="en-US" sz="1300" baseline="0" dirty="0" err="1" smtClean="0">
                          <a:latin typeface="Arial Rounded MT Bold" pitchFamily="34" charset="0"/>
                        </a:rPr>
                        <a:t>minggu</a:t>
                      </a:r>
                      <a:r>
                        <a:rPr lang="en-US" sz="1300" baseline="0" dirty="0" smtClean="0">
                          <a:latin typeface="Arial Rounded MT Bold" pitchFamily="34" charset="0"/>
                        </a:rPr>
                        <a:t>)</a:t>
                      </a:r>
                      <a:endParaRPr lang="en-US" sz="1300" dirty="0" smtClean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 marT="45714" marB="45714"/>
                </a:tc>
              </a:tr>
              <a:tr h="289545">
                <a:tc vMerge="1">
                  <a:txBody>
                    <a:bodyPr/>
                    <a:lstStyle/>
                    <a:p>
                      <a:endParaRPr lang="ms-MY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ms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>
                          <a:latin typeface="Arial Rounded MT Bold" pitchFamily="34" charset="0"/>
                        </a:rPr>
                        <a:t>Semester 3 Diploma</a:t>
                      </a:r>
                      <a:endParaRPr lang="en-US" sz="1300" dirty="0" smtClean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 marT="45714" marB="45714"/>
                </a:tc>
              </a:tr>
              <a:tr h="302612">
                <a:tc rowSpan="3">
                  <a:txBody>
                    <a:bodyPr/>
                    <a:lstStyle/>
                    <a:p>
                      <a:pPr algn="ctr"/>
                      <a:endParaRPr lang="en-US" sz="1300" dirty="0" smtClean="0">
                        <a:latin typeface="Arial Rounded MT Bold" pitchFamily="34" charset="0"/>
                      </a:endParaRPr>
                    </a:p>
                    <a:p>
                      <a:pPr algn="ctr"/>
                      <a:r>
                        <a:rPr lang="en-US" sz="1300" dirty="0" smtClean="0">
                          <a:latin typeface="Arial Rounded MT Bold" pitchFamily="34" charset="0"/>
                        </a:rPr>
                        <a:t>TAHUN 1</a:t>
                      </a:r>
                      <a:endParaRPr lang="ms-MY" sz="130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 marT="45714" marB="45714"/>
                </a:tc>
                <a:tc rowSpan="3">
                  <a:txBody>
                    <a:bodyPr/>
                    <a:lstStyle/>
                    <a:p>
                      <a:pPr algn="ctr"/>
                      <a:endParaRPr lang="en-US" sz="1300" dirty="0" smtClean="0">
                        <a:latin typeface="Arial Rounded MT Bold" pitchFamily="34" charset="0"/>
                      </a:endParaRPr>
                    </a:p>
                    <a:p>
                      <a:pPr algn="ctr"/>
                      <a:r>
                        <a:rPr lang="en-US" sz="1300" dirty="0" smtClean="0">
                          <a:latin typeface="Arial Rounded MT Bold" pitchFamily="34" charset="0"/>
                        </a:rPr>
                        <a:t>TAHAP 3</a:t>
                      </a:r>
                    </a:p>
                    <a:p>
                      <a:pPr algn="ctr"/>
                      <a:r>
                        <a:rPr lang="en-US" sz="1300" dirty="0" smtClean="0">
                          <a:latin typeface="Arial Rounded MT Bold" pitchFamily="34" charset="0"/>
                        </a:rPr>
                        <a:t>(DVM)</a:t>
                      </a:r>
                      <a:endParaRPr lang="ms-MY" sz="130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 marT="45714" marB="4571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 Rounded MT Bold" pitchFamily="34" charset="0"/>
                        </a:rPr>
                        <a:t>Semester 2 Diploma</a:t>
                      </a:r>
                      <a:endParaRPr lang="ms-MY" sz="1300" dirty="0" smtClean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 marT="45714" marB="45714"/>
                </a:tc>
              </a:tr>
              <a:tr h="302612">
                <a:tc vMerge="1">
                  <a:txBody>
                    <a:bodyPr/>
                    <a:lstStyle/>
                    <a:p>
                      <a:endParaRPr lang="ms-MY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ms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>
                          <a:latin typeface="Arial Rounded MT Bold" pitchFamily="34" charset="0"/>
                        </a:rPr>
                        <a:t>Semester </a:t>
                      </a:r>
                      <a:r>
                        <a:rPr lang="en-US" sz="1300" dirty="0" err="1" smtClean="0">
                          <a:latin typeface="Arial Rounded MT Bold" pitchFamily="34" charset="0"/>
                        </a:rPr>
                        <a:t>pendek</a:t>
                      </a:r>
                      <a:r>
                        <a:rPr lang="en-US" sz="1300" dirty="0" smtClean="0">
                          <a:latin typeface="Arial Rounded MT Bold" pitchFamily="34" charset="0"/>
                        </a:rPr>
                        <a:t> </a:t>
                      </a:r>
                      <a:r>
                        <a:rPr lang="en-US" sz="1300" baseline="0" dirty="0" smtClean="0">
                          <a:latin typeface="Arial Rounded MT Bold" pitchFamily="34" charset="0"/>
                        </a:rPr>
                        <a:t> </a:t>
                      </a:r>
                      <a:r>
                        <a:rPr lang="en-US" sz="1300" dirty="0" smtClean="0">
                          <a:latin typeface="Arial Rounded MT Bold" pitchFamily="34" charset="0"/>
                        </a:rPr>
                        <a:t>(</a:t>
                      </a:r>
                      <a:r>
                        <a:rPr lang="en-US" sz="1300" dirty="0" err="1" smtClean="0">
                          <a:latin typeface="Arial Rounded MT Bold" pitchFamily="34" charset="0"/>
                        </a:rPr>
                        <a:t>projek</a:t>
                      </a:r>
                      <a:r>
                        <a:rPr lang="en-US" sz="1300" dirty="0" smtClean="0">
                          <a:latin typeface="Arial Rounded MT Bold" pitchFamily="34" charset="0"/>
                        </a:rPr>
                        <a:t> </a:t>
                      </a:r>
                      <a:r>
                        <a:rPr lang="en-US" sz="1300" dirty="0" err="1" smtClean="0">
                          <a:latin typeface="Arial Rounded MT Bold" pitchFamily="34" charset="0"/>
                        </a:rPr>
                        <a:t>pelajar</a:t>
                      </a:r>
                      <a:r>
                        <a:rPr lang="en-US" sz="1300" baseline="0" dirty="0" smtClean="0">
                          <a:latin typeface="Arial Rounded MT Bold" pitchFamily="34" charset="0"/>
                        </a:rPr>
                        <a:t>, 3-4  </a:t>
                      </a:r>
                      <a:r>
                        <a:rPr lang="en-US" sz="1300" baseline="0" dirty="0" err="1" smtClean="0">
                          <a:latin typeface="Arial Rounded MT Bold" pitchFamily="34" charset="0"/>
                        </a:rPr>
                        <a:t>minggu</a:t>
                      </a:r>
                      <a:r>
                        <a:rPr lang="en-US" sz="1300" baseline="0" dirty="0" smtClean="0">
                          <a:latin typeface="Arial Rounded MT Bold" pitchFamily="34" charset="0"/>
                        </a:rPr>
                        <a:t>)</a:t>
                      </a:r>
                      <a:endParaRPr lang="en-US" sz="1300" dirty="0" smtClean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 marT="45714" marB="45714"/>
                </a:tc>
              </a:tr>
              <a:tr h="302612">
                <a:tc vMerge="1">
                  <a:txBody>
                    <a:bodyPr/>
                    <a:lstStyle/>
                    <a:p>
                      <a:endParaRPr lang="ms-MY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ms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 Rounded MT Bold" pitchFamily="34" charset="0"/>
                        </a:rPr>
                        <a:t>Semester 1 Diploma</a:t>
                      </a:r>
                      <a:endParaRPr lang="en-US" sz="1300" dirty="0" smtClean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 marT="45714" marB="45714"/>
                </a:tc>
              </a:tr>
              <a:tr h="302612">
                <a:tc rowSpan="3">
                  <a:txBody>
                    <a:bodyPr/>
                    <a:lstStyle/>
                    <a:p>
                      <a:pPr algn="ctr"/>
                      <a:endParaRPr lang="en-US" sz="1300" dirty="0" smtClean="0">
                        <a:latin typeface="Arial Rounded MT Bold" pitchFamily="34" charset="0"/>
                      </a:endParaRPr>
                    </a:p>
                    <a:p>
                      <a:pPr algn="ctr"/>
                      <a:r>
                        <a:rPr lang="en-US" sz="1300" dirty="0" smtClean="0">
                          <a:latin typeface="Arial Rounded MT Bold" pitchFamily="34" charset="0"/>
                        </a:rPr>
                        <a:t>TAHUN 2</a:t>
                      </a:r>
                      <a:endParaRPr lang="ms-MY" sz="130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 marT="45714" marB="45714"/>
                </a:tc>
                <a:tc rowSpan="3">
                  <a:txBody>
                    <a:bodyPr/>
                    <a:lstStyle/>
                    <a:p>
                      <a:pPr algn="ctr"/>
                      <a:endParaRPr lang="en-US" sz="1300" dirty="0" smtClean="0">
                        <a:latin typeface="Arial Rounded MT Bold" pitchFamily="34" charset="0"/>
                      </a:endParaRPr>
                    </a:p>
                    <a:p>
                      <a:pPr algn="ctr"/>
                      <a:r>
                        <a:rPr lang="en-US" sz="1300" dirty="0" smtClean="0">
                          <a:latin typeface="Arial Rounded MT Bold" pitchFamily="34" charset="0"/>
                        </a:rPr>
                        <a:t>TAHAP 2</a:t>
                      </a:r>
                    </a:p>
                    <a:p>
                      <a:pPr algn="ctr"/>
                      <a:r>
                        <a:rPr lang="en-US" sz="1300" dirty="0" smtClean="0">
                          <a:latin typeface="Arial Rounded MT Bold" pitchFamily="34" charset="0"/>
                        </a:rPr>
                        <a:t>(SVM)</a:t>
                      </a:r>
                      <a:endParaRPr lang="ms-MY" sz="130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 marT="45714" marB="4571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 Rounded MT Bold" pitchFamily="34" charset="0"/>
                        </a:rPr>
                        <a:t>Semester 4 </a:t>
                      </a:r>
                      <a:r>
                        <a:rPr lang="en-US" sz="1300" dirty="0" err="1" smtClean="0">
                          <a:latin typeface="Arial Rounded MT Bold" pitchFamily="34" charset="0"/>
                        </a:rPr>
                        <a:t>Pra</a:t>
                      </a:r>
                      <a:r>
                        <a:rPr lang="en-US" sz="1300" baseline="0" dirty="0" smtClean="0">
                          <a:latin typeface="Arial Rounded MT Bold" pitchFamily="34" charset="0"/>
                        </a:rPr>
                        <a:t> Diploma</a:t>
                      </a:r>
                      <a:endParaRPr lang="en-US" sz="1300" dirty="0" smtClean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 marT="45714" marB="45714"/>
                </a:tc>
              </a:tr>
              <a:tr h="531178">
                <a:tc vMerge="1">
                  <a:txBody>
                    <a:bodyPr/>
                    <a:lstStyle/>
                    <a:p>
                      <a:pPr algn="ctr"/>
                      <a:endParaRPr lang="ms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ms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>
                          <a:latin typeface="Arial Rounded MT Bold" pitchFamily="34" charset="0"/>
                        </a:rPr>
                        <a:t>Semester </a:t>
                      </a:r>
                      <a:r>
                        <a:rPr lang="en-US" sz="1300" dirty="0" err="1" smtClean="0">
                          <a:latin typeface="Arial Rounded MT Bold" pitchFamily="34" charset="0"/>
                        </a:rPr>
                        <a:t>pendek</a:t>
                      </a:r>
                      <a:r>
                        <a:rPr lang="en-US" sz="1300" dirty="0" smtClean="0">
                          <a:latin typeface="Arial Rounded MT Bold" pitchFamily="34" charset="0"/>
                        </a:rPr>
                        <a:t> </a:t>
                      </a:r>
                    </a:p>
                    <a:p>
                      <a:r>
                        <a:rPr lang="en-US" sz="1300" dirty="0" smtClean="0">
                          <a:latin typeface="Arial Rounded MT Bold" pitchFamily="34" charset="0"/>
                        </a:rPr>
                        <a:t>(Employability</a:t>
                      </a:r>
                      <a:r>
                        <a:rPr lang="en-US" sz="1300" baseline="0" dirty="0" smtClean="0">
                          <a:latin typeface="Arial Rounded MT Bold" pitchFamily="34" charset="0"/>
                        </a:rPr>
                        <a:t> Skills  </a:t>
                      </a:r>
                      <a:r>
                        <a:rPr lang="en-US" sz="1300" baseline="0" dirty="0" err="1" smtClean="0">
                          <a:latin typeface="Arial Rounded MT Bold" pitchFamily="34" charset="0"/>
                        </a:rPr>
                        <a:t>tahap</a:t>
                      </a:r>
                      <a:r>
                        <a:rPr lang="en-US" sz="1300" baseline="0" dirty="0" smtClean="0">
                          <a:latin typeface="Arial Rounded MT Bold" pitchFamily="34" charset="0"/>
                        </a:rPr>
                        <a:t> 2, 3-4 </a:t>
                      </a:r>
                      <a:r>
                        <a:rPr lang="en-US" sz="1300" baseline="0" dirty="0" err="1" smtClean="0">
                          <a:latin typeface="Arial Rounded MT Bold" pitchFamily="34" charset="0"/>
                        </a:rPr>
                        <a:t>minggu</a:t>
                      </a:r>
                      <a:r>
                        <a:rPr lang="en-US" sz="1300" baseline="0" dirty="0" smtClean="0">
                          <a:latin typeface="Arial Rounded MT Bold" pitchFamily="34" charset="0"/>
                        </a:rPr>
                        <a:t>)</a:t>
                      </a:r>
                      <a:endParaRPr lang="en-US" sz="1300" dirty="0" smtClean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 marT="45714" marB="45714"/>
                </a:tc>
              </a:tr>
              <a:tr h="289545">
                <a:tc vMerge="1">
                  <a:txBody>
                    <a:bodyPr/>
                    <a:lstStyle/>
                    <a:p>
                      <a:pPr algn="ctr"/>
                      <a:endParaRPr lang="ms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ms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 Rounded MT Bold" pitchFamily="34" charset="0"/>
                        </a:rPr>
                        <a:t>Semester 3</a:t>
                      </a:r>
                      <a:r>
                        <a:rPr lang="en-US" sz="1300" baseline="0" dirty="0" smtClean="0">
                          <a:latin typeface="Arial Rounded MT Bold" pitchFamily="34" charset="0"/>
                        </a:rPr>
                        <a:t> </a:t>
                      </a:r>
                      <a:r>
                        <a:rPr lang="en-US" sz="1300" dirty="0" err="1" smtClean="0">
                          <a:latin typeface="Arial Rounded MT Bold" pitchFamily="34" charset="0"/>
                        </a:rPr>
                        <a:t>Pra</a:t>
                      </a:r>
                      <a:r>
                        <a:rPr lang="en-US" sz="1300" baseline="0" dirty="0" smtClean="0">
                          <a:latin typeface="Arial Rounded MT Bold" pitchFamily="34" charset="0"/>
                        </a:rPr>
                        <a:t> D</a:t>
                      </a:r>
                      <a:r>
                        <a:rPr lang="en-US" sz="1300" dirty="0" smtClean="0">
                          <a:latin typeface="Arial Rounded MT Bold" pitchFamily="34" charset="0"/>
                        </a:rPr>
                        <a:t>iploma </a:t>
                      </a:r>
                      <a:endParaRPr lang="en-US" sz="1300" dirty="0" smtClean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 marT="45714" marB="45714"/>
                </a:tc>
              </a:tr>
              <a:tr h="379870">
                <a:tc rowSpan="3">
                  <a:txBody>
                    <a:bodyPr/>
                    <a:lstStyle/>
                    <a:p>
                      <a:pPr algn="ctr"/>
                      <a:endParaRPr lang="en-US" sz="1300" dirty="0" smtClean="0">
                        <a:latin typeface="Arial Rounded MT Bold" pitchFamily="34" charset="0"/>
                      </a:endParaRPr>
                    </a:p>
                    <a:p>
                      <a:pPr algn="ctr"/>
                      <a:r>
                        <a:rPr lang="en-US" sz="1300" dirty="0" smtClean="0">
                          <a:latin typeface="Arial Rounded MT Bold" pitchFamily="34" charset="0"/>
                        </a:rPr>
                        <a:t>TAHUN 1</a:t>
                      </a:r>
                      <a:endParaRPr lang="ms-MY" sz="130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 marT="45714" marB="45714"/>
                </a:tc>
                <a:tc rowSpan="3">
                  <a:txBody>
                    <a:bodyPr/>
                    <a:lstStyle/>
                    <a:p>
                      <a:pPr algn="ctr"/>
                      <a:endParaRPr lang="en-US" sz="1300" dirty="0" smtClean="0">
                        <a:latin typeface="Arial Rounded MT Bold" pitchFamily="34" charset="0"/>
                      </a:endParaRPr>
                    </a:p>
                    <a:p>
                      <a:pPr algn="ctr"/>
                      <a:r>
                        <a:rPr lang="en-US" sz="1300" dirty="0" smtClean="0">
                          <a:latin typeface="Arial Rounded MT Bold" pitchFamily="34" charset="0"/>
                        </a:rPr>
                        <a:t>TAHAP 1</a:t>
                      </a:r>
                    </a:p>
                    <a:p>
                      <a:pPr algn="ctr"/>
                      <a:r>
                        <a:rPr lang="en-US" sz="1300" dirty="0" smtClean="0">
                          <a:latin typeface="Arial Rounded MT Bold" pitchFamily="34" charset="0"/>
                        </a:rPr>
                        <a:t>(SVM)</a:t>
                      </a:r>
                      <a:endParaRPr lang="ms-MY" sz="130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 marT="45714" marB="4571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 Rounded MT Bold" pitchFamily="34" charset="0"/>
                        </a:rPr>
                        <a:t>Semester</a:t>
                      </a:r>
                      <a:r>
                        <a:rPr lang="en-US" sz="1300" baseline="0" dirty="0" smtClean="0">
                          <a:latin typeface="Arial Rounded MT Bold" pitchFamily="34" charset="0"/>
                        </a:rPr>
                        <a:t> 2 </a:t>
                      </a:r>
                      <a:r>
                        <a:rPr lang="en-US" sz="1300" baseline="0" dirty="0" err="1" smtClean="0">
                          <a:latin typeface="Arial Rounded MT Bold" pitchFamily="34" charset="0"/>
                        </a:rPr>
                        <a:t>Pra</a:t>
                      </a:r>
                      <a:r>
                        <a:rPr lang="en-US" sz="1300" baseline="0" dirty="0" smtClean="0">
                          <a:latin typeface="Arial Rounded MT Bold" pitchFamily="34" charset="0"/>
                        </a:rPr>
                        <a:t> Diploma</a:t>
                      </a:r>
                      <a:endParaRPr lang="en-US" sz="1300" dirty="0" smtClean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 marT="45714" marB="45714"/>
                </a:tc>
              </a:tr>
              <a:tr h="487663">
                <a:tc vMerge="1">
                  <a:txBody>
                    <a:bodyPr/>
                    <a:lstStyle/>
                    <a:p>
                      <a:pPr algn="ctr"/>
                      <a:endParaRPr lang="ms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ms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>
                          <a:latin typeface="Arial Rounded MT Bold" pitchFamily="34" charset="0"/>
                        </a:rPr>
                        <a:t>Semester </a:t>
                      </a:r>
                      <a:r>
                        <a:rPr lang="en-US" sz="1300" dirty="0" err="1" smtClean="0">
                          <a:latin typeface="Arial Rounded MT Bold" pitchFamily="34" charset="0"/>
                        </a:rPr>
                        <a:t>pendek</a:t>
                      </a:r>
                      <a:r>
                        <a:rPr lang="en-US" sz="1300" dirty="0" smtClean="0">
                          <a:latin typeface="Arial Rounded MT Bold" pitchFamily="34" charset="0"/>
                        </a:rPr>
                        <a:t> </a:t>
                      </a:r>
                    </a:p>
                    <a:p>
                      <a:r>
                        <a:rPr lang="en-US" sz="1300" dirty="0" smtClean="0">
                          <a:latin typeface="Arial Rounded MT Bold" pitchFamily="34" charset="0"/>
                        </a:rPr>
                        <a:t>(Employability</a:t>
                      </a:r>
                      <a:r>
                        <a:rPr lang="en-US" sz="1300" baseline="0" dirty="0" smtClean="0">
                          <a:latin typeface="Arial Rounded MT Bold" pitchFamily="34" charset="0"/>
                        </a:rPr>
                        <a:t> Skills  </a:t>
                      </a:r>
                      <a:r>
                        <a:rPr lang="en-US" sz="1300" baseline="0" dirty="0" err="1" smtClean="0">
                          <a:latin typeface="Arial Rounded MT Bold" pitchFamily="34" charset="0"/>
                        </a:rPr>
                        <a:t>tahap</a:t>
                      </a:r>
                      <a:r>
                        <a:rPr lang="en-US" sz="1300" baseline="0" dirty="0" smtClean="0">
                          <a:latin typeface="Arial Rounded MT Bold" pitchFamily="34" charset="0"/>
                        </a:rPr>
                        <a:t> 1, 3-4 </a:t>
                      </a:r>
                      <a:r>
                        <a:rPr lang="en-US" sz="1300" baseline="0" dirty="0" err="1" smtClean="0">
                          <a:latin typeface="Arial Rounded MT Bold" pitchFamily="34" charset="0"/>
                        </a:rPr>
                        <a:t>minggu</a:t>
                      </a:r>
                      <a:r>
                        <a:rPr lang="en-US" sz="1300" baseline="0" dirty="0" smtClean="0">
                          <a:latin typeface="Arial Rounded MT Bold" pitchFamily="34" charset="0"/>
                        </a:rPr>
                        <a:t>)</a:t>
                      </a:r>
                      <a:endParaRPr lang="en-US" sz="1300" dirty="0" smtClean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 marT="45714" marB="45714"/>
                </a:tc>
              </a:tr>
              <a:tr h="379870">
                <a:tc vMerge="1">
                  <a:txBody>
                    <a:bodyPr/>
                    <a:lstStyle/>
                    <a:p>
                      <a:pPr algn="ctr"/>
                      <a:endParaRPr lang="ms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ms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 Rounded MT Bold" pitchFamily="34" charset="0"/>
                        </a:rPr>
                        <a:t>Semester 1 </a:t>
                      </a:r>
                      <a:r>
                        <a:rPr lang="en-US" sz="1300" dirty="0" err="1" smtClean="0">
                          <a:latin typeface="Arial Rounded MT Bold" pitchFamily="34" charset="0"/>
                        </a:rPr>
                        <a:t>Pra</a:t>
                      </a:r>
                      <a:r>
                        <a:rPr lang="en-US" sz="1300" dirty="0" smtClean="0">
                          <a:latin typeface="Arial Rounded MT Bold" pitchFamily="34" charset="0"/>
                        </a:rPr>
                        <a:t> Diploma</a:t>
                      </a:r>
                      <a:endParaRPr lang="en-US" sz="1300" dirty="0" smtClean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 marT="45714" marB="45714"/>
                </a:tc>
              </a:tr>
            </a:tbl>
          </a:graphicData>
        </a:graphic>
      </p:graphicFrame>
      <p:sp>
        <p:nvSpPr>
          <p:cNvPr id="17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50179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50248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0249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0250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0251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0252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0253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0254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50255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0256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5018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2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PENTAKSIRAN &amp; PENILAIAN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765175"/>
            <a:ext cx="8915400" cy="4400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latin typeface="Century Schoolbook" pitchFamily="18" charset="0"/>
                <a:cs typeface="Arial" charset="0"/>
              </a:rPr>
              <a:t> </a:t>
            </a:r>
            <a:r>
              <a:rPr lang="en-US" sz="1600" dirty="0">
                <a:latin typeface="Arial Rounded MT Bold" pitchFamily="34" charset="0"/>
                <a:cs typeface="Arial" charset="0"/>
              </a:rPr>
              <a:t>Cara </a:t>
            </a:r>
            <a:r>
              <a:rPr lang="en-US" sz="1600" dirty="0" err="1">
                <a:latin typeface="Arial Rounded MT Bold" pitchFamily="34" charset="0"/>
                <a:cs typeface="Arial" charset="0"/>
              </a:rPr>
              <a:t>penilaian</a:t>
            </a:r>
            <a:r>
              <a:rPr lang="en-US" sz="16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latin typeface="Arial Rounded MT Bold" pitchFamily="34" charset="0"/>
                <a:cs typeface="Arial" charset="0"/>
              </a:rPr>
              <a:t>dan</a:t>
            </a:r>
            <a:r>
              <a:rPr lang="en-US" sz="16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latin typeface="Arial Rounded MT Bold" pitchFamily="34" charset="0"/>
                <a:cs typeface="Arial" charset="0"/>
              </a:rPr>
              <a:t>pentaksiran</a:t>
            </a:r>
            <a:r>
              <a:rPr lang="en-US" sz="1600" dirty="0">
                <a:latin typeface="Arial Rounded MT Bold" pitchFamily="34" charset="0"/>
                <a:cs typeface="Arial" charset="0"/>
              </a:rPr>
              <a:t> di KV </a:t>
            </a:r>
            <a:r>
              <a:rPr lang="en-US" sz="1600" dirty="0" err="1">
                <a:latin typeface="Arial Rounded MT Bold" pitchFamily="34" charset="0"/>
                <a:cs typeface="Arial" charset="0"/>
              </a:rPr>
              <a:t>terbahagi</a:t>
            </a:r>
            <a:r>
              <a:rPr lang="en-US" sz="16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latin typeface="Arial Rounded MT Bold" pitchFamily="34" charset="0"/>
                <a:cs typeface="Arial" charset="0"/>
              </a:rPr>
              <a:t>kepada</a:t>
            </a:r>
            <a:r>
              <a:rPr lang="en-US" sz="16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latin typeface="Arial Rounded MT Bold" pitchFamily="34" charset="0"/>
                <a:cs typeface="Arial" charset="0"/>
              </a:rPr>
              <a:t>dua</a:t>
            </a:r>
            <a:r>
              <a:rPr lang="en-US" sz="1600" dirty="0">
                <a:latin typeface="Arial Rounded MT Bold" pitchFamily="34" charset="0"/>
                <a:cs typeface="Arial" charset="0"/>
              </a:rPr>
              <a:t>:</a:t>
            </a:r>
          </a:p>
          <a:p>
            <a:pPr marL="742950" lvl="1" indent="-285750">
              <a:buFont typeface="Wingdings" pitchFamily="2" charset="2"/>
              <a:buChar char="v"/>
              <a:defRPr/>
            </a:pPr>
            <a:r>
              <a:rPr lang="en-US" sz="1600" dirty="0" err="1">
                <a:latin typeface="Arial Rounded MT Bold" pitchFamily="34" charset="0"/>
                <a:cs typeface="Arial" charset="0"/>
              </a:rPr>
              <a:t>Penilaian</a:t>
            </a:r>
            <a:r>
              <a:rPr lang="en-US" sz="16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latin typeface="Arial Rounded MT Bold" pitchFamily="34" charset="0"/>
                <a:cs typeface="Arial" charset="0"/>
              </a:rPr>
              <a:t>Berterusan</a:t>
            </a:r>
            <a:r>
              <a:rPr lang="en-US" sz="1600" dirty="0">
                <a:latin typeface="Arial Rounded MT Bold" pitchFamily="34" charset="0"/>
                <a:cs typeface="Arial" charset="0"/>
              </a:rPr>
              <a:t> (PB)</a:t>
            </a:r>
          </a:p>
          <a:p>
            <a:pPr marL="742950" lvl="1" indent="-285750">
              <a:buFont typeface="Wingdings" pitchFamily="2" charset="2"/>
              <a:buChar char="v"/>
              <a:defRPr/>
            </a:pPr>
            <a:r>
              <a:rPr lang="en-US" sz="1600" dirty="0" err="1">
                <a:latin typeface="Arial Rounded MT Bold" pitchFamily="34" charset="0"/>
                <a:cs typeface="Arial" charset="0"/>
              </a:rPr>
              <a:t>Penilaian</a:t>
            </a:r>
            <a:r>
              <a:rPr lang="en-US" sz="16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latin typeface="Arial Rounded MT Bold" pitchFamily="34" charset="0"/>
                <a:cs typeface="Arial" charset="0"/>
              </a:rPr>
              <a:t>Akhir</a:t>
            </a:r>
            <a:r>
              <a:rPr lang="en-US" sz="1600" dirty="0">
                <a:latin typeface="Arial Rounded MT Bold" pitchFamily="34" charset="0"/>
                <a:cs typeface="Arial" charset="0"/>
              </a:rPr>
              <a:t> (PA)</a:t>
            </a:r>
          </a:p>
          <a:p>
            <a:pPr lvl="1">
              <a:defRPr/>
            </a:pPr>
            <a:endParaRPr lang="en-US" dirty="0">
              <a:latin typeface="Arial Rounded MT Bold" pitchFamily="34" charset="0"/>
              <a:cs typeface="Arial" charset="0"/>
            </a:endParaRPr>
          </a:p>
          <a:p>
            <a:pPr>
              <a:defRPr/>
            </a:pPr>
            <a:r>
              <a:rPr lang="en-US" sz="1600" dirty="0">
                <a:latin typeface="Arial Rounded MT Bold" pitchFamily="34" charset="0"/>
                <a:cs typeface="Arial" charset="0"/>
              </a:rPr>
              <a:t>Program </a:t>
            </a:r>
            <a:r>
              <a:rPr lang="en-US" sz="1600" dirty="0" err="1">
                <a:latin typeface="Arial Rounded MT Bold" pitchFamily="34" charset="0"/>
                <a:cs typeface="Arial" charset="0"/>
              </a:rPr>
              <a:t>Pra</a:t>
            </a:r>
            <a:r>
              <a:rPr lang="en-US" sz="1600" dirty="0">
                <a:latin typeface="Arial Rounded MT Bold" pitchFamily="34" charset="0"/>
                <a:cs typeface="Arial" charset="0"/>
              </a:rPr>
              <a:t> Diploma</a:t>
            </a:r>
          </a:p>
          <a:p>
            <a:pPr>
              <a:defRPr/>
            </a:pPr>
            <a:endParaRPr lang="en-US" b="1" dirty="0">
              <a:solidFill>
                <a:srgbClr val="0000FF"/>
              </a:solidFill>
              <a:latin typeface="Century Schoolbook" pitchFamily="18" charset="0"/>
              <a:cs typeface="Arial" charset="0"/>
            </a:endParaRPr>
          </a:p>
          <a:p>
            <a:pPr>
              <a:defRPr/>
            </a:pPr>
            <a:endParaRPr lang="en-US" b="1" dirty="0">
              <a:solidFill>
                <a:srgbClr val="0000FF"/>
              </a:solidFill>
              <a:latin typeface="Century Schoolbook" pitchFamily="18" charset="0"/>
              <a:cs typeface="Arial" charset="0"/>
            </a:endParaRPr>
          </a:p>
          <a:p>
            <a:pPr>
              <a:defRPr/>
            </a:pPr>
            <a:endParaRPr lang="en-US" b="1" dirty="0">
              <a:solidFill>
                <a:srgbClr val="0000FF"/>
              </a:solidFill>
              <a:latin typeface="Century Schoolbook" pitchFamily="18" charset="0"/>
              <a:cs typeface="Arial" charset="0"/>
            </a:endParaRPr>
          </a:p>
          <a:p>
            <a:pPr>
              <a:defRPr/>
            </a:pPr>
            <a:endParaRPr lang="en-US" b="1" dirty="0">
              <a:solidFill>
                <a:srgbClr val="0000FF"/>
              </a:solidFill>
              <a:latin typeface="Century Schoolbook" pitchFamily="18" charset="0"/>
              <a:cs typeface="Arial" charset="0"/>
            </a:endParaRPr>
          </a:p>
          <a:p>
            <a:pPr>
              <a:defRPr/>
            </a:pPr>
            <a:endParaRPr lang="en-US" b="1" dirty="0">
              <a:solidFill>
                <a:srgbClr val="0000FF"/>
              </a:solidFill>
              <a:latin typeface="Century Schoolbook" pitchFamily="18" charset="0"/>
              <a:cs typeface="Arial" charset="0"/>
            </a:endParaRPr>
          </a:p>
          <a:p>
            <a:pPr>
              <a:defRPr/>
            </a:pPr>
            <a:endParaRPr lang="en-US" b="1" dirty="0">
              <a:solidFill>
                <a:srgbClr val="0000FF"/>
              </a:solidFill>
              <a:latin typeface="Century Schoolbook" pitchFamily="18" charset="0"/>
              <a:cs typeface="Arial" charset="0"/>
            </a:endParaRPr>
          </a:p>
          <a:p>
            <a:pPr>
              <a:defRPr/>
            </a:pPr>
            <a:endParaRPr lang="en-US" b="1" dirty="0">
              <a:latin typeface="Century Schoolbook" pitchFamily="18" charset="0"/>
              <a:cs typeface="Arial" charset="0"/>
            </a:endParaRPr>
          </a:p>
          <a:p>
            <a:pPr>
              <a:defRPr/>
            </a:pPr>
            <a:r>
              <a:rPr lang="en-US" sz="1600" b="1" dirty="0">
                <a:latin typeface="Arial Rounded MT Bold" pitchFamily="34" charset="0"/>
                <a:cs typeface="Arial" charset="0"/>
              </a:rPr>
              <a:t>Program Diploma</a:t>
            </a:r>
          </a:p>
          <a:p>
            <a:pPr>
              <a:defRPr/>
            </a:pPr>
            <a:endParaRPr lang="en-US" b="1" dirty="0">
              <a:solidFill>
                <a:srgbClr val="0000FF"/>
              </a:solidFill>
              <a:latin typeface="Century Schoolbook" pitchFamily="18" charset="0"/>
              <a:cs typeface="Arial" charset="0"/>
            </a:endParaRPr>
          </a:p>
          <a:p>
            <a:pPr>
              <a:defRPr/>
            </a:pPr>
            <a:endParaRPr lang="en-US" sz="2400" b="1" dirty="0">
              <a:solidFill>
                <a:srgbClr val="0000FF"/>
              </a:solidFill>
              <a:latin typeface="Century Schoolbook" pitchFamily="18" charset="0"/>
              <a:cs typeface="Arial" charset="0"/>
            </a:endParaRPr>
          </a:p>
          <a:p>
            <a:pPr algn="ctr">
              <a:defRPr/>
            </a:pPr>
            <a:endParaRPr lang="ms-MY" sz="1200" b="1" dirty="0">
              <a:solidFill>
                <a:schemeClr val="tx1">
                  <a:lumMod val="85000"/>
                  <a:lumOff val="15000"/>
                </a:schemeClr>
              </a:solidFill>
              <a:latin typeface="Aparajita" pitchFamily="34" charset="0"/>
              <a:cs typeface="Aparajita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250825" y="2205038"/>
          <a:ext cx="8728076" cy="154622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68838"/>
                <a:gridCol w="1600294"/>
                <a:gridCol w="2067714"/>
                <a:gridCol w="1745615"/>
                <a:gridCol w="1745615"/>
              </a:tblGrid>
              <a:tr h="334468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KURSUS</a:t>
                      </a:r>
                      <a:endParaRPr lang="ms-MY" sz="1400" b="1" dirty="0">
                        <a:solidFill>
                          <a:srgbClr val="FFFF00"/>
                        </a:solidFill>
                        <a:latin typeface="Arial Rounded MT Bold" pitchFamily="34" charset="0"/>
                      </a:endParaRPr>
                    </a:p>
                  </a:txBody>
                  <a:tcPr marL="91445" marR="91445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PENTAKSIRAN BERTERUSAN</a:t>
                      </a:r>
                      <a:endParaRPr lang="ms-MY" sz="1400" b="1" dirty="0">
                        <a:solidFill>
                          <a:srgbClr val="FFFF00"/>
                        </a:solidFill>
                        <a:latin typeface="Arial Rounded MT Bold" pitchFamily="34" charset="0"/>
                      </a:endParaRPr>
                    </a:p>
                  </a:txBody>
                  <a:tcPr marL="91445" marR="91445"/>
                </a:tc>
                <a:tc hMerge="1">
                  <a:txBody>
                    <a:bodyPr/>
                    <a:lstStyle/>
                    <a:p>
                      <a:endParaRPr lang="ms-MY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PENILAIAN AKHIR</a:t>
                      </a:r>
                      <a:endParaRPr lang="ms-MY" sz="1400" b="1" dirty="0">
                        <a:solidFill>
                          <a:srgbClr val="FFFF00"/>
                        </a:solidFill>
                        <a:latin typeface="Arial Rounded MT Bold" pitchFamily="34" charset="0"/>
                      </a:endParaRPr>
                    </a:p>
                  </a:txBody>
                  <a:tcPr marL="91445" marR="91445"/>
                </a:tc>
                <a:tc hMerge="1">
                  <a:txBody>
                    <a:bodyPr/>
                    <a:lstStyle/>
                    <a:p>
                      <a:endParaRPr lang="ms-MY" dirty="0"/>
                    </a:p>
                  </a:txBody>
                  <a:tcPr/>
                </a:tc>
              </a:tr>
              <a:tr h="334468">
                <a:tc vMerge="1">
                  <a:txBody>
                    <a:bodyPr/>
                    <a:lstStyle/>
                    <a:p>
                      <a:endParaRPr lang="ms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PEMBERATAN</a:t>
                      </a:r>
                      <a:endParaRPr lang="ms-MY" sz="1400" b="1" dirty="0">
                        <a:solidFill>
                          <a:srgbClr val="FFFF00"/>
                        </a:solidFill>
                        <a:latin typeface="Arial Rounded MT Bold" pitchFamily="34" charset="0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PELAKSANAAN</a:t>
                      </a:r>
                      <a:endParaRPr lang="ms-MY" sz="1400" b="1" dirty="0">
                        <a:solidFill>
                          <a:srgbClr val="FFFF00"/>
                        </a:solidFill>
                        <a:latin typeface="Arial Rounded MT Bold" pitchFamily="34" charset="0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PEMBERATAN</a:t>
                      </a:r>
                      <a:endParaRPr lang="ms-MY" sz="1400" b="1" dirty="0">
                        <a:solidFill>
                          <a:srgbClr val="FFFF00"/>
                        </a:solidFill>
                        <a:latin typeface="Arial Rounded MT Bold" pitchFamily="34" charset="0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PELAKSANAAN</a:t>
                      </a:r>
                      <a:endParaRPr lang="ms-MY" sz="1400" b="1" dirty="0">
                        <a:solidFill>
                          <a:srgbClr val="FFFF00"/>
                        </a:solidFill>
                        <a:latin typeface="Arial Rounded MT Bold" pitchFamily="34" charset="0"/>
                      </a:endParaRPr>
                    </a:p>
                  </a:txBody>
                  <a:tcPr marL="91445" marR="91445"/>
                </a:tc>
              </a:tr>
              <a:tr h="42008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Arial Rounded MT Bold" pitchFamily="34" charset="0"/>
                        </a:rPr>
                        <a:t>Akademik</a:t>
                      </a:r>
                      <a:endParaRPr lang="ms-MY" sz="1400" dirty="0">
                        <a:latin typeface="Arial Rounded MT Bold" pitchFamily="34" charset="0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30%</a:t>
                      </a:r>
                      <a:endParaRPr lang="ms-MY" sz="1400" dirty="0">
                        <a:latin typeface="Arial Rounded MT Bold" pitchFamily="34" charset="0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Arial Rounded MT Bold" pitchFamily="34" charset="0"/>
                        </a:rPr>
                        <a:t>Sepanjang</a:t>
                      </a:r>
                      <a:r>
                        <a:rPr lang="en-US" sz="1400" dirty="0" smtClean="0">
                          <a:latin typeface="Arial Rounded MT Bold" pitchFamily="34" charset="0"/>
                        </a:rPr>
                        <a:t> semester</a:t>
                      </a:r>
                      <a:endParaRPr lang="ms-MY" sz="1400" dirty="0">
                        <a:latin typeface="Arial Rounded MT Bold" pitchFamily="34" charset="0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70%</a:t>
                      </a:r>
                      <a:endParaRPr lang="ms-MY" sz="1400" dirty="0">
                        <a:latin typeface="Arial Rounded MT Bold" pitchFamily="34" charset="0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Arial Rounded MT Bold" pitchFamily="34" charset="0"/>
                        </a:rPr>
                        <a:t>Akhir</a:t>
                      </a:r>
                      <a:r>
                        <a:rPr lang="en-US" sz="1400" dirty="0" smtClean="0">
                          <a:latin typeface="Arial Rounded MT Bold" pitchFamily="34" charset="0"/>
                        </a:rPr>
                        <a:t> semester</a:t>
                      </a:r>
                      <a:endParaRPr lang="ms-MY" sz="1400" dirty="0">
                        <a:latin typeface="Arial Rounded MT Bold" pitchFamily="34" charset="0"/>
                      </a:endParaRPr>
                    </a:p>
                  </a:txBody>
                  <a:tcPr marL="91445" marR="91445"/>
                </a:tc>
              </a:tr>
              <a:tr h="45720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Arial Rounded MT Bold" pitchFamily="34" charset="0"/>
                        </a:rPr>
                        <a:t>Vokasional</a:t>
                      </a:r>
                      <a:endParaRPr lang="ms-MY" sz="1400" dirty="0">
                        <a:latin typeface="Arial Rounded MT Bold" pitchFamily="34" charset="0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70%</a:t>
                      </a:r>
                      <a:endParaRPr lang="ms-MY" sz="1400" dirty="0">
                        <a:latin typeface="Arial Rounded MT Bold" pitchFamily="34" charset="0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latin typeface="Arial Rounded MT Bold" pitchFamily="34" charset="0"/>
                        </a:rPr>
                        <a:t>Sepanjang</a:t>
                      </a:r>
                      <a:r>
                        <a:rPr lang="en-US" sz="1400" dirty="0" smtClean="0">
                          <a:latin typeface="Arial Rounded MT Bold" pitchFamily="34" charset="0"/>
                        </a:rPr>
                        <a:t> semester</a:t>
                      </a:r>
                      <a:endParaRPr lang="ms-MY" sz="1400" dirty="0" smtClean="0">
                        <a:latin typeface="Arial Rounded MT Bold" pitchFamily="34" charset="0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30%</a:t>
                      </a:r>
                      <a:endParaRPr lang="ms-MY" sz="1400" dirty="0">
                        <a:latin typeface="Arial Rounded MT Bold" pitchFamily="34" charset="0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Arial Rounded MT Bold" pitchFamily="34" charset="0"/>
                        </a:rPr>
                        <a:t>Akhir</a:t>
                      </a:r>
                      <a:r>
                        <a:rPr lang="en-US" sz="1400" dirty="0" smtClean="0">
                          <a:latin typeface="Arial Rounded MT Bold" pitchFamily="34" charset="0"/>
                        </a:rPr>
                        <a:t> semester</a:t>
                      </a:r>
                      <a:endParaRPr lang="ms-MY" sz="1400" dirty="0">
                        <a:latin typeface="Arial Rounded MT Bold" pitchFamily="34" charset="0"/>
                      </a:endParaRPr>
                    </a:p>
                  </a:txBody>
                  <a:tcPr marL="91445" marR="91445"/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179388" y="4365625"/>
          <a:ext cx="8758236" cy="15240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51647"/>
                <a:gridCol w="1524660"/>
                <a:gridCol w="1978635"/>
                <a:gridCol w="1751647"/>
                <a:gridCol w="1751647"/>
              </a:tblGrid>
              <a:tr h="355600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KURSUS</a:t>
                      </a:r>
                      <a:endParaRPr lang="ms-MY" sz="1400" b="1" dirty="0">
                        <a:solidFill>
                          <a:srgbClr val="FFFF00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PENTAKSIRAN BERTERUSAN</a:t>
                      </a:r>
                      <a:endParaRPr lang="ms-MY" sz="1400" b="1" dirty="0">
                        <a:solidFill>
                          <a:srgbClr val="FFFF00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/>
                </a:tc>
                <a:tc hMerge="1">
                  <a:txBody>
                    <a:bodyPr/>
                    <a:lstStyle/>
                    <a:p>
                      <a:endParaRPr lang="ms-MY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PENILAIAN AKHIR</a:t>
                      </a:r>
                      <a:endParaRPr lang="ms-MY" sz="1400" b="1" dirty="0">
                        <a:solidFill>
                          <a:srgbClr val="FFFF00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/>
                </a:tc>
                <a:tc hMerge="1">
                  <a:txBody>
                    <a:bodyPr/>
                    <a:lstStyle/>
                    <a:p>
                      <a:endParaRPr lang="ms-MY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355600">
                <a:tc vMerge="1">
                  <a:txBody>
                    <a:bodyPr/>
                    <a:lstStyle/>
                    <a:p>
                      <a:endParaRPr lang="ms-MY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PEMBERATAN</a:t>
                      </a:r>
                      <a:endParaRPr lang="ms-MY" sz="1400" b="1" dirty="0">
                        <a:solidFill>
                          <a:srgbClr val="FFFF00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PELAKSANAAN</a:t>
                      </a:r>
                      <a:endParaRPr lang="ms-MY" sz="1400" b="1" dirty="0">
                        <a:solidFill>
                          <a:srgbClr val="FFFF00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PEMBERATAN</a:t>
                      </a:r>
                      <a:endParaRPr lang="ms-MY" sz="1400" b="1" dirty="0">
                        <a:solidFill>
                          <a:srgbClr val="FFFF00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PELAKSANAAN</a:t>
                      </a:r>
                      <a:endParaRPr lang="ms-MY" sz="1400" b="1" dirty="0">
                        <a:solidFill>
                          <a:srgbClr val="FFFF00"/>
                        </a:solidFill>
                        <a:latin typeface="Arial Rounded MT Bold" pitchFamily="34" charset="0"/>
                      </a:endParaRPr>
                    </a:p>
                  </a:txBody>
                  <a:tcPr marL="91432" marR="91432"/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Arial Rounded MT Bold" pitchFamily="34" charset="0"/>
                        </a:rPr>
                        <a:t>Insaniah</a:t>
                      </a:r>
                      <a:endParaRPr lang="ms-MY" sz="1400" dirty="0">
                        <a:latin typeface="Arial Rounded MT Bold" pitchFamily="34" charset="0"/>
                      </a:endParaRPr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50%</a:t>
                      </a:r>
                      <a:endParaRPr lang="ms-MY" sz="1400" dirty="0">
                        <a:latin typeface="Arial Rounded MT Bold" pitchFamily="34" charset="0"/>
                      </a:endParaRPr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latin typeface="Arial Rounded MT Bold" pitchFamily="34" charset="0"/>
                        </a:rPr>
                        <a:t>Sepanjang</a:t>
                      </a:r>
                      <a:r>
                        <a:rPr lang="en-US" sz="1400" dirty="0" smtClean="0">
                          <a:latin typeface="Arial Rounded MT Bold" pitchFamily="34" charset="0"/>
                        </a:rPr>
                        <a:t> semester</a:t>
                      </a:r>
                      <a:endParaRPr lang="ms-MY" sz="1400" dirty="0" smtClean="0">
                        <a:latin typeface="Arial Rounded MT Bold" pitchFamily="34" charset="0"/>
                      </a:endParaRPr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50%</a:t>
                      </a:r>
                      <a:endParaRPr lang="ms-MY" sz="1400" dirty="0">
                        <a:latin typeface="Arial Rounded MT Bold" pitchFamily="34" charset="0"/>
                      </a:endParaRPr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Arial Rounded MT Bold" pitchFamily="34" charset="0"/>
                        </a:rPr>
                        <a:t>Akhir</a:t>
                      </a:r>
                      <a:r>
                        <a:rPr lang="en-US" sz="1400" dirty="0" smtClean="0">
                          <a:latin typeface="Arial Rounded MT Bold" pitchFamily="34" charset="0"/>
                        </a:rPr>
                        <a:t> semester</a:t>
                      </a:r>
                      <a:endParaRPr lang="ms-MY" sz="1400" dirty="0">
                        <a:latin typeface="Arial Rounded MT Bold" pitchFamily="34" charset="0"/>
                      </a:endParaRPr>
                    </a:p>
                  </a:txBody>
                  <a:tcPr marL="91432" marR="91432"/>
                </a:tc>
              </a:tr>
              <a:tr h="3556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Arial Rounded MT Bold" pitchFamily="34" charset="0"/>
                        </a:rPr>
                        <a:t>Vokasional</a:t>
                      </a:r>
                      <a:endParaRPr lang="ms-MY" sz="1400" dirty="0">
                        <a:latin typeface="Arial Rounded MT Bold" pitchFamily="34" charset="0"/>
                      </a:endParaRPr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70%</a:t>
                      </a:r>
                      <a:endParaRPr lang="ms-MY" sz="1400" dirty="0">
                        <a:latin typeface="Arial Rounded MT Bold" pitchFamily="34" charset="0"/>
                      </a:endParaRPr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latin typeface="Arial Rounded MT Bold" pitchFamily="34" charset="0"/>
                        </a:rPr>
                        <a:t>Sepanjang</a:t>
                      </a:r>
                      <a:r>
                        <a:rPr lang="en-US" sz="1400" dirty="0" smtClean="0">
                          <a:latin typeface="Arial Rounded MT Bold" pitchFamily="34" charset="0"/>
                        </a:rPr>
                        <a:t> semester</a:t>
                      </a:r>
                      <a:endParaRPr lang="ms-MY" sz="1400" dirty="0" smtClean="0">
                        <a:latin typeface="Arial Rounded MT Bold" pitchFamily="34" charset="0"/>
                      </a:endParaRPr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 Rounded MT Bold" pitchFamily="34" charset="0"/>
                        </a:rPr>
                        <a:t>30%</a:t>
                      </a:r>
                      <a:endParaRPr lang="ms-MY" sz="1400" dirty="0">
                        <a:latin typeface="Arial Rounded MT Bold" pitchFamily="34" charset="0"/>
                      </a:endParaRPr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Arial Rounded MT Bold" pitchFamily="34" charset="0"/>
                        </a:rPr>
                        <a:t>Akhir</a:t>
                      </a:r>
                      <a:r>
                        <a:rPr lang="en-US" sz="1400" dirty="0" smtClean="0">
                          <a:latin typeface="Arial Rounded MT Bold" pitchFamily="34" charset="0"/>
                        </a:rPr>
                        <a:t> semester</a:t>
                      </a:r>
                      <a:endParaRPr lang="ms-MY" sz="1400" dirty="0">
                        <a:latin typeface="Arial Rounded MT Bold" pitchFamily="34" charset="0"/>
                      </a:endParaRPr>
                    </a:p>
                  </a:txBody>
                  <a:tcPr marL="91432" marR="91432"/>
                </a:tc>
              </a:tr>
            </a:tbl>
          </a:graphicData>
        </a:graphic>
      </p:graphicFrame>
      <p:sp>
        <p:nvSpPr>
          <p:cNvPr id="19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981075"/>
            <a:ext cx="8353425" cy="4535488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en-US" sz="2400" dirty="0" smtClean="0">
                <a:latin typeface="Arial Rounded MT Bold" pitchFamily="34" charset="0"/>
              </a:rPr>
              <a:t>NAMA KOLEJ 	: 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Arial Rounded MT Bold" pitchFamily="34" charset="0"/>
              </a:rPr>
              <a:t>KOLEJ VOKASIONAL TENGKU 			  AMPUAN AFZAN</a:t>
            </a:r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400" dirty="0" smtClean="0">
                <a:latin typeface="Arial Rounded MT Bold" pitchFamily="34" charset="0"/>
              </a:rPr>
              <a:t>ALAMAT		: </a:t>
            </a:r>
            <a:r>
              <a:rPr lang="es-ES" sz="2400" dirty="0" smtClean="0">
                <a:solidFill>
                  <a:schemeClr val="accent4">
                    <a:lumMod val="50000"/>
                  </a:schemeClr>
                </a:solidFill>
                <a:latin typeface="Arial Rounded MT Bold" pitchFamily="34" charset="0"/>
              </a:rPr>
              <a:t>KM 6 JALAN KUALA LUMPUR</a:t>
            </a:r>
            <a:endParaRPr lang="en-US" sz="2400" dirty="0" smtClean="0">
              <a:solidFill>
                <a:schemeClr val="accent4">
                  <a:lumMod val="50000"/>
                </a:schemeClr>
              </a:solidFill>
              <a:latin typeface="Arial Rounded MT Bold" pitchFamily="34" charset="0"/>
            </a:endParaRPr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ES" sz="2400" dirty="0" smtClean="0">
                <a:solidFill>
                  <a:schemeClr val="accent4">
                    <a:lumMod val="50000"/>
                  </a:schemeClr>
                </a:solidFill>
                <a:latin typeface="Arial Rounded MT Bold" pitchFamily="34" charset="0"/>
              </a:rPr>
              <a:t>			  </a:t>
            </a:r>
            <a:r>
              <a:rPr lang="en-MY" sz="2400" dirty="0" smtClean="0">
                <a:solidFill>
                  <a:schemeClr val="accent4">
                    <a:lumMod val="50000"/>
                  </a:schemeClr>
                </a:solidFill>
                <a:latin typeface="Arial Rounded MT Bold" pitchFamily="34" charset="0"/>
              </a:rPr>
              <a:t>28700 BENTONG PAHANG</a:t>
            </a:r>
            <a:endParaRPr lang="en-US" sz="2400" dirty="0">
              <a:solidFill>
                <a:schemeClr val="accent4">
                  <a:lumMod val="50000"/>
                </a:schemeClr>
              </a:solidFill>
              <a:latin typeface="Arial Rounded MT Bold" pitchFamily="34" charset="0"/>
            </a:endParaRPr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400" dirty="0" smtClean="0">
                <a:latin typeface="Arial Rounded MT Bold" pitchFamily="34" charset="0"/>
              </a:rPr>
              <a:t>TELEFON 		: 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Arial Rounded MT Bold" pitchFamily="34" charset="0"/>
              </a:rPr>
              <a:t>09-2225466</a:t>
            </a:r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en-US" sz="2400" dirty="0" smtClean="0">
                <a:latin typeface="Arial Rounded MT Bold" pitchFamily="34" charset="0"/>
              </a:rPr>
              <a:t>FAKS			: 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Arial Rounded MT Bold" pitchFamily="34" charset="0"/>
              </a:rPr>
              <a:t>09-2233089</a:t>
            </a:r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en-US" sz="2400" dirty="0" smtClean="0">
                <a:latin typeface="Arial Rounded MT Bold" pitchFamily="34" charset="0"/>
              </a:rPr>
              <a:t>EMAIL 		: sementa_ict@yahoo.com</a:t>
            </a:r>
            <a:endParaRPr lang="en-US" sz="2400" u="sng" dirty="0" smtClean="0">
              <a:solidFill>
                <a:srgbClr val="00B0F0"/>
              </a:solidFill>
              <a:latin typeface="Arial Rounded MT Bold" pitchFamily="34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en-US" dirty="0"/>
          </a:p>
        </p:txBody>
      </p:sp>
      <p:grpSp>
        <p:nvGrpSpPr>
          <p:cNvPr id="5124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5128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29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30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31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32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33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34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5135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36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5125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  <p:sp>
        <p:nvSpPr>
          <p:cNvPr id="5127" name="TextBox 42"/>
          <p:cNvSpPr txBox="1">
            <a:spLocks noChangeArrowheads="1"/>
          </p:cNvSpPr>
          <p:nvPr/>
        </p:nvSpPr>
        <p:spPr bwMode="auto">
          <a:xfrm>
            <a:off x="179388" y="115888"/>
            <a:ext cx="7407275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PROFIL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240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51203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51243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244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245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246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247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248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249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51250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251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51204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6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PERSIJILAN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597911"/>
              </p:ext>
            </p:extLst>
          </p:nvPr>
        </p:nvGraphicFramePr>
        <p:xfrm>
          <a:off x="395288" y="981075"/>
          <a:ext cx="7848600" cy="219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8902"/>
                <a:gridCol w="5199698"/>
              </a:tblGrid>
              <a:tr h="36565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Arial Rounded MT Bold" pitchFamily="34" charset="0"/>
                        </a:rPr>
                        <a:t>PRA DIPLOMA</a:t>
                      </a:r>
                      <a:endParaRPr lang="ms-MY" sz="1800" dirty="0">
                        <a:latin typeface="Arial Rounded MT Bold" pitchFamily="34" charset="0"/>
                      </a:endParaRPr>
                    </a:p>
                  </a:txBody>
                  <a:tcPr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Arial Rounded MT Bold" pitchFamily="34" charset="0"/>
                        </a:rPr>
                        <a:t>KELAYAKAN MENDAPAT SIJIL</a:t>
                      </a:r>
                      <a:endParaRPr lang="ms-MY" sz="1800" dirty="0">
                        <a:latin typeface="Arial Rounded MT Bold" pitchFamily="34" charset="0"/>
                      </a:endParaRPr>
                    </a:p>
                  </a:txBody>
                  <a:tcPr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36565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Arial Rounded MT Bold" pitchFamily="34" charset="0"/>
                        </a:rPr>
                        <a:t>TAHUN 1</a:t>
                      </a:r>
                      <a:endParaRPr lang="ms-MY" sz="1800" dirty="0">
                        <a:latin typeface="Arial Rounded MT Bold" pitchFamily="34" charset="0"/>
                      </a:endParaRPr>
                    </a:p>
                  </a:txBody>
                  <a:tcPr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US" sz="1800" dirty="0" smtClean="0">
                        <a:latin typeface="Arial Rounded MT Bold" pitchFamily="34" charset="0"/>
                      </a:endParaRPr>
                    </a:p>
                    <a:p>
                      <a:pPr algn="ctr"/>
                      <a:r>
                        <a:rPr lang="en-US" sz="1800" dirty="0" smtClean="0">
                          <a:latin typeface="Arial Rounded MT Bold" pitchFamily="34" charset="0"/>
                        </a:rPr>
                        <a:t>SIJIL VOKASIONAL MALAYSIA (SVM)</a:t>
                      </a:r>
                      <a:endParaRPr lang="ms-MY" sz="1800" dirty="0">
                        <a:latin typeface="Arial Rounded MT Bold" pitchFamily="34" charset="0"/>
                      </a:endParaRPr>
                    </a:p>
                  </a:txBody>
                  <a:tcPr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6565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Arial Rounded MT Bold" pitchFamily="34" charset="0"/>
                        </a:rPr>
                        <a:t>TAHUN 2</a:t>
                      </a:r>
                      <a:endParaRPr lang="ms-MY" sz="1800" dirty="0">
                        <a:latin typeface="Arial Rounded MT Bold" pitchFamily="34" charset="0"/>
                      </a:endParaRPr>
                    </a:p>
                  </a:txBody>
                  <a:tcPr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ms-MY" dirty="0"/>
                    </a:p>
                  </a:txBody>
                  <a:tcPr/>
                </a:tc>
              </a:tr>
              <a:tr h="365654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Arial Rounded MT Bold" pitchFamily="34" charset="0"/>
                        </a:rPr>
                        <a:t>DIPLOMA</a:t>
                      </a:r>
                      <a:endParaRPr lang="ms-MY" sz="1800" b="1" dirty="0">
                        <a:solidFill>
                          <a:schemeClr val="bg1"/>
                        </a:solidFill>
                        <a:latin typeface="Arial Rounded MT Bold" pitchFamily="34" charset="0"/>
                      </a:endParaRPr>
                    </a:p>
                  </a:txBody>
                  <a:tcPr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Arial Rounded MT Bold" pitchFamily="34" charset="0"/>
                        </a:rPr>
                        <a:t>KELAYAKAN MENDAPAT SIJIL</a:t>
                      </a:r>
                      <a:endParaRPr lang="ms-MY" sz="1800" b="1" dirty="0">
                        <a:solidFill>
                          <a:schemeClr val="bg1"/>
                        </a:solidFill>
                        <a:latin typeface="Arial Rounded MT Bold" pitchFamily="34" charset="0"/>
                      </a:endParaRPr>
                    </a:p>
                  </a:txBody>
                  <a:tcPr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36565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Arial Rounded MT Bold" pitchFamily="34" charset="0"/>
                        </a:rPr>
                        <a:t>TAHUN 1</a:t>
                      </a:r>
                      <a:endParaRPr lang="ms-MY" sz="1800" dirty="0">
                        <a:latin typeface="Arial Rounded MT Bold" pitchFamily="34" charset="0"/>
                      </a:endParaRPr>
                    </a:p>
                  </a:txBody>
                  <a:tcPr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US" sz="1800" dirty="0" smtClean="0">
                        <a:latin typeface="Arial Rounded MT Bold" pitchFamily="34" charset="0"/>
                      </a:endParaRPr>
                    </a:p>
                    <a:p>
                      <a:pPr algn="ctr"/>
                      <a:r>
                        <a:rPr lang="en-US" sz="1800" dirty="0" smtClean="0">
                          <a:latin typeface="Arial Rounded MT Bold" pitchFamily="34" charset="0"/>
                        </a:rPr>
                        <a:t>DIPLOMA TEKNOLOGI (MENGIKUT</a:t>
                      </a:r>
                      <a:r>
                        <a:rPr lang="en-US" sz="1800" baseline="0" dirty="0" smtClean="0">
                          <a:latin typeface="Arial Rounded MT Bold" pitchFamily="34" charset="0"/>
                        </a:rPr>
                        <a:t> KURSUS</a:t>
                      </a:r>
                      <a:r>
                        <a:rPr lang="en-US" sz="1800" dirty="0" smtClean="0">
                          <a:latin typeface="Arial Rounded MT Bold" pitchFamily="34" charset="0"/>
                        </a:rPr>
                        <a:t>)</a:t>
                      </a:r>
                      <a:endParaRPr lang="ms-MY" sz="1800" dirty="0">
                        <a:latin typeface="Arial Rounded MT Bold" pitchFamily="34" charset="0"/>
                      </a:endParaRPr>
                    </a:p>
                  </a:txBody>
                  <a:tcPr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6565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Arial Rounded MT Bold" pitchFamily="34" charset="0"/>
                        </a:rPr>
                        <a:t>TAHUN</a:t>
                      </a:r>
                      <a:r>
                        <a:rPr lang="en-US" sz="1800" baseline="0" dirty="0" smtClean="0">
                          <a:latin typeface="Arial Rounded MT Bold" pitchFamily="34" charset="0"/>
                        </a:rPr>
                        <a:t> 2</a:t>
                      </a:r>
                      <a:endParaRPr lang="ms-MY" sz="1800" dirty="0">
                        <a:latin typeface="Arial Rounded MT Bold" pitchFamily="34" charset="0"/>
                      </a:endParaRPr>
                    </a:p>
                  </a:txBody>
                  <a:tcPr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ms-MY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1228" name="Rectangle 16"/>
          <p:cNvSpPr>
            <a:spLocks noChangeArrowheads="1"/>
          </p:cNvSpPr>
          <p:nvPr/>
        </p:nvSpPr>
        <p:spPr bwMode="auto">
          <a:xfrm>
            <a:off x="323850" y="3284538"/>
            <a:ext cx="835183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1600">
                <a:latin typeface="Arial Rounded MT Bold" panose="020F0704030504030204" pitchFamily="34" charset="0"/>
              </a:rPr>
              <a:t>Sijil SVM akan dikeluarkan oleh pihak Lembaga Peperiksaan (LP) kepada pelajar yang memenuhi segala keperluan dan syarat yang telah ditetapkan seperti berikut:</a:t>
            </a:r>
            <a:endParaRPr lang="ms-MY" sz="1600">
              <a:latin typeface="Arial Rounded MT Bold" panose="020F0704030504030204" pitchFamily="34" charset="0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611188" y="3989388"/>
          <a:ext cx="7391400" cy="21034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91400"/>
              </a:tblGrid>
              <a:tr h="365815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SYARAT MENDAPAT SIJIL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 VOKASIONAL MALAYSIA (SVM)</a:t>
                      </a:r>
                      <a:endParaRPr lang="ms-MY" sz="1800" dirty="0">
                        <a:solidFill>
                          <a:schemeClr val="tx1"/>
                        </a:solidFill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65815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Lulus </a:t>
                      </a:r>
                      <a:r>
                        <a:rPr lang="en-US" sz="1800" dirty="0" err="1" smtClean="0"/>
                        <a:t>Bahasa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Melayu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kod</a:t>
                      </a:r>
                      <a:r>
                        <a:rPr lang="en-US" sz="1800" dirty="0" smtClean="0"/>
                        <a:t> 1104 (</a:t>
                      </a:r>
                      <a:r>
                        <a:rPr lang="en-US" sz="1800" dirty="0" err="1" smtClean="0"/>
                        <a:t>Bahasa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Melayu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setara</a:t>
                      </a:r>
                      <a:r>
                        <a:rPr lang="en-US" sz="1800" baseline="0" dirty="0" smtClean="0"/>
                        <a:t>)</a:t>
                      </a:r>
                      <a:endParaRPr lang="ms-MY" sz="1800" dirty="0"/>
                    </a:p>
                  </a:txBody>
                  <a:tcPr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65815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PNGK </a:t>
                      </a:r>
                      <a:r>
                        <a:rPr lang="en-US" sz="1800" dirty="0" err="1" smtClean="0"/>
                        <a:t>akademik</a:t>
                      </a:r>
                      <a:r>
                        <a:rPr lang="en-US" sz="1800" baseline="0" dirty="0" smtClean="0"/>
                        <a:t> &gt; 2.00</a:t>
                      </a:r>
                      <a:endParaRPr lang="ms-MY" sz="1800" dirty="0"/>
                    </a:p>
                  </a:txBody>
                  <a:tcPr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6401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Kompeten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semua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kursus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vokasional</a:t>
                      </a:r>
                      <a:r>
                        <a:rPr lang="en-US" sz="1800" baseline="0" dirty="0" smtClean="0"/>
                        <a:t> yang </a:t>
                      </a:r>
                      <a:r>
                        <a:rPr lang="en-US" sz="1800" baseline="0" dirty="0" err="1" smtClean="0"/>
                        <a:t>diambil</a:t>
                      </a:r>
                      <a:r>
                        <a:rPr lang="en-US" sz="1800" baseline="0" dirty="0" smtClean="0"/>
                        <a:t> </a:t>
                      </a:r>
                    </a:p>
                    <a:p>
                      <a:pPr algn="ctr"/>
                      <a:r>
                        <a:rPr lang="en-US" sz="1800" baseline="0" dirty="0" smtClean="0"/>
                        <a:t>(semester 1 </a:t>
                      </a:r>
                      <a:r>
                        <a:rPr lang="en-US" sz="1800" baseline="0" dirty="0" err="1" smtClean="0"/>
                        <a:t>hingga</a:t>
                      </a:r>
                      <a:r>
                        <a:rPr lang="en-US" sz="1800" baseline="0" dirty="0" smtClean="0"/>
                        <a:t> semester 4)</a:t>
                      </a:r>
                      <a:endParaRPr lang="ms-MY" sz="1800" dirty="0"/>
                    </a:p>
                  </a:txBody>
                  <a:tcPr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65815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Lulus Employability Skills (ES)</a:t>
                      </a:r>
                      <a:endParaRPr lang="ms-MY" sz="1800" dirty="0"/>
                    </a:p>
                  </a:txBody>
                  <a:tcPr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19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52227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52232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2233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2234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2235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2236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2237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2238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52239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2240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52228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0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PENILAIAN 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981075"/>
            <a:ext cx="8915400" cy="48625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latin typeface="Century Schoolbook" pitchFamily="18" charset="0"/>
                <a:cs typeface="Arial" charset="0"/>
              </a:rPr>
              <a:t> </a:t>
            </a:r>
            <a:endParaRPr lang="en-US" sz="1600" b="1" dirty="0">
              <a:solidFill>
                <a:srgbClr val="0000FF"/>
              </a:solidFill>
              <a:latin typeface="Century Schoolbook" pitchFamily="18" charset="0"/>
              <a:cs typeface="Arial" charset="0"/>
            </a:endParaRPr>
          </a:p>
          <a:p>
            <a:pPr marL="342900" indent="-342900">
              <a:buClr>
                <a:srgbClr val="5C065E"/>
              </a:buClr>
              <a:buFont typeface="Showcard Gothic" pitchFamily="82" charset="0"/>
              <a:buChar char="√"/>
              <a:defRPr/>
            </a:pPr>
            <a:r>
              <a:rPr lang="en-US" sz="2000" dirty="0" err="1">
                <a:latin typeface="Arial Rounded MT Bold" pitchFamily="34" charset="0"/>
                <a:cs typeface="Arial" charset="0"/>
              </a:rPr>
              <a:t>Pelajar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akan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menjalani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penilaian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Bahasa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Melayu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Setara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di semester 4,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Pra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Diploma.</a:t>
            </a:r>
          </a:p>
          <a:p>
            <a:pPr>
              <a:defRPr/>
            </a:pPr>
            <a:endParaRPr lang="en-US" sz="2000" dirty="0">
              <a:latin typeface="Arial Rounded MT Bold" pitchFamily="34" charset="0"/>
              <a:cs typeface="Arial" charset="0"/>
            </a:endParaRPr>
          </a:p>
          <a:p>
            <a:pPr marL="342900" indent="-342900">
              <a:buClr>
                <a:srgbClr val="5C065E"/>
              </a:buClr>
              <a:buFont typeface="Showcard Gothic" pitchFamily="82" charset="0"/>
              <a:buChar char="√"/>
              <a:defRPr/>
            </a:pPr>
            <a:r>
              <a:rPr lang="en-US" sz="2000" dirty="0" err="1">
                <a:latin typeface="Arial Rounded MT Bold" pitchFamily="34" charset="0"/>
                <a:cs typeface="Arial" charset="0"/>
              </a:rPr>
              <a:t>Pelajar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yang lulus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Bahasa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Melayu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Kod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1104 (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Bahasa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Melayu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Setara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)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layak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mendapat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pernyataan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keputusan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Bahasa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Melayu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daripada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LP.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Bahasa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Melayu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Kod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1104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setaraf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dengan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Bahasa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Melayu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Kod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1103 di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peringkat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SPM.</a:t>
            </a:r>
          </a:p>
          <a:p>
            <a:pPr>
              <a:defRPr/>
            </a:pPr>
            <a:endParaRPr lang="en-US" sz="2000" dirty="0">
              <a:latin typeface="Arial Rounded MT Bold" pitchFamily="34" charset="0"/>
              <a:cs typeface="Arial" charset="0"/>
            </a:endParaRPr>
          </a:p>
          <a:p>
            <a:pPr marL="342900" indent="-342900">
              <a:buClr>
                <a:srgbClr val="5C065E"/>
              </a:buClr>
              <a:buFont typeface="Showcard Gothic" pitchFamily="82" charset="0"/>
              <a:buChar char="√"/>
              <a:defRPr/>
            </a:pPr>
            <a:r>
              <a:rPr lang="en-US" sz="2000" dirty="0" err="1">
                <a:latin typeface="Arial Rounded MT Bold" pitchFamily="34" charset="0"/>
                <a:cs typeface="Arial" charset="0"/>
              </a:rPr>
              <a:t>Semua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pelajar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layak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mendapat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slip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keputusan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penilaian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setiap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semester. Slip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keputusan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akan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dikeluarkan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oleh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Lembaga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Peperiksaan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(LP)/BPTV.</a:t>
            </a:r>
          </a:p>
          <a:p>
            <a:pPr>
              <a:defRPr/>
            </a:pPr>
            <a:endParaRPr lang="en-US" sz="2000" dirty="0">
              <a:latin typeface="Arial Rounded MT Bold" pitchFamily="34" charset="0"/>
              <a:cs typeface="Arial" charset="0"/>
            </a:endParaRPr>
          </a:p>
          <a:p>
            <a:pPr marL="342900" indent="-342900">
              <a:buClr>
                <a:srgbClr val="5C065E"/>
              </a:buClr>
              <a:buFont typeface="Showcard Gothic" pitchFamily="82" charset="0"/>
              <a:buChar char="√"/>
              <a:defRPr/>
            </a:pPr>
            <a:r>
              <a:rPr lang="en-US" sz="2000" dirty="0" err="1">
                <a:latin typeface="Arial Rounded MT Bold" pitchFamily="34" charset="0"/>
                <a:cs typeface="Arial" charset="0"/>
              </a:rPr>
              <a:t>Pencapaian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dalam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mata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pelajaran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yang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diambil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dilaporkan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mengikut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 </a:t>
            </a:r>
            <a:r>
              <a:rPr lang="en-US" sz="2000" dirty="0" err="1">
                <a:latin typeface="Arial Rounded MT Bold" pitchFamily="34" charset="0"/>
                <a:cs typeface="Arial" charset="0"/>
              </a:rPr>
              <a:t>peringkat</a:t>
            </a:r>
            <a:r>
              <a:rPr lang="en-US" sz="2000" dirty="0">
                <a:latin typeface="Arial Rounded MT Bold" pitchFamily="34" charset="0"/>
                <a:cs typeface="Arial" charset="0"/>
              </a:rPr>
              <a:t>.</a:t>
            </a:r>
          </a:p>
          <a:p>
            <a:pPr algn="ctr">
              <a:defRPr/>
            </a:pPr>
            <a:endParaRPr lang="ms-MY" sz="1200" b="1" dirty="0">
              <a:solidFill>
                <a:schemeClr val="tx1">
                  <a:lumMod val="85000"/>
                  <a:lumOff val="15000"/>
                </a:schemeClr>
              </a:solidFill>
              <a:latin typeface="Aparajita" pitchFamily="34" charset="0"/>
              <a:cs typeface="Aparajita" pitchFamily="34" charset="0"/>
            </a:endParaRPr>
          </a:p>
        </p:txBody>
      </p:sp>
      <p:sp>
        <p:nvSpPr>
          <p:cNvPr id="17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53251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53350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3351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3352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3353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3354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3355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3356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53357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3358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53252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4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PENILAIAN 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981075"/>
            <a:ext cx="8915400" cy="554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latin typeface="Century Schoolbook" pitchFamily="18" charset="0"/>
                <a:cs typeface="Arial" charset="0"/>
              </a:rPr>
              <a:t> </a:t>
            </a:r>
            <a:endParaRPr lang="en-US" sz="1600" b="1" dirty="0">
              <a:solidFill>
                <a:srgbClr val="0000FF"/>
              </a:solidFill>
              <a:latin typeface="Century Schoolbook" pitchFamily="18" charset="0"/>
              <a:cs typeface="Arial" charset="0"/>
            </a:endParaRPr>
          </a:p>
          <a:p>
            <a:pPr algn="ctr">
              <a:defRPr/>
            </a:pPr>
            <a:endParaRPr lang="ms-MY" sz="1200" b="1" dirty="0">
              <a:solidFill>
                <a:schemeClr val="tx1">
                  <a:lumMod val="85000"/>
                  <a:lumOff val="15000"/>
                </a:schemeClr>
              </a:solidFill>
              <a:latin typeface="Aparajita" pitchFamily="34" charset="0"/>
              <a:cs typeface="Aparajita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323850" y="981075"/>
          <a:ext cx="8610601" cy="444976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90600"/>
                <a:gridCol w="762000"/>
                <a:gridCol w="603778"/>
                <a:gridCol w="1453622"/>
                <a:gridCol w="533400"/>
                <a:gridCol w="2057400"/>
                <a:gridCol w="2209801"/>
              </a:tblGrid>
              <a:tr h="370814">
                <a:tc gridSpan="4"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AKADEMIK</a:t>
                      </a:r>
                      <a:endParaRPr lang="ms-MY" sz="1800" dirty="0">
                        <a:solidFill>
                          <a:srgbClr val="FFFF00"/>
                        </a:solidFill>
                      </a:endParaRPr>
                    </a:p>
                  </a:txBody>
                  <a:tcPr marT="45717" marB="45717"/>
                </a:tc>
                <a:tc hMerge="1">
                  <a:txBody>
                    <a:bodyPr/>
                    <a:lstStyle/>
                    <a:p>
                      <a:endParaRPr lang="ms-MY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ms-MY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ms-MY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ms-MY" sz="1800" dirty="0">
                        <a:solidFill>
                          <a:srgbClr val="FFFF00"/>
                        </a:solidFill>
                      </a:endParaRPr>
                    </a:p>
                  </a:txBody>
                  <a:tcPr marT="45717" marB="45717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VOKASIONAL</a:t>
                      </a:r>
                      <a:endParaRPr lang="ms-MY" sz="1800" dirty="0">
                        <a:solidFill>
                          <a:srgbClr val="FFFF00"/>
                        </a:solidFill>
                      </a:endParaRPr>
                    </a:p>
                  </a:txBody>
                  <a:tcPr marT="45717" marB="45717"/>
                </a:tc>
                <a:tc hMerge="1">
                  <a:txBody>
                    <a:bodyPr/>
                    <a:lstStyle/>
                    <a:p>
                      <a:endParaRPr lang="ms-MY" dirty="0"/>
                    </a:p>
                  </a:txBody>
                  <a:tcPr/>
                </a:tc>
              </a:tr>
              <a:tr h="37081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Markah</a:t>
                      </a:r>
                      <a:endParaRPr lang="ms-MY" sz="1800" dirty="0">
                        <a:solidFill>
                          <a:srgbClr val="FFFF00"/>
                        </a:solidFill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Gred</a:t>
                      </a:r>
                      <a:endParaRPr lang="ms-MY" sz="1800" dirty="0">
                        <a:solidFill>
                          <a:srgbClr val="FFFF00"/>
                        </a:solidFill>
                      </a:endParaRPr>
                    </a:p>
                  </a:txBody>
                  <a:tcPr marT="45717" marB="45717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Nilai</a:t>
                      </a:r>
                      <a:r>
                        <a:rPr lang="en-US" sz="1800" dirty="0" smtClean="0"/>
                        <a:t> Mata </a:t>
                      </a:r>
                      <a:r>
                        <a:rPr lang="en-US" sz="1800" dirty="0" err="1" smtClean="0"/>
                        <a:t>Gred</a:t>
                      </a:r>
                      <a:endParaRPr lang="ms-MY" sz="1800" dirty="0">
                        <a:solidFill>
                          <a:srgbClr val="FFFF00"/>
                        </a:solidFill>
                      </a:endParaRPr>
                    </a:p>
                  </a:txBody>
                  <a:tcPr marT="45717" marB="45717"/>
                </a:tc>
                <a:tc hMerge="1">
                  <a:txBody>
                    <a:bodyPr/>
                    <a:lstStyle/>
                    <a:p>
                      <a:endParaRPr lang="ms-MY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ms-MY" sz="1800" dirty="0">
                        <a:solidFill>
                          <a:srgbClr val="FFFF00"/>
                        </a:solidFill>
                      </a:endParaRPr>
                    </a:p>
                  </a:txBody>
                  <a:tcPr marT="45717" marB="45717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Tahap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Kompetensi</a:t>
                      </a:r>
                      <a:endParaRPr lang="ms-MY" sz="1800" dirty="0">
                        <a:solidFill>
                          <a:srgbClr val="FFFF00"/>
                        </a:solidFill>
                      </a:endParaRPr>
                    </a:p>
                  </a:txBody>
                  <a:tcPr marT="45717" marB="45717"/>
                </a:tc>
                <a:tc hMerge="1">
                  <a:txBody>
                    <a:bodyPr/>
                    <a:lstStyle/>
                    <a:p>
                      <a:endParaRPr lang="ms-MY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37081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90 - 100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    A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4.00</a:t>
                      </a:r>
                      <a:endParaRPr lang="ms-MY" sz="1800" dirty="0"/>
                    </a:p>
                  </a:txBody>
                  <a:tcPr marT="45717" marB="45717"/>
                </a:tc>
                <a:tc rowSpan="2"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err="1" smtClean="0"/>
                        <a:t>Cemerlang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4.00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Kompeten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cemerlang</a:t>
                      </a:r>
                      <a:endParaRPr lang="ms-MY" sz="1800" dirty="0"/>
                    </a:p>
                  </a:txBody>
                  <a:tcPr marT="45717" marB="45717"/>
                </a:tc>
              </a:tr>
              <a:tr h="37081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80 - 89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 A-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3.67</a:t>
                      </a:r>
                      <a:endParaRPr lang="ms-MY" sz="1800" dirty="0"/>
                    </a:p>
                  </a:txBody>
                  <a:tcPr marT="45717" marB="45717"/>
                </a:tc>
                <a:tc vMerge="1">
                  <a:txBody>
                    <a:bodyPr/>
                    <a:lstStyle/>
                    <a:p>
                      <a:endParaRPr lang="ms-MY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3.67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Kompeten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baik</a:t>
                      </a:r>
                      <a:endParaRPr lang="ms-MY" sz="1800" dirty="0"/>
                    </a:p>
                  </a:txBody>
                  <a:tcPr marT="45717" marB="45717"/>
                </a:tc>
              </a:tr>
              <a:tr h="37081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70 - 79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  B+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3.33</a:t>
                      </a:r>
                      <a:endParaRPr lang="ms-MY" sz="1800" dirty="0"/>
                    </a:p>
                  </a:txBody>
                  <a:tcPr marT="45717" marB="45717"/>
                </a:tc>
                <a:tc rowSpan="3">
                  <a:txBody>
                    <a:bodyPr/>
                    <a:lstStyle/>
                    <a:p>
                      <a:endParaRPr lang="en-US" sz="1800" dirty="0" smtClean="0"/>
                    </a:p>
                    <a:p>
                      <a:pPr algn="ctr"/>
                      <a:r>
                        <a:rPr lang="en-US" sz="1800" dirty="0" err="1" smtClean="0"/>
                        <a:t>Kepujian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3.33</a:t>
                      </a:r>
                      <a:endParaRPr lang="ms-MY" sz="1800" dirty="0"/>
                    </a:p>
                  </a:txBody>
                  <a:tcPr marT="45717" marB="45717"/>
                </a:tc>
                <a:tc rowSpan="3"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err="1" smtClean="0"/>
                        <a:t>Kompeten</a:t>
                      </a:r>
                      <a:endParaRPr lang="ms-MY" sz="1800" dirty="0"/>
                    </a:p>
                  </a:txBody>
                  <a:tcPr marT="45717" marB="45717"/>
                </a:tc>
              </a:tr>
              <a:tr h="37081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65 - 69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B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3.00</a:t>
                      </a:r>
                      <a:endParaRPr lang="ms-MY" sz="1800" dirty="0"/>
                    </a:p>
                  </a:txBody>
                  <a:tcPr marT="45717" marB="45717"/>
                </a:tc>
                <a:tc vMerge="1">
                  <a:txBody>
                    <a:bodyPr/>
                    <a:lstStyle/>
                    <a:p>
                      <a:endParaRPr lang="ms-MY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3.00</a:t>
                      </a:r>
                      <a:endParaRPr lang="ms-MY" sz="1800" dirty="0"/>
                    </a:p>
                  </a:txBody>
                  <a:tcPr marT="45717" marB="45717"/>
                </a:tc>
                <a:tc vMerge="1">
                  <a:txBody>
                    <a:bodyPr/>
                    <a:lstStyle/>
                    <a:p>
                      <a:pPr algn="ctr"/>
                      <a:endParaRPr lang="ms-MY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37081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60 - 64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 B-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2.67</a:t>
                      </a:r>
                      <a:endParaRPr lang="ms-MY" sz="1800" dirty="0"/>
                    </a:p>
                  </a:txBody>
                  <a:tcPr marT="45717" marB="45717"/>
                </a:tc>
                <a:tc vMerge="1">
                  <a:txBody>
                    <a:bodyPr/>
                    <a:lstStyle/>
                    <a:p>
                      <a:endParaRPr lang="ms-MY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2.67</a:t>
                      </a:r>
                      <a:endParaRPr lang="ms-MY" sz="1800" dirty="0"/>
                    </a:p>
                  </a:txBody>
                  <a:tcPr marT="45717" marB="45717"/>
                </a:tc>
                <a:tc vMerge="1">
                  <a:txBody>
                    <a:bodyPr/>
                    <a:lstStyle/>
                    <a:p>
                      <a:pPr algn="ctr"/>
                      <a:endParaRPr lang="ms-MY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37081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55</a:t>
                      </a:r>
                      <a:r>
                        <a:rPr lang="en-US" sz="1800" baseline="0" dirty="0" smtClean="0"/>
                        <a:t> - 59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  C+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2.33</a:t>
                      </a:r>
                      <a:endParaRPr lang="ms-MY" sz="1800" dirty="0"/>
                    </a:p>
                  </a:txBody>
                  <a:tcPr marT="45717" marB="45717"/>
                </a:tc>
                <a:tc rowSpan="2">
                  <a:txBody>
                    <a:bodyPr/>
                    <a:lstStyle/>
                    <a:p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Lulus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2.33</a:t>
                      </a:r>
                      <a:endParaRPr lang="ms-MY" sz="1800" dirty="0"/>
                    </a:p>
                  </a:txBody>
                  <a:tcPr marT="45717" marB="45717"/>
                </a:tc>
                <a:tc rowSpan="5"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err="1" smtClean="0"/>
                        <a:t>Belum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Kompeten</a:t>
                      </a:r>
                      <a:endParaRPr lang="ms-MY" sz="1800" dirty="0"/>
                    </a:p>
                  </a:txBody>
                  <a:tcPr marT="45717" marB="45717"/>
                </a:tc>
              </a:tr>
              <a:tr h="37081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50</a:t>
                      </a:r>
                      <a:r>
                        <a:rPr lang="en-US" sz="1800" baseline="0" dirty="0" smtClean="0"/>
                        <a:t> - 54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C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2.00</a:t>
                      </a:r>
                      <a:endParaRPr lang="ms-MY" sz="1800" dirty="0"/>
                    </a:p>
                  </a:txBody>
                  <a:tcPr marT="45717" marB="45717"/>
                </a:tc>
                <a:tc vMerge="1">
                  <a:txBody>
                    <a:bodyPr/>
                    <a:lstStyle/>
                    <a:p>
                      <a:endParaRPr lang="ms-MY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2.00</a:t>
                      </a:r>
                      <a:endParaRPr lang="ms-MY" sz="1800" dirty="0"/>
                    </a:p>
                  </a:txBody>
                  <a:tcPr marT="45717" marB="45717"/>
                </a:tc>
                <a:tc vMerge="1">
                  <a:txBody>
                    <a:bodyPr/>
                    <a:lstStyle/>
                    <a:p>
                      <a:pPr algn="ctr"/>
                      <a:endParaRPr lang="ms-MY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37081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45 - 49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  D+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1.67</a:t>
                      </a:r>
                      <a:endParaRPr lang="ms-MY" sz="1800" dirty="0"/>
                    </a:p>
                  </a:txBody>
                  <a:tcPr marT="45717" marB="45717"/>
                </a:tc>
                <a:tc rowSpan="3">
                  <a:txBody>
                    <a:bodyPr/>
                    <a:lstStyle/>
                    <a:p>
                      <a:endParaRPr lang="en-US" sz="1800" dirty="0" smtClean="0"/>
                    </a:p>
                    <a:p>
                      <a:pPr algn="ctr"/>
                      <a:r>
                        <a:rPr lang="en-US" sz="1800" dirty="0" err="1" smtClean="0"/>
                        <a:t>Gagal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1.67</a:t>
                      </a:r>
                      <a:endParaRPr lang="ms-MY" sz="1800" dirty="0"/>
                    </a:p>
                  </a:txBody>
                  <a:tcPr marT="45717" marB="45717"/>
                </a:tc>
                <a:tc vMerge="1">
                  <a:txBody>
                    <a:bodyPr/>
                    <a:lstStyle/>
                    <a:p>
                      <a:pPr algn="ctr"/>
                      <a:endParaRPr lang="ms-MY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37081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40 - 44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D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1.33</a:t>
                      </a:r>
                      <a:endParaRPr lang="ms-MY" sz="1800" dirty="0"/>
                    </a:p>
                  </a:txBody>
                  <a:tcPr marT="45717" marB="45717"/>
                </a:tc>
                <a:tc vMerge="1">
                  <a:txBody>
                    <a:bodyPr/>
                    <a:lstStyle/>
                    <a:p>
                      <a:endParaRPr lang="ms-MY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1.33</a:t>
                      </a:r>
                      <a:endParaRPr lang="ms-MY" sz="1800" dirty="0"/>
                    </a:p>
                  </a:txBody>
                  <a:tcPr marT="45717" marB="45717"/>
                </a:tc>
                <a:tc vMerge="1">
                  <a:txBody>
                    <a:bodyPr/>
                    <a:lstStyle/>
                    <a:p>
                      <a:pPr algn="ctr"/>
                      <a:endParaRPr lang="ms-MY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37081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35 - 39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 D-</a:t>
                      </a:r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1.00</a:t>
                      </a:r>
                      <a:endParaRPr lang="ms-MY" sz="1800" dirty="0"/>
                    </a:p>
                  </a:txBody>
                  <a:tcPr marT="45717" marB="45717"/>
                </a:tc>
                <a:tc vMerge="1">
                  <a:txBody>
                    <a:bodyPr/>
                    <a:lstStyle/>
                    <a:p>
                      <a:endParaRPr lang="ms-MY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ms-MY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1.00</a:t>
                      </a:r>
                      <a:endParaRPr lang="ms-MY" sz="1800" dirty="0"/>
                    </a:p>
                  </a:txBody>
                  <a:tcPr marT="45717" marB="45717"/>
                </a:tc>
                <a:tc vMerge="1">
                  <a:txBody>
                    <a:bodyPr/>
                    <a:lstStyle/>
                    <a:p>
                      <a:pPr algn="ctr"/>
                      <a:endParaRPr lang="ms-MY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54275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54281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4282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4283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4284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4285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4286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4287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54288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4289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5427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8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SYARAT DIPLOMA 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981075"/>
            <a:ext cx="8915400" cy="554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latin typeface="Century Schoolbook" pitchFamily="18" charset="0"/>
                <a:cs typeface="Arial" charset="0"/>
              </a:rPr>
              <a:t> </a:t>
            </a:r>
            <a:endParaRPr lang="en-US" sz="1600" b="1" dirty="0">
              <a:solidFill>
                <a:srgbClr val="0000FF"/>
              </a:solidFill>
              <a:latin typeface="Century Schoolbook" pitchFamily="18" charset="0"/>
              <a:cs typeface="Arial" charset="0"/>
            </a:endParaRPr>
          </a:p>
          <a:p>
            <a:pPr algn="ctr">
              <a:defRPr/>
            </a:pPr>
            <a:endParaRPr lang="ms-MY" sz="1200" b="1" dirty="0">
              <a:solidFill>
                <a:schemeClr val="tx1">
                  <a:lumMod val="85000"/>
                  <a:lumOff val="15000"/>
                </a:schemeClr>
              </a:solidFill>
              <a:latin typeface="Aparajita" pitchFamily="34" charset="0"/>
              <a:cs typeface="Aparajit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765175"/>
            <a:ext cx="8915400" cy="4832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Arial Rounded MT Bold" pitchFamily="34" charset="0"/>
                <a:cs typeface="Arial" charset="0"/>
              </a:rPr>
              <a:t>SYARAT KHUSUS KEMASUKAN KE DVM</a:t>
            </a:r>
          </a:p>
          <a:p>
            <a:pPr>
              <a:defRPr/>
            </a:pPr>
            <a:endParaRPr lang="en-US" b="1" dirty="0">
              <a:solidFill>
                <a:srgbClr val="0000FF"/>
              </a:solidFill>
              <a:latin typeface="Arial Rounded MT Bold" pitchFamily="34" charset="0"/>
              <a:cs typeface="Arial" charset="0"/>
            </a:endParaRP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Jawatankuasa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Akademik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kolej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bertanggungjawab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untuk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memilih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pelajar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yang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layak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ke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DVM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berdasarkan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kriteria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yang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ditetapkan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oleh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BPTV, KPM.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endParaRPr lang="en-US" dirty="0">
              <a:solidFill>
                <a:srgbClr val="0000FF"/>
              </a:solidFill>
              <a:latin typeface="Arial Rounded MT Bold" pitchFamily="34" charset="0"/>
              <a:cs typeface="Arial" charset="0"/>
            </a:endParaRP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Kriteria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akademik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atau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syarat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kemasukan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ke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program diploma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vokasional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adalah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berdasarkan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keputusan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keseluruhan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pra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diploma (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tahun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1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dan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2)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seperti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berikut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:</a:t>
            </a:r>
          </a:p>
          <a:p>
            <a:pPr marL="1257300" lvl="2" indent="-342900" algn="just"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Lulus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Bahasa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Melayu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Kod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1104</a:t>
            </a:r>
          </a:p>
          <a:p>
            <a:pPr marL="1257300" lvl="2" indent="-342900" algn="just"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PNGKA </a:t>
            </a:r>
            <a:r>
              <a:rPr lang="en-US" u="sng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&gt;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2.00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bagi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6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kursus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akademik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</a:p>
          <a:p>
            <a:pPr marL="1257300" lvl="2" indent="-342900" algn="just">
              <a:buFont typeface="Arial" pitchFamily="34" charset="0"/>
              <a:buChar char="•"/>
              <a:defRPr/>
            </a:pP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Kompeten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semua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kursus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vokasional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dengan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gred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minima B- (PNGK 2.67)</a:t>
            </a:r>
          </a:p>
          <a:p>
            <a:pPr marL="1257300" lvl="2" indent="-342900" algn="just">
              <a:buFont typeface="Arial" pitchFamily="34" charset="0"/>
              <a:buChar char="•"/>
              <a:defRPr/>
            </a:pP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Kompeten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Employability Skills</a:t>
            </a:r>
          </a:p>
          <a:p>
            <a:pPr marL="1257300" lvl="2" indent="-342900" algn="just">
              <a:buFont typeface="Arial" pitchFamily="34" charset="0"/>
              <a:buChar char="•"/>
              <a:defRPr/>
            </a:pPr>
            <a:endParaRPr lang="en-US" dirty="0">
              <a:solidFill>
                <a:srgbClr val="0000FF"/>
              </a:solidFill>
              <a:latin typeface="Arial Rounded MT Bold" pitchFamily="34" charset="0"/>
              <a:cs typeface="Arial" charset="0"/>
            </a:endParaRP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Jika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pelajar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memenuhi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syarat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di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atas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,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maka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pelajar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akan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ditawarkan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ke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pengajian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diploma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selama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dua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tahun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lagi</a:t>
            </a:r>
            <a:r>
              <a:rPr lang="en-US" dirty="0">
                <a:solidFill>
                  <a:srgbClr val="0000FF"/>
                </a:solidFill>
                <a:latin typeface="Arial Rounded MT Bold" pitchFamily="34" charset="0"/>
                <a:cs typeface="Arial" charset="0"/>
              </a:rPr>
              <a:t>. </a:t>
            </a:r>
          </a:p>
          <a:p>
            <a:pPr>
              <a:defRPr/>
            </a:pPr>
            <a:endParaRPr lang="ms-MY" sz="2000" dirty="0">
              <a:solidFill>
                <a:srgbClr val="0000FF"/>
              </a:solidFill>
              <a:latin typeface="Georgia" pitchFamily="18" charset="0"/>
              <a:cs typeface="Arial" charset="0"/>
            </a:endParaRPr>
          </a:p>
        </p:txBody>
      </p:sp>
      <p:sp>
        <p:nvSpPr>
          <p:cNvPr id="19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55299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55318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5319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5320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5321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5322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5323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5324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55325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5326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5530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2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SYARAT DIPLOMA 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981075"/>
            <a:ext cx="8915400" cy="554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latin typeface="Century Schoolbook" pitchFamily="18" charset="0"/>
                <a:cs typeface="Arial" charset="0"/>
              </a:rPr>
              <a:t> </a:t>
            </a:r>
            <a:endParaRPr lang="en-US" sz="1600" b="1" dirty="0">
              <a:solidFill>
                <a:srgbClr val="0000FF"/>
              </a:solidFill>
              <a:latin typeface="Century Schoolbook" pitchFamily="18" charset="0"/>
              <a:cs typeface="Arial" charset="0"/>
            </a:endParaRPr>
          </a:p>
          <a:p>
            <a:pPr algn="ctr">
              <a:defRPr/>
            </a:pPr>
            <a:endParaRPr lang="ms-MY" sz="1200" b="1" dirty="0">
              <a:solidFill>
                <a:schemeClr val="tx1">
                  <a:lumMod val="85000"/>
                  <a:lumOff val="15000"/>
                </a:schemeClr>
              </a:solidFill>
              <a:latin typeface="Aparajita" pitchFamily="34" charset="0"/>
              <a:cs typeface="Aparajita" pitchFamily="34" charset="0"/>
            </a:endParaRPr>
          </a:p>
        </p:txBody>
      </p:sp>
      <p:sp>
        <p:nvSpPr>
          <p:cNvPr id="55304" name="TextBox 17"/>
          <p:cNvSpPr txBox="1">
            <a:spLocks noChangeArrowheads="1"/>
          </p:cNvSpPr>
          <p:nvPr/>
        </p:nvSpPr>
        <p:spPr bwMode="auto">
          <a:xfrm>
            <a:off x="0" y="765175"/>
            <a:ext cx="8915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ms-MY" sz="2000">
              <a:solidFill>
                <a:srgbClr val="0000FF"/>
              </a:solidFill>
              <a:latin typeface="Georgia" panose="02040502050405020303" pitchFamily="18" charset="0"/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684213" y="908050"/>
          <a:ext cx="7239000" cy="205263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239000"/>
              </a:tblGrid>
              <a:tr h="670664">
                <a:tc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2000" dirty="0" smtClean="0"/>
                        <a:t>SYARAT MENDAPAT DIPLOMA VOKASIONAL MALAYSIA  (DVM)</a:t>
                      </a:r>
                      <a:endParaRPr lang="en-US" sz="2000" dirty="0" smtClean="0">
                        <a:solidFill>
                          <a:srgbClr val="FFFF00"/>
                        </a:solidFill>
                      </a:endParaRPr>
                    </a:p>
                  </a:txBody>
                  <a:tcPr marT="45727" marB="45727"/>
                </a:tc>
              </a:tr>
              <a:tr h="37089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Lulus </a:t>
                      </a:r>
                      <a:r>
                        <a:rPr lang="en-US" sz="1800" dirty="0" err="1" smtClean="0"/>
                        <a:t>semua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kursus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insaniah</a:t>
                      </a:r>
                      <a:endParaRPr lang="ms-MY" sz="1800" dirty="0"/>
                    </a:p>
                  </a:txBody>
                  <a:tcPr marT="45727" marB="45727"/>
                </a:tc>
              </a:tr>
              <a:tr h="64017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Kompeten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semua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kursus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vokasional</a:t>
                      </a:r>
                      <a:r>
                        <a:rPr lang="en-US" sz="1800" dirty="0" smtClean="0"/>
                        <a:t> yang </a:t>
                      </a:r>
                      <a:r>
                        <a:rPr lang="en-US" sz="1800" dirty="0" err="1" smtClean="0"/>
                        <a:t>diambil</a:t>
                      </a:r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(Semester 1 </a:t>
                      </a:r>
                      <a:r>
                        <a:rPr lang="en-US" sz="1800" dirty="0" err="1" smtClean="0"/>
                        <a:t>hingga</a:t>
                      </a:r>
                      <a:r>
                        <a:rPr lang="en-US" sz="1800" baseline="0" dirty="0" smtClean="0"/>
                        <a:t> S</a:t>
                      </a:r>
                      <a:r>
                        <a:rPr lang="en-US" sz="1800" dirty="0" smtClean="0"/>
                        <a:t>emester 4)</a:t>
                      </a:r>
                      <a:endParaRPr lang="ms-MY" sz="1800" dirty="0"/>
                    </a:p>
                  </a:txBody>
                  <a:tcPr marT="45727" marB="45727"/>
                </a:tc>
              </a:tr>
              <a:tr h="37089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Lulus On the Job Training (OJT)</a:t>
                      </a:r>
                      <a:endParaRPr lang="ms-MY" sz="1800" dirty="0"/>
                    </a:p>
                  </a:txBody>
                  <a:tcPr marT="45727" marB="45727"/>
                </a:tc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95288" y="3284538"/>
            <a:ext cx="8337550" cy="2554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algn="just">
              <a:buFont typeface="Calibri" pitchFamily="34" charset="0"/>
              <a:buChar char="◊"/>
              <a:defRPr/>
            </a:pP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Bagi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pelajar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yang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layak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meneruskan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pengajian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ke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peringkat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Diploma KV,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mereka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akan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menghabiskan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pengajian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diploma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selama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2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tahun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lagi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(semester 1, 2, 3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dan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4 Diploma).</a:t>
            </a:r>
          </a:p>
          <a:p>
            <a:pPr algn="just">
              <a:defRPr/>
            </a:pPr>
            <a:endParaRPr lang="en-US" sz="1600" dirty="0">
              <a:solidFill>
                <a:srgbClr val="660066"/>
              </a:solidFill>
              <a:latin typeface="Arial Rounded MT Bold" pitchFamily="34" charset="0"/>
              <a:cs typeface="Arial" charset="0"/>
            </a:endParaRPr>
          </a:p>
          <a:p>
            <a:pPr marL="285750" indent="-285750" algn="just">
              <a:buFont typeface="Calibri" pitchFamily="34" charset="0"/>
              <a:buChar char="◊"/>
              <a:defRPr/>
            </a:pP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Mereka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akan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terlibat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dengan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pembelajaran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mata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pelajaran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insaniah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dan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menyiapkan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kursus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vokasional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yang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ditawarkan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mengikut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semester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tersebut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.</a:t>
            </a:r>
          </a:p>
          <a:p>
            <a:pPr algn="just">
              <a:defRPr/>
            </a:pPr>
            <a:endParaRPr lang="en-US" sz="1600" dirty="0">
              <a:solidFill>
                <a:srgbClr val="660066"/>
              </a:solidFill>
              <a:latin typeface="Arial Rounded MT Bold" pitchFamily="34" charset="0"/>
              <a:cs typeface="Arial" charset="0"/>
            </a:endParaRPr>
          </a:p>
          <a:p>
            <a:pPr marL="285750" indent="-285750" algn="just">
              <a:buFont typeface="Calibri" pitchFamily="34" charset="0"/>
              <a:buChar char="◊"/>
              <a:defRPr/>
            </a:pP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Pada semester 4 Diploma,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pelajar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akan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terlibat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dengan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praktikal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selama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4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bulan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(OJT) di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mana-mana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industri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yang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telah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dikenalpasti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dan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yang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telah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mendapat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persetujuan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antara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kolej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dengan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industri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US" sz="1600" dirty="0" err="1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tersebut</a:t>
            </a:r>
            <a:r>
              <a:rPr lang="en-US" sz="1600" dirty="0">
                <a:solidFill>
                  <a:srgbClr val="660066"/>
                </a:solidFill>
                <a:latin typeface="Arial Rounded MT Bold" pitchFamily="34" charset="0"/>
                <a:cs typeface="Arial" charset="0"/>
              </a:rPr>
              <a:t>. </a:t>
            </a:r>
            <a:endParaRPr lang="ms-MY" sz="1600" dirty="0">
              <a:solidFill>
                <a:srgbClr val="660066"/>
              </a:solidFill>
              <a:latin typeface="Arial Rounded MT Bold" pitchFamily="34" charset="0"/>
              <a:cs typeface="Arial" charset="0"/>
            </a:endParaRPr>
          </a:p>
        </p:txBody>
      </p:sp>
      <p:sp>
        <p:nvSpPr>
          <p:cNvPr id="21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6" descr="C:\Users\soleha\Pictures\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3" name="Content Placeholder 2"/>
          <p:cNvSpPr>
            <a:spLocks noGrp="1"/>
          </p:cNvSpPr>
          <p:nvPr>
            <p:ph idx="1"/>
          </p:nvPr>
        </p:nvSpPr>
        <p:spPr>
          <a:xfrm>
            <a:off x="755650" y="2492375"/>
            <a:ext cx="7848600" cy="2232025"/>
          </a:xfrm>
          <a:solidFill>
            <a:srgbClr val="33CCCC"/>
          </a:solidFill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smtClean="0">
                <a:latin typeface="Arial Rounded MT Bold" panose="020F0704030504030204" pitchFamily="34" charset="0"/>
              </a:rPr>
              <a:t>STRUKTUR KEANGGOTAAN DAN KELAYAKAN JAWATANKUASA PENASIHAT TEKNIKAL/ </a:t>
            </a:r>
            <a:r>
              <a:rPr lang="en-US" i="1" smtClean="0">
                <a:latin typeface="Arial Rounded MT Bold" panose="020F0704030504030204" pitchFamily="34" charset="0"/>
              </a:rPr>
              <a:t>TECHNICAL ADVISORY COMMITTEE </a:t>
            </a:r>
            <a:r>
              <a:rPr lang="en-US" smtClean="0">
                <a:latin typeface="Arial Rounded MT Bold" panose="020F0704030504030204" pitchFamily="34" charset="0"/>
              </a:rPr>
              <a:t>( TAC)</a:t>
            </a: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196975"/>
            <a:ext cx="1906587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3663" y="1201167"/>
            <a:ext cx="810838" cy="1036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57347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57354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7355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7356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7357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7358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7359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7360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57361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7362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57348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0" name="TextBox 42"/>
          <p:cNvSpPr txBox="1">
            <a:spLocks noChangeArrowheads="1"/>
          </p:cNvSpPr>
          <p:nvPr/>
        </p:nvSpPr>
        <p:spPr bwMode="auto">
          <a:xfrm>
            <a:off x="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PENASIHAT TEKNIKAL 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981075"/>
            <a:ext cx="8915400" cy="554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latin typeface="Century Schoolbook" pitchFamily="18" charset="0"/>
                <a:cs typeface="Arial" charset="0"/>
              </a:rPr>
              <a:t> </a:t>
            </a:r>
            <a:endParaRPr lang="en-US" sz="1600" b="1" dirty="0">
              <a:solidFill>
                <a:srgbClr val="0000FF"/>
              </a:solidFill>
              <a:latin typeface="Century Schoolbook" pitchFamily="18" charset="0"/>
              <a:cs typeface="Arial" charset="0"/>
            </a:endParaRPr>
          </a:p>
          <a:p>
            <a:pPr algn="ctr">
              <a:defRPr/>
            </a:pPr>
            <a:endParaRPr lang="ms-MY" sz="1200" b="1" dirty="0">
              <a:solidFill>
                <a:schemeClr val="tx1">
                  <a:lumMod val="85000"/>
                  <a:lumOff val="15000"/>
                </a:schemeClr>
              </a:solidFill>
              <a:latin typeface="Aparajita" pitchFamily="34" charset="0"/>
              <a:cs typeface="Aparajita" pitchFamily="34" charset="0"/>
            </a:endParaRPr>
          </a:p>
        </p:txBody>
      </p:sp>
      <p:sp>
        <p:nvSpPr>
          <p:cNvPr id="57352" name="TextBox 17"/>
          <p:cNvSpPr txBox="1">
            <a:spLocks noChangeArrowheads="1"/>
          </p:cNvSpPr>
          <p:nvPr/>
        </p:nvSpPr>
        <p:spPr bwMode="auto">
          <a:xfrm>
            <a:off x="0" y="765175"/>
            <a:ext cx="8915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ms-MY" sz="2000">
              <a:solidFill>
                <a:srgbClr val="0000FF"/>
              </a:solidFill>
              <a:latin typeface="Georgia" panose="02040502050405020303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79388" y="1268413"/>
            <a:ext cx="8353425" cy="34528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indent="3556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MY" sz="2800" u="sng" dirty="0" err="1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  <a:cs typeface="Arial" charset="0"/>
              </a:rPr>
              <a:t>Senarai</a:t>
            </a:r>
            <a:r>
              <a:rPr lang="en-MY" sz="2800" u="sng" dirty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MY" sz="2800" u="sng" dirty="0" err="1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  <a:cs typeface="Arial" charset="0"/>
              </a:rPr>
              <a:t>Jawatankuasa</a:t>
            </a:r>
            <a:r>
              <a:rPr lang="en-MY" sz="2800" u="sng" dirty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MY" sz="2800" u="sng" dirty="0" err="1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  <a:cs typeface="Arial" charset="0"/>
              </a:rPr>
              <a:t>Penasihat</a:t>
            </a:r>
            <a:r>
              <a:rPr lang="en-MY" sz="2800" u="sng" dirty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MY" sz="2800" u="sng" dirty="0" err="1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  <a:cs typeface="Arial" charset="0"/>
              </a:rPr>
              <a:t>Teknikal</a:t>
            </a:r>
            <a:r>
              <a:rPr lang="en-MY" sz="2800" u="sng" dirty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  <a:cs typeface="Arial" charset="0"/>
              </a:rPr>
              <a:t> (TAC)</a:t>
            </a:r>
          </a:p>
          <a:p>
            <a:pPr marL="274320" indent="3556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MY" sz="2800" dirty="0" err="1">
                <a:solidFill>
                  <a:srgbClr val="002060"/>
                </a:solidFill>
                <a:latin typeface="Arial Rounded MT Bold" pitchFamily="34" charset="0"/>
                <a:cs typeface="Arial" charset="0"/>
              </a:rPr>
              <a:t>Berpusat</a:t>
            </a:r>
            <a:r>
              <a:rPr lang="en-MY" sz="2800" dirty="0">
                <a:solidFill>
                  <a:srgbClr val="002060"/>
                </a:solidFill>
                <a:latin typeface="Arial Rounded MT Bold" pitchFamily="34" charset="0"/>
                <a:cs typeface="Arial" charset="0"/>
              </a:rPr>
              <a:t> BPTV</a:t>
            </a:r>
          </a:p>
          <a:p>
            <a:pPr marL="274320" indent="3556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MY" sz="2800" dirty="0">
              <a:solidFill>
                <a:srgbClr val="002060"/>
              </a:solidFill>
              <a:latin typeface="Arial Rounded MT Bold" pitchFamily="34" charset="0"/>
              <a:cs typeface="Arial" charset="0"/>
            </a:endParaRPr>
          </a:p>
          <a:p>
            <a:pPr marL="274320" indent="3556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MY" sz="2800" u="sng" dirty="0" err="1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  <a:cs typeface="Arial" charset="0"/>
              </a:rPr>
              <a:t>Jawatankuasa</a:t>
            </a:r>
            <a:r>
              <a:rPr lang="en-MY" sz="2800" u="sng" dirty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MY" sz="2800" u="sng" dirty="0" err="1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  <a:cs typeface="Arial" charset="0"/>
              </a:rPr>
              <a:t>Penasihat</a:t>
            </a:r>
            <a:r>
              <a:rPr lang="en-MY" sz="2800" u="sng" dirty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MY" sz="2800" u="sng" dirty="0" err="1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  <a:cs typeface="Arial" charset="0"/>
              </a:rPr>
              <a:t>Teknikal</a:t>
            </a:r>
            <a:r>
              <a:rPr lang="en-MY" sz="2800" u="sng" dirty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MY" sz="2800" u="sng" dirty="0" err="1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  <a:cs typeface="Arial" charset="0"/>
              </a:rPr>
              <a:t>di</a:t>
            </a:r>
            <a:r>
              <a:rPr lang="en-MY" sz="2800" u="sng" dirty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  <a:cs typeface="Arial" charset="0"/>
              </a:rPr>
              <a:t> KV</a:t>
            </a:r>
          </a:p>
          <a:p>
            <a:pPr marL="274320" indent="3556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MY" sz="2800" dirty="0" err="1">
                <a:solidFill>
                  <a:srgbClr val="002060"/>
                </a:solidFill>
                <a:latin typeface="Arial Rounded MT Bold" pitchFamily="34" charset="0"/>
                <a:cs typeface="Arial" charset="0"/>
              </a:rPr>
              <a:t>Membantu</a:t>
            </a:r>
            <a:r>
              <a:rPr lang="en-MY" sz="2800" dirty="0">
                <a:solidFill>
                  <a:srgbClr val="002060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MY" sz="2800" dirty="0" err="1">
                <a:solidFill>
                  <a:srgbClr val="002060"/>
                </a:solidFill>
                <a:latin typeface="Arial Rounded MT Bold" pitchFamily="34" charset="0"/>
                <a:cs typeface="Arial" charset="0"/>
              </a:rPr>
              <a:t>dalam</a:t>
            </a:r>
            <a:r>
              <a:rPr lang="en-MY" sz="2800" dirty="0">
                <a:solidFill>
                  <a:srgbClr val="002060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MY" sz="2800" dirty="0" err="1">
                <a:solidFill>
                  <a:srgbClr val="002060"/>
                </a:solidFill>
                <a:latin typeface="Arial Rounded MT Bold" pitchFamily="34" charset="0"/>
                <a:cs typeface="Arial" charset="0"/>
              </a:rPr>
              <a:t>aspek</a:t>
            </a:r>
            <a:r>
              <a:rPr lang="en-MY" sz="2800" dirty="0">
                <a:solidFill>
                  <a:srgbClr val="002060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MY" sz="2800" dirty="0" err="1">
                <a:solidFill>
                  <a:srgbClr val="002060"/>
                </a:solidFill>
                <a:latin typeface="Arial Rounded MT Bold" pitchFamily="34" charset="0"/>
                <a:cs typeface="Arial" charset="0"/>
              </a:rPr>
              <a:t>Pendidikan</a:t>
            </a:r>
            <a:r>
              <a:rPr lang="en-MY" sz="2800" dirty="0">
                <a:solidFill>
                  <a:srgbClr val="002060"/>
                </a:solidFill>
                <a:latin typeface="Arial Rounded MT Bold" pitchFamily="34" charset="0"/>
                <a:cs typeface="Arial" charset="0"/>
              </a:rPr>
              <a:t> </a:t>
            </a:r>
            <a:r>
              <a:rPr lang="en-MY" sz="2800" dirty="0" err="1">
                <a:solidFill>
                  <a:srgbClr val="002060"/>
                </a:solidFill>
                <a:latin typeface="Arial Rounded MT Bold" pitchFamily="34" charset="0"/>
                <a:cs typeface="Arial" charset="0"/>
              </a:rPr>
              <a:t>Teknik</a:t>
            </a:r>
            <a:r>
              <a:rPr lang="en-MY" sz="2800" dirty="0">
                <a:solidFill>
                  <a:srgbClr val="002060"/>
                </a:solidFill>
                <a:latin typeface="Arial Rounded MT Bold" pitchFamily="34" charset="0"/>
                <a:cs typeface="Arial" charset="0"/>
              </a:rPr>
              <a:t> &amp; </a:t>
            </a:r>
            <a:r>
              <a:rPr lang="en-MY" sz="2800" dirty="0" err="1">
                <a:solidFill>
                  <a:srgbClr val="002060"/>
                </a:solidFill>
                <a:latin typeface="Arial Rounded MT Bold" pitchFamily="34" charset="0"/>
                <a:cs typeface="Arial" charset="0"/>
              </a:rPr>
              <a:t>Vokasional</a:t>
            </a:r>
            <a:r>
              <a:rPr lang="en-MY" sz="2800" dirty="0">
                <a:solidFill>
                  <a:srgbClr val="002060"/>
                </a:solidFill>
                <a:latin typeface="Arial Rounded MT Bold" pitchFamily="34" charset="0"/>
                <a:cs typeface="Arial" charset="0"/>
              </a:rPr>
              <a:t> (PTV)</a:t>
            </a:r>
          </a:p>
        </p:txBody>
      </p:sp>
      <p:sp>
        <p:nvSpPr>
          <p:cNvPr id="19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58371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58377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8378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8379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8380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8381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8382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8383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58384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8385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58372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3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>
                <a:latin typeface="Monotype Corsiva" panose="03010101010201010101" pitchFamily="66" charset="0"/>
              </a:rPr>
              <a:t>Pengesahan </a:t>
            </a:r>
            <a:r>
              <a:rPr lang="en-US" sz="1600" i="1" dirty="0" err="1">
                <a:latin typeface="Monotype Corsiva" panose="03010101010201010101" pitchFamily="66" charset="0"/>
              </a:rPr>
              <a:t>Kelayakan</a:t>
            </a:r>
            <a:r>
              <a:rPr lang="en-US" sz="1600" i="1" dirty="0">
                <a:latin typeface="Monotype Corsiva" panose="03010101010201010101" pitchFamily="66" charset="0"/>
              </a:rPr>
              <a:t> Program Diploma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r>
              <a:rPr lang="en-US" sz="1600" i="1" dirty="0" err="1">
                <a:latin typeface="Monotype Corsiva" panose="03010101010201010101" pitchFamily="66" charset="0"/>
              </a:rPr>
              <a:t>Melalui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Pentauliahan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Induk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981075"/>
            <a:ext cx="8915400" cy="554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latin typeface="Century Schoolbook" pitchFamily="18" charset="0"/>
                <a:cs typeface="Arial" charset="0"/>
              </a:rPr>
              <a:t> </a:t>
            </a:r>
            <a:endParaRPr lang="en-US" sz="1600" b="1" dirty="0">
              <a:solidFill>
                <a:srgbClr val="0000FF"/>
              </a:solidFill>
              <a:latin typeface="Century Schoolbook" pitchFamily="18" charset="0"/>
              <a:cs typeface="Arial" charset="0"/>
            </a:endParaRPr>
          </a:p>
          <a:p>
            <a:pPr algn="ctr">
              <a:defRPr/>
            </a:pPr>
            <a:endParaRPr lang="ms-MY" sz="1200" b="1" dirty="0">
              <a:solidFill>
                <a:schemeClr val="tx1">
                  <a:lumMod val="85000"/>
                  <a:lumOff val="15000"/>
                </a:schemeClr>
              </a:solidFill>
              <a:latin typeface="Aparajita" pitchFamily="34" charset="0"/>
              <a:cs typeface="Aparajita" pitchFamily="34" charset="0"/>
            </a:endParaRPr>
          </a:p>
        </p:txBody>
      </p:sp>
      <p:sp>
        <p:nvSpPr>
          <p:cNvPr id="58375" name="TextBox 17"/>
          <p:cNvSpPr txBox="1">
            <a:spLocks noChangeArrowheads="1"/>
          </p:cNvSpPr>
          <p:nvPr/>
        </p:nvSpPr>
        <p:spPr bwMode="auto">
          <a:xfrm>
            <a:off x="0" y="765175"/>
            <a:ext cx="8915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ms-MY" sz="2000">
              <a:solidFill>
                <a:srgbClr val="0000FF"/>
              </a:solidFill>
              <a:latin typeface="Georgia" panose="02040502050405020303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3405" y="2910795"/>
            <a:ext cx="6517189" cy="1036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95288" y="836613"/>
            <a:ext cx="8353425" cy="5668962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800" dirty="0" err="1" smtClean="0"/>
              <a:t>Ditubuhkan</a:t>
            </a:r>
            <a:r>
              <a:rPr lang="en-US" sz="2800" dirty="0" smtClean="0"/>
              <a:t> </a:t>
            </a:r>
            <a:r>
              <a:rPr lang="en-US" sz="2800" dirty="0" err="1" smtClean="0"/>
              <a:t>pada</a:t>
            </a:r>
            <a:r>
              <a:rPr lang="en-US" sz="2800" dirty="0" smtClean="0"/>
              <a:t> 1988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nama</a:t>
            </a:r>
            <a:r>
              <a:rPr lang="en-US" sz="2800" dirty="0" smtClean="0"/>
              <a:t> </a:t>
            </a:r>
            <a:r>
              <a:rPr lang="en-US" sz="2800" b="1" dirty="0" err="1" smtClean="0"/>
              <a:t>Sekolah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Menengah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Vokasional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Bentong</a:t>
            </a:r>
            <a:endParaRPr lang="en-US" sz="2800" b="1" dirty="0" smtClean="0"/>
          </a:p>
          <a:p>
            <a:pPr>
              <a:buFont typeface="Arial" panose="020B0604020202020204" pitchFamily="34" charset="0"/>
              <a:buNone/>
            </a:pPr>
            <a:endParaRPr lang="en-US" sz="28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 err="1" smtClean="0"/>
              <a:t>Mula</a:t>
            </a:r>
            <a:r>
              <a:rPr lang="en-US" sz="2800" dirty="0" smtClean="0"/>
              <a:t> </a:t>
            </a:r>
            <a:r>
              <a:rPr lang="en-US" sz="2800" dirty="0" err="1" smtClean="0"/>
              <a:t>beroperasi</a:t>
            </a:r>
            <a:r>
              <a:rPr lang="en-US" sz="2800" dirty="0" smtClean="0"/>
              <a:t> </a:t>
            </a:r>
            <a:r>
              <a:rPr lang="en-US" sz="2800" dirty="0" err="1" smtClean="0"/>
              <a:t>pada</a:t>
            </a:r>
            <a:r>
              <a:rPr lang="en-US" sz="2800" dirty="0" smtClean="0"/>
              <a:t> </a:t>
            </a:r>
            <a:r>
              <a:rPr lang="en-US" sz="2800" dirty="0" err="1"/>
              <a:t>D</a:t>
            </a:r>
            <a:r>
              <a:rPr lang="en-US" sz="2800" dirty="0" err="1" smtClean="0"/>
              <a:t>isember</a:t>
            </a:r>
            <a:r>
              <a:rPr lang="en-US" sz="2800" dirty="0" smtClean="0"/>
              <a:t> 1988 yang </a:t>
            </a:r>
            <a:r>
              <a:rPr lang="en-US" sz="2800" dirty="0" err="1" smtClean="0"/>
              <a:t>menawarkan</a:t>
            </a:r>
            <a:r>
              <a:rPr lang="en-US" sz="2800" dirty="0" smtClean="0"/>
              <a:t> </a:t>
            </a:r>
            <a:r>
              <a:rPr lang="en-US" sz="2800" b="1" dirty="0" smtClean="0"/>
              <a:t>8 </a:t>
            </a:r>
            <a:r>
              <a:rPr lang="en-US" sz="2800" b="1" dirty="0" err="1" smtClean="0"/>
              <a:t>kursus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b="1" dirty="0" err="1" smtClean="0"/>
              <a:t>bidang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ketukangan</a:t>
            </a:r>
            <a:r>
              <a:rPr lang="en-US" sz="2800" dirty="0" smtClean="0"/>
              <a:t>.</a:t>
            </a:r>
          </a:p>
          <a:p>
            <a:pPr>
              <a:buFont typeface="Arial" panose="020B0604020202020204" pitchFamily="34" charset="0"/>
              <a:buNone/>
            </a:pPr>
            <a:endParaRPr lang="en-US" sz="28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 smtClean="0"/>
              <a:t>Pada 7 </a:t>
            </a:r>
            <a:r>
              <a:rPr lang="en-US" sz="2800" dirty="0" err="1"/>
              <a:t>J</a:t>
            </a:r>
            <a:r>
              <a:rPr lang="en-US" sz="2800" dirty="0" err="1" smtClean="0"/>
              <a:t>ulai</a:t>
            </a:r>
            <a:r>
              <a:rPr lang="en-US" sz="2800" dirty="0" smtClean="0"/>
              <a:t> 1991 </a:t>
            </a:r>
            <a:r>
              <a:rPr lang="en-US" sz="2800" dirty="0" err="1" smtClean="0"/>
              <a:t>sekolah</a:t>
            </a:r>
            <a:r>
              <a:rPr lang="en-US" sz="2800" dirty="0" smtClean="0"/>
              <a:t> </a:t>
            </a:r>
            <a:r>
              <a:rPr lang="en-US" sz="2800" dirty="0" err="1" smtClean="0"/>
              <a:t>telah</a:t>
            </a:r>
            <a:r>
              <a:rPr lang="en-US" sz="2800" dirty="0" smtClean="0"/>
              <a:t> </a:t>
            </a:r>
            <a:r>
              <a:rPr lang="en-US" sz="2800" dirty="0" err="1" smtClean="0"/>
              <a:t>dirasmikan</a:t>
            </a:r>
            <a:r>
              <a:rPr lang="en-US" sz="2800" dirty="0" smtClean="0"/>
              <a:t> </a:t>
            </a:r>
            <a:r>
              <a:rPr lang="en-US" sz="2800" dirty="0" err="1" smtClean="0"/>
              <a:t>oleh</a:t>
            </a:r>
            <a:r>
              <a:rPr lang="en-US" sz="2800" dirty="0" smtClean="0"/>
              <a:t> </a:t>
            </a:r>
            <a:r>
              <a:rPr lang="en-US" sz="2800" dirty="0" err="1" smtClean="0"/>
              <a:t>Duli</a:t>
            </a:r>
            <a:r>
              <a:rPr lang="en-US" sz="2800" dirty="0" smtClean="0"/>
              <a:t> Yang </a:t>
            </a:r>
            <a:r>
              <a:rPr lang="en-US" sz="2800" dirty="0" err="1" smtClean="0"/>
              <a:t>Maha</a:t>
            </a:r>
            <a:r>
              <a:rPr lang="en-US" sz="2800" dirty="0" smtClean="0"/>
              <a:t> </a:t>
            </a:r>
            <a:r>
              <a:rPr lang="en-US" sz="2800" dirty="0" err="1" smtClean="0"/>
              <a:t>Mulia</a:t>
            </a:r>
            <a:r>
              <a:rPr lang="en-US" sz="2800" dirty="0" smtClean="0"/>
              <a:t> Sultan Pahang, Sultan Ahmad Shah Al </a:t>
            </a:r>
            <a:r>
              <a:rPr lang="en-US" sz="2800" dirty="0" err="1" smtClean="0"/>
              <a:t>Mustain</a:t>
            </a:r>
            <a:r>
              <a:rPr lang="en-US" sz="2800" dirty="0" smtClean="0"/>
              <a:t> </a:t>
            </a:r>
            <a:r>
              <a:rPr lang="en-US" sz="2800" dirty="0" err="1" smtClean="0"/>
              <a:t>Billah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telah</a:t>
            </a:r>
            <a:r>
              <a:rPr lang="en-US" sz="2800" dirty="0" smtClean="0"/>
              <a:t> </a:t>
            </a:r>
            <a:r>
              <a:rPr lang="en-US" sz="2800" dirty="0" err="1" smtClean="0"/>
              <a:t>berkenan</a:t>
            </a:r>
            <a:r>
              <a:rPr lang="en-US" sz="2800" dirty="0" smtClean="0"/>
              <a:t> </a:t>
            </a:r>
            <a:r>
              <a:rPr lang="en-US" sz="2800" dirty="0" err="1" smtClean="0"/>
              <a:t>menamakan</a:t>
            </a:r>
            <a:r>
              <a:rPr lang="en-US" sz="2800" dirty="0" smtClean="0"/>
              <a:t> </a:t>
            </a:r>
            <a:r>
              <a:rPr lang="en-US" sz="2800" dirty="0" err="1" smtClean="0"/>
              <a:t>sekolah</a:t>
            </a:r>
            <a:r>
              <a:rPr lang="en-US" sz="2800" dirty="0" smtClean="0"/>
              <a:t> </a:t>
            </a:r>
            <a:r>
              <a:rPr lang="en-US" sz="2800" dirty="0" err="1" smtClean="0"/>
              <a:t>kepada</a:t>
            </a:r>
            <a:r>
              <a:rPr lang="en-US" sz="2800" dirty="0" smtClean="0"/>
              <a:t> </a:t>
            </a:r>
            <a:r>
              <a:rPr lang="en-US" sz="2800" b="1" dirty="0" err="1" smtClean="0"/>
              <a:t>Sekolah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Menengah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Vokasional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Tengku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Ampuan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Afzan</a:t>
            </a:r>
            <a:r>
              <a:rPr lang="en-US" sz="2800" b="1" dirty="0" smtClean="0"/>
              <a:t>.</a:t>
            </a:r>
          </a:p>
        </p:txBody>
      </p:sp>
      <p:grpSp>
        <p:nvGrpSpPr>
          <p:cNvPr id="6148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6152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6153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6154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6155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6156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6157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6158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6159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6160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6149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TextBox 42"/>
          <p:cNvSpPr txBox="1">
            <a:spLocks noChangeArrowheads="1"/>
          </p:cNvSpPr>
          <p:nvPr/>
        </p:nvSpPr>
        <p:spPr bwMode="auto">
          <a:xfrm>
            <a:off x="179388" y="115888"/>
            <a:ext cx="7407275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SEJARAH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sp>
        <p:nvSpPr>
          <p:cNvPr id="17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836613"/>
            <a:ext cx="8353425" cy="6337300"/>
          </a:xfrm>
        </p:spPr>
        <p:txBody>
          <a:bodyPr/>
          <a:lstStyle/>
          <a:p>
            <a:pPr>
              <a:buFont typeface="Wingdings" pitchFamily="2" charset="2"/>
              <a:buChar char="§"/>
              <a:defRPr/>
            </a:pPr>
            <a:r>
              <a:rPr lang="en-US" dirty="0" smtClean="0">
                <a:latin typeface="+mj-lt"/>
              </a:rPr>
              <a:t>Pada </a:t>
            </a:r>
            <a:r>
              <a:rPr lang="en-US" dirty="0" err="1" smtClean="0">
                <a:latin typeface="+mj-lt"/>
              </a:rPr>
              <a:t>tahun</a:t>
            </a:r>
            <a:r>
              <a:rPr lang="en-US" dirty="0" smtClean="0">
                <a:latin typeface="+mj-lt"/>
              </a:rPr>
              <a:t> 1998, </a:t>
            </a:r>
            <a:r>
              <a:rPr lang="en-US" dirty="0" err="1" smtClean="0">
                <a:latin typeface="+mj-lt"/>
              </a:rPr>
              <a:t>sekolah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ini</a:t>
            </a:r>
            <a:r>
              <a:rPr lang="en-US" dirty="0" smtClean="0">
                <a:latin typeface="+mj-lt"/>
              </a:rPr>
              <a:t>  </a:t>
            </a:r>
            <a:r>
              <a:rPr lang="en-US" dirty="0" err="1" smtClean="0">
                <a:latin typeface="+mj-lt"/>
              </a:rPr>
              <a:t>dinaik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taraf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kepada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Sekolah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>
                <a:latin typeface="+mj-lt"/>
              </a:rPr>
              <a:t>M</a:t>
            </a:r>
            <a:r>
              <a:rPr lang="en-US" dirty="0" err="1" smtClean="0">
                <a:latin typeface="+mj-lt"/>
              </a:rPr>
              <a:t>enengah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Teknik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Tengku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Ampuan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Afzan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dengan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menawarkan</a:t>
            </a:r>
            <a:r>
              <a:rPr lang="en-US" dirty="0" smtClean="0">
                <a:latin typeface="+mj-lt"/>
              </a:rPr>
              <a:t> 4 </a:t>
            </a:r>
            <a:r>
              <a:rPr lang="en-US" dirty="0" err="1" smtClean="0">
                <a:latin typeface="+mj-lt"/>
              </a:rPr>
              <a:t>kursus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aliran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Teknik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dan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mengekalkan</a:t>
            </a:r>
            <a:r>
              <a:rPr lang="en-US" dirty="0" smtClean="0">
                <a:latin typeface="+mj-lt"/>
              </a:rPr>
              <a:t> 8 </a:t>
            </a:r>
            <a:r>
              <a:rPr lang="en-US" dirty="0" err="1" smtClean="0">
                <a:latin typeface="+mj-lt"/>
              </a:rPr>
              <a:t>kursus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aliran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Vokasional</a:t>
            </a:r>
            <a:r>
              <a:rPr lang="en-US" dirty="0" smtClean="0">
                <a:latin typeface="+mj-lt"/>
              </a:rPr>
              <a:t>.</a:t>
            </a:r>
          </a:p>
          <a:p>
            <a:pPr>
              <a:buFont typeface="Arial" charset="0"/>
              <a:buNone/>
              <a:defRPr/>
            </a:pPr>
            <a:endParaRPr lang="en-US" sz="1100" dirty="0" smtClean="0">
              <a:latin typeface="+mj-lt"/>
            </a:endParaRPr>
          </a:p>
          <a:p>
            <a:pPr>
              <a:buFont typeface="Arial" charset="0"/>
              <a:buNone/>
              <a:defRPr/>
            </a:pPr>
            <a:endParaRPr lang="en-US" dirty="0" smtClean="0">
              <a:latin typeface="Arial Rounded MT Bold" pitchFamily="34" charset="0"/>
            </a:endParaRPr>
          </a:p>
          <a:p>
            <a:pPr>
              <a:buFont typeface="Wingdings" pitchFamily="2" charset="2"/>
              <a:buChar char="§"/>
              <a:defRPr/>
            </a:pPr>
            <a:endParaRPr lang="en-US" dirty="0" smtClean="0">
              <a:latin typeface="Arial Rounded MT Bold" pitchFamily="34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dirty="0" smtClean="0">
                <a:latin typeface="Arial Rounded MT Bold" pitchFamily="34" charset="0"/>
              </a:rPr>
              <a:t> </a:t>
            </a:r>
            <a:endParaRPr lang="en-US" dirty="0">
              <a:latin typeface="Arial Rounded MT Bold" pitchFamily="34" charset="0"/>
            </a:endParaRPr>
          </a:p>
        </p:txBody>
      </p:sp>
      <p:grpSp>
        <p:nvGrpSpPr>
          <p:cNvPr id="7172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7176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7177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7178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7179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7180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7181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7182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7183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7184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7173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TextBox 42"/>
          <p:cNvSpPr txBox="1">
            <a:spLocks noChangeArrowheads="1"/>
          </p:cNvSpPr>
          <p:nvPr/>
        </p:nvSpPr>
        <p:spPr bwMode="auto">
          <a:xfrm>
            <a:off x="62230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SEJARAH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sp>
        <p:nvSpPr>
          <p:cNvPr id="17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836613"/>
            <a:ext cx="8353425" cy="6337300"/>
          </a:xfrm>
        </p:spPr>
        <p:txBody>
          <a:bodyPr/>
          <a:lstStyle/>
          <a:p>
            <a:pPr>
              <a:buFont typeface="Wingdings" pitchFamily="2" charset="2"/>
              <a:buChar char="§"/>
              <a:defRPr/>
            </a:pPr>
            <a:r>
              <a:rPr lang="en-US" dirty="0">
                <a:latin typeface="+mj-lt"/>
              </a:rPr>
              <a:t>Pada </a:t>
            </a:r>
            <a:r>
              <a:rPr lang="en-US" dirty="0" err="1">
                <a:latin typeface="+mj-lt"/>
              </a:rPr>
              <a:t>tahun</a:t>
            </a:r>
            <a:r>
              <a:rPr lang="en-US" dirty="0">
                <a:latin typeface="+mj-lt"/>
              </a:rPr>
              <a:t> </a:t>
            </a:r>
            <a:r>
              <a:rPr lang="en-US" dirty="0" smtClean="0">
                <a:latin typeface="+mj-lt"/>
              </a:rPr>
              <a:t>2008 - </a:t>
            </a:r>
            <a:r>
              <a:rPr lang="en-US" dirty="0" err="1" smtClean="0">
                <a:latin typeface="+mj-lt"/>
              </a:rPr>
              <a:t>Sekolah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>
                <a:latin typeface="+mj-lt"/>
              </a:rPr>
              <a:t>Menengah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Vokasional</a:t>
            </a:r>
            <a:r>
              <a:rPr lang="en-US" dirty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Tengku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Ampuan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>
                <a:latin typeface="+mj-lt"/>
              </a:rPr>
              <a:t>telah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menjadi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Pusat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Bertauliah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bagi</a:t>
            </a:r>
            <a:r>
              <a:rPr lang="en-US" dirty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beberapa</a:t>
            </a:r>
            <a:r>
              <a:rPr lang="en-US" dirty="0" smtClean="0">
                <a:latin typeface="+mj-lt"/>
              </a:rPr>
              <a:t> program </a:t>
            </a:r>
            <a:r>
              <a:rPr lang="en-US" dirty="0" err="1" smtClean="0">
                <a:latin typeface="+mj-lt"/>
              </a:rPr>
              <a:t>kemahiran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seperti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Juruteknik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Elektrik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Rendah</a:t>
            </a:r>
            <a:r>
              <a:rPr lang="en-US" b="1" dirty="0">
                <a:solidFill>
                  <a:prstClr val="black"/>
                </a:solidFill>
              </a:rPr>
              <a:t>, </a:t>
            </a:r>
            <a:r>
              <a:rPr lang="en-US" dirty="0" err="1" smtClean="0">
                <a:solidFill>
                  <a:prstClr val="black"/>
                </a:solidFill>
              </a:rPr>
              <a:t>Mekanik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Kenderaan</a:t>
            </a:r>
            <a:r>
              <a:rPr lang="en-US" dirty="0">
                <a:solidFill>
                  <a:prstClr val="black"/>
                </a:solidFill>
              </a:rPr>
              <a:t> Motor </a:t>
            </a:r>
            <a:r>
              <a:rPr lang="en-US" dirty="0" smtClean="0">
                <a:solidFill>
                  <a:prstClr val="black"/>
                </a:solidFill>
              </a:rPr>
              <a:t>Dan </a:t>
            </a:r>
            <a:r>
              <a:rPr lang="en-US" dirty="0" err="1" smtClean="0">
                <a:solidFill>
                  <a:prstClr val="black"/>
                </a:solidFill>
              </a:rPr>
              <a:t>Juruteknik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err="1" smtClean="0">
                <a:solidFill>
                  <a:prstClr val="black"/>
                </a:solidFill>
              </a:rPr>
              <a:t>Rendah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err="1" smtClean="0">
                <a:solidFill>
                  <a:prstClr val="black"/>
                </a:solidFill>
              </a:rPr>
              <a:t>Elektronik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err="1" smtClean="0">
                <a:solidFill>
                  <a:prstClr val="black"/>
                </a:solidFill>
              </a:rPr>
              <a:t>Industri</a:t>
            </a:r>
            <a:r>
              <a:rPr lang="en-US" dirty="0" smtClean="0">
                <a:solidFill>
                  <a:prstClr val="black"/>
                </a:solidFill>
              </a:rPr>
              <a:t> (</a:t>
            </a:r>
            <a:r>
              <a:rPr lang="en-US" dirty="0" err="1" smtClean="0">
                <a:solidFill>
                  <a:prstClr val="black"/>
                </a:solidFill>
              </a:rPr>
              <a:t>Peralatan</a:t>
            </a:r>
            <a:r>
              <a:rPr lang="en-US" dirty="0" smtClean="0">
                <a:solidFill>
                  <a:prstClr val="black"/>
                </a:solidFill>
              </a:rPr>
              <a:t>)</a:t>
            </a:r>
          </a:p>
          <a:p>
            <a:pPr lvl="0">
              <a:buFont typeface="Wingdings" pitchFamily="2" charset="2"/>
              <a:buChar char="§"/>
              <a:defRPr/>
            </a:pPr>
            <a:r>
              <a:rPr lang="en-US" dirty="0">
                <a:solidFill>
                  <a:prstClr val="black"/>
                </a:solidFill>
              </a:rPr>
              <a:t>Pada </a:t>
            </a:r>
            <a:r>
              <a:rPr lang="en-US" dirty="0" err="1">
                <a:solidFill>
                  <a:prstClr val="black"/>
                </a:solidFill>
              </a:rPr>
              <a:t>tahun</a:t>
            </a:r>
            <a:r>
              <a:rPr lang="en-US" dirty="0">
                <a:solidFill>
                  <a:prstClr val="black"/>
                </a:solidFill>
              </a:rPr>
              <a:t> 2009, </a:t>
            </a:r>
            <a:r>
              <a:rPr lang="en-US" dirty="0" err="1">
                <a:solidFill>
                  <a:prstClr val="black"/>
                </a:solidFill>
              </a:rPr>
              <a:t>sekolah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ini</a:t>
            </a:r>
            <a:r>
              <a:rPr lang="en-US" dirty="0">
                <a:solidFill>
                  <a:prstClr val="black"/>
                </a:solidFill>
              </a:rPr>
              <a:t>  </a:t>
            </a:r>
            <a:r>
              <a:rPr lang="en-US" dirty="0" err="1">
                <a:solidFill>
                  <a:prstClr val="black"/>
                </a:solidFill>
              </a:rPr>
              <a:t>kembali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semula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kepada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Sekolah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Menengah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Vokasional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Tengku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Ampuan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Afzan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 smtClean="0">
                <a:solidFill>
                  <a:prstClr val="black"/>
                </a:solidFill>
              </a:rPr>
              <a:t>dengan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err="1" smtClean="0">
                <a:solidFill>
                  <a:prstClr val="black"/>
                </a:solidFill>
              </a:rPr>
              <a:t>aliran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vokasional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dikekalkan</a:t>
            </a:r>
            <a:r>
              <a:rPr lang="en-US" dirty="0">
                <a:solidFill>
                  <a:prstClr val="black"/>
                </a:solidFill>
              </a:rPr>
              <a:t>.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1100" dirty="0" smtClean="0">
              <a:latin typeface="+mj-lt"/>
            </a:endParaRPr>
          </a:p>
          <a:p>
            <a:pPr marL="0" lvl="0" indent="0">
              <a:buNone/>
            </a:pPr>
            <a:r>
              <a:rPr lang="en-US" dirty="0" smtClean="0">
                <a:solidFill>
                  <a:prstClr val="black"/>
                </a:solidFill>
              </a:rPr>
              <a:t> </a:t>
            </a:r>
            <a:endParaRPr lang="en-US" dirty="0" smtClean="0">
              <a:latin typeface="Arial Rounded MT Bold" pitchFamily="34" charset="0"/>
            </a:endParaRPr>
          </a:p>
          <a:p>
            <a:pPr>
              <a:buFont typeface="Wingdings" pitchFamily="2" charset="2"/>
              <a:buChar char="§"/>
              <a:defRPr/>
            </a:pPr>
            <a:endParaRPr lang="en-US" dirty="0" smtClean="0">
              <a:latin typeface="Arial Rounded MT Bold" pitchFamily="34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dirty="0" smtClean="0">
                <a:latin typeface="Arial Rounded MT Bold" pitchFamily="34" charset="0"/>
              </a:rPr>
              <a:t> </a:t>
            </a:r>
            <a:endParaRPr lang="en-US" dirty="0">
              <a:latin typeface="Arial Rounded MT Bold" pitchFamily="34" charset="0"/>
            </a:endParaRPr>
          </a:p>
        </p:txBody>
      </p:sp>
      <p:grpSp>
        <p:nvGrpSpPr>
          <p:cNvPr id="7172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7176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7177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7178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7179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7180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7181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7182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7183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7184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7173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TextBox 42"/>
          <p:cNvSpPr txBox="1">
            <a:spLocks noChangeArrowheads="1"/>
          </p:cNvSpPr>
          <p:nvPr/>
        </p:nvSpPr>
        <p:spPr bwMode="auto">
          <a:xfrm>
            <a:off x="62230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SEJARAH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sp>
        <p:nvSpPr>
          <p:cNvPr id="17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178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539750" y="1052513"/>
            <a:ext cx="8353425" cy="63373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Pada </a:t>
            </a:r>
            <a:r>
              <a:rPr lang="en-US" dirty="0" err="1" smtClean="0"/>
              <a:t>tahun</a:t>
            </a:r>
            <a:r>
              <a:rPr lang="en-US" dirty="0" smtClean="0"/>
              <a:t> 2013, </a:t>
            </a:r>
            <a:r>
              <a:rPr lang="en-US" dirty="0" err="1" smtClean="0"/>
              <a:t>selaras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Transformasi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Vokasional</a:t>
            </a:r>
            <a:r>
              <a:rPr lang="en-US" dirty="0" smtClean="0"/>
              <a:t>, 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Menengah</a:t>
            </a:r>
            <a:r>
              <a:rPr lang="en-US" dirty="0" smtClean="0"/>
              <a:t> </a:t>
            </a:r>
            <a:r>
              <a:rPr lang="en-US" dirty="0" err="1" smtClean="0"/>
              <a:t>Vokasional</a:t>
            </a:r>
            <a:r>
              <a:rPr lang="en-US" dirty="0" smtClean="0"/>
              <a:t> </a:t>
            </a:r>
            <a:r>
              <a:rPr lang="en-US" dirty="0" err="1" smtClean="0"/>
              <a:t>Tengku</a:t>
            </a:r>
            <a:r>
              <a:rPr lang="en-US" dirty="0" smtClean="0"/>
              <a:t> </a:t>
            </a:r>
            <a:r>
              <a:rPr lang="en-US" dirty="0" err="1" smtClean="0"/>
              <a:t>Ampuan</a:t>
            </a:r>
            <a:r>
              <a:rPr lang="en-US" dirty="0" smtClean="0"/>
              <a:t> </a:t>
            </a:r>
            <a:r>
              <a:rPr lang="en-US" dirty="0" err="1" smtClean="0"/>
              <a:t>Afzan</a:t>
            </a:r>
            <a:r>
              <a:rPr lang="en-US" dirty="0" smtClean="0"/>
              <a:t> </a:t>
            </a:r>
            <a:r>
              <a:rPr lang="en-US" dirty="0" err="1" smtClean="0"/>
              <a:t>dinaik</a:t>
            </a:r>
            <a:r>
              <a:rPr lang="en-US" dirty="0" smtClean="0"/>
              <a:t> </a:t>
            </a:r>
            <a:r>
              <a:rPr lang="en-US" dirty="0" err="1" smtClean="0"/>
              <a:t>taraf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b="1" dirty="0" err="1" smtClean="0"/>
              <a:t>Kolej</a:t>
            </a:r>
            <a:r>
              <a:rPr lang="en-US" b="1" dirty="0" smtClean="0"/>
              <a:t> </a:t>
            </a:r>
            <a:r>
              <a:rPr lang="en-US" b="1" dirty="0" err="1" smtClean="0"/>
              <a:t>Vokasional</a:t>
            </a:r>
            <a:r>
              <a:rPr lang="en-US" b="1" dirty="0" smtClean="0"/>
              <a:t> </a:t>
            </a:r>
            <a:r>
              <a:rPr lang="en-US" b="1" dirty="0" err="1" smtClean="0"/>
              <a:t>Tengku</a:t>
            </a:r>
            <a:r>
              <a:rPr lang="en-US" b="1" dirty="0" smtClean="0"/>
              <a:t> </a:t>
            </a:r>
            <a:r>
              <a:rPr lang="en-US" b="1" dirty="0" err="1" smtClean="0"/>
              <a:t>Ampuan</a:t>
            </a:r>
            <a:r>
              <a:rPr lang="en-US" b="1" dirty="0" smtClean="0"/>
              <a:t> </a:t>
            </a:r>
            <a:r>
              <a:rPr lang="en-US" b="1" dirty="0" err="1" smtClean="0"/>
              <a:t>Afzan</a:t>
            </a:r>
            <a:r>
              <a:rPr lang="en-US" b="1" dirty="0" smtClean="0"/>
              <a:t>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Pada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2014,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Kolej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Vokasional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Tengku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Ampuan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Afzan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telah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ditauliahkan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sebagai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Pusat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Bertauliah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bagi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program SLDN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bagi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kursus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i="1" dirty="0" smtClean="0">
              <a:latin typeface="Arial Rounded MT Bold" panose="020F07040305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dirty="0" smtClean="0">
              <a:latin typeface="Arial Rounded MT Bold" panose="020F070403050403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dirty="0" smtClean="0">
                <a:latin typeface="Arial Rounded MT Bold" panose="020F0704030504030204" pitchFamily="34" charset="0"/>
              </a:rPr>
              <a:t> </a:t>
            </a:r>
          </a:p>
        </p:txBody>
      </p:sp>
      <p:grpSp>
        <p:nvGrpSpPr>
          <p:cNvPr id="9220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9224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9225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9226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9227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9228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9229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9230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9231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9232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9221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TextBox 42"/>
          <p:cNvSpPr txBox="1">
            <a:spLocks noChangeArrowheads="1"/>
          </p:cNvSpPr>
          <p:nvPr/>
        </p:nvSpPr>
        <p:spPr bwMode="auto">
          <a:xfrm>
            <a:off x="622300" y="115888"/>
            <a:ext cx="74056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99FF99"/>
                </a:solidFill>
                <a:latin typeface="Arial Rounded MT Bold" panose="020F0704030504030204" pitchFamily="34" charset="0"/>
              </a:rPr>
              <a:t>SEJARAH</a:t>
            </a:r>
            <a:r>
              <a:rPr lang="en-US" sz="2400" b="1">
                <a:latin typeface="Berlin Sans FB Demi" panose="020E0802020502020306" pitchFamily="34" charset="0"/>
              </a:rPr>
              <a:t> </a:t>
            </a:r>
            <a:endParaRPr lang="ms-MY" sz="2400" b="1">
              <a:latin typeface="Berlin Sans FB Demi" panose="020E0802020502020306" pitchFamily="34" charset="0"/>
            </a:endParaRPr>
          </a:p>
          <a:p>
            <a:pPr algn="ctr" eaLnBrk="1" hangingPunct="1"/>
            <a:endParaRPr lang="en-US" sz="1100">
              <a:latin typeface="Arial Rounded MT Bold" panose="020F0704030504030204" pitchFamily="34" charset="0"/>
            </a:endParaRPr>
          </a:p>
        </p:txBody>
      </p:sp>
      <p:sp>
        <p:nvSpPr>
          <p:cNvPr id="17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7032</TotalTime>
  <Words>2901</Words>
  <Application>Microsoft Office PowerPoint</Application>
  <PresentationFormat>On-screen Show (4:3)</PresentationFormat>
  <Paragraphs>1028</Paragraphs>
  <Slides>57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57</vt:i4>
      </vt:variant>
    </vt:vector>
  </HeadingPairs>
  <TitlesOfParts>
    <vt:vector size="75" baseType="lpstr">
      <vt:lpstr>Aharoni</vt:lpstr>
      <vt:lpstr>Aparajita</vt:lpstr>
      <vt:lpstr>Arial</vt:lpstr>
      <vt:lpstr>Arial Rounded MT Bold</vt:lpstr>
      <vt:lpstr>Berlin Sans FB Demi</vt:lpstr>
      <vt:lpstr>Calibri</vt:lpstr>
      <vt:lpstr>Century Gothic</vt:lpstr>
      <vt:lpstr>Century Schoolbook</vt:lpstr>
      <vt:lpstr>Georgia</vt:lpstr>
      <vt:lpstr>Monotype Corsiva</vt:lpstr>
      <vt:lpstr>Narkisim</vt:lpstr>
      <vt:lpstr>Showcard Gothic</vt:lpstr>
      <vt:lpstr>Times New Roman</vt:lpstr>
      <vt:lpstr>Wingdings</vt:lpstr>
      <vt:lpstr>Wingdings 2</vt:lpstr>
      <vt:lpstr>Wingdings 3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A138000 : PENDIDIKAN KERJAYA</dc:title>
  <dc:creator>Home</dc:creator>
  <cp:lastModifiedBy>User</cp:lastModifiedBy>
  <cp:revision>359</cp:revision>
  <cp:lastPrinted>2017-02-15T08:21:23Z</cp:lastPrinted>
  <dcterms:created xsi:type="dcterms:W3CDTF">2016-05-01T21:22:05Z</dcterms:created>
  <dcterms:modified xsi:type="dcterms:W3CDTF">2017-02-15T16:33:54Z</dcterms:modified>
</cp:coreProperties>
</file>