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1"/>
  </p:sldMasterIdLst>
  <p:notesMasterIdLst>
    <p:notesMasterId r:id="rId8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6F33EC-0A01-4DDD-A0EC-2F60C02B65F9}" type="datetimeFigureOut">
              <a:rPr lang="es-MX" smtClean="0"/>
              <a:t>30/03/2017</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7627F2-2F9E-4A76-8F41-DFEEF092FE3F}" type="slidenum">
              <a:rPr lang="es-MX" smtClean="0"/>
              <a:t>‹Nº›</a:t>
            </a:fld>
            <a:endParaRPr lang="es-MX"/>
          </a:p>
        </p:txBody>
      </p:sp>
    </p:spTree>
    <p:extLst>
      <p:ext uri="{BB962C8B-B14F-4D97-AF65-F5344CB8AC3E}">
        <p14:creationId xmlns:p14="http://schemas.microsoft.com/office/powerpoint/2010/main" val="1045411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2"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FE52826-0F10-438F-892D-1BA686A3516D}" type="slidenum">
              <a:rPr lang="es-ES" altLang="es-MX"/>
              <a:pPr eaLnBrk="1" hangingPunct="1"/>
              <a:t>1</a:t>
            </a:fld>
            <a:endParaRPr lang="es-ES" altLang="es-MX"/>
          </a:p>
        </p:txBody>
      </p:sp>
      <p:sp>
        <p:nvSpPr>
          <p:cNvPr id="834563" name="Rectangle 2"/>
          <p:cNvSpPr>
            <a:spLocks noGrp="1" noRot="1" noChangeAspect="1" noChangeArrowheads="1" noTextEdit="1"/>
          </p:cNvSpPr>
          <p:nvPr>
            <p:ph type="sldImg"/>
          </p:nvPr>
        </p:nvSpPr>
        <p:spPr>
          <a:ln/>
        </p:spPr>
      </p:sp>
      <p:sp>
        <p:nvSpPr>
          <p:cNvPr id="834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smtClean="0">
              <a:latin typeface="Arial" panose="020B0604020202020204" pitchFamily="34" charset="0"/>
            </a:endParaRPr>
          </a:p>
        </p:txBody>
      </p:sp>
    </p:spTree>
    <p:extLst>
      <p:ext uri="{BB962C8B-B14F-4D97-AF65-F5344CB8AC3E}">
        <p14:creationId xmlns:p14="http://schemas.microsoft.com/office/powerpoint/2010/main" val="1492621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E3B0603-F075-4AFF-9445-2934E227DC4B}" type="slidenum">
              <a:rPr lang="es-ES" altLang="es-MX"/>
              <a:pPr eaLnBrk="1" hangingPunct="1"/>
              <a:t>10</a:t>
            </a:fld>
            <a:endParaRPr lang="es-ES" altLang="es-MX"/>
          </a:p>
        </p:txBody>
      </p:sp>
      <p:sp>
        <p:nvSpPr>
          <p:cNvPr id="843779" name="Rectangle 2"/>
          <p:cNvSpPr>
            <a:spLocks noGrp="1" noRot="1" noChangeAspect="1" noChangeArrowheads="1" noTextEdit="1"/>
          </p:cNvSpPr>
          <p:nvPr>
            <p:ph type="sldImg"/>
          </p:nvPr>
        </p:nvSpPr>
        <p:spPr>
          <a:ln/>
        </p:spPr>
      </p:sp>
      <p:sp>
        <p:nvSpPr>
          <p:cNvPr id="843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smtClean="0">
              <a:latin typeface="Arial" panose="020B0604020202020204" pitchFamily="34" charset="0"/>
            </a:endParaRPr>
          </a:p>
        </p:txBody>
      </p:sp>
    </p:spTree>
    <p:extLst>
      <p:ext uri="{BB962C8B-B14F-4D97-AF65-F5344CB8AC3E}">
        <p14:creationId xmlns:p14="http://schemas.microsoft.com/office/powerpoint/2010/main" val="1072224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82"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8B96CED-B9D0-4256-B5F1-DC069AF3D11F}" type="slidenum">
              <a:rPr lang="es-ES" altLang="es-MX"/>
              <a:pPr eaLnBrk="1" hangingPunct="1"/>
              <a:t>11</a:t>
            </a:fld>
            <a:endParaRPr lang="es-ES" altLang="es-MX"/>
          </a:p>
        </p:txBody>
      </p:sp>
      <p:sp>
        <p:nvSpPr>
          <p:cNvPr id="844803" name="Rectangle 2"/>
          <p:cNvSpPr>
            <a:spLocks noGrp="1" noRot="1" noChangeAspect="1" noChangeArrowheads="1" noTextEdit="1"/>
          </p:cNvSpPr>
          <p:nvPr>
            <p:ph type="sldImg"/>
          </p:nvPr>
        </p:nvSpPr>
        <p:spPr>
          <a:ln/>
        </p:spPr>
      </p:sp>
      <p:sp>
        <p:nvSpPr>
          <p:cNvPr id="844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smtClean="0">
              <a:latin typeface="Arial" panose="020B0604020202020204" pitchFamily="34" charset="0"/>
            </a:endParaRPr>
          </a:p>
        </p:txBody>
      </p:sp>
    </p:spTree>
    <p:extLst>
      <p:ext uri="{BB962C8B-B14F-4D97-AF65-F5344CB8AC3E}">
        <p14:creationId xmlns:p14="http://schemas.microsoft.com/office/powerpoint/2010/main" val="2363247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106"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0B12C30-9C5E-4632-B081-0CF64BFFBFC6}" type="slidenum">
              <a:rPr lang="es-ES" altLang="es-MX"/>
              <a:pPr eaLnBrk="1" hangingPunct="1"/>
              <a:t>12</a:t>
            </a:fld>
            <a:endParaRPr lang="es-ES" altLang="es-MX"/>
          </a:p>
        </p:txBody>
      </p:sp>
      <p:sp>
        <p:nvSpPr>
          <p:cNvPr id="845827" name="Rectangle 2"/>
          <p:cNvSpPr>
            <a:spLocks noGrp="1" noRot="1" noChangeAspect="1" noChangeArrowheads="1" noTextEdit="1"/>
          </p:cNvSpPr>
          <p:nvPr>
            <p:ph type="sldImg"/>
          </p:nvPr>
        </p:nvSpPr>
        <p:spPr>
          <a:ln/>
        </p:spPr>
      </p:sp>
      <p:sp>
        <p:nvSpPr>
          <p:cNvPr id="845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smtClean="0">
              <a:latin typeface="Arial" panose="020B0604020202020204" pitchFamily="34" charset="0"/>
            </a:endParaRPr>
          </a:p>
        </p:txBody>
      </p:sp>
    </p:spTree>
    <p:extLst>
      <p:ext uri="{BB962C8B-B14F-4D97-AF65-F5344CB8AC3E}">
        <p14:creationId xmlns:p14="http://schemas.microsoft.com/office/powerpoint/2010/main" val="2588468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130"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C23ADA8-3092-480E-8981-DDB17DE49638}" type="slidenum">
              <a:rPr lang="es-ES" altLang="es-MX"/>
              <a:pPr eaLnBrk="1" hangingPunct="1"/>
              <a:t>13</a:t>
            </a:fld>
            <a:endParaRPr lang="es-ES" altLang="es-MX"/>
          </a:p>
        </p:txBody>
      </p:sp>
      <p:sp>
        <p:nvSpPr>
          <p:cNvPr id="846851" name="Rectangle 2"/>
          <p:cNvSpPr>
            <a:spLocks noGrp="1" noRot="1" noChangeAspect="1" noChangeArrowheads="1" noTextEdit="1"/>
          </p:cNvSpPr>
          <p:nvPr>
            <p:ph type="sldImg"/>
          </p:nvPr>
        </p:nvSpPr>
        <p:spPr>
          <a:ln/>
        </p:spPr>
      </p:sp>
      <p:sp>
        <p:nvSpPr>
          <p:cNvPr id="846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smtClean="0">
              <a:latin typeface="Arial" panose="020B0604020202020204" pitchFamily="34" charset="0"/>
            </a:endParaRPr>
          </a:p>
        </p:txBody>
      </p:sp>
    </p:spTree>
    <p:extLst>
      <p:ext uri="{BB962C8B-B14F-4D97-AF65-F5344CB8AC3E}">
        <p14:creationId xmlns:p14="http://schemas.microsoft.com/office/powerpoint/2010/main" val="14493762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154"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7AD5897-5302-4AE7-B03A-AB62668EC6B1}" type="slidenum">
              <a:rPr lang="es-ES" altLang="es-MX"/>
              <a:pPr eaLnBrk="1" hangingPunct="1"/>
              <a:t>14</a:t>
            </a:fld>
            <a:endParaRPr lang="es-ES" altLang="es-MX"/>
          </a:p>
        </p:txBody>
      </p:sp>
      <p:sp>
        <p:nvSpPr>
          <p:cNvPr id="847875" name="Rectangle 2"/>
          <p:cNvSpPr>
            <a:spLocks noGrp="1" noRot="1" noChangeAspect="1" noChangeArrowheads="1" noTextEdit="1"/>
          </p:cNvSpPr>
          <p:nvPr>
            <p:ph type="sldImg"/>
          </p:nvPr>
        </p:nvSpPr>
        <p:spPr>
          <a:ln/>
        </p:spPr>
      </p:sp>
      <p:sp>
        <p:nvSpPr>
          <p:cNvPr id="847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smtClean="0">
              <a:latin typeface="Arial" panose="020B0604020202020204" pitchFamily="34" charset="0"/>
            </a:endParaRPr>
          </a:p>
        </p:txBody>
      </p:sp>
    </p:spTree>
    <p:extLst>
      <p:ext uri="{BB962C8B-B14F-4D97-AF65-F5344CB8AC3E}">
        <p14:creationId xmlns:p14="http://schemas.microsoft.com/office/powerpoint/2010/main" val="3120396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178"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5AE01F2-21AE-430B-8E25-49AA01A363A6}" type="slidenum">
              <a:rPr lang="es-ES" altLang="es-MX"/>
              <a:pPr eaLnBrk="1" hangingPunct="1"/>
              <a:t>15</a:t>
            </a:fld>
            <a:endParaRPr lang="es-ES" altLang="es-MX"/>
          </a:p>
        </p:txBody>
      </p:sp>
      <p:sp>
        <p:nvSpPr>
          <p:cNvPr id="848899" name="Rectangle 2"/>
          <p:cNvSpPr>
            <a:spLocks noGrp="1" noRot="1" noChangeAspect="1" noChangeArrowheads="1" noTextEdit="1"/>
          </p:cNvSpPr>
          <p:nvPr>
            <p:ph type="sldImg"/>
          </p:nvPr>
        </p:nvSpPr>
        <p:spPr>
          <a:ln/>
        </p:spPr>
      </p:sp>
      <p:sp>
        <p:nvSpPr>
          <p:cNvPr id="848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smtClean="0">
              <a:latin typeface="Arial" panose="020B0604020202020204" pitchFamily="34" charset="0"/>
            </a:endParaRPr>
          </a:p>
        </p:txBody>
      </p:sp>
    </p:spTree>
    <p:extLst>
      <p:ext uri="{BB962C8B-B14F-4D97-AF65-F5344CB8AC3E}">
        <p14:creationId xmlns:p14="http://schemas.microsoft.com/office/powerpoint/2010/main" val="25817078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2"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6DCE1FC-A389-411F-B1F7-3AA138DBEF42}" type="slidenum">
              <a:rPr lang="es-ES" altLang="es-MX"/>
              <a:pPr eaLnBrk="1" hangingPunct="1"/>
              <a:t>16</a:t>
            </a:fld>
            <a:endParaRPr lang="es-ES" altLang="es-MX"/>
          </a:p>
        </p:txBody>
      </p:sp>
      <p:sp>
        <p:nvSpPr>
          <p:cNvPr id="849923" name="Rectangle 2"/>
          <p:cNvSpPr>
            <a:spLocks noGrp="1" noRot="1" noChangeAspect="1" noChangeArrowheads="1" noTextEdit="1"/>
          </p:cNvSpPr>
          <p:nvPr>
            <p:ph type="sldImg"/>
          </p:nvPr>
        </p:nvSpPr>
        <p:spPr>
          <a:ln/>
        </p:spPr>
      </p:sp>
      <p:sp>
        <p:nvSpPr>
          <p:cNvPr id="849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smtClean="0">
              <a:latin typeface="Arial" panose="020B0604020202020204" pitchFamily="34" charset="0"/>
            </a:endParaRPr>
          </a:p>
        </p:txBody>
      </p:sp>
    </p:spTree>
    <p:extLst>
      <p:ext uri="{BB962C8B-B14F-4D97-AF65-F5344CB8AC3E}">
        <p14:creationId xmlns:p14="http://schemas.microsoft.com/office/powerpoint/2010/main" val="42596737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226"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F0DBF62-609D-41A0-ABD5-4FDDBF89CE78}" type="slidenum">
              <a:rPr lang="es-ES" altLang="es-MX"/>
              <a:pPr eaLnBrk="1" hangingPunct="1"/>
              <a:t>17</a:t>
            </a:fld>
            <a:endParaRPr lang="es-ES" altLang="es-MX"/>
          </a:p>
        </p:txBody>
      </p:sp>
      <p:sp>
        <p:nvSpPr>
          <p:cNvPr id="850947" name="Rectangle 2"/>
          <p:cNvSpPr>
            <a:spLocks noGrp="1" noRot="1" noChangeAspect="1" noChangeArrowheads="1" noTextEdit="1"/>
          </p:cNvSpPr>
          <p:nvPr>
            <p:ph type="sldImg"/>
          </p:nvPr>
        </p:nvSpPr>
        <p:spPr>
          <a:ln/>
        </p:spPr>
      </p:sp>
      <p:sp>
        <p:nvSpPr>
          <p:cNvPr id="850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smtClean="0">
              <a:latin typeface="Arial" panose="020B0604020202020204" pitchFamily="34" charset="0"/>
            </a:endParaRPr>
          </a:p>
        </p:txBody>
      </p:sp>
    </p:spTree>
    <p:extLst>
      <p:ext uri="{BB962C8B-B14F-4D97-AF65-F5344CB8AC3E}">
        <p14:creationId xmlns:p14="http://schemas.microsoft.com/office/powerpoint/2010/main" val="28862084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274"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7D3F426-6982-4FA0-B9F3-CEE532E8C912}" type="slidenum">
              <a:rPr lang="es-ES" altLang="es-MX"/>
              <a:pPr eaLnBrk="1" hangingPunct="1"/>
              <a:t>22</a:t>
            </a:fld>
            <a:endParaRPr lang="es-ES" altLang="es-MX"/>
          </a:p>
        </p:txBody>
      </p:sp>
      <p:sp>
        <p:nvSpPr>
          <p:cNvPr id="851971" name="Rectangle 2"/>
          <p:cNvSpPr>
            <a:spLocks noGrp="1" noRot="1" noChangeAspect="1" noChangeArrowheads="1" noTextEdit="1"/>
          </p:cNvSpPr>
          <p:nvPr>
            <p:ph type="sldImg"/>
          </p:nvPr>
        </p:nvSpPr>
        <p:spPr>
          <a:ln/>
        </p:spPr>
      </p:sp>
      <p:sp>
        <p:nvSpPr>
          <p:cNvPr id="851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smtClean="0">
              <a:latin typeface="Arial" panose="020B0604020202020204" pitchFamily="34" charset="0"/>
            </a:endParaRPr>
          </a:p>
        </p:txBody>
      </p:sp>
    </p:spTree>
    <p:extLst>
      <p:ext uri="{BB962C8B-B14F-4D97-AF65-F5344CB8AC3E}">
        <p14:creationId xmlns:p14="http://schemas.microsoft.com/office/powerpoint/2010/main" val="22336589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298"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D65A6EA-9972-497A-9BCA-09ABAC678ABC}" type="slidenum">
              <a:rPr lang="es-ES" altLang="es-MX"/>
              <a:pPr eaLnBrk="1" hangingPunct="1"/>
              <a:t>23</a:t>
            </a:fld>
            <a:endParaRPr lang="es-ES" altLang="es-MX"/>
          </a:p>
        </p:txBody>
      </p:sp>
      <p:sp>
        <p:nvSpPr>
          <p:cNvPr id="852995" name="Rectangle 2"/>
          <p:cNvSpPr>
            <a:spLocks noGrp="1" noRot="1" noChangeAspect="1" noChangeArrowheads="1" noTextEdit="1"/>
          </p:cNvSpPr>
          <p:nvPr>
            <p:ph type="sldImg"/>
          </p:nvPr>
        </p:nvSpPr>
        <p:spPr>
          <a:ln/>
        </p:spPr>
      </p:sp>
      <p:sp>
        <p:nvSpPr>
          <p:cNvPr id="852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smtClean="0">
              <a:latin typeface="Arial" panose="020B0604020202020204" pitchFamily="34" charset="0"/>
            </a:endParaRPr>
          </a:p>
        </p:txBody>
      </p:sp>
    </p:spTree>
    <p:extLst>
      <p:ext uri="{BB962C8B-B14F-4D97-AF65-F5344CB8AC3E}">
        <p14:creationId xmlns:p14="http://schemas.microsoft.com/office/powerpoint/2010/main" val="1934380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866"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55B0B7B-0B5D-4F56-BF0B-9B20558E7D32}" type="slidenum">
              <a:rPr lang="es-ES" altLang="es-MX"/>
              <a:pPr eaLnBrk="1" hangingPunct="1"/>
              <a:t>2</a:t>
            </a:fld>
            <a:endParaRPr lang="es-ES" altLang="es-MX"/>
          </a:p>
        </p:txBody>
      </p:sp>
      <p:sp>
        <p:nvSpPr>
          <p:cNvPr id="835587" name="Rectangle 2"/>
          <p:cNvSpPr>
            <a:spLocks noGrp="1" noRot="1" noChangeAspect="1" noChangeArrowheads="1" noTextEdit="1"/>
          </p:cNvSpPr>
          <p:nvPr>
            <p:ph type="sldImg"/>
          </p:nvPr>
        </p:nvSpPr>
        <p:spPr>
          <a:ln/>
        </p:spPr>
      </p:sp>
      <p:sp>
        <p:nvSpPr>
          <p:cNvPr id="835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smtClean="0">
              <a:latin typeface="Arial" panose="020B0604020202020204" pitchFamily="34" charset="0"/>
            </a:endParaRPr>
          </a:p>
        </p:txBody>
      </p:sp>
    </p:spTree>
    <p:extLst>
      <p:ext uri="{BB962C8B-B14F-4D97-AF65-F5344CB8AC3E}">
        <p14:creationId xmlns:p14="http://schemas.microsoft.com/office/powerpoint/2010/main" val="22695641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346"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942F638-19B8-4DB6-8A2F-89B4CB2694B1}" type="slidenum">
              <a:rPr lang="es-ES" altLang="es-MX"/>
              <a:pPr eaLnBrk="1" hangingPunct="1"/>
              <a:t>24</a:t>
            </a:fld>
            <a:endParaRPr lang="es-ES" altLang="es-MX"/>
          </a:p>
        </p:txBody>
      </p:sp>
      <p:sp>
        <p:nvSpPr>
          <p:cNvPr id="854019" name="Rectangle 2"/>
          <p:cNvSpPr>
            <a:spLocks noGrp="1" noRot="1" noChangeAspect="1" noChangeArrowheads="1" noTextEdit="1"/>
          </p:cNvSpPr>
          <p:nvPr>
            <p:ph type="sldImg"/>
          </p:nvPr>
        </p:nvSpPr>
        <p:spPr>
          <a:ln/>
        </p:spPr>
      </p:sp>
      <p:sp>
        <p:nvSpPr>
          <p:cNvPr id="854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smtClean="0">
              <a:latin typeface="Arial" panose="020B0604020202020204" pitchFamily="34" charset="0"/>
            </a:endParaRPr>
          </a:p>
        </p:txBody>
      </p:sp>
    </p:spTree>
    <p:extLst>
      <p:ext uri="{BB962C8B-B14F-4D97-AF65-F5344CB8AC3E}">
        <p14:creationId xmlns:p14="http://schemas.microsoft.com/office/powerpoint/2010/main" val="14102555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370"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1D3E65F-21C8-45E0-8798-3E4086888299}" type="slidenum">
              <a:rPr lang="es-ES" altLang="es-MX"/>
              <a:pPr eaLnBrk="1" hangingPunct="1"/>
              <a:t>25</a:t>
            </a:fld>
            <a:endParaRPr lang="es-ES" altLang="es-MX"/>
          </a:p>
        </p:txBody>
      </p:sp>
      <p:sp>
        <p:nvSpPr>
          <p:cNvPr id="855043" name="Rectangle 2"/>
          <p:cNvSpPr>
            <a:spLocks noGrp="1" noRot="1" noChangeAspect="1" noChangeArrowheads="1" noTextEdit="1"/>
          </p:cNvSpPr>
          <p:nvPr>
            <p:ph type="sldImg"/>
          </p:nvPr>
        </p:nvSpPr>
        <p:spPr>
          <a:ln/>
        </p:spPr>
      </p:sp>
      <p:sp>
        <p:nvSpPr>
          <p:cNvPr id="855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smtClean="0">
              <a:latin typeface="Arial" panose="020B0604020202020204" pitchFamily="34" charset="0"/>
            </a:endParaRPr>
          </a:p>
        </p:txBody>
      </p:sp>
    </p:spTree>
    <p:extLst>
      <p:ext uri="{BB962C8B-B14F-4D97-AF65-F5344CB8AC3E}">
        <p14:creationId xmlns:p14="http://schemas.microsoft.com/office/powerpoint/2010/main" val="8781800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786"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4BF7488-A319-42E1-AED2-D271DE13B3E7}" type="slidenum">
              <a:rPr lang="es-ES" altLang="es-MX"/>
              <a:pPr eaLnBrk="1" hangingPunct="1"/>
              <a:t>49</a:t>
            </a:fld>
            <a:endParaRPr lang="es-ES" altLang="es-MX"/>
          </a:p>
        </p:txBody>
      </p:sp>
      <p:sp>
        <p:nvSpPr>
          <p:cNvPr id="856067" name="Rectangle 2"/>
          <p:cNvSpPr>
            <a:spLocks noGrp="1" noRot="1" noChangeAspect="1" noChangeArrowheads="1" noTextEdit="1"/>
          </p:cNvSpPr>
          <p:nvPr>
            <p:ph type="sldImg"/>
          </p:nvPr>
        </p:nvSpPr>
        <p:spPr>
          <a:ln/>
        </p:spPr>
      </p:sp>
      <p:sp>
        <p:nvSpPr>
          <p:cNvPr id="856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smtClean="0">
              <a:latin typeface="Arial" panose="020B0604020202020204" pitchFamily="34" charset="0"/>
            </a:endParaRPr>
          </a:p>
        </p:txBody>
      </p:sp>
    </p:spTree>
    <p:extLst>
      <p:ext uri="{BB962C8B-B14F-4D97-AF65-F5344CB8AC3E}">
        <p14:creationId xmlns:p14="http://schemas.microsoft.com/office/powerpoint/2010/main" val="4634215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10"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31C5CD4-1728-4437-99A4-2A0C4E82C6D7}" type="slidenum">
              <a:rPr lang="es-ES" altLang="es-MX"/>
              <a:pPr eaLnBrk="1" hangingPunct="1"/>
              <a:t>51</a:t>
            </a:fld>
            <a:endParaRPr lang="es-ES" altLang="es-MX"/>
          </a:p>
        </p:txBody>
      </p:sp>
      <p:sp>
        <p:nvSpPr>
          <p:cNvPr id="857091" name="Rectangle 2"/>
          <p:cNvSpPr>
            <a:spLocks noGrp="1" noRot="1" noChangeAspect="1" noChangeArrowheads="1" noTextEdit="1"/>
          </p:cNvSpPr>
          <p:nvPr>
            <p:ph type="sldImg"/>
          </p:nvPr>
        </p:nvSpPr>
        <p:spPr>
          <a:ln/>
        </p:spPr>
      </p:sp>
      <p:sp>
        <p:nvSpPr>
          <p:cNvPr id="857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smtClean="0">
              <a:latin typeface="Arial" panose="020B0604020202020204" pitchFamily="34" charset="0"/>
            </a:endParaRPr>
          </a:p>
        </p:txBody>
      </p:sp>
    </p:spTree>
    <p:extLst>
      <p:ext uri="{BB962C8B-B14F-4D97-AF65-F5344CB8AC3E}">
        <p14:creationId xmlns:p14="http://schemas.microsoft.com/office/powerpoint/2010/main" val="4606750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634"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9893E11-43F9-448E-B53E-E6205B2EE3F3}" type="slidenum">
              <a:rPr lang="es-ES" altLang="es-MX"/>
              <a:pPr eaLnBrk="1" hangingPunct="1"/>
              <a:t>52</a:t>
            </a:fld>
            <a:endParaRPr lang="es-ES" altLang="es-MX"/>
          </a:p>
        </p:txBody>
      </p:sp>
      <p:sp>
        <p:nvSpPr>
          <p:cNvPr id="858115" name="Rectangle 2"/>
          <p:cNvSpPr>
            <a:spLocks noGrp="1" noRot="1" noChangeAspect="1" noChangeArrowheads="1" noTextEdit="1"/>
          </p:cNvSpPr>
          <p:nvPr>
            <p:ph type="sldImg"/>
          </p:nvPr>
        </p:nvSpPr>
        <p:spPr>
          <a:xfrm>
            <a:off x="404813" y="681038"/>
            <a:ext cx="6049962" cy="3403600"/>
          </a:xfrm>
          <a:ln/>
        </p:spPr>
      </p:sp>
      <p:sp>
        <p:nvSpPr>
          <p:cNvPr id="858116" name="Rectangle 3"/>
          <p:cNvSpPr>
            <a:spLocks noGrp="1" noChangeArrowheads="1"/>
          </p:cNvSpPr>
          <p:nvPr>
            <p:ph type="body" idx="1"/>
          </p:nvPr>
        </p:nvSpPr>
        <p:spPr>
          <a:xfrm>
            <a:off x="685800" y="4311650"/>
            <a:ext cx="5486400" cy="4084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smtClean="0">
              <a:latin typeface="Arial" panose="020B0604020202020204" pitchFamily="34" charset="0"/>
            </a:endParaRPr>
          </a:p>
        </p:txBody>
      </p:sp>
    </p:spTree>
    <p:extLst>
      <p:ext uri="{BB962C8B-B14F-4D97-AF65-F5344CB8AC3E}">
        <p14:creationId xmlns:p14="http://schemas.microsoft.com/office/powerpoint/2010/main" val="30896885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B0ABED3-AFBF-45F9-9A03-4C0F88FBC665}" type="slidenum">
              <a:rPr lang="es-ES" altLang="es-MX"/>
              <a:pPr eaLnBrk="1" hangingPunct="1"/>
              <a:t>54</a:t>
            </a:fld>
            <a:endParaRPr lang="es-ES" altLang="es-MX"/>
          </a:p>
        </p:txBody>
      </p:sp>
      <p:sp>
        <p:nvSpPr>
          <p:cNvPr id="859139" name="Rectangle 2"/>
          <p:cNvSpPr>
            <a:spLocks noGrp="1" noRot="1" noChangeAspect="1" noChangeArrowheads="1" noTextEdit="1"/>
          </p:cNvSpPr>
          <p:nvPr>
            <p:ph type="sldImg"/>
          </p:nvPr>
        </p:nvSpPr>
        <p:spPr>
          <a:ln/>
        </p:spPr>
      </p:sp>
      <p:sp>
        <p:nvSpPr>
          <p:cNvPr id="859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smtClean="0">
              <a:latin typeface="Arial" panose="020B0604020202020204" pitchFamily="34" charset="0"/>
            </a:endParaRPr>
          </a:p>
        </p:txBody>
      </p:sp>
    </p:spTree>
    <p:extLst>
      <p:ext uri="{BB962C8B-B14F-4D97-AF65-F5344CB8AC3E}">
        <p14:creationId xmlns:p14="http://schemas.microsoft.com/office/powerpoint/2010/main" val="39953307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517523B-CE52-457C-AF84-38B552CF5699}" type="slidenum">
              <a:rPr lang="es-ES" altLang="es-MX"/>
              <a:pPr eaLnBrk="1" hangingPunct="1"/>
              <a:t>55</a:t>
            </a:fld>
            <a:endParaRPr lang="es-ES" altLang="es-MX"/>
          </a:p>
        </p:txBody>
      </p:sp>
      <p:sp>
        <p:nvSpPr>
          <p:cNvPr id="860163" name="Rectangle 2"/>
          <p:cNvSpPr>
            <a:spLocks noGrp="1" noRot="1" noChangeAspect="1" noChangeArrowheads="1" noTextEdit="1"/>
          </p:cNvSpPr>
          <p:nvPr>
            <p:ph type="sldImg"/>
          </p:nvPr>
        </p:nvSpPr>
        <p:spPr>
          <a:ln/>
        </p:spPr>
      </p:sp>
      <p:sp>
        <p:nvSpPr>
          <p:cNvPr id="860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smtClean="0">
              <a:latin typeface="Arial" panose="020B0604020202020204" pitchFamily="34" charset="0"/>
            </a:endParaRPr>
          </a:p>
        </p:txBody>
      </p:sp>
    </p:spTree>
    <p:extLst>
      <p:ext uri="{BB962C8B-B14F-4D97-AF65-F5344CB8AC3E}">
        <p14:creationId xmlns:p14="http://schemas.microsoft.com/office/powerpoint/2010/main" val="5417899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6"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4D197A0-C43E-4DFF-B920-8BB2AAE9A066}" type="slidenum">
              <a:rPr lang="es-ES" altLang="es-MX"/>
              <a:pPr eaLnBrk="1" hangingPunct="1"/>
              <a:t>56</a:t>
            </a:fld>
            <a:endParaRPr lang="es-ES" altLang="es-MX"/>
          </a:p>
        </p:txBody>
      </p:sp>
      <p:sp>
        <p:nvSpPr>
          <p:cNvPr id="861187" name="Rectangle 2"/>
          <p:cNvSpPr>
            <a:spLocks noGrp="1" noRot="1" noChangeAspect="1" noChangeArrowheads="1" noTextEdit="1"/>
          </p:cNvSpPr>
          <p:nvPr>
            <p:ph type="sldImg"/>
          </p:nvPr>
        </p:nvSpPr>
        <p:spPr>
          <a:ln/>
        </p:spPr>
      </p:sp>
      <p:sp>
        <p:nvSpPr>
          <p:cNvPr id="861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smtClean="0">
              <a:latin typeface="Arial" panose="020B0604020202020204" pitchFamily="34" charset="0"/>
            </a:endParaRPr>
          </a:p>
        </p:txBody>
      </p:sp>
    </p:spTree>
    <p:extLst>
      <p:ext uri="{BB962C8B-B14F-4D97-AF65-F5344CB8AC3E}">
        <p14:creationId xmlns:p14="http://schemas.microsoft.com/office/powerpoint/2010/main" val="344105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90"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CF74E98-CFD5-44B1-9178-BDF747CA3E04}" type="slidenum">
              <a:rPr lang="es-ES" altLang="es-MX"/>
              <a:pPr eaLnBrk="1" hangingPunct="1"/>
              <a:t>3</a:t>
            </a:fld>
            <a:endParaRPr lang="es-ES" altLang="es-MX"/>
          </a:p>
        </p:txBody>
      </p:sp>
      <p:sp>
        <p:nvSpPr>
          <p:cNvPr id="836611" name="Rectangle 2"/>
          <p:cNvSpPr>
            <a:spLocks noGrp="1" noRot="1" noChangeAspect="1" noChangeArrowheads="1" noTextEdit="1"/>
          </p:cNvSpPr>
          <p:nvPr>
            <p:ph type="sldImg"/>
          </p:nvPr>
        </p:nvSpPr>
        <p:spPr>
          <a:ln/>
        </p:spPr>
      </p:sp>
      <p:sp>
        <p:nvSpPr>
          <p:cNvPr id="836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smtClean="0">
              <a:latin typeface="Arial" panose="020B0604020202020204" pitchFamily="34" charset="0"/>
            </a:endParaRPr>
          </a:p>
        </p:txBody>
      </p:sp>
    </p:spTree>
    <p:extLst>
      <p:ext uri="{BB962C8B-B14F-4D97-AF65-F5344CB8AC3E}">
        <p14:creationId xmlns:p14="http://schemas.microsoft.com/office/powerpoint/2010/main" val="1654004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914"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DF5395D-7019-43E8-969B-B34414C0D585}" type="slidenum">
              <a:rPr lang="es-ES" altLang="es-MX"/>
              <a:pPr eaLnBrk="1" hangingPunct="1"/>
              <a:t>4</a:t>
            </a:fld>
            <a:endParaRPr lang="es-ES" altLang="es-MX"/>
          </a:p>
        </p:txBody>
      </p:sp>
      <p:sp>
        <p:nvSpPr>
          <p:cNvPr id="837635" name="Rectangle 2"/>
          <p:cNvSpPr>
            <a:spLocks noGrp="1" noRot="1" noChangeAspect="1" noChangeArrowheads="1" noTextEdit="1"/>
          </p:cNvSpPr>
          <p:nvPr>
            <p:ph type="sldImg"/>
          </p:nvPr>
        </p:nvSpPr>
        <p:spPr>
          <a:ln/>
        </p:spPr>
      </p:sp>
      <p:sp>
        <p:nvSpPr>
          <p:cNvPr id="837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smtClean="0">
              <a:latin typeface="Arial" panose="020B0604020202020204" pitchFamily="34" charset="0"/>
            </a:endParaRPr>
          </a:p>
        </p:txBody>
      </p:sp>
    </p:spTree>
    <p:extLst>
      <p:ext uri="{BB962C8B-B14F-4D97-AF65-F5344CB8AC3E}">
        <p14:creationId xmlns:p14="http://schemas.microsoft.com/office/powerpoint/2010/main" val="3563089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52AD434-9DE4-47BB-9A65-2E9C7661A44B}" type="slidenum">
              <a:rPr lang="es-ES" altLang="es-MX"/>
              <a:pPr eaLnBrk="1" hangingPunct="1"/>
              <a:t>5</a:t>
            </a:fld>
            <a:endParaRPr lang="es-ES" altLang="es-MX"/>
          </a:p>
        </p:txBody>
      </p:sp>
      <p:sp>
        <p:nvSpPr>
          <p:cNvPr id="838659" name="Rectangle 2"/>
          <p:cNvSpPr>
            <a:spLocks noGrp="1" noRot="1" noChangeAspect="1" noChangeArrowheads="1" noTextEdit="1"/>
          </p:cNvSpPr>
          <p:nvPr>
            <p:ph type="sldImg"/>
          </p:nvPr>
        </p:nvSpPr>
        <p:spPr>
          <a:ln/>
        </p:spPr>
      </p:sp>
      <p:sp>
        <p:nvSpPr>
          <p:cNvPr id="838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smtClean="0">
              <a:latin typeface="Arial" panose="020B0604020202020204" pitchFamily="34" charset="0"/>
            </a:endParaRPr>
          </a:p>
        </p:txBody>
      </p:sp>
    </p:spTree>
    <p:extLst>
      <p:ext uri="{BB962C8B-B14F-4D97-AF65-F5344CB8AC3E}">
        <p14:creationId xmlns:p14="http://schemas.microsoft.com/office/powerpoint/2010/main" val="66097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2"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21FAC37-B517-468D-BF3F-2C7CE04BEAF9}" type="slidenum">
              <a:rPr lang="es-ES" altLang="es-MX"/>
              <a:pPr eaLnBrk="1" hangingPunct="1"/>
              <a:t>6</a:t>
            </a:fld>
            <a:endParaRPr lang="es-ES" altLang="es-MX"/>
          </a:p>
        </p:txBody>
      </p:sp>
      <p:sp>
        <p:nvSpPr>
          <p:cNvPr id="839683" name="Rectangle 2"/>
          <p:cNvSpPr>
            <a:spLocks noGrp="1" noRot="1" noChangeAspect="1" noChangeArrowheads="1" noTextEdit="1"/>
          </p:cNvSpPr>
          <p:nvPr>
            <p:ph type="sldImg"/>
          </p:nvPr>
        </p:nvSpPr>
        <p:spPr>
          <a:ln/>
        </p:spPr>
      </p:sp>
      <p:sp>
        <p:nvSpPr>
          <p:cNvPr id="839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smtClean="0">
              <a:latin typeface="Arial" panose="020B0604020202020204" pitchFamily="34" charset="0"/>
            </a:endParaRPr>
          </a:p>
        </p:txBody>
      </p:sp>
    </p:spTree>
    <p:extLst>
      <p:ext uri="{BB962C8B-B14F-4D97-AF65-F5344CB8AC3E}">
        <p14:creationId xmlns:p14="http://schemas.microsoft.com/office/powerpoint/2010/main" val="1684438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986"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A16E89F-F445-43C7-9800-2F1A8BD684D6}" type="slidenum">
              <a:rPr lang="es-ES" altLang="es-MX"/>
              <a:pPr eaLnBrk="1" hangingPunct="1"/>
              <a:t>7</a:t>
            </a:fld>
            <a:endParaRPr lang="es-ES" altLang="es-MX"/>
          </a:p>
        </p:txBody>
      </p:sp>
      <p:sp>
        <p:nvSpPr>
          <p:cNvPr id="840707" name="Rectangle 2"/>
          <p:cNvSpPr>
            <a:spLocks noGrp="1" noRot="1" noChangeAspect="1" noChangeArrowheads="1" noTextEdit="1"/>
          </p:cNvSpPr>
          <p:nvPr>
            <p:ph type="sldImg"/>
          </p:nvPr>
        </p:nvSpPr>
        <p:spPr>
          <a:ln/>
        </p:spPr>
      </p:sp>
      <p:sp>
        <p:nvSpPr>
          <p:cNvPr id="840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smtClean="0">
              <a:latin typeface="Arial" panose="020B0604020202020204" pitchFamily="34" charset="0"/>
            </a:endParaRPr>
          </a:p>
        </p:txBody>
      </p:sp>
    </p:spTree>
    <p:extLst>
      <p:ext uri="{BB962C8B-B14F-4D97-AF65-F5344CB8AC3E}">
        <p14:creationId xmlns:p14="http://schemas.microsoft.com/office/powerpoint/2010/main" val="2629373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010"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4C87D0F-8882-4839-9D6E-3FAA6F0863A1}" type="slidenum">
              <a:rPr lang="es-ES" altLang="es-MX"/>
              <a:pPr eaLnBrk="1" hangingPunct="1"/>
              <a:t>8</a:t>
            </a:fld>
            <a:endParaRPr lang="es-ES" altLang="es-MX"/>
          </a:p>
        </p:txBody>
      </p:sp>
      <p:sp>
        <p:nvSpPr>
          <p:cNvPr id="841731" name="Rectangle 2"/>
          <p:cNvSpPr>
            <a:spLocks noGrp="1" noRot="1" noChangeAspect="1" noChangeArrowheads="1" noTextEdit="1"/>
          </p:cNvSpPr>
          <p:nvPr>
            <p:ph type="sldImg"/>
          </p:nvPr>
        </p:nvSpPr>
        <p:spPr>
          <a:ln/>
        </p:spPr>
      </p:sp>
      <p:sp>
        <p:nvSpPr>
          <p:cNvPr id="841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smtClean="0">
              <a:latin typeface="Arial" panose="020B0604020202020204" pitchFamily="34" charset="0"/>
            </a:endParaRPr>
          </a:p>
        </p:txBody>
      </p:sp>
    </p:spTree>
    <p:extLst>
      <p:ext uri="{BB962C8B-B14F-4D97-AF65-F5344CB8AC3E}">
        <p14:creationId xmlns:p14="http://schemas.microsoft.com/office/powerpoint/2010/main" val="4030161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4"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A556D81-22A5-42B5-943A-9C346482B5F9}" type="slidenum">
              <a:rPr lang="es-ES" altLang="es-MX"/>
              <a:pPr eaLnBrk="1" hangingPunct="1"/>
              <a:t>9</a:t>
            </a:fld>
            <a:endParaRPr lang="es-ES" altLang="es-MX"/>
          </a:p>
        </p:txBody>
      </p:sp>
      <p:sp>
        <p:nvSpPr>
          <p:cNvPr id="842755" name="Rectangle 2"/>
          <p:cNvSpPr>
            <a:spLocks noGrp="1" noRot="1" noChangeAspect="1" noChangeArrowheads="1" noTextEdit="1"/>
          </p:cNvSpPr>
          <p:nvPr>
            <p:ph type="sldImg"/>
          </p:nvPr>
        </p:nvSpPr>
        <p:spPr>
          <a:ln/>
        </p:spPr>
      </p:sp>
      <p:sp>
        <p:nvSpPr>
          <p:cNvPr id="842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smtClean="0">
              <a:latin typeface="Arial" panose="020B0604020202020204" pitchFamily="34" charset="0"/>
            </a:endParaRPr>
          </a:p>
        </p:txBody>
      </p:sp>
    </p:spTree>
    <p:extLst>
      <p:ext uri="{BB962C8B-B14F-4D97-AF65-F5344CB8AC3E}">
        <p14:creationId xmlns:p14="http://schemas.microsoft.com/office/powerpoint/2010/main" val="7760218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smtClean="0"/>
              <a:pPr/>
              <a:t>3/30/2017</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60237098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3/30/2017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20018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3/30/2017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5460156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TextBox 11"/>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3" name="TextBox 12"/>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3/30/2017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561766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3/30/2017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4830085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3/30/2017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735621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3/30/2017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1975583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5053809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7371184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457200"/>
            <a:ext cx="10972800" cy="1371600"/>
          </a:xfrm>
        </p:spPr>
        <p:txBody>
          <a:bodyPr/>
          <a:lstStyle/>
          <a:p>
            <a:r>
              <a:rPr lang="es-ES" smtClean="0"/>
              <a:t>Haga clic para modificar el estilo de título del patrón</a:t>
            </a:r>
            <a:endParaRPr lang="es-MX"/>
          </a:p>
        </p:txBody>
      </p:sp>
      <p:sp>
        <p:nvSpPr>
          <p:cNvPr id="3" name="2 Marcador de texto"/>
          <p:cNvSpPr>
            <a:spLocks noGrp="1"/>
          </p:cNvSpPr>
          <p:nvPr>
            <p:ph type="body" sz="half" idx="1"/>
          </p:nvPr>
        </p:nvSpPr>
        <p:spPr>
          <a:xfrm>
            <a:off x="609600" y="1981200"/>
            <a:ext cx="5384800" cy="3886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6197600" y="1981200"/>
            <a:ext cx="5384800" cy="3886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pie de página"/>
          <p:cNvSpPr>
            <a:spLocks noGrp="1"/>
          </p:cNvSpPr>
          <p:nvPr>
            <p:ph type="ftr" sz="quarter" idx="10"/>
          </p:nvPr>
        </p:nvSpPr>
        <p:spPr>
          <a:xfrm>
            <a:off x="4165600" y="6248400"/>
            <a:ext cx="3860800" cy="457200"/>
          </a:xfrm>
        </p:spPr>
        <p:txBody>
          <a:bodyPr/>
          <a:lstStyle>
            <a:lvl1pPr>
              <a:defRPr/>
            </a:lvl1pPr>
          </a:lstStyle>
          <a:p>
            <a:pPr>
              <a:defRPr/>
            </a:pPr>
            <a:r>
              <a:rPr lang="es-ES"/>
              <a:t>Tribunal de lo Contencioso Administrativo del Estado de Guanajuato</a:t>
            </a:r>
          </a:p>
        </p:txBody>
      </p:sp>
      <p:sp>
        <p:nvSpPr>
          <p:cNvPr id="6" name="5 Marcador de número de diapositiva"/>
          <p:cNvSpPr>
            <a:spLocks noGrp="1"/>
          </p:cNvSpPr>
          <p:nvPr>
            <p:ph type="sldNum" sz="quarter" idx="11"/>
          </p:nvPr>
        </p:nvSpPr>
        <p:spPr>
          <a:xfrm>
            <a:off x="8737600" y="6248400"/>
            <a:ext cx="2844800" cy="457200"/>
          </a:xfrm>
        </p:spPr>
        <p:txBody>
          <a:bodyPr/>
          <a:lstStyle>
            <a:lvl1pPr>
              <a:defRPr/>
            </a:lvl1pPr>
          </a:lstStyle>
          <a:p>
            <a:fld id="{EFEB3759-DB1B-4A2E-8249-BD41D485DD25}" type="slidenum">
              <a:rPr lang="es-ES" altLang="es-MX"/>
              <a:pPr/>
              <a:t>‹Nº›</a:t>
            </a:fld>
            <a:endParaRPr lang="es-ES" altLang="es-MX"/>
          </a:p>
        </p:txBody>
      </p:sp>
      <p:sp>
        <p:nvSpPr>
          <p:cNvPr id="7" name="6 Marcador de fecha"/>
          <p:cNvSpPr>
            <a:spLocks noGrp="1"/>
          </p:cNvSpPr>
          <p:nvPr>
            <p:ph type="dt" sz="half" idx="12"/>
          </p:nvPr>
        </p:nvSpPr>
        <p:spPr>
          <a:xfrm>
            <a:off x="609600" y="6245225"/>
            <a:ext cx="2844800" cy="476250"/>
          </a:xfrm>
        </p:spPr>
        <p:txBody>
          <a:bodyPr/>
          <a:lstStyle>
            <a:lvl1pPr>
              <a:defRPr/>
            </a:lvl1pPr>
          </a:lstStyle>
          <a:p>
            <a:pPr>
              <a:defRPr/>
            </a:pPr>
            <a:endParaRPr lang="es-ES"/>
          </a:p>
        </p:txBody>
      </p:sp>
    </p:spTree>
    <p:extLst>
      <p:ext uri="{BB962C8B-B14F-4D97-AF65-F5344CB8AC3E}">
        <p14:creationId xmlns:p14="http://schemas.microsoft.com/office/powerpoint/2010/main" val="19571849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400" y="-19050"/>
            <a:ext cx="12242800" cy="690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8288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4240167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Diseño personalizado">
    <p:spTree>
      <p:nvGrpSpPr>
        <p:cNvPr id="1" name=""/>
        <p:cNvGrpSpPr/>
        <p:nvPr/>
      </p:nvGrpSpPr>
      <p:grpSpPr>
        <a:xfrm>
          <a:off x="0" y="0"/>
          <a:ext cx="0" cy="0"/>
          <a:chOff x="0" y="0"/>
          <a:chExt cx="0" cy="0"/>
        </a:xfrm>
      </p:grpSpPr>
      <p:pic>
        <p:nvPicPr>
          <p:cNvPr id="2" name="Picture 3"/>
          <p:cNvPicPr>
            <a:picLocks noChangeAspect="1" noChangeArrowheads="1"/>
          </p:cNvPicPr>
          <p:nvPr userDrawn="1"/>
        </p:nvPicPr>
        <p:blipFill>
          <a:blip r:embed="rId2">
            <a:clrChange>
              <a:clrFrom>
                <a:srgbClr val="F8F8F8"/>
              </a:clrFrom>
              <a:clrTo>
                <a:srgbClr val="F8F8F8">
                  <a:alpha val="0"/>
                </a:srgbClr>
              </a:clrTo>
            </a:clrChange>
            <a:extLst>
              <a:ext uri="{28A0092B-C50C-407E-A947-70E740481C1C}">
                <a14:useLocalDpi xmlns:a14="http://schemas.microsoft.com/office/drawing/2010/main" val="0"/>
              </a:ext>
            </a:extLst>
          </a:blip>
          <a:srcRect/>
          <a:stretch>
            <a:fillRect/>
          </a:stretch>
        </p:blipFill>
        <p:spPr bwMode="auto">
          <a:xfrm>
            <a:off x="-48684" y="-26988"/>
            <a:ext cx="2999317" cy="1008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699" y="6643689"/>
            <a:ext cx="12204700" cy="230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7"/>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488017" y="917575"/>
            <a:ext cx="10657416" cy="6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8412189"/>
      </p:ext>
    </p:extLst>
  </p:cSld>
  <p:clrMapOvr>
    <a:masterClrMapping/>
  </p:clrMapOvr>
  <p:transition spd="slow">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3/30/2017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249295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702400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3/30/2017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33205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3/30/2017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550654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smtClean="0"/>
              <a:pPr/>
              <a:t>3/30/2017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077138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3/30/2017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70749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3/30/2017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758405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3/30/2017</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949058354"/>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20.xml"/><Relationship Id="rId4" Type="http://schemas.openxmlformats.org/officeDocument/2006/relationships/image" Target="../media/image16.wmf"/></Relationships>
</file>

<file path=ppt/slides/_rels/slide7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0.xml"/><Relationship Id="rId5" Type="http://schemas.openxmlformats.org/officeDocument/2006/relationships/image" Target="../media/image20.png"/><Relationship Id="rId4" Type="http://schemas.openxmlformats.org/officeDocument/2006/relationships/image" Target="../media/image19.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5 Marcador de número de diapositiva"/>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F221DF7-975B-46C2-80CF-E1B091631EAD}" type="slidenum">
              <a:rPr lang="es-ES" altLang="es-MX">
                <a:solidFill>
                  <a:srgbClr val="FFFFFF"/>
                </a:solidFill>
              </a:rPr>
              <a:pPr eaLnBrk="1" hangingPunct="1"/>
              <a:t>1</a:t>
            </a:fld>
            <a:endParaRPr lang="es-ES" altLang="es-MX">
              <a:solidFill>
                <a:srgbClr val="FFFFFF"/>
              </a:solidFill>
            </a:endParaRPr>
          </a:p>
        </p:txBody>
      </p:sp>
      <p:sp>
        <p:nvSpPr>
          <p:cNvPr id="350211" name="Rectangle 4"/>
          <p:cNvSpPr>
            <a:spLocks noChangeArrowheads="1"/>
          </p:cNvSpPr>
          <p:nvPr/>
        </p:nvSpPr>
        <p:spPr bwMode="auto">
          <a:xfrm>
            <a:off x="2095501" y="3429000"/>
            <a:ext cx="7223125"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ES_tradnl" altLang="es-MX" sz="4000" b="1" i="1">
                <a:solidFill>
                  <a:srgbClr val="C00000"/>
                </a:solidFill>
                <a:latin typeface="Times New Roman" panose="02020603050405020304" pitchFamily="18" charset="0"/>
              </a:rPr>
              <a:t>SISTEMA NACIONAL DE </a:t>
            </a:r>
            <a:endParaRPr lang="es-ES" altLang="es-MX" sz="4000" b="1" i="1">
              <a:solidFill>
                <a:srgbClr val="C00000"/>
              </a:solidFill>
              <a:latin typeface="Times New Roman" panose="02020603050405020304" pitchFamily="18" charset="0"/>
            </a:endParaRPr>
          </a:p>
          <a:p>
            <a:pPr eaLnBrk="1" hangingPunct="1"/>
            <a:r>
              <a:rPr lang="es-ES_tradnl" altLang="es-MX" sz="4000" b="1" i="1">
                <a:solidFill>
                  <a:srgbClr val="C00000"/>
                </a:solidFill>
                <a:latin typeface="Times New Roman" panose="02020603050405020304" pitchFamily="18" charset="0"/>
              </a:rPr>
              <a:t>COORDINACIÓN FISCAL </a:t>
            </a:r>
          </a:p>
          <a:p>
            <a:pPr eaLnBrk="1" hangingPunct="1"/>
            <a:endParaRPr lang="es-ES" altLang="es-MX" sz="4000" b="1" i="1">
              <a:solidFill>
                <a:srgbClr val="C00000"/>
              </a:solidFill>
              <a:latin typeface="Times New Roman" panose="02020603050405020304" pitchFamily="18" charset="0"/>
            </a:endParaRPr>
          </a:p>
          <a:p>
            <a:pPr eaLnBrk="1" hangingPunct="1"/>
            <a:endParaRPr lang="es-ES_tradnl" altLang="es-MX" sz="4000" b="1" i="1">
              <a:solidFill>
                <a:srgbClr val="C00000"/>
              </a:solidFill>
              <a:latin typeface="Times New Roman" panose="02020603050405020304" pitchFamily="18" charset="0"/>
            </a:endParaRPr>
          </a:p>
        </p:txBody>
      </p:sp>
    </p:spTree>
    <p:extLst>
      <p:ext uri="{BB962C8B-B14F-4D97-AF65-F5344CB8AC3E}">
        <p14:creationId xmlns:p14="http://schemas.microsoft.com/office/powerpoint/2010/main" val="1491700113"/>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5 Marcador de número de diapositiva"/>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DA638C7-AE72-4585-A2FE-E7865FE7523A}" type="slidenum">
              <a:rPr lang="es-ES" altLang="es-MX">
                <a:solidFill>
                  <a:srgbClr val="FFFFFF"/>
                </a:solidFill>
              </a:rPr>
              <a:pPr eaLnBrk="1" hangingPunct="1"/>
              <a:t>10</a:t>
            </a:fld>
            <a:endParaRPr lang="es-ES" altLang="es-MX">
              <a:solidFill>
                <a:srgbClr val="FFFFFF"/>
              </a:solidFill>
            </a:endParaRPr>
          </a:p>
        </p:txBody>
      </p:sp>
      <p:sp>
        <p:nvSpPr>
          <p:cNvPr id="359427" name="Rectangle 2"/>
          <p:cNvSpPr>
            <a:spLocks noChangeArrowheads="1"/>
          </p:cNvSpPr>
          <p:nvPr/>
        </p:nvSpPr>
        <p:spPr bwMode="auto">
          <a:xfrm>
            <a:off x="1992314" y="385764"/>
            <a:ext cx="73056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_tradnl" altLang="es-MX" sz="3200" b="1">
                <a:solidFill>
                  <a:srgbClr val="250793"/>
                </a:solidFill>
                <a:latin typeface="Times New Roman" panose="02020603050405020304" pitchFamily="18" charset="0"/>
              </a:rPr>
              <a:t>SEGUNDA CONVENCION DE 1933</a:t>
            </a:r>
            <a:endParaRPr lang="es-ES_tradnl" altLang="es-MX" sz="3600">
              <a:solidFill>
                <a:srgbClr val="250793"/>
              </a:solidFill>
              <a:latin typeface="Times New Roman" panose="02020603050405020304" pitchFamily="18" charset="0"/>
            </a:endParaRPr>
          </a:p>
        </p:txBody>
      </p:sp>
      <p:sp>
        <p:nvSpPr>
          <p:cNvPr id="359428" name="Text Box 3"/>
          <p:cNvSpPr txBox="1">
            <a:spLocks noChangeArrowheads="1"/>
          </p:cNvSpPr>
          <p:nvPr/>
        </p:nvSpPr>
        <p:spPr bwMode="auto">
          <a:xfrm>
            <a:off x="2027239" y="1857376"/>
            <a:ext cx="813752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s-ES" altLang="es-MX" sz="3200" b="1" i="1" u="sng">
                <a:latin typeface="Times New Roman" panose="02020603050405020304" pitchFamily="18" charset="0"/>
              </a:rPr>
              <a:t>ACUERDOS  Y RESULTADOS</a:t>
            </a:r>
          </a:p>
          <a:p>
            <a:pPr algn="just" eaLnBrk="1" hangingPunct="1"/>
            <a:endParaRPr lang="es-ES" altLang="es-MX" sz="3200" b="1" i="1" u="sng">
              <a:latin typeface="Times New Roman" panose="02020603050405020304" pitchFamily="18" charset="0"/>
            </a:endParaRPr>
          </a:p>
          <a:p>
            <a:pPr algn="just" eaLnBrk="1" hangingPunct="1">
              <a:buFontTx/>
              <a:buAutoNum type="alphaLcParenR" startAt="4"/>
            </a:pPr>
            <a:r>
              <a:rPr lang="es-ES" altLang="es-MX" sz="3200">
                <a:latin typeface="Times New Roman" panose="02020603050405020304" pitchFamily="18" charset="0"/>
              </a:rPr>
              <a:t> </a:t>
            </a:r>
            <a:r>
              <a:rPr lang="es-ES" altLang="es-MX" sz="3200" u="sng">
                <a:solidFill>
                  <a:srgbClr val="C00000"/>
                </a:solidFill>
                <a:latin typeface="Times New Roman" panose="02020603050405020304" pitchFamily="18" charset="0"/>
              </a:rPr>
              <a:t>En 1942</a:t>
            </a:r>
            <a:r>
              <a:rPr lang="es-ES" altLang="es-MX" sz="3200">
                <a:latin typeface="Times New Roman" panose="02020603050405020304" pitchFamily="18" charset="0"/>
              </a:rPr>
              <a:t>, se adicionó la fracción XXIX al artículo 73. En él se establecieron las contribuciones especiales sobre energía eléctrica, tabacos labrados, gasolina y otros derivados del petróleo, cerillos, fósforos, aguamiel y productos de su fermentación, explotación forestal y cerveza</a:t>
            </a:r>
          </a:p>
        </p:txBody>
      </p:sp>
    </p:spTree>
    <p:extLst>
      <p:ext uri="{BB962C8B-B14F-4D97-AF65-F5344CB8AC3E}">
        <p14:creationId xmlns:p14="http://schemas.microsoft.com/office/powerpoint/2010/main" val="3615334095"/>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5 Marcador de número de diapositiva"/>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C44C7E4-6649-4C70-AA5F-AE2A50DDBB3E}" type="slidenum">
              <a:rPr lang="es-ES" altLang="es-MX">
                <a:solidFill>
                  <a:srgbClr val="FFFFFF"/>
                </a:solidFill>
              </a:rPr>
              <a:pPr eaLnBrk="1" hangingPunct="1"/>
              <a:t>11</a:t>
            </a:fld>
            <a:endParaRPr lang="es-ES" altLang="es-MX">
              <a:solidFill>
                <a:srgbClr val="FFFFFF"/>
              </a:solidFill>
            </a:endParaRPr>
          </a:p>
        </p:txBody>
      </p:sp>
      <p:sp>
        <p:nvSpPr>
          <p:cNvPr id="360451" name="Rectangle 2"/>
          <p:cNvSpPr>
            <a:spLocks noChangeArrowheads="1"/>
          </p:cNvSpPr>
          <p:nvPr/>
        </p:nvSpPr>
        <p:spPr bwMode="auto">
          <a:xfrm>
            <a:off x="1992314" y="385764"/>
            <a:ext cx="73056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_tradnl" altLang="es-MX" sz="3200" b="1">
                <a:solidFill>
                  <a:srgbClr val="250793"/>
                </a:solidFill>
                <a:latin typeface="Times New Roman" panose="02020603050405020304" pitchFamily="18" charset="0"/>
              </a:rPr>
              <a:t>TERCERA CONVENCION DE 1947</a:t>
            </a:r>
            <a:endParaRPr lang="es-ES_tradnl" altLang="es-MX" sz="3600">
              <a:solidFill>
                <a:srgbClr val="250793"/>
              </a:solidFill>
              <a:latin typeface="Times New Roman" panose="02020603050405020304" pitchFamily="18" charset="0"/>
            </a:endParaRPr>
          </a:p>
        </p:txBody>
      </p:sp>
      <p:sp>
        <p:nvSpPr>
          <p:cNvPr id="360452" name="Text Box 3"/>
          <p:cNvSpPr txBox="1">
            <a:spLocks noChangeArrowheads="1"/>
          </p:cNvSpPr>
          <p:nvPr/>
        </p:nvSpPr>
        <p:spPr bwMode="auto">
          <a:xfrm>
            <a:off x="2135189" y="1052514"/>
            <a:ext cx="8137525"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s-ES" altLang="es-MX" sz="3400" b="1" i="1" u="sng">
                <a:latin typeface="Times New Roman" panose="02020603050405020304" pitchFamily="18" charset="0"/>
              </a:rPr>
              <a:t>OBJETIVO</a:t>
            </a:r>
          </a:p>
          <a:p>
            <a:pPr algn="just" eaLnBrk="1" hangingPunct="1"/>
            <a:endParaRPr lang="es-ES" altLang="es-MX" sz="3400" b="1" i="1" u="sng">
              <a:latin typeface="Times New Roman" panose="02020603050405020304" pitchFamily="18" charset="0"/>
            </a:endParaRPr>
          </a:p>
          <a:p>
            <a:pPr algn="just" eaLnBrk="1" hangingPunct="1"/>
            <a:r>
              <a:rPr lang="es-ES" altLang="es-MX" sz="3400">
                <a:latin typeface="Times New Roman" panose="02020603050405020304" pitchFamily="18" charset="0"/>
              </a:rPr>
              <a:t>	Encontrar </a:t>
            </a:r>
            <a:r>
              <a:rPr lang="es-ES" altLang="es-MX" sz="3400">
                <a:solidFill>
                  <a:srgbClr val="C00000"/>
                </a:solidFill>
                <a:latin typeface="Times New Roman" panose="02020603050405020304" pitchFamily="18" charset="0"/>
              </a:rPr>
              <a:t>soluciones,</a:t>
            </a:r>
            <a:r>
              <a:rPr lang="es-ES" altLang="es-MX" sz="3400">
                <a:latin typeface="Times New Roman" panose="02020603050405020304" pitchFamily="18" charset="0"/>
              </a:rPr>
              <a:t> dentro de un enfoque de </a:t>
            </a:r>
            <a:r>
              <a:rPr lang="es-ES" altLang="es-MX" sz="3400">
                <a:solidFill>
                  <a:srgbClr val="C00000"/>
                </a:solidFill>
                <a:latin typeface="Times New Roman" panose="02020603050405020304" pitchFamily="18" charset="0"/>
              </a:rPr>
              <a:t>coordinación</a:t>
            </a:r>
            <a:r>
              <a:rPr lang="es-ES" altLang="es-MX" sz="3400">
                <a:latin typeface="Times New Roman" panose="02020603050405020304" pitchFamily="18" charset="0"/>
              </a:rPr>
              <a:t>, al </a:t>
            </a:r>
            <a:r>
              <a:rPr lang="es-ES" altLang="es-MX" sz="3400">
                <a:solidFill>
                  <a:srgbClr val="C00000"/>
                </a:solidFill>
                <a:latin typeface="Times New Roman" panose="02020603050405020304" pitchFamily="18" charset="0"/>
              </a:rPr>
              <a:t>problema de la insuficiencia de ingresos de los gobiernos estatales y municipales,</a:t>
            </a:r>
            <a:r>
              <a:rPr lang="es-ES" altLang="es-MX" sz="3400">
                <a:latin typeface="Times New Roman" panose="02020603050405020304" pitchFamily="18" charset="0"/>
              </a:rPr>
              <a:t> reconociendo que la unidad económica nacional solo puede lograrse mediante el desarrollo coordinado de las economías del gobierno federal, los estados y municipios.</a:t>
            </a:r>
          </a:p>
        </p:txBody>
      </p:sp>
    </p:spTree>
    <p:extLst>
      <p:ext uri="{BB962C8B-B14F-4D97-AF65-F5344CB8AC3E}">
        <p14:creationId xmlns:p14="http://schemas.microsoft.com/office/powerpoint/2010/main" val="2159342392"/>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5 Marcador de número de diapositiva"/>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2500CAC-6433-4243-B0FE-87DC58F60A1E}" type="slidenum">
              <a:rPr lang="es-ES" altLang="es-MX">
                <a:solidFill>
                  <a:srgbClr val="FFFFFF"/>
                </a:solidFill>
              </a:rPr>
              <a:pPr eaLnBrk="1" hangingPunct="1"/>
              <a:t>12</a:t>
            </a:fld>
            <a:endParaRPr lang="es-ES" altLang="es-MX">
              <a:solidFill>
                <a:srgbClr val="FFFFFF"/>
              </a:solidFill>
            </a:endParaRPr>
          </a:p>
        </p:txBody>
      </p:sp>
      <p:sp>
        <p:nvSpPr>
          <p:cNvPr id="361475" name="Rectangle 2"/>
          <p:cNvSpPr>
            <a:spLocks noChangeArrowheads="1"/>
          </p:cNvSpPr>
          <p:nvPr/>
        </p:nvSpPr>
        <p:spPr bwMode="auto">
          <a:xfrm>
            <a:off x="1992314" y="385764"/>
            <a:ext cx="73056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_tradnl" altLang="es-MX" sz="3200" b="1">
                <a:solidFill>
                  <a:srgbClr val="250793"/>
                </a:solidFill>
                <a:latin typeface="Times New Roman" panose="02020603050405020304" pitchFamily="18" charset="0"/>
              </a:rPr>
              <a:t>TERCERA CONVENCION DE 1947</a:t>
            </a:r>
            <a:endParaRPr lang="es-ES_tradnl" altLang="es-MX" sz="3600">
              <a:solidFill>
                <a:srgbClr val="250793"/>
              </a:solidFill>
              <a:latin typeface="Times New Roman" panose="02020603050405020304" pitchFamily="18" charset="0"/>
            </a:endParaRPr>
          </a:p>
        </p:txBody>
      </p:sp>
      <p:sp>
        <p:nvSpPr>
          <p:cNvPr id="361476" name="Text Box 3"/>
          <p:cNvSpPr txBox="1">
            <a:spLocks noChangeArrowheads="1"/>
          </p:cNvSpPr>
          <p:nvPr/>
        </p:nvSpPr>
        <p:spPr bwMode="auto">
          <a:xfrm>
            <a:off x="2135189" y="1700214"/>
            <a:ext cx="8137525" cy="478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s-ES" altLang="es-MX" sz="2800" b="1" i="1" u="sng">
                <a:latin typeface="Times New Roman" panose="02020603050405020304" pitchFamily="18" charset="0"/>
              </a:rPr>
              <a:t>ACUERDOS Y RESULTADOS</a:t>
            </a:r>
          </a:p>
          <a:p>
            <a:pPr algn="just" eaLnBrk="1" hangingPunct="1"/>
            <a:endParaRPr lang="es-ES" altLang="es-MX" sz="2800" b="1" i="1" u="sng">
              <a:latin typeface="Times New Roman" panose="02020603050405020304" pitchFamily="18" charset="0"/>
            </a:endParaRPr>
          </a:p>
          <a:p>
            <a:pPr algn="just" eaLnBrk="1" hangingPunct="1">
              <a:buFontTx/>
              <a:buAutoNum type="alphaLcParenR"/>
            </a:pPr>
            <a:r>
              <a:rPr lang="es-ES" altLang="es-MX" sz="2800">
                <a:latin typeface="Times New Roman" panose="02020603050405020304" pitchFamily="18" charset="0"/>
              </a:rPr>
              <a:t> Se recomendó el </a:t>
            </a:r>
            <a:r>
              <a:rPr lang="es-ES" altLang="es-MX" sz="2800" b="1">
                <a:solidFill>
                  <a:srgbClr val="C00000"/>
                </a:solidFill>
                <a:latin typeface="Times New Roman" panose="02020603050405020304" pitchFamily="18" charset="0"/>
              </a:rPr>
              <a:t>establecimiento de un sistema fiscal que permita el aprovechamiento coordinado, entre el gobierno federal y los estados</a:t>
            </a:r>
            <a:r>
              <a:rPr lang="es-ES" altLang="es-MX" sz="2800">
                <a:latin typeface="Times New Roman" panose="02020603050405020304" pitchFamily="18" charset="0"/>
              </a:rPr>
              <a:t>, de las principales fuentes de gravamen.</a:t>
            </a:r>
          </a:p>
          <a:p>
            <a:pPr algn="just" eaLnBrk="1" hangingPunct="1">
              <a:buFontTx/>
              <a:buAutoNum type="alphaLcParenR"/>
            </a:pPr>
            <a:r>
              <a:rPr lang="es-ES" altLang="es-MX" sz="2800">
                <a:latin typeface="Times New Roman" panose="02020603050405020304" pitchFamily="18" charset="0"/>
              </a:rPr>
              <a:t>Se propuso elaborar e implementar un </a:t>
            </a:r>
            <a:r>
              <a:rPr lang="es-ES" altLang="es-MX" sz="2800" b="1">
                <a:solidFill>
                  <a:srgbClr val="C00000"/>
                </a:solidFill>
                <a:latin typeface="Times New Roman" panose="02020603050405020304" pitchFamily="18" charset="0"/>
              </a:rPr>
              <a:t>plan nacional de arbitrios</a:t>
            </a:r>
            <a:r>
              <a:rPr lang="es-ES" altLang="es-MX" sz="2800">
                <a:latin typeface="Times New Roman" panose="02020603050405020304" pitchFamily="18" charset="0"/>
              </a:rPr>
              <a:t>, de común acuerdo con el gobierno federal y los estados, sin perder de vista las necesidades de los municipios.</a:t>
            </a:r>
          </a:p>
          <a:p>
            <a:pPr algn="just" eaLnBrk="1" hangingPunct="1"/>
            <a:endParaRPr lang="es-ES" altLang="es-MX" sz="2800">
              <a:latin typeface="Times New Roman" panose="02020603050405020304" pitchFamily="18" charset="0"/>
            </a:endParaRPr>
          </a:p>
        </p:txBody>
      </p:sp>
    </p:spTree>
    <p:extLst>
      <p:ext uri="{BB962C8B-B14F-4D97-AF65-F5344CB8AC3E}">
        <p14:creationId xmlns:p14="http://schemas.microsoft.com/office/powerpoint/2010/main" val="2848266666"/>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5 Marcador de número de diapositiva"/>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BBCD149-37E4-48E4-915F-FC93EC1B4AB0}" type="slidenum">
              <a:rPr lang="es-ES" altLang="es-MX">
                <a:solidFill>
                  <a:srgbClr val="FFFFFF"/>
                </a:solidFill>
              </a:rPr>
              <a:pPr eaLnBrk="1" hangingPunct="1"/>
              <a:t>13</a:t>
            </a:fld>
            <a:endParaRPr lang="es-ES" altLang="es-MX">
              <a:solidFill>
                <a:srgbClr val="FFFFFF"/>
              </a:solidFill>
            </a:endParaRPr>
          </a:p>
        </p:txBody>
      </p:sp>
      <p:sp>
        <p:nvSpPr>
          <p:cNvPr id="362499" name="Rectangle 2"/>
          <p:cNvSpPr>
            <a:spLocks noChangeArrowheads="1"/>
          </p:cNvSpPr>
          <p:nvPr/>
        </p:nvSpPr>
        <p:spPr bwMode="auto">
          <a:xfrm>
            <a:off x="1992314" y="385764"/>
            <a:ext cx="73056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_tradnl" altLang="es-MX" sz="3200" b="1">
                <a:solidFill>
                  <a:srgbClr val="250793"/>
                </a:solidFill>
                <a:latin typeface="Times New Roman" panose="02020603050405020304" pitchFamily="18" charset="0"/>
              </a:rPr>
              <a:t>TERCERA CONVENCION DE 1947</a:t>
            </a:r>
            <a:endParaRPr lang="es-ES_tradnl" altLang="es-MX" sz="3600">
              <a:solidFill>
                <a:srgbClr val="250793"/>
              </a:solidFill>
              <a:latin typeface="Times New Roman" panose="02020603050405020304" pitchFamily="18" charset="0"/>
            </a:endParaRPr>
          </a:p>
        </p:txBody>
      </p:sp>
      <p:sp>
        <p:nvSpPr>
          <p:cNvPr id="362500" name="Text Box 3"/>
          <p:cNvSpPr txBox="1">
            <a:spLocks noChangeArrowheads="1"/>
          </p:cNvSpPr>
          <p:nvPr/>
        </p:nvSpPr>
        <p:spPr bwMode="auto">
          <a:xfrm>
            <a:off x="1847851" y="1052514"/>
            <a:ext cx="8424863"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s-ES" altLang="es-MX" sz="3200" b="1" i="1" u="sng">
                <a:latin typeface="Times New Roman" panose="02020603050405020304" pitchFamily="18" charset="0"/>
              </a:rPr>
              <a:t>ACUERDOS Y RESULTADOS</a:t>
            </a:r>
          </a:p>
          <a:p>
            <a:pPr algn="just" eaLnBrk="1" hangingPunct="1"/>
            <a:endParaRPr lang="es-ES" altLang="es-MX" sz="3200" b="1" i="1" u="sng">
              <a:latin typeface="Times New Roman" panose="02020603050405020304" pitchFamily="18" charset="0"/>
            </a:endParaRPr>
          </a:p>
          <a:p>
            <a:pPr algn="just" eaLnBrk="1" hangingPunct="1">
              <a:buFontTx/>
              <a:buAutoNum type="alphaLcParenR" startAt="3"/>
            </a:pPr>
            <a:r>
              <a:rPr lang="es-ES" altLang="es-MX" sz="3200">
                <a:latin typeface="Times New Roman" panose="02020603050405020304" pitchFamily="18" charset="0"/>
              </a:rPr>
              <a:t>Se acordó la </a:t>
            </a:r>
            <a:r>
              <a:rPr lang="es-ES" altLang="es-MX" sz="3200">
                <a:solidFill>
                  <a:srgbClr val="C00000"/>
                </a:solidFill>
                <a:latin typeface="Times New Roman" panose="02020603050405020304" pitchFamily="18" charset="0"/>
              </a:rPr>
              <a:t>creación de la comisión nacional de arbitrios, </a:t>
            </a:r>
            <a:r>
              <a:rPr lang="es-ES" altLang="es-MX" sz="3200">
                <a:latin typeface="Times New Roman" panose="02020603050405020304" pitchFamily="18" charset="0"/>
              </a:rPr>
              <a:t>integrada por 3 representantes federales, 5 de las entidades y 2 de los causantes. A esta comisión correspondió proponer medidas para coordinar la acción impositiva federal y local, actuar como consultor técnico y gestionar el pago oportuno de las participaciones</a:t>
            </a:r>
          </a:p>
          <a:p>
            <a:pPr algn="just" eaLnBrk="1" hangingPunct="1">
              <a:buFontTx/>
              <a:buAutoNum type="alphaLcParenR" startAt="3"/>
            </a:pPr>
            <a:endParaRPr lang="es-ES" altLang="es-MX" sz="3200">
              <a:latin typeface="Times New Roman" panose="02020603050405020304" pitchFamily="18" charset="0"/>
            </a:endParaRPr>
          </a:p>
        </p:txBody>
      </p:sp>
    </p:spTree>
    <p:extLst>
      <p:ext uri="{BB962C8B-B14F-4D97-AF65-F5344CB8AC3E}">
        <p14:creationId xmlns:p14="http://schemas.microsoft.com/office/powerpoint/2010/main" val="3690670549"/>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5 Marcador de número de diapositiva"/>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BEE1494-E803-4851-9503-69407DDB9338}" type="slidenum">
              <a:rPr lang="es-ES" altLang="es-MX">
                <a:solidFill>
                  <a:srgbClr val="FFFFFF"/>
                </a:solidFill>
              </a:rPr>
              <a:pPr eaLnBrk="1" hangingPunct="1"/>
              <a:t>14</a:t>
            </a:fld>
            <a:endParaRPr lang="es-ES" altLang="es-MX">
              <a:solidFill>
                <a:srgbClr val="FFFFFF"/>
              </a:solidFill>
            </a:endParaRPr>
          </a:p>
        </p:txBody>
      </p:sp>
      <p:sp>
        <p:nvSpPr>
          <p:cNvPr id="363523" name="Rectangle 2"/>
          <p:cNvSpPr>
            <a:spLocks noChangeArrowheads="1"/>
          </p:cNvSpPr>
          <p:nvPr/>
        </p:nvSpPr>
        <p:spPr bwMode="auto">
          <a:xfrm>
            <a:off x="1992314" y="385764"/>
            <a:ext cx="73056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_tradnl" altLang="es-MX" sz="3200" b="1">
                <a:solidFill>
                  <a:srgbClr val="250793"/>
                </a:solidFill>
                <a:latin typeface="Times New Roman" panose="02020603050405020304" pitchFamily="18" charset="0"/>
              </a:rPr>
              <a:t>TERCERA CONVENCION DE 1947</a:t>
            </a:r>
            <a:endParaRPr lang="es-ES_tradnl" altLang="es-MX" sz="3600">
              <a:solidFill>
                <a:srgbClr val="250793"/>
              </a:solidFill>
              <a:latin typeface="Times New Roman" panose="02020603050405020304" pitchFamily="18" charset="0"/>
            </a:endParaRPr>
          </a:p>
        </p:txBody>
      </p:sp>
      <p:sp>
        <p:nvSpPr>
          <p:cNvPr id="363524" name="Text Box 3"/>
          <p:cNvSpPr txBox="1">
            <a:spLocks noChangeArrowheads="1"/>
          </p:cNvSpPr>
          <p:nvPr/>
        </p:nvSpPr>
        <p:spPr bwMode="auto">
          <a:xfrm>
            <a:off x="1847851" y="1052513"/>
            <a:ext cx="8424863"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s-ES" altLang="es-MX" sz="3200" b="1" i="1" u="sng">
                <a:latin typeface="Times New Roman" panose="02020603050405020304" pitchFamily="18" charset="0"/>
              </a:rPr>
              <a:t>ACUERDOS Y RESULTADOS</a:t>
            </a:r>
          </a:p>
          <a:p>
            <a:pPr algn="just" eaLnBrk="1" hangingPunct="1">
              <a:buFontTx/>
              <a:buChar char="•"/>
            </a:pPr>
            <a:endParaRPr lang="es-ES" altLang="es-MX" sz="3200" b="1" i="1" u="sng">
              <a:latin typeface="Times New Roman" panose="02020603050405020304" pitchFamily="18" charset="0"/>
            </a:endParaRPr>
          </a:p>
          <a:p>
            <a:pPr algn="just" eaLnBrk="1" hangingPunct="1">
              <a:buFontTx/>
              <a:buChar char="•"/>
            </a:pPr>
            <a:r>
              <a:rPr lang="es-ES" altLang="es-MX" sz="3200">
                <a:latin typeface="Times New Roman" panose="02020603050405020304" pitchFamily="18" charset="0"/>
              </a:rPr>
              <a:t>Se acordó la creación de la comisión nacional de arbitrios, integrada por 3 representantes federales, 5 de las entidades y 2 de los causantes. A esta comisión correspondió proponer medidas para coordinar la acción impositiva federal y local, actuar como consultor técnico y gestionar el pago oportuno de las participaciones</a:t>
            </a:r>
          </a:p>
          <a:p>
            <a:pPr algn="just" eaLnBrk="1" hangingPunct="1">
              <a:buFontTx/>
              <a:buChar char="•"/>
            </a:pPr>
            <a:endParaRPr lang="es-ES" altLang="es-MX" sz="3200">
              <a:latin typeface="Times New Roman" panose="02020603050405020304" pitchFamily="18" charset="0"/>
            </a:endParaRPr>
          </a:p>
        </p:txBody>
      </p:sp>
    </p:spTree>
    <p:extLst>
      <p:ext uri="{BB962C8B-B14F-4D97-AF65-F5344CB8AC3E}">
        <p14:creationId xmlns:p14="http://schemas.microsoft.com/office/powerpoint/2010/main" val="2331956710"/>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5 Marcador de número de diapositiva"/>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311C5D4-414C-43D4-B66A-874AC761D08C}" type="slidenum">
              <a:rPr lang="es-ES" altLang="es-MX">
                <a:solidFill>
                  <a:srgbClr val="FFFFFF"/>
                </a:solidFill>
              </a:rPr>
              <a:pPr eaLnBrk="1" hangingPunct="1"/>
              <a:t>15</a:t>
            </a:fld>
            <a:endParaRPr lang="es-ES" altLang="es-MX">
              <a:solidFill>
                <a:srgbClr val="FFFFFF"/>
              </a:solidFill>
            </a:endParaRPr>
          </a:p>
        </p:txBody>
      </p:sp>
      <p:sp>
        <p:nvSpPr>
          <p:cNvPr id="364547" name="Rectangle 2"/>
          <p:cNvSpPr>
            <a:spLocks noChangeArrowheads="1"/>
          </p:cNvSpPr>
          <p:nvPr/>
        </p:nvSpPr>
        <p:spPr bwMode="auto">
          <a:xfrm>
            <a:off x="1919289" y="188913"/>
            <a:ext cx="8391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_tradnl" altLang="es-MX" sz="2400" b="1" i="1" u="sng" dirty="0">
                <a:solidFill>
                  <a:srgbClr val="C00000"/>
                </a:solidFill>
                <a:latin typeface="Times New Roman" panose="02020603050405020304" pitchFamily="18" charset="0"/>
              </a:rPr>
              <a:t>PANORAMA DE LA COORDINACION FISCAL HACIA 1979</a:t>
            </a:r>
            <a:endParaRPr lang="es-ES_tradnl" altLang="es-MX" sz="2800" i="1" u="sng" dirty="0">
              <a:solidFill>
                <a:srgbClr val="C00000"/>
              </a:solidFill>
              <a:latin typeface="Times New Roman" panose="02020603050405020304" pitchFamily="18" charset="0"/>
            </a:endParaRPr>
          </a:p>
        </p:txBody>
      </p:sp>
      <p:sp>
        <p:nvSpPr>
          <p:cNvPr id="364548" name="Text Box 3"/>
          <p:cNvSpPr txBox="1">
            <a:spLocks noChangeArrowheads="1"/>
          </p:cNvSpPr>
          <p:nvPr/>
        </p:nvSpPr>
        <p:spPr bwMode="auto">
          <a:xfrm>
            <a:off x="1847851" y="836613"/>
            <a:ext cx="8424863"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714500" indent="-3429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s-ES" altLang="es-MX" sz="2800">
                <a:latin typeface="Times New Roman" panose="02020603050405020304" pitchFamily="18" charset="0"/>
              </a:rPr>
              <a:t>	Hasta 1979 el panorama de las participaciones era muy irregular y complejo,  ya que en algunos</a:t>
            </a:r>
            <a:r>
              <a:rPr lang="es-ES" altLang="es-MX" sz="2800">
                <a:solidFill>
                  <a:srgbClr val="C00000"/>
                </a:solidFill>
                <a:latin typeface="Times New Roman" panose="02020603050405020304" pitchFamily="18" charset="0"/>
              </a:rPr>
              <a:t> impuestos no se otorgaban  participaciones</a:t>
            </a:r>
            <a:r>
              <a:rPr lang="es-ES" altLang="es-MX" sz="3200">
                <a:latin typeface="Times New Roman" panose="02020603050405020304" pitchFamily="18" charset="0"/>
              </a:rPr>
              <a:t>.</a:t>
            </a:r>
          </a:p>
          <a:p>
            <a:pPr algn="just" eaLnBrk="1" hangingPunct="1"/>
            <a:endParaRPr lang="es-ES" altLang="es-MX" sz="3200">
              <a:latin typeface="Times New Roman" panose="02020603050405020304" pitchFamily="18" charset="0"/>
            </a:endParaRPr>
          </a:p>
          <a:p>
            <a:pPr lvl="3" algn="just" eaLnBrk="1" hangingPunct="1">
              <a:buFont typeface="Times New Roman" panose="02020603050405020304" pitchFamily="18" charset="0"/>
              <a:buChar char="–"/>
            </a:pPr>
            <a:r>
              <a:rPr lang="es-ES" altLang="es-MX" sz="2400">
                <a:solidFill>
                  <a:srgbClr val="C00000"/>
                </a:solidFill>
                <a:latin typeface="Times New Roman" panose="02020603050405020304" pitchFamily="18" charset="0"/>
              </a:rPr>
              <a:t>Sobre la Renta de causantes mayores</a:t>
            </a:r>
          </a:p>
          <a:p>
            <a:pPr lvl="3" algn="just" eaLnBrk="1" hangingPunct="1">
              <a:buFont typeface="Times New Roman" panose="02020603050405020304" pitchFamily="18" charset="0"/>
              <a:buChar char="–"/>
            </a:pPr>
            <a:r>
              <a:rPr lang="es-ES" altLang="es-MX" sz="2400">
                <a:solidFill>
                  <a:srgbClr val="C00000"/>
                </a:solidFill>
                <a:latin typeface="Times New Roman" panose="02020603050405020304" pitchFamily="18" charset="0"/>
              </a:rPr>
              <a:t>Sobre la Renta de personas físicas</a:t>
            </a:r>
          </a:p>
          <a:p>
            <a:pPr lvl="3" algn="just" eaLnBrk="1" hangingPunct="1">
              <a:buFont typeface="Times New Roman" panose="02020603050405020304" pitchFamily="18" charset="0"/>
              <a:buChar char="–"/>
            </a:pPr>
            <a:r>
              <a:rPr lang="es-ES" altLang="es-MX" sz="2400">
                <a:solidFill>
                  <a:srgbClr val="C00000"/>
                </a:solidFill>
                <a:latin typeface="Times New Roman" panose="02020603050405020304" pitchFamily="18" charset="0"/>
              </a:rPr>
              <a:t>Generales de exportación e importación</a:t>
            </a:r>
          </a:p>
          <a:p>
            <a:pPr lvl="3" algn="just" eaLnBrk="1" hangingPunct="1">
              <a:buFont typeface="Times New Roman" panose="02020603050405020304" pitchFamily="18" charset="0"/>
              <a:buChar char="–"/>
            </a:pPr>
            <a:r>
              <a:rPr lang="es-ES" altLang="es-MX" sz="2400">
                <a:solidFill>
                  <a:srgbClr val="C00000"/>
                </a:solidFill>
                <a:latin typeface="Times New Roman" panose="02020603050405020304" pitchFamily="18" charset="0"/>
              </a:rPr>
              <a:t>Establecidos en la Ley General del Timbre</a:t>
            </a:r>
          </a:p>
          <a:p>
            <a:pPr algn="just" eaLnBrk="1" hangingPunct="1"/>
            <a:endParaRPr lang="es-ES" altLang="es-MX" sz="3200">
              <a:latin typeface="Times New Roman" panose="02020603050405020304" pitchFamily="18" charset="0"/>
            </a:endParaRPr>
          </a:p>
          <a:p>
            <a:pPr algn="just" eaLnBrk="1" hangingPunct="1"/>
            <a:r>
              <a:rPr lang="es-ES" altLang="es-MX" sz="2800">
                <a:latin typeface="Times New Roman" panose="02020603050405020304" pitchFamily="18" charset="0"/>
              </a:rPr>
              <a:t>	En otros casos </a:t>
            </a:r>
            <a:r>
              <a:rPr lang="es-ES" altLang="es-MX" sz="2800">
                <a:solidFill>
                  <a:srgbClr val="C00000"/>
                </a:solidFill>
                <a:latin typeface="Times New Roman" panose="02020603050405020304" pitchFamily="18" charset="0"/>
              </a:rPr>
              <a:t>las participaciones estaban condicionadas a la suspensión de los gravámenes locales sobre la misma fuente</a:t>
            </a:r>
            <a:r>
              <a:rPr lang="es-ES" altLang="es-MX" sz="2800">
                <a:latin typeface="Times New Roman" panose="02020603050405020304" pitchFamily="18" charset="0"/>
              </a:rPr>
              <a:t>, o a la celebración de convenios de colaboración</a:t>
            </a:r>
          </a:p>
        </p:txBody>
      </p:sp>
    </p:spTree>
    <p:extLst>
      <p:ext uri="{BB962C8B-B14F-4D97-AF65-F5344CB8AC3E}">
        <p14:creationId xmlns:p14="http://schemas.microsoft.com/office/powerpoint/2010/main" val="2528452551"/>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5 Marcador de número de diapositiva"/>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B1119E2-BBAB-4D49-9560-269B8E4E4E7B}" type="slidenum">
              <a:rPr lang="es-ES" altLang="es-MX">
                <a:solidFill>
                  <a:srgbClr val="FFFFFF"/>
                </a:solidFill>
              </a:rPr>
              <a:pPr eaLnBrk="1" hangingPunct="1"/>
              <a:t>16</a:t>
            </a:fld>
            <a:endParaRPr lang="es-ES" altLang="es-MX">
              <a:solidFill>
                <a:srgbClr val="FFFFFF"/>
              </a:solidFill>
            </a:endParaRPr>
          </a:p>
        </p:txBody>
      </p:sp>
      <p:sp>
        <p:nvSpPr>
          <p:cNvPr id="365571" name="Rectangle 2"/>
          <p:cNvSpPr>
            <a:spLocks noChangeArrowheads="1"/>
          </p:cNvSpPr>
          <p:nvPr/>
        </p:nvSpPr>
        <p:spPr bwMode="auto">
          <a:xfrm>
            <a:off x="1703389" y="404814"/>
            <a:ext cx="79200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_tradnl" altLang="es-MX" sz="2000" b="1">
                <a:solidFill>
                  <a:srgbClr val="250793"/>
                </a:solidFill>
                <a:latin typeface="Times New Roman" panose="02020603050405020304" pitchFamily="18" charset="0"/>
              </a:rPr>
              <a:t>PANORAMA DE LA COORDINACION FISCAL HACIA 1979</a:t>
            </a:r>
            <a:endParaRPr lang="es-ES_tradnl" altLang="es-MX" sz="2400">
              <a:solidFill>
                <a:srgbClr val="250793"/>
              </a:solidFill>
              <a:latin typeface="Times New Roman" panose="02020603050405020304" pitchFamily="18" charset="0"/>
            </a:endParaRPr>
          </a:p>
        </p:txBody>
      </p:sp>
      <p:sp>
        <p:nvSpPr>
          <p:cNvPr id="365572" name="Text Box 3"/>
          <p:cNvSpPr txBox="1">
            <a:spLocks noChangeArrowheads="1"/>
          </p:cNvSpPr>
          <p:nvPr/>
        </p:nvSpPr>
        <p:spPr bwMode="auto">
          <a:xfrm>
            <a:off x="1847851" y="1052514"/>
            <a:ext cx="8569325" cy="570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171700" indent="-342900" eaLnBrk="0" hangingPunct="0">
              <a:defRPr>
                <a:solidFill>
                  <a:schemeClr val="tx1"/>
                </a:solidFill>
                <a:latin typeface="Arial" panose="020B0604020202020204" pitchFamily="34" charset="0"/>
                <a:cs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s-ES" altLang="es-MX" sz="2300" dirty="0">
                <a:latin typeface="Times New Roman" panose="02020603050405020304" pitchFamily="18" charset="0"/>
              </a:rPr>
              <a:t>	Se propuso la participación a los Estados, con el propósito de que </a:t>
            </a:r>
            <a:r>
              <a:rPr lang="es-ES" altLang="es-MX" sz="2300" dirty="0">
                <a:solidFill>
                  <a:srgbClr val="C00000"/>
                </a:solidFill>
                <a:latin typeface="Times New Roman" panose="02020603050405020304" pitchFamily="18" charset="0"/>
              </a:rPr>
              <a:t>suspendieran el cobro en </a:t>
            </a:r>
          </a:p>
          <a:p>
            <a:pPr algn="just" eaLnBrk="1" hangingPunct="1"/>
            <a:endParaRPr lang="es-ES" altLang="es-MX" sz="2300" dirty="0">
              <a:latin typeface="Times New Roman" panose="02020603050405020304" pitchFamily="18" charset="0"/>
            </a:endParaRPr>
          </a:p>
          <a:p>
            <a:pPr lvl="4" algn="just" eaLnBrk="1" hangingPunct="1">
              <a:buFont typeface="Times New Roman" panose="02020603050405020304" pitchFamily="18" charset="0"/>
              <a:buChar char="–"/>
            </a:pPr>
            <a:r>
              <a:rPr lang="es-ES" altLang="es-MX" sz="2300" dirty="0">
                <a:latin typeface="Times New Roman" panose="02020603050405020304" pitchFamily="18" charset="0"/>
              </a:rPr>
              <a:t>Llantas y cámaras de hule</a:t>
            </a:r>
          </a:p>
          <a:p>
            <a:pPr lvl="4" algn="just" eaLnBrk="1" hangingPunct="1">
              <a:buFont typeface="Times New Roman" panose="02020603050405020304" pitchFamily="18" charset="0"/>
              <a:buChar char="–"/>
            </a:pPr>
            <a:r>
              <a:rPr lang="es-ES" altLang="es-MX" sz="2300" dirty="0">
                <a:latin typeface="Times New Roman" panose="02020603050405020304" pitchFamily="18" charset="0"/>
              </a:rPr>
              <a:t>Cemento</a:t>
            </a:r>
          </a:p>
          <a:p>
            <a:pPr lvl="4" algn="just" eaLnBrk="1" hangingPunct="1">
              <a:buFont typeface="Times New Roman" panose="02020603050405020304" pitchFamily="18" charset="0"/>
              <a:buChar char="–"/>
            </a:pPr>
            <a:r>
              <a:rPr lang="es-ES" altLang="es-MX" sz="2300" dirty="0">
                <a:latin typeface="Times New Roman" panose="02020603050405020304" pitchFamily="18" charset="0"/>
              </a:rPr>
              <a:t>Artículos electrónicos</a:t>
            </a:r>
          </a:p>
          <a:p>
            <a:pPr lvl="4" algn="just" eaLnBrk="1" hangingPunct="1">
              <a:buFont typeface="Times New Roman" panose="02020603050405020304" pitchFamily="18" charset="0"/>
              <a:buChar char="–"/>
            </a:pPr>
            <a:r>
              <a:rPr lang="es-ES" altLang="es-MX" sz="2300" dirty="0">
                <a:latin typeface="Times New Roman" panose="02020603050405020304" pitchFamily="18" charset="0"/>
              </a:rPr>
              <a:t>Vidrios y cristal</a:t>
            </a:r>
          </a:p>
          <a:p>
            <a:pPr algn="just" eaLnBrk="1" hangingPunct="1"/>
            <a:endParaRPr lang="es-ES" altLang="es-MX" sz="2300" dirty="0">
              <a:latin typeface="Times New Roman" panose="02020603050405020304" pitchFamily="18" charset="0"/>
            </a:endParaRPr>
          </a:p>
          <a:p>
            <a:pPr algn="just" eaLnBrk="1" hangingPunct="1"/>
            <a:r>
              <a:rPr lang="es-ES" altLang="es-MX" sz="2300" dirty="0">
                <a:solidFill>
                  <a:srgbClr val="C00000"/>
                </a:solidFill>
                <a:latin typeface="Times New Roman" panose="02020603050405020304" pitchFamily="18" charset="0"/>
              </a:rPr>
              <a:t>	Si se suspendían</a:t>
            </a:r>
            <a:r>
              <a:rPr lang="es-ES" altLang="es-MX" sz="2300" dirty="0">
                <a:latin typeface="Times New Roman" panose="02020603050405020304" pitchFamily="18" charset="0"/>
              </a:rPr>
              <a:t>, se participaba vía convenio de:</a:t>
            </a:r>
          </a:p>
          <a:p>
            <a:pPr algn="just" eaLnBrk="1" hangingPunct="1"/>
            <a:endParaRPr lang="es-ES" altLang="es-MX" sz="2300" dirty="0">
              <a:latin typeface="Times New Roman" panose="02020603050405020304" pitchFamily="18" charset="0"/>
            </a:endParaRPr>
          </a:p>
          <a:p>
            <a:pPr lvl="4" algn="just" eaLnBrk="1" hangingPunct="1">
              <a:buFont typeface="Times New Roman" panose="02020603050405020304" pitchFamily="18" charset="0"/>
              <a:buChar char="–"/>
            </a:pPr>
            <a:r>
              <a:rPr lang="es-ES" altLang="es-MX" sz="2300" dirty="0">
                <a:latin typeface="Times New Roman" panose="02020603050405020304" pitchFamily="18" charset="0"/>
              </a:rPr>
              <a:t>Sobre ingresos mercantiles</a:t>
            </a:r>
          </a:p>
          <a:p>
            <a:pPr lvl="4" algn="just" eaLnBrk="1" hangingPunct="1">
              <a:buFont typeface="Times New Roman" panose="02020603050405020304" pitchFamily="18" charset="0"/>
              <a:buChar char="–"/>
            </a:pPr>
            <a:r>
              <a:rPr lang="es-ES" altLang="es-MX" sz="2300" dirty="0">
                <a:latin typeface="Times New Roman" panose="02020603050405020304" pitchFamily="18" charset="0"/>
              </a:rPr>
              <a:t>Global a los causantes menores</a:t>
            </a:r>
          </a:p>
          <a:p>
            <a:pPr lvl="4" algn="just" eaLnBrk="1" hangingPunct="1">
              <a:buFont typeface="Times New Roman" panose="02020603050405020304" pitchFamily="18" charset="0"/>
              <a:buChar char="–"/>
            </a:pPr>
            <a:r>
              <a:rPr lang="es-ES" altLang="es-MX" sz="2300" dirty="0">
                <a:latin typeface="Times New Roman" panose="02020603050405020304" pitchFamily="18" charset="0"/>
              </a:rPr>
              <a:t>Tenencia o uso de vehículos</a:t>
            </a:r>
          </a:p>
          <a:p>
            <a:pPr lvl="4" algn="just" eaLnBrk="1" hangingPunct="1">
              <a:buFont typeface="Times New Roman" panose="02020603050405020304" pitchFamily="18" charset="0"/>
              <a:buChar char="–"/>
            </a:pPr>
            <a:r>
              <a:rPr lang="es-ES" altLang="es-MX" sz="2300" dirty="0">
                <a:latin typeface="Times New Roman" panose="02020603050405020304" pitchFamily="18" charset="0"/>
              </a:rPr>
              <a:t>Global a las bases especiales de tributación</a:t>
            </a:r>
          </a:p>
          <a:p>
            <a:pPr lvl="4" algn="just" eaLnBrk="1" hangingPunct="1">
              <a:buFont typeface="Times New Roman" panose="02020603050405020304" pitchFamily="18" charset="0"/>
              <a:buChar char="–"/>
            </a:pPr>
            <a:r>
              <a:rPr lang="es-ES" altLang="es-MX" sz="2300" dirty="0">
                <a:latin typeface="Times New Roman" panose="02020603050405020304" pitchFamily="18" charset="0"/>
              </a:rPr>
              <a:t>Embasamiento de bebidas alcohólicas (marbete único)</a:t>
            </a:r>
          </a:p>
        </p:txBody>
      </p:sp>
    </p:spTree>
    <p:extLst>
      <p:ext uri="{BB962C8B-B14F-4D97-AF65-F5344CB8AC3E}">
        <p14:creationId xmlns:p14="http://schemas.microsoft.com/office/powerpoint/2010/main" val="793169390"/>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5 Marcador de número de diapositiva"/>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B5141D1-047F-45EB-9506-F3683B2D9A2D}" type="slidenum">
              <a:rPr lang="es-ES" altLang="es-MX">
                <a:solidFill>
                  <a:srgbClr val="FFFFFF"/>
                </a:solidFill>
              </a:rPr>
              <a:pPr eaLnBrk="1" hangingPunct="1"/>
              <a:t>17</a:t>
            </a:fld>
            <a:endParaRPr lang="es-ES" altLang="es-MX">
              <a:solidFill>
                <a:srgbClr val="FFFFFF"/>
              </a:solidFill>
            </a:endParaRPr>
          </a:p>
        </p:txBody>
      </p:sp>
      <p:sp>
        <p:nvSpPr>
          <p:cNvPr id="366595" name="Rectangle 2"/>
          <p:cNvSpPr>
            <a:spLocks noChangeArrowheads="1"/>
          </p:cNvSpPr>
          <p:nvPr/>
        </p:nvSpPr>
        <p:spPr bwMode="auto">
          <a:xfrm>
            <a:off x="1992314" y="333376"/>
            <a:ext cx="79200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_tradnl" altLang="es-MX" sz="2000" b="1">
                <a:solidFill>
                  <a:srgbClr val="250793"/>
                </a:solidFill>
                <a:latin typeface="Times New Roman" panose="02020603050405020304" pitchFamily="18" charset="0"/>
              </a:rPr>
              <a:t>PANORAMA DE LA COORDINACION FISCAL HACIA 1979</a:t>
            </a:r>
            <a:endParaRPr lang="es-ES_tradnl" altLang="es-MX" sz="2400">
              <a:solidFill>
                <a:srgbClr val="250793"/>
              </a:solidFill>
              <a:latin typeface="Times New Roman" panose="02020603050405020304" pitchFamily="18" charset="0"/>
            </a:endParaRPr>
          </a:p>
        </p:txBody>
      </p:sp>
      <p:sp>
        <p:nvSpPr>
          <p:cNvPr id="1211395" name="Text Box 3"/>
          <p:cNvSpPr txBox="1">
            <a:spLocks noChangeArrowheads="1"/>
          </p:cNvSpPr>
          <p:nvPr/>
        </p:nvSpPr>
        <p:spPr bwMode="auto">
          <a:xfrm>
            <a:off x="1847851" y="1341439"/>
            <a:ext cx="8569325" cy="4694237"/>
          </a:xfrm>
          <a:prstGeom prst="rect">
            <a:avLst/>
          </a:prstGeom>
          <a:noFill/>
          <a:ln w="9525">
            <a:noFill/>
            <a:miter lim="800000"/>
            <a:headEnd/>
            <a:tailEnd/>
          </a:ln>
          <a:effectLst/>
        </p:spPr>
        <p:txBody>
          <a:bodyPr>
            <a:spAutoFit/>
          </a:bodyPr>
          <a:lstStyle/>
          <a:p>
            <a:pPr algn="just">
              <a:defRPr/>
            </a:pPr>
            <a:r>
              <a:rPr lang="es-ES" sz="2300" dirty="0">
                <a:latin typeface="Times New Roman" pitchFamily="18" charset="0"/>
              </a:rPr>
              <a:t>Los </a:t>
            </a:r>
            <a:r>
              <a:rPr lang="es-ES" sz="2300" b="1" dirty="0">
                <a:solidFill>
                  <a:srgbClr val="3333FF"/>
                </a:solidFill>
                <a:latin typeface="Times New Roman" pitchFamily="18" charset="0"/>
              </a:rPr>
              <a:t>impuestos participables por mandato </a:t>
            </a:r>
            <a:r>
              <a:rPr lang="es-ES" sz="2300" dirty="0">
                <a:latin typeface="Times New Roman" pitchFamily="18" charset="0"/>
              </a:rPr>
              <a:t>constitucional eran: </a:t>
            </a:r>
          </a:p>
          <a:p>
            <a:pPr algn="just">
              <a:defRPr/>
            </a:pPr>
            <a:endParaRPr lang="es-ES" sz="2300" dirty="0">
              <a:latin typeface="Times New Roman" pitchFamily="18" charset="0"/>
            </a:endParaRPr>
          </a:p>
          <a:p>
            <a:pPr marL="538163" lvl="3" algn="just">
              <a:buFont typeface="Times New Roman" pitchFamily="18" charset="0"/>
              <a:buChar char="–"/>
              <a:defRPr/>
            </a:pPr>
            <a:r>
              <a:rPr lang="es-ES" sz="2300" b="1" i="1" dirty="0">
                <a:solidFill>
                  <a:srgbClr val="3333FF"/>
                </a:solidFill>
                <a:latin typeface="Times New Roman" pitchFamily="18" charset="0"/>
              </a:rPr>
              <a:t>Energía eléctrica</a:t>
            </a:r>
          </a:p>
          <a:p>
            <a:pPr marL="538163" lvl="3" algn="just">
              <a:buFont typeface="Times New Roman" pitchFamily="18" charset="0"/>
              <a:buChar char="–"/>
              <a:defRPr/>
            </a:pPr>
            <a:r>
              <a:rPr lang="es-ES" sz="2300" b="1" i="1" dirty="0">
                <a:solidFill>
                  <a:srgbClr val="3333FF"/>
                </a:solidFill>
                <a:latin typeface="Times New Roman" pitchFamily="18" charset="0"/>
              </a:rPr>
              <a:t>Tabacos labrados</a:t>
            </a:r>
          </a:p>
          <a:p>
            <a:pPr marL="538163" lvl="3" algn="just">
              <a:buFont typeface="Times New Roman" pitchFamily="18" charset="0"/>
              <a:buChar char="–"/>
              <a:defRPr/>
            </a:pPr>
            <a:r>
              <a:rPr lang="es-ES" sz="2300" b="1" i="1" dirty="0">
                <a:solidFill>
                  <a:srgbClr val="3333FF"/>
                </a:solidFill>
                <a:latin typeface="Times New Roman" pitchFamily="18" charset="0"/>
              </a:rPr>
              <a:t>Gasolina y otros derivados del petróleo</a:t>
            </a:r>
          </a:p>
          <a:p>
            <a:pPr marL="538163" lvl="3" algn="just">
              <a:buFont typeface="Times New Roman" pitchFamily="18" charset="0"/>
              <a:buChar char="–"/>
              <a:defRPr/>
            </a:pPr>
            <a:r>
              <a:rPr lang="es-ES" sz="2300" b="1" i="1" dirty="0">
                <a:solidFill>
                  <a:srgbClr val="3333FF"/>
                </a:solidFill>
                <a:latin typeface="Times New Roman" pitchFamily="18" charset="0"/>
              </a:rPr>
              <a:t>Cerillos y fósforos</a:t>
            </a:r>
          </a:p>
          <a:p>
            <a:pPr marL="538163" lvl="3" algn="just">
              <a:buFont typeface="Times New Roman" pitchFamily="18" charset="0"/>
              <a:buChar char="–"/>
              <a:defRPr/>
            </a:pPr>
            <a:r>
              <a:rPr lang="es-ES" sz="2300" b="1" i="1" dirty="0">
                <a:solidFill>
                  <a:srgbClr val="3333FF"/>
                </a:solidFill>
                <a:latin typeface="Times New Roman" pitchFamily="18" charset="0"/>
              </a:rPr>
              <a:t>Aguamiel y productos de su fermentación</a:t>
            </a:r>
          </a:p>
          <a:p>
            <a:pPr marL="538163" lvl="3" algn="just">
              <a:buFont typeface="Times New Roman" pitchFamily="18" charset="0"/>
              <a:buChar char="–"/>
              <a:defRPr/>
            </a:pPr>
            <a:r>
              <a:rPr lang="es-ES" sz="2300" b="1" i="1" dirty="0">
                <a:solidFill>
                  <a:srgbClr val="3333FF"/>
                </a:solidFill>
                <a:latin typeface="Times New Roman" pitchFamily="18" charset="0"/>
              </a:rPr>
              <a:t>Explotación forestal y</a:t>
            </a:r>
          </a:p>
          <a:p>
            <a:pPr marL="538163" lvl="3" algn="just">
              <a:buFont typeface="Times New Roman" pitchFamily="18" charset="0"/>
              <a:buChar char="–"/>
              <a:defRPr/>
            </a:pPr>
            <a:r>
              <a:rPr lang="es-ES" sz="2300" b="1" i="1" dirty="0">
                <a:solidFill>
                  <a:srgbClr val="3333FF"/>
                </a:solidFill>
                <a:latin typeface="Times New Roman" pitchFamily="18" charset="0"/>
              </a:rPr>
              <a:t>Cerveza</a:t>
            </a:r>
          </a:p>
          <a:p>
            <a:pPr marL="538163" lvl="3" algn="just">
              <a:buFont typeface="Times New Roman" pitchFamily="18" charset="0"/>
              <a:buChar char="–"/>
              <a:defRPr/>
            </a:pPr>
            <a:endParaRPr lang="es-ES" sz="2300" dirty="0">
              <a:latin typeface="Times New Roman" pitchFamily="18" charset="0"/>
            </a:endParaRPr>
          </a:p>
          <a:p>
            <a:pPr marL="0" lvl="3" algn="just">
              <a:defRPr/>
            </a:pPr>
            <a:r>
              <a:rPr lang="es-ES" sz="2300" dirty="0">
                <a:latin typeface="Times New Roman" pitchFamily="18" charset="0"/>
              </a:rPr>
              <a:t>Este panorama complejo, en el que las participaciones de reparto eran muy variables de impuesto a impuesto, condujo a la necesidad de crear el actual sistema de coordinación fiscal</a:t>
            </a:r>
          </a:p>
        </p:txBody>
      </p:sp>
    </p:spTree>
    <p:extLst>
      <p:ext uri="{BB962C8B-B14F-4D97-AF65-F5344CB8AC3E}">
        <p14:creationId xmlns:p14="http://schemas.microsoft.com/office/powerpoint/2010/main" val="677931846"/>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AutoShape 2"/>
          <p:cNvSpPr>
            <a:spLocks noChangeArrowheads="1"/>
          </p:cNvSpPr>
          <p:nvPr/>
        </p:nvSpPr>
        <p:spPr bwMode="auto">
          <a:xfrm>
            <a:off x="7807325" y="3487738"/>
            <a:ext cx="312738" cy="1439862"/>
          </a:xfrm>
          <a:prstGeom prst="leftArrow">
            <a:avLst>
              <a:gd name="adj1" fmla="val 75009"/>
              <a:gd name="adj2" fmla="val 50005"/>
            </a:avLst>
          </a:prstGeom>
          <a:solidFill>
            <a:srgbClr val="DDDDDD"/>
          </a:solidFill>
          <a:ln w="12700">
            <a:solidFill>
              <a:srgbClr val="000000"/>
            </a:solidFill>
            <a:miter lim="800000"/>
            <a:headEnd/>
            <a:tailEnd/>
          </a:ln>
          <a:effectLst>
            <a:outerShdw dist="107763" dir="2700000" algn="ctr" rotWithShape="0">
              <a:schemeClr val="tx2"/>
            </a:outerShdw>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MX" altLang="es-MX"/>
          </a:p>
        </p:txBody>
      </p:sp>
      <p:sp>
        <p:nvSpPr>
          <p:cNvPr id="367619" name="Line 3"/>
          <p:cNvSpPr>
            <a:spLocks noChangeShapeType="1"/>
          </p:cNvSpPr>
          <p:nvPr/>
        </p:nvSpPr>
        <p:spPr bwMode="auto">
          <a:xfrm flipH="1">
            <a:off x="8672514" y="5878513"/>
            <a:ext cx="560387" cy="0"/>
          </a:xfrm>
          <a:prstGeom prst="line">
            <a:avLst/>
          </a:prstGeom>
          <a:noFill/>
          <a:ln w="127000">
            <a:solidFill>
              <a:srgbClr val="FF9900"/>
            </a:solidFill>
            <a:round/>
            <a:headEnd type="none" w="sm" len="sm"/>
            <a:tailEnd type="none" w="sm" len="sm"/>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s-MX"/>
          </a:p>
        </p:txBody>
      </p:sp>
      <p:sp>
        <p:nvSpPr>
          <p:cNvPr id="367620" name="AutoShape 4"/>
          <p:cNvSpPr>
            <a:spLocks noChangeArrowheads="1"/>
          </p:cNvSpPr>
          <p:nvPr/>
        </p:nvSpPr>
        <p:spPr bwMode="auto">
          <a:xfrm>
            <a:off x="2640013" y="3343275"/>
            <a:ext cx="1111250" cy="1727200"/>
          </a:xfrm>
          <a:prstGeom prst="roundRect">
            <a:avLst>
              <a:gd name="adj" fmla="val 12486"/>
            </a:avLst>
          </a:prstGeom>
          <a:solidFill>
            <a:schemeClr val="bg1"/>
          </a:solidFill>
          <a:ln w="12700">
            <a:solidFill>
              <a:schemeClr val="bg2"/>
            </a:solidFill>
            <a:round/>
            <a:headEnd/>
            <a:tailEnd/>
          </a:ln>
          <a:effectLst>
            <a:outerShdw dist="71842" dir="2700000" algn="ctr" rotWithShape="0">
              <a:srgbClr val="CC6600"/>
            </a:outerShdw>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MX" altLang="es-MX"/>
          </a:p>
        </p:txBody>
      </p:sp>
      <p:sp>
        <p:nvSpPr>
          <p:cNvPr id="367621" name="AutoShape 5"/>
          <p:cNvSpPr>
            <a:spLocks noChangeArrowheads="1"/>
          </p:cNvSpPr>
          <p:nvPr/>
        </p:nvSpPr>
        <p:spPr bwMode="auto">
          <a:xfrm>
            <a:off x="4006850" y="2374901"/>
            <a:ext cx="4070350" cy="568325"/>
          </a:xfrm>
          <a:prstGeom prst="roundRect">
            <a:avLst>
              <a:gd name="adj" fmla="val 12486"/>
            </a:avLst>
          </a:prstGeom>
          <a:solidFill>
            <a:schemeClr val="bg1"/>
          </a:solidFill>
          <a:ln w="12700">
            <a:solidFill>
              <a:schemeClr val="tx1"/>
            </a:solidFill>
            <a:round/>
            <a:headEnd/>
            <a:tailEnd/>
          </a:ln>
          <a:effectLst>
            <a:outerShdw dist="71842" dir="2700000" algn="ctr" rotWithShape="0">
              <a:srgbClr val="CC6600"/>
            </a:outerShdw>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MX" altLang="es-MX"/>
          </a:p>
        </p:txBody>
      </p:sp>
      <p:sp>
        <p:nvSpPr>
          <p:cNvPr id="367622" name="AutoShape 6"/>
          <p:cNvSpPr>
            <a:spLocks noChangeArrowheads="1"/>
          </p:cNvSpPr>
          <p:nvPr/>
        </p:nvSpPr>
        <p:spPr bwMode="auto">
          <a:xfrm>
            <a:off x="4137025" y="1412876"/>
            <a:ext cx="3811588" cy="422275"/>
          </a:xfrm>
          <a:prstGeom prst="roundRect">
            <a:avLst>
              <a:gd name="adj" fmla="val 12486"/>
            </a:avLst>
          </a:prstGeom>
          <a:solidFill>
            <a:schemeClr val="bg1"/>
          </a:solidFill>
          <a:ln w="12700">
            <a:solidFill>
              <a:schemeClr val="tx1"/>
            </a:solidFill>
            <a:round/>
            <a:headEnd/>
            <a:tailEnd/>
          </a:ln>
          <a:effectLst>
            <a:outerShdw dist="71842" dir="2700000" algn="ctr" rotWithShape="0">
              <a:srgbClr val="CC6600"/>
            </a:outerShdw>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MX" altLang="es-MX"/>
          </a:p>
        </p:txBody>
      </p:sp>
      <p:sp>
        <p:nvSpPr>
          <p:cNvPr id="367623" name="AutoShape 7"/>
          <p:cNvSpPr>
            <a:spLocks noChangeArrowheads="1"/>
          </p:cNvSpPr>
          <p:nvPr/>
        </p:nvSpPr>
        <p:spPr bwMode="auto">
          <a:xfrm>
            <a:off x="4492625" y="3559175"/>
            <a:ext cx="3098800" cy="1295400"/>
          </a:xfrm>
          <a:prstGeom prst="roundRect">
            <a:avLst>
              <a:gd name="adj" fmla="val 12486"/>
            </a:avLst>
          </a:prstGeom>
          <a:solidFill>
            <a:schemeClr val="bg1"/>
          </a:solidFill>
          <a:ln w="12700">
            <a:solidFill>
              <a:schemeClr val="bg2"/>
            </a:solidFill>
            <a:round/>
            <a:headEnd/>
            <a:tailEnd/>
          </a:ln>
          <a:effectLst>
            <a:outerShdw dist="71842" dir="2700000" algn="ctr" rotWithShape="0">
              <a:srgbClr val="CC6600"/>
            </a:outerShdw>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MX" altLang="es-MX"/>
          </a:p>
        </p:txBody>
      </p:sp>
      <p:sp>
        <p:nvSpPr>
          <p:cNvPr id="367624" name="AutoShape 8"/>
          <p:cNvSpPr>
            <a:spLocks noChangeArrowheads="1"/>
          </p:cNvSpPr>
          <p:nvPr/>
        </p:nvSpPr>
        <p:spPr bwMode="auto">
          <a:xfrm>
            <a:off x="4460875" y="4991100"/>
            <a:ext cx="3163888" cy="496888"/>
          </a:xfrm>
          <a:prstGeom prst="downArrow">
            <a:avLst>
              <a:gd name="adj1" fmla="val 75009"/>
              <a:gd name="adj2" fmla="val 50014"/>
            </a:avLst>
          </a:prstGeom>
          <a:solidFill>
            <a:srgbClr val="DDDDDD"/>
          </a:solidFill>
          <a:ln w="12700">
            <a:solidFill>
              <a:srgbClr val="000000"/>
            </a:solidFill>
            <a:miter lim="800000"/>
            <a:headEnd/>
            <a:tailEnd/>
          </a:ln>
          <a:effectLst>
            <a:outerShdw dist="107763" dir="2700000" algn="ctr" rotWithShape="0">
              <a:schemeClr val="tx2"/>
            </a:outerShdw>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MX" altLang="es-MX"/>
          </a:p>
        </p:txBody>
      </p:sp>
      <p:sp>
        <p:nvSpPr>
          <p:cNvPr id="367625" name="AutoShape 9"/>
          <p:cNvSpPr>
            <a:spLocks noChangeArrowheads="1"/>
          </p:cNvSpPr>
          <p:nvPr/>
        </p:nvSpPr>
        <p:spPr bwMode="auto">
          <a:xfrm>
            <a:off x="5205414" y="1938339"/>
            <a:ext cx="1673225" cy="350837"/>
          </a:xfrm>
          <a:prstGeom prst="downArrow">
            <a:avLst>
              <a:gd name="adj1" fmla="val 75009"/>
              <a:gd name="adj2" fmla="val 50014"/>
            </a:avLst>
          </a:prstGeom>
          <a:solidFill>
            <a:srgbClr val="DDDDDD"/>
          </a:solidFill>
          <a:ln w="12700">
            <a:solidFill>
              <a:srgbClr val="000000"/>
            </a:solidFill>
            <a:miter lim="800000"/>
            <a:headEnd/>
            <a:tailEnd/>
          </a:ln>
          <a:effectLst>
            <a:outerShdw dist="107763" dir="2700000" algn="ctr" rotWithShape="0">
              <a:schemeClr val="tx2"/>
            </a:outerShdw>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MX" altLang="es-MX"/>
          </a:p>
        </p:txBody>
      </p:sp>
      <p:sp>
        <p:nvSpPr>
          <p:cNvPr id="367626" name="AutoShape 10"/>
          <p:cNvSpPr>
            <a:spLocks noChangeArrowheads="1"/>
          </p:cNvSpPr>
          <p:nvPr/>
        </p:nvSpPr>
        <p:spPr bwMode="auto">
          <a:xfrm>
            <a:off x="4687888" y="3046413"/>
            <a:ext cx="2709862" cy="423862"/>
          </a:xfrm>
          <a:prstGeom prst="downArrow">
            <a:avLst>
              <a:gd name="adj1" fmla="val 75009"/>
              <a:gd name="adj2" fmla="val 50014"/>
            </a:avLst>
          </a:prstGeom>
          <a:solidFill>
            <a:srgbClr val="DDDDDD"/>
          </a:solidFill>
          <a:ln w="12700">
            <a:solidFill>
              <a:srgbClr val="000000"/>
            </a:solidFill>
            <a:miter lim="800000"/>
            <a:headEnd/>
            <a:tailEnd/>
          </a:ln>
          <a:effectLst>
            <a:outerShdw dist="107763" dir="2700000" algn="ctr" rotWithShape="0">
              <a:schemeClr val="tx2"/>
            </a:outerShdw>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MX" altLang="es-MX"/>
          </a:p>
        </p:txBody>
      </p:sp>
      <p:sp>
        <p:nvSpPr>
          <p:cNvPr id="125963" name="Rectangle 11"/>
          <p:cNvSpPr>
            <a:spLocks noChangeArrowheads="1"/>
          </p:cNvSpPr>
          <p:nvPr/>
        </p:nvSpPr>
        <p:spPr bwMode="auto">
          <a:xfrm>
            <a:off x="4138614" y="1412876"/>
            <a:ext cx="3806825" cy="333375"/>
          </a:xfrm>
          <a:prstGeom prst="rect">
            <a:avLst/>
          </a:prstGeom>
          <a:noFill/>
          <a:ln w="9525">
            <a:noFill/>
            <a:miter lim="800000"/>
            <a:headEnd/>
            <a:tailEnd/>
          </a:ln>
          <a:effectLst/>
        </p:spPr>
        <p:txBody>
          <a:bodyPr lIns="90488" tIns="44450" rIns="90488" bIns="44450">
            <a:spAutoFit/>
          </a:bodyPr>
          <a:lstStyle/>
          <a:p>
            <a:pPr algn="ctr">
              <a:spcBef>
                <a:spcPct val="50000"/>
              </a:spcBef>
              <a:defRPr/>
            </a:pPr>
            <a:r>
              <a:rPr lang="es-ES_tradnl" sz="1600" b="1" dirty="0">
                <a:effectLst>
                  <a:outerShdw blurRad="38100" dist="38100" dir="2700000" algn="tl">
                    <a:srgbClr val="C0C0C0"/>
                  </a:outerShdw>
                </a:effectLst>
                <a:latin typeface="Arial" charset="0"/>
              </a:rPr>
              <a:t>ACUERDO OPCIONAL ENTRE</a:t>
            </a:r>
          </a:p>
        </p:txBody>
      </p:sp>
      <p:sp>
        <p:nvSpPr>
          <p:cNvPr id="367628" name="Rectangle 12"/>
          <p:cNvSpPr>
            <a:spLocks noChangeArrowheads="1"/>
          </p:cNvSpPr>
          <p:nvPr/>
        </p:nvSpPr>
        <p:spPr bwMode="auto">
          <a:xfrm>
            <a:off x="2640014" y="3355975"/>
            <a:ext cx="1152525"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s-ES_tradnl" altLang="es-MX" sz="1600" b="1"/>
              <a:t>ESTADOS Y DISTRITO FEDERAL</a:t>
            </a:r>
          </a:p>
        </p:txBody>
      </p:sp>
      <p:grpSp>
        <p:nvGrpSpPr>
          <p:cNvPr id="367629" name="Group 13"/>
          <p:cNvGrpSpPr>
            <a:grpSpLocks/>
          </p:cNvGrpSpPr>
          <p:nvPr/>
        </p:nvGrpSpPr>
        <p:grpSpPr bwMode="auto">
          <a:xfrm>
            <a:off x="8151814" y="3343275"/>
            <a:ext cx="1544637" cy="1727200"/>
            <a:chOff x="4633" y="1728"/>
            <a:chExt cx="973" cy="1088"/>
          </a:xfrm>
        </p:grpSpPr>
        <p:sp>
          <p:nvSpPr>
            <p:cNvPr id="367646" name="AutoShape 14"/>
            <p:cNvSpPr>
              <a:spLocks noChangeArrowheads="1"/>
            </p:cNvSpPr>
            <p:nvPr/>
          </p:nvSpPr>
          <p:spPr bwMode="auto">
            <a:xfrm>
              <a:off x="4633" y="1728"/>
              <a:ext cx="973" cy="1088"/>
            </a:xfrm>
            <a:prstGeom prst="roundRect">
              <a:avLst>
                <a:gd name="adj" fmla="val 12486"/>
              </a:avLst>
            </a:prstGeom>
            <a:solidFill>
              <a:schemeClr val="bg1"/>
            </a:solidFill>
            <a:ln w="12700">
              <a:solidFill>
                <a:schemeClr val="bg2"/>
              </a:solidFill>
              <a:round/>
              <a:headEnd/>
              <a:tailEnd/>
            </a:ln>
            <a:effectLst>
              <a:outerShdw dist="71842" dir="2700000" algn="ctr" rotWithShape="0">
                <a:srgbClr val="CC6600"/>
              </a:outerShdw>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MX" altLang="es-MX"/>
            </a:p>
          </p:txBody>
        </p:sp>
        <p:sp>
          <p:nvSpPr>
            <p:cNvPr id="367647" name="Rectangle 15"/>
            <p:cNvSpPr>
              <a:spLocks noChangeArrowheads="1"/>
            </p:cNvSpPr>
            <p:nvPr/>
          </p:nvSpPr>
          <p:spPr bwMode="auto">
            <a:xfrm>
              <a:off x="4648" y="2071"/>
              <a:ext cx="943" cy="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s-ES_tradnl" altLang="es-MX" sz="1600" b="1"/>
                <a:t>GOBIERNO FEDERAL</a:t>
              </a:r>
            </a:p>
          </p:txBody>
        </p:sp>
      </p:grpSp>
      <p:sp>
        <p:nvSpPr>
          <p:cNvPr id="367630" name="Rectangle 16"/>
          <p:cNvSpPr>
            <a:spLocks noChangeArrowheads="1"/>
          </p:cNvSpPr>
          <p:nvPr/>
        </p:nvSpPr>
        <p:spPr bwMode="auto">
          <a:xfrm>
            <a:off x="3997325" y="2403475"/>
            <a:ext cx="40259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s-ES_tradnl" altLang="es-MX" sz="1400" b="1"/>
              <a:t>ARMONIZAR SISTEMAS TRIBUTARIOS DE LOS 3 ORDENES DE GOBIERNO</a:t>
            </a:r>
          </a:p>
        </p:txBody>
      </p:sp>
      <p:sp>
        <p:nvSpPr>
          <p:cNvPr id="367631" name="Rectangle 17"/>
          <p:cNvSpPr>
            <a:spLocks noChangeArrowheads="1"/>
          </p:cNvSpPr>
          <p:nvPr/>
        </p:nvSpPr>
        <p:spPr bwMode="auto">
          <a:xfrm>
            <a:off x="5065714" y="3060700"/>
            <a:ext cx="1952625"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s-ES_tradnl" altLang="es-MX" sz="1400" b="1"/>
              <a:t>A TRAVES DE:</a:t>
            </a:r>
          </a:p>
        </p:txBody>
      </p:sp>
      <p:sp>
        <p:nvSpPr>
          <p:cNvPr id="367632" name="Rectangle 18"/>
          <p:cNvSpPr>
            <a:spLocks noChangeArrowheads="1"/>
          </p:cNvSpPr>
          <p:nvPr/>
        </p:nvSpPr>
        <p:spPr bwMode="auto">
          <a:xfrm>
            <a:off x="4516439" y="3684588"/>
            <a:ext cx="3051175" cy="1059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marL="279400" indent="-2794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Char char="•"/>
            </a:pPr>
            <a:r>
              <a:rPr lang="es-ES_tradnl" altLang="es-MX" sz="1400" b="1"/>
              <a:t>LEY DE COORDINACION FISCAL.</a:t>
            </a:r>
          </a:p>
          <a:p>
            <a:pPr eaLnBrk="1" hangingPunct="1">
              <a:spcBef>
                <a:spcPct val="50000"/>
              </a:spcBef>
              <a:buFontTx/>
              <a:buChar char="•"/>
            </a:pPr>
            <a:r>
              <a:rPr lang="es-ES_tradnl" altLang="es-MX" sz="1400" b="1"/>
              <a:t>CONVENIO DE ADHESION AL S.N.C.F.</a:t>
            </a:r>
          </a:p>
        </p:txBody>
      </p:sp>
      <p:sp>
        <p:nvSpPr>
          <p:cNvPr id="367633" name="Rectangle 19"/>
          <p:cNvSpPr>
            <a:spLocks noChangeArrowheads="1"/>
          </p:cNvSpPr>
          <p:nvPr/>
        </p:nvSpPr>
        <p:spPr bwMode="auto">
          <a:xfrm>
            <a:off x="4192589" y="5053013"/>
            <a:ext cx="3698875"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s-ES_tradnl" altLang="es-MX" sz="1400" b="1"/>
              <a:t>Y OPCIONALMENTE</a:t>
            </a:r>
          </a:p>
        </p:txBody>
      </p:sp>
      <p:sp>
        <p:nvSpPr>
          <p:cNvPr id="367634" name="Rectangle 20"/>
          <p:cNvSpPr>
            <a:spLocks noChangeArrowheads="1"/>
          </p:cNvSpPr>
          <p:nvPr/>
        </p:nvSpPr>
        <p:spPr bwMode="auto">
          <a:xfrm>
            <a:off x="5033964" y="1927225"/>
            <a:ext cx="2016125"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s-ES_tradnl" altLang="es-MX" sz="1400" b="1"/>
              <a:t>PARA</a:t>
            </a:r>
          </a:p>
        </p:txBody>
      </p:sp>
      <p:sp>
        <p:nvSpPr>
          <p:cNvPr id="367635" name="AutoShape 21"/>
          <p:cNvSpPr>
            <a:spLocks noChangeArrowheads="1"/>
          </p:cNvSpPr>
          <p:nvPr/>
        </p:nvSpPr>
        <p:spPr bwMode="auto">
          <a:xfrm>
            <a:off x="3768726" y="3486151"/>
            <a:ext cx="671513" cy="1439863"/>
          </a:xfrm>
          <a:prstGeom prst="rightArrow">
            <a:avLst>
              <a:gd name="adj1" fmla="val 75009"/>
              <a:gd name="adj2" fmla="val 50014"/>
            </a:avLst>
          </a:prstGeom>
          <a:solidFill>
            <a:srgbClr val="DDDDDD"/>
          </a:solidFill>
          <a:ln w="12700">
            <a:solidFill>
              <a:srgbClr val="000000"/>
            </a:solidFill>
            <a:miter lim="800000"/>
            <a:headEnd/>
            <a:tailEnd/>
          </a:ln>
          <a:effectLst>
            <a:outerShdw dist="107763" dir="2700000" algn="ctr" rotWithShape="0">
              <a:schemeClr val="tx2"/>
            </a:outerShdw>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MX" altLang="es-MX"/>
          </a:p>
        </p:txBody>
      </p:sp>
      <p:sp>
        <p:nvSpPr>
          <p:cNvPr id="367636" name="Line 22"/>
          <p:cNvSpPr>
            <a:spLocks noChangeShapeType="1"/>
          </p:cNvSpPr>
          <p:nvPr/>
        </p:nvSpPr>
        <p:spPr bwMode="auto">
          <a:xfrm flipH="1">
            <a:off x="2854325" y="1641475"/>
            <a:ext cx="1284288" cy="0"/>
          </a:xfrm>
          <a:prstGeom prst="line">
            <a:avLst/>
          </a:prstGeom>
          <a:noFill/>
          <a:ln w="127000">
            <a:solidFill>
              <a:srgbClr val="FF9900"/>
            </a:solidFill>
            <a:round/>
            <a:headEnd type="none" w="sm" len="sm"/>
            <a:tailEnd type="none" w="sm" len="sm"/>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s-MX"/>
          </a:p>
        </p:txBody>
      </p:sp>
      <p:sp>
        <p:nvSpPr>
          <p:cNvPr id="367637" name="Line 23"/>
          <p:cNvSpPr>
            <a:spLocks noChangeShapeType="1"/>
          </p:cNvSpPr>
          <p:nvPr/>
        </p:nvSpPr>
        <p:spPr bwMode="auto">
          <a:xfrm>
            <a:off x="2906713" y="1647825"/>
            <a:ext cx="17462" cy="755650"/>
          </a:xfrm>
          <a:prstGeom prst="line">
            <a:avLst/>
          </a:prstGeom>
          <a:noFill/>
          <a:ln w="127000">
            <a:solidFill>
              <a:srgbClr val="FF9900"/>
            </a:solidFill>
            <a:round/>
            <a:headEnd type="none" w="sm" len="sm"/>
            <a:tailEnd type="stealth" w="med" len="lg"/>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s-MX"/>
          </a:p>
        </p:txBody>
      </p:sp>
      <p:sp>
        <p:nvSpPr>
          <p:cNvPr id="367638" name="Line 24"/>
          <p:cNvSpPr>
            <a:spLocks noChangeShapeType="1"/>
          </p:cNvSpPr>
          <p:nvPr/>
        </p:nvSpPr>
        <p:spPr bwMode="auto">
          <a:xfrm flipH="1">
            <a:off x="8023225" y="1641475"/>
            <a:ext cx="1155700" cy="0"/>
          </a:xfrm>
          <a:prstGeom prst="line">
            <a:avLst/>
          </a:prstGeom>
          <a:noFill/>
          <a:ln w="127000">
            <a:solidFill>
              <a:srgbClr val="FF9900"/>
            </a:solidFill>
            <a:round/>
            <a:headEnd type="none" w="sm" len="sm"/>
            <a:tailEnd type="none" w="sm" len="sm"/>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s-MX"/>
          </a:p>
        </p:txBody>
      </p:sp>
      <p:sp>
        <p:nvSpPr>
          <p:cNvPr id="367639" name="Line 25"/>
          <p:cNvSpPr>
            <a:spLocks noChangeShapeType="1"/>
          </p:cNvSpPr>
          <p:nvPr/>
        </p:nvSpPr>
        <p:spPr bwMode="auto">
          <a:xfrm flipV="1">
            <a:off x="2854325" y="4632326"/>
            <a:ext cx="0" cy="1281113"/>
          </a:xfrm>
          <a:prstGeom prst="line">
            <a:avLst/>
          </a:prstGeom>
          <a:noFill/>
          <a:ln w="127000">
            <a:solidFill>
              <a:srgbClr val="FF9900"/>
            </a:solidFill>
            <a:round/>
            <a:headEnd type="none" w="sm" len="sm"/>
            <a:tailEnd type="stealth" w="med" len="lg"/>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s-MX"/>
          </a:p>
        </p:txBody>
      </p:sp>
      <p:sp>
        <p:nvSpPr>
          <p:cNvPr id="367640" name="Line 26"/>
          <p:cNvSpPr>
            <a:spLocks noChangeShapeType="1"/>
          </p:cNvSpPr>
          <p:nvPr/>
        </p:nvSpPr>
        <p:spPr bwMode="auto">
          <a:xfrm flipV="1">
            <a:off x="9178925" y="4632326"/>
            <a:ext cx="0" cy="1281113"/>
          </a:xfrm>
          <a:prstGeom prst="line">
            <a:avLst/>
          </a:prstGeom>
          <a:noFill/>
          <a:ln w="127000">
            <a:solidFill>
              <a:srgbClr val="FF9900"/>
            </a:solidFill>
            <a:round/>
            <a:headEnd type="none" w="sm" len="sm"/>
            <a:tailEnd type="stealth" w="med" len="lg"/>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s-MX"/>
          </a:p>
        </p:txBody>
      </p:sp>
      <p:sp>
        <p:nvSpPr>
          <p:cNvPr id="125979" name="Rectangle 27"/>
          <p:cNvSpPr>
            <a:spLocks noChangeArrowheads="1"/>
          </p:cNvSpPr>
          <p:nvPr/>
        </p:nvSpPr>
        <p:spPr bwMode="auto">
          <a:xfrm>
            <a:off x="2279650" y="142876"/>
            <a:ext cx="7848600" cy="644525"/>
          </a:xfrm>
          <a:prstGeom prst="rect">
            <a:avLst/>
          </a:prstGeom>
          <a:noFill/>
          <a:ln w="9525">
            <a:noFill/>
            <a:miter lim="800000"/>
            <a:headEnd/>
            <a:tailEnd/>
          </a:ln>
          <a:effectLst/>
        </p:spPr>
        <p:txBody>
          <a:bodyPr lIns="90488" tIns="44450" rIns="90488" bIns="44450">
            <a:spAutoFit/>
          </a:bodyPr>
          <a:lstStyle/>
          <a:p>
            <a:pPr marL="185738" indent="-185738" algn="ctr" defTabSz="762000">
              <a:spcBef>
                <a:spcPct val="50000"/>
              </a:spcBef>
              <a:defRPr/>
            </a:pPr>
            <a:r>
              <a:rPr lang="es-ES_tradnl" b="1" dirty="0">
                <a:effectLst>
                  <a:outerShdw blurRad="38100" dist="38100" dir="2700000" algn="tl">
                    <a:srgbClr val="C0C0C0"/>
                  </a:outerShdw>
                </a:effectLst>
                <a:latin typeface="Arial" charset="0"/>
              </a:rPr>
              <a:t>EL SISTEMA NACIONAL DE COORDINACION FISCAL Y SUS OBJETIVOS</a:t>
            </a:r>
          </a:p>
        </p:txBody>
      </p:sp>
      <p:sp>
        <p:nvSpPr>
          <p:cNvPr id="367642" name="Line 28"/>
          <p:cNvSpPr>
            <a:spLocks noChangeShapeType="1"/>
          </p:cNvSpPr>
          <p:nvPr/>
        </p:nvSpPr>
        <p:spPr bwMode="auto">
          <a:xfrm>
            <a:off x="9148763" y="1641475"/>
            <a:ext cx="17462" cy="755650"/>
          </a:xfrm>
          <a:prstGeom prst="line">
            <a:avLst/>
          </a:prstGeom>
          <a:noFill/>
          <a:ln w="127000">
            <a:solidFill>
              <a:srgbClr val="FF9900"/>
            </a:solidFill>
            <a:round/>
            <a:headEnd type="none" w="sm" len="sm"/>
            <a:tailEnd type="stealth" w="med" len="lg"/>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s-MX"/>
          </a:p>
        </p:txBody>
      </p:sp>
      <p:sp>
        <p:nvSpPr>
          <p:cNvPr id="367643" name="Line 29"/>
          <p:cNvSpPr>
            <a:spLocks noChangeShapeType="1"/>
          </p:cNvSpPr>
          <p:nvPr/>
        </p:nvSpPr>
        <p:spPr bwMode="auto">
          <a:xfrm flipH="1">
            <a:off x="2854325" y="5934075"/>
            <a:ext cx="788988" cy="0"/>
          </a:xfrm>
          <a:prstGeom prst="line">
            <a:avLst/>
          </a:prstGeom>
          <a:noFill/>
          <a:ln w="127000">
            <a:solidFill>
              <a:srgbClr val="FF9900"/>
            </a:solidFill>
            <a:round/>
            <a:headEnd type="none" w="sm" len="sm"/>
            <a:tailEnd type="none" w="sm" len="sm"/>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s-MX"/>
          </a:p>
        </p:txBody>
      </p:sp>
      <p:sp>
        <p:nvSpPr>
          <p:cNvPr id="367644" name="AutoShape 30"/>
          <p:cNvSpPr>
            <a:spLocks noChangeArrowheads="1"/>
          </p:cNvSpPr>
          <p:nvPr/>
        </p:nvSpPr>
        <p:spPr bwMode="auto">
          <a:xfrm>
            <a:off x="3490913" y="5603875"/>
            <a:ext cx="5181600" cy="787400"/>
          </a:xfrm>
          <a:prstGeom prst="roundRect">
            <a:avLst>
              <a:gd name="adj" fmla="val 12486"/>
            </a:avLst>
          </a:prstGeom>
          <a:solidFill>
            <a:schemeClr val="bg1"/>
          </a:solidFill>
          <a:ln w="12700">
            <a:solidFill>
              <a:schemeClr val="bg2"/>
            </a:solidFill>
            <a:round/>
            <a:headEnd/>
            <a:tailEnd/>
          </a:ln>
          <a:effectLst>
            <a:outerShdw dist="71842" dir="2700000" algn="ctr" rotWithShape="0">
              <a:srgbClr val="CC6600"/>
            </a:outerShdw>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MX" altLang="es-MX"/>
          </a:p>
        </p:txBody>
      </p:sp>
      <p:sp>
        <p:nvSpPr>
          <p:cNvPr id="367645" name="Rectangle 31"/>
          <p:cNvSpPr>
            <a:spLocks noChangeArrowheads="1"/>
          </p:cNvSpPr>
          <p:nvPr/>
        </p:nvSpPr>
        <p:spPr bwMode="auto">
          <a:xfrm>
            <a:off x="3587751" y="5724526"/>
            <a:ext cx="4932363" cy="52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s-ES_tradnl" altLang="es-MX" sz="1400" b="1"/>
              <a:t>CELEBRAR CONVENIOS DE COLABORACION ADMINISTRATIVA EN MATERIA FISCAL FEDERAL</a:t>
            </a:r>
          </a:p>
        </p:txBody>
      </p:sp>
    </p:spTree>
    <p:extLst>
      <p:ext uri="{BB962C8B-B14F-4D97-AF65-F5344CB8AC3E}">
        <p14:creationId xmlns:p14="http://schemas.microsoft.com/office/powerpoint/2010/main" val="4206736693"/>
      </p:ext>
    </p:extLst>
  </p:cSld>
  <p:clrMapOvr>
    <a:masterClrMapping/>
  </p:clrMapOvr>
  <p:transition advClick="0">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78 Rectángulo"/>
          <p:cNvSpPr/>
          <p:nvPr/>
        </p:nvSpPr>
        <p:spPr>
          <a:xfrm>
            <a:off x="1881188" y="1484313"/>
            <a:ext cx="8462962" cy="3804118"/>
          </a:xfrm>
          <a:prstGeom prst="rect">
            <a:avLst/>
          </a:prstGeom>
        </p:spPr>
        <p:txBody>
          <a:bodyPr>
            <a:spAutoFit/>
          </a:bodyPr>
          <a:lstStyle/>
          <a:p>
            <a:pPr marL="293688" indent="-293688" algn="just">
              <a:lnSpc>
                <a:spcPct val="85000"/>
              </a:lnSpc>
              <a:spcBef>
                <a:spcPct val="50000"/>
              </a:spcBef>
              <a:defRPr/>
            </a:pPr>
            <a:r>
              <a:rPr lang="es-ES_tradnl" sz="2400" b="1" dirty="0"/>
              <a:t>1.	Eliminar un número importante de gravámenes de los 3 órdenes de gobierno (Federal, Estatal y Municipal), y hacer más sencillo el esquema tributario en su conjunto.</a:t>
            </a:r>
          </a:p>
          <a:p>
            <a:pPr marL="293688" indent="-293688" algn="just">
              <a:lnSpc>
                <a:spcPct val="85000"/>
              </a:lnSpc>
              <a:spcBef>
                <a:spcPct val="50000"/>
              </a:spcBef>
              <a:defRPr/>
            </a:pPr>
            <a:r>
              <a:rPr lang="es-ES_tradnl" sz="2400" b="1" dirty="0"/>
              <a:t>2. 	Eliminar cargas administrativas tanto para el fisco como para los particulares.</a:t>
            </a:r>
          </a:p>
          <a:p>
            <a:pPr marL="293688" indent="-293688" algn="just">
              <a:lnSpc>
                <a:spcPct val="5000"/>
              </a:lnSpc>
              <a:spcBef>
                <a:spcPct val="50000"/>
              </a:spcBef>
              <a:defRPr/>
            </a:pPr>
            <a:endParaRPr lang="es-ES_tradnl" sz="2400" b="1" dirty="0"/>
          </a:p>
          <a:p>
            <a:pPr marL="293688" indent="-293688" algn="just">
              <a:lnSpc>
                <a:spcPct val="85000"/>
              </a:lnSpc>
              <a:spcBef>
                <a:spcPct val="50000"/>
              </a:spcBef>
              <a:defRPr/>
            </a:pPr>
            <a:r>
              <a:rPr lang="es-ES_tradnl" sz="2400" b="1" dirty="0"/>
              <a:t>3. 	Hacer  más equitativo el Sistema Tributario Nacional para los contribuyentes.</a:t>
            </a:r>
          </a:p>
          <a:p>
            <a:pPr marL="293688" indent="-293688" algn="just">
              <a:lnSpc>
                <a:spcPct val="5000"/>
              </a:lnSpc>
              <a:spcBef>
                <a:spcPct val="50000"/>
              </a:spcBef>
              <a:defRPr/>
            </a:pPr>
            <a:endParaRPr lang="es-ES_tradnl" sz="2400" b="1" dirty="0"/>
          </a:p>
          <a:p>
            <a:pPr marL="342900" indent="-342900" algn="just">
              <a:lnSpc>
                <a:spcPct val="75000"/>
              </a:lnSpc>
              <a:spcBef>
                <a:spcPct val="50000"/>
              </a:spcBef>
              <a:buFontTx/>
              <a:buAutoNum type="arabicPeriod" startAt="4"/>
              <a:defRPr/>
            </a:pPr>
            <a:r>
              <a:rPr lang="es-ES_tradnl" sz="2400" b="1" dirty="0"/>
              <a:t>Distribuir mejor los ingresos tributarios entre las 3 órdenes de gobierno (ingresos importantes a Municipios)</a:t>
            </a:r>
          </a:p>
        </p:txBody>
      </p:sp>
      <p:sp>
        <p:nvSpPr>
          <p:cNvPr id="80" name="79 Rectángulo"/>
          <p:cNvSpPr/>
          <p:nvPr/>
        </p:nvSpPr>
        <p:spPr>
          <a:xfrm>
            <a:off x="1992314" y="142875"/>
            <a:ext cx="8461375" cy="369332"/>
          </a:xfrm>
          <a:prstGeom prst="rect">
            <a:avLst/>
          </a:prstGeom>
        </p:spPr>
        <p:txBody>
          <a:bodyPr>
            <a:spAutoFit/>
          </a:bodyPr>
          <a:lstStyle/>
          <a:p>
            <a:pPr algn="ctr">
              <a:spcBef>
                <a:spcPct val="50000"/>
              </a:spcBef>
              <a:defRPr/>
            </a:pPr>
            <a:r>
              <a:rPr lang="es-MX" b="1" i="1" dirty="0">
                <a:solidFill>
                  <a:schemeClr val="accent6">
                    <a:lumMod val="75000"/>
                  </a:schemeClr>
                </a:solidFill>
                <a:effectLst>
                  <a:outerShdw blurRad="38100" dist="38100" dir="2700000" algn="tl">
                    <a:srgbClr val="000000">
                      <a:alpha val="43137"/>
                    </a:srgbClr>
                  </a:outerShdw>
                </a:effectLst>
              </a:rPr>
              <a:t>OBJETIVOS  DEL SISTEMA NACIONAL DE COORDINACIÓN FISCAL EN 1980:</a:t>
            </a:r>
          </a:p>
        </p:txBody>
      </p:sp>
    </p:spTree>
    <p:extLst>
      <p:ext uri="{BB962C8B-B14F-4D97-AF65-F5344CB8AC3E}">
        <p14:creationId xmlns:p14="http://schemas.microsoft.com/office/powerpoint/2010/main" val="1044104682"/>
      </p:ext>
    </p:extLst>
  </p:cSld>
  <p:clrMapOvr>
    <a:masterClrMapping/>
  </p:clrMapOvr>
  <p:transition spd="slow" advClick="0">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5 Marcador de número de diapositiva"/>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F1FFED8-B1D4-4682-B3FD-5175D920D3AE}" type="slidenum">
              <a:rPr lang="es-ES" altLang="es-MX">
                <a:solidFill>
                  <a:srgbClr val="FFFFFF"/>
                </a:solidFill>
              </a:rPr>
              <a:pPr eaLnBrk="1" hangingPunct="1"/>
              <a:t>2</a:t>
            </a:fld>
            <a:endParaRPr lang="es-ES" altLang="es-MX">
              <a:solidFill>
                <a:srgbClr val="FFFFFF"/>
              </a:solidFill>
            </a:endParaRPr>
          </a:p>
        </p:txBody>
      </p:sp>
      <p:sp>
        <p:nvSpPr>
          <p:cNvPr id="351235" name="Rectangle 4"/>
          <p:cNvSpPr>
            <a:spLocks noChangeArrowheads="1"/>
          </p:cNvSpPr>
          <p:nvPr/>
        </p:nvSpPr>
        <p:spPr bwMode="auto">
          <a:xfrm>
            <a:off x="1952625" y="706438"/>
            <a:ext cx="8286750"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786063" indent="-101600" eaLnBrk="0" hangingPunct="0">
              <a:defRPr>
                <a:solidFill>
                  <a:schemeClr val="tx1"/>
                </a:solidFill>
                <a:latin typeface="Arial" panose="020B0604020202020204" pitchFamily="34" charset="0"/>
                <a:cs typeface="Arial" panose="020B0604020202020204" pitchFamily="34" charset="0"/>
              </a:defRPr>
            </a:lvl5pPr>
            <a:lvl6pPr marL="3243263" indent="-101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700463" indent="-101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4157663" indent="-101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614863" indent="-101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_tradnl" altLang="es-MX" sz="3200" b="1">
                <a:solidFill>
                  <a:srgbClr val="C00000"/>
                </a:solidFill>
                <a:latin typeface="Times New Roman" panose="02020603050405020304" pitchFamily="18" charset="0"/>
              </a:rPr>
              <a:t>ANTECEDENTES</a:t>
            </a:r>
          </a:p>
          <a:p>
            <a:pPr algn="ctr" eaLnBrk="1" hangingPunct="1"/>
            <a:endParaRPr lang="es-ES_tradnl" altLang="es-MX" sz="2800" b="1">
              <a:solidFill>
                <a:srgbClr val="C00000"/>
              </a:solidFill>
              <a:latin typeface="Times New Roman" panose="02020603050405020304" pitchFamily="18" charset="0"/>
            </a:endParaRPr>
          </a:p>
          <a:p>
            <a:pPr eaLnBrk="1" hangingPunct="1"/>
            <a:r>
              <a:rPr lang="es-ES_tradnl" altLang="es-MX" sz="2800" b="1">
                <a:solidFill>
                  <a:srgbClr val="C00000"/>
                </a:solidFill>
                <a:latin typeface="Times New Roman" panose="02020603050405020304" pitchFamily="18" charset="0"/>
              </a:rPr>
              <a:t>CONVENCIONES NACIONALES FISCALES</a:t>
            </a:r>
            <a:r>
              <a:rPr lang="es-ES_tradnl" altLang="es-MX" sz="3600" b="1">
                <a:solidFill>
                  <a:srgbClr val="C00000"/>
                </a:solidFill>
                <a:latin typeface="Times New Roman" panose="02020603050405020304" pitchFamily="18" charset="0"/>
              </a:rPr>
              <a:t> </a:t>
            </a:r>
          </a:p>
          <a:p>
            <a:pPr eaLnBrk="1" hangingPunct="1"/>
            <a:endParaRPr lang="es-ES_tradnl" altLang="es-MX" sz="3600" b="1">
              <a:solidFill>
                <a:srgbClr val="C00000"/>
              </a:solidFill>
              <a:latin typeface="Times New Roman" panose="02020603050405020304" pitchFamily="18" charset="0"/>
            </a:endParaRPr>
          </a:p>
          <a:p>
            <a:pPr lvl="4" eaLnBrk="1" hangingPunct="1">
              <a:buFont typeface="Wingdings" panose="05000000000000000000" pitchFamily="2" charset="2"/>
              <a:buChar char="Ø"/>
            </a:pPr>
            <a:r>
              <a:rPr lang="es-ES_tradnl" altLang="es-MX" sz="3600" b="1">
                <a:solidFill>
                  <a:srgbClr val="002060"/>
                </a:solidFill>
                <a:latin typeface="Times New Roman" panose="02020603050405020304" pitchFamily="18" charset="0"/>
              </a:rPr>
              <a:t>1925</a:t>
            </a:r>
          </a:p>
          <a:p>
            <a:pPr lvl="4" eaLnBrk="1" hangingPunct="1">
              <a:buFont typeface="Wingdings" panose="05000000000000000000" pitchFamily="2" charset="2"/>
              <a:buNone/>
            </a:pPr>
            <a:endParaRPr lang="es-ES_tradnl" altLang="es-MX" sz="3600" b="1">
              <a:solidFill>
                <a:srgbClr val="002060"/>
              </a:solidFill>
              <a:latin typeface="Times New Roman" panose="02020603050405020304" pitchFamily="18" charset="0"/>
            </a:endParaRPr>
          </a:p>
          <a:p>
            <a:pPr lvl="4" eaLnBrk="1" hangingPunct="1">
              <a:buFont typeface="Wingdings" panose="05000000000000000000" pitchFamily="2" charset="2"/>
              <a:buChar char="Ø"/>
            </a:pPr>
            <a:r>
              <a:rPr lang="es-ES_tradnl" altLang="es-MX" sz="3600" b="1">
                <a:solidFill>
                  <a:srgbClr val="002060"/>
                </a:solidFill>
                <a:latin typeface="Times New Roman" panose="02020603050405020304" pitchFamily="18" charset="0"/>
              </a:rPr>
              <a:t>1932</a:t>
            </a:r>
          </a:p>
          <a:p>
            <a:pPr lvl="4" eaLnBrk="1" hangingPunct="1">
              <a:buFont typeface="Wingdings" panose="05000000000000000000" pitchFamily="2" charset="2"/>
              <a:buNone/>
            </a:pPr>
            <a:endParaRPr lang="es-ES_tradnl" altLang="es-MX" sz="3600" b="1">
              <a:solidFill>
                <a:srgbClr val="002060"/>
              </a:solidFill>
              <a:latin typeface="Times New Roman" panose="02020603050405020304" pitchFamily="18" charset="0"/>
            </a:endParaRPr>
          </a:p>
          <a:p>
            <a:pPr lvl="4" eaLnBrk="1" hangingPunct="1">
              <a:buFont typeface="Wingdings" panose="05000000000000000000" pitchFamily="2" charset="2"/>
              <a:buChar char="Ø"/>
            </a:pPr>
            <a:r>
              <a:rPr lang="es-ES_tradnl" altLang="es-MX" sz="3600" b="1">
                <a:solidFill>
                  <a:srgbClr val="002060"/>
                </a:solidFill>
                <a:latin typeface="Times New Roman" panose="02020603050405020304" pitchFamily="18" charset="0"/>
              </a:rPr>
              <a:t>1947 </a:t>
            </a:r>
          </a:p>
        </p:txBody>
      </p:sp>
    </p:spTree>
    <p:extLst>
      <p:ext uri="{BB962C8B-B14F-4D97-AF65-F5344CB8AC3E}">
        <p14:creationId xmlns:p14="http://schemas.microsoft.com/office/powerpoint/2010/main" val="2517300626"/>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78 Rectángulo"/>
          <p:cNvSpPr/>
          <p:nvPr/>
        </p:nvSpPr>
        <p:spPr>
          <a:xfrm>
            <a:off x="1992314" y="1341439"/>
            <a:ext cx="8269287" cy="4199355"/>
          </a:xfrm>
          <a:prstGeom prst="rect">
            <a:avLst/>
          </a:prstGeom>
        </p:spPr>
        <p:txBody>
          <a:bodyPr>
            <a:spAutoFit/>
          </a:bodyPr>
          <a:lstStyle/>
          <a:p>
            <a:pPr marL="342900" indent="-342900" algn="just">
              <a:lnSpc>
                <a:spcPct val="75000"/>
              </a:lnSpc>
              <a:spcBef>
                <a:spcPct val="50000"/>
              </a:spcBef>
              <a:defRPr/>
            </a:pPr>
            <a:endParaRPr lang="es-ES_tradnl" sz="2400" b="1" dirty="0"/>
          </a:p>
          <a:p>
            <a:pPr marL="293688" indent="-293688" algn="just">
              <a:lnSpc>
                <a:spcPct val="85000"/>
              </a:lnSpc>
              <a:spcBef>
                <a:spcPct val="50000"/>
              </a:spcBef>
              <a:defRPr/>
            </a:pPr>
            <a:r>
              <a:rPr lang="es-ES_tradnl" sz="2400" b="1" dirty="0"/>
              <a:t>5. 	Mejorar el equilibrio financiero de los Estados a través de las participaciones (eliminar asimetrías).</a:t>
            </a:r>
          </a:p>
          <a:p>
            <a:pPr marL="293688" indent="-293688" algn="just">
              <a:lnSpc>
                <a:spcPct val="5000"/>
              </a:lnSpc>
              <a:spcBef>
                <a:spcPct val="50000"/>
              </a:spcBef>
              <a:defRPr/>
            </a:pPr>
            <a:endParaRPr lang="es-ES_tradnl" sz="2400" b="1" dirty="0"/>
          </a:p>
          <a:p>
            <a:pPr marL="293688" indent="-293688" algn="just">
              <a:lnSpc>
                <a:spcPct val="85000"/>
              </a:lnSpc>
              <a:spcBef>
                <a:spcPct val="50000"/>
              </a:spcBef>
              <a:defRPr/>
            </a:pPr>
            <a:r>
              <a:rPr lang="es-ES_tradnl" sz="2400" b="1" dirty="0"/>
              <a:t>6. 	Evitar los efectos perniciosos de la  competencia fiscal entre los Estados.</a:t>
            </a:r>
          </a:p>
          <a:p>
            <a:pPr marL="293688" indent="-293688" algn="just">
              <a:lnSpc>
                <a:spcPct val="0"/>
              </a:lnSpc>
              <a:spcBef>
                <a:spcPct val="50000"/>
              </a:spcBef>
              <a:defRPr/>
            </a:pPr>
            <a:endParaRPr lang="es-ES_tradnl" sz="2400" b="1" dirty="0"/>
          </a:p>
          <a:p>
            <a:pPr marL="293688" indent="-293688" algn="just">
              <a:lnSpc>
                <a:spcPct val="85000"/>
              </a:lnSpc>
              <a:spcBef>
                <a:spcPct val="50000"/>
              </a:spcBef>
              <a:defRPr/>
            </a:pPr>
            <a:r>
              <a:rPr lang="es-ES_tradnl" sz="2400" b="1" dirty="0"/>
              <a:t>7. 	Facilitar la compatibilidad del Sistema Tributario Nacional con el de otros países para los acuerdos de doble tributación.</a:t>
            </a:r>
          </a:p>
          <a:p>
            <a:pPr marL="293688" indent="-293688" algn="just">
              <a:lnSpc>
                <a:spcPct val="0"/>
              </a:lnSpc>
              <a:spcBef>
                <a:spcPct val="50000"/>
              </a:spcBef>
              <a:defRPr/>
            </a:pPr>
            <a:endParaRPr lang="es-ES_tradnl" sz="2400" b="1" dirty="0"/>
          </a:p>
          <a:p>
            <a:pPr marL="293688" indent="-293688" algn="just">
              <a:lnSpc>
                <a:spcPct val="85000"/>
              </a:lnSpc>
              <a:spcBef>
                <a:spcPct val="50000"/>
              </a:spcBef>
              <a:defRPr/>
            </a:pPr>
            <a:r>
              <a:rPr lang="es-ES_tradnl" sz="2400" b="1" dirty="0"/>
              <a:t>8.	Posibilitar la </a:t>
            </a:r>
            <a:r>
              <a:rPr lang="es-ES_tradnl" sz="2400" b="1" i="1" dirty="0"/>
              <a:t>Colaboración Administrativa</a:t>
            </a:r>
            <a:r>
              <a:rPr lang="es-ES_tradnl" sz="2400" b="1" dirty="0"/>
              <a:t> de Estados y Municipios para fortalecer sus propias estructuras.</a:t>
            </a:r>
          </a:p>
        </p:txBody>
      </p:sp>
      <p:sp>
        <p:nvSpPr>
          <p:cNvPr id="80" name="79 Rectángulo"/>
          <p:cNvSpPr/>
          <p:nvPr/>
        </p:nvSpPr>
        <p:spPr>
          <a:xfrm>
            <a:off x="1992314" y="406400"/>
            <a:ext cx="8461375" cy="400110"/>
          </a:xfrm>
          <a:prstGeom prst="rect">
            <a:avLst/>
          </a:prstGeom>
        </p:spPr>
        <p:txBody>
          <a:bodyPr>
            <a:spAutoFit/>
          </a:bodyPr>
          <a:lstStyle/>
          <a:p>
            <a:pPr algn="ctr">
              <a:spcBef>
                <a:spcPct val="50000"/>
              </a:spcBef>
              <a:defRPr/>
            </a:pPr>
            <a:r>
              <a:rPr lang="es-MX" sz="2000" b="1" i="1" dirty="0">
                <a:solidFill>
                  <a:schemeClr val="accent6">
                    <a:lumMod val="75000"/>
                  </a:schemeClr>
                </a:solidFill>
                <a:effectLst>
                  <a:outerShdw blurRad="38100" dist="38100" dir="2700000" algn="tl">
                    <a:srgbClr val="000000">
                      <a:alpha val="43137"/>
                    </a:srgbClr>
                  </a:outerShdw>
                </a:effectLst>
              </a:rPr>
              <a:t>OBJETIVOS  DEL SISTEMA NACIONAL DE COORDINACIÓN FISCAL EN 1980:</a:t>
            </a:r>
          </a:p>
        </p:txBody>
      </p:sp>
    </p:spTree>
    <p:extLst>
      <p:ext uri="{BB962C8B-B14F-4D97-AF65-F5344CB8AC3E}">
        <p14:creationId xmlns:p14="http://schemas.microsoft.com/office/powerpoint/2010/main" val="42481905"/>
      </p:ext>
    </p:extLst>
  </p:cSld>
  <p:clrMapOvr>
    <a:masterClrMapping/>
  </p:clrMapOvr>
  <p:transition spd="slow" advClick="0">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203" name="Rectangle 19"/>
          <p:cNvSpPr>
            <a:spLocks noChangeArrowheads="1"/>
          </p:cNvSpPr>
          <p:nvPr/>
        </p:nvSpPr>
        <p:spPr bwMode="auto">
          <a:xfrm>
            <a:off x="2063750" y="285751"/>
            <a:ext cx="8280400" cy="461963"/>
          </a:xfrm>
          <a:prstGeom prst="rect">
            <a:avLst/>
          </a:prstGeom>
          <a:noFill/>
          <a:ln w="9525">
            <a:noFill/>
            <a:miter lim="800000"/>
            <a:headEnd/>
            <a:tailEnd/>
          </a:ln>
          <a:effectLst/>
        </p:spPr>
        <p:txBody>
          <a:bodyPr lIns="92075" tIns="46038" rIns="92075" bIns="46038">
            <a:spAutoFit/>
          </a:bodyPr>
          <a:lstStyle/>
          <a:p>
            <a:pPr algn="ctr" defTabSz="762000">
              <a:spcBef>
                <a:spcPct val="50000"/>
              </a:spcBef>
              <a:defRPr/>
            </a:pPr>
            <a:r>
              <a:rPr lang="es-ES_tradnl" sz="2400" b="1" dirty="0">
                <a:effectLst>
                  <a:outerShdw blurRad="38100" dist="38100" dir="2700000" algn="tl">
                    <a:srgbClr val="000000">
                      <a:alpha val="43137"/>
                    </a:srgbClr>
                  </a:outerShdw>
                </a:effectLst>
              </a:rPr>
              <a:t>ESTRUCTURA LEGAL DE LA  COORDINACION FISCAL</a:t>
            </a:r>
          </a:p>
        </p:txBody>
      </p:sp>
      <p:grpSp>
        <p:nvGrpSpPr>
          <p:cNvPr id="370691" name="22 Grupo"/>
          <p:cNvGrpSpPr>
            <a:grpSpLocks/>
          </p:cNvGrpSpPr>
          <p:nvPr/>
        </p:nvGrpSpPr>
        <p:grpSpPr bwMode="auto">
          <a:xfrm>
            <a:off x="2906714" y="1381126"/>
            <a:ext cx="6594475" cy="4676775"/>
            <a:chOff x="2216150" y="1014413"/>
            <a:chExt cx="5957888" cy="4676775"/>
          </a:xfrm>
        </p:grpSpPr>
        <p:sp>
          <p:nvSpPr>
            <p:cNvPr id="349187" name="AutoShape 3"/>
            <p:cNvSpPr>
              <a:spLocks noChangeArrowheads="1"/>
            </p:cNvSpPr>
            <p:nvPr/>
          </p:nvSpPr>
          <p:spPr bwMode="auto">
            <a:xfrm>
              <a:off x="2221887" y="2216151"/>
              <a:ext cx="1283656" cy="2349500"/>
            </a:xfrm>
            <a:prstGeom prst="cube">
              <a:avLst>
                <a:gd name="adj" fmla="val 24995"/>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s-MX"/>
            </a:p>
          </p:txBody>
        </p:sp>
        <p:sp>
          <p:nvSpPr>
            <p:cNvPr id="370693" name="Rectangle 4"/>
            <p:cNvSpPr>
              <a:spLocks noChangeArrowheads="1"/>
            </p:cNvSpPr>
            <p:nvPr/>
          </p:nvSpPr>
          <p:spPr bwMode="auto">
            <a:xfrm>
              <a:off x="2216150" y="3276600"/>
              <a:ext cx="990600"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defRPr>
                  <a:solidFill>
                    <a:schemeClr val="tx1"/>
                  </a:solidFill>
                  <a:latin typeface="Arial" panose="020B0604020202020204" pitchFamily="34" charset="0"/>
                  <a:cs typeface="Arial" panose="020B0604020202020204" pitchFamily="34" charset="0"/>
                </a:defRPr>
              </a:lvl1pPr>
              <a:lvl2pPr marL="742950" indent="-285750" defTabSz="762000" eaLnBrk="0" hangingPunct="0">
                <a:defRPr>
                  <a:solidFill>
                    <a:schemeClr val="tx1"/>
                  </a:solidFill>
                  <a:latin typeface="Arial" panose="020B0604020202020204" pitchFamily="34" charset="0"/>
                  <a:cs typeface="Arial" panose="020B0604020202020204" pitchFamily="34" charset="0"/>
                </a:defRPr>
              </a:lvl2pPr>
              <a:lvl3pPr marL="1143000" indent="-228600" defTabSz="762000" eaLnBrk="0" hangingPunct="0">
                <a:defRPr>
                  <a:solidFill>
                    <a:schemeClr val="tx1"/>
                  </a:solidFill>
                  <a:latin typeface="Arial" panose="020B0604020202020204" pitchFamily="34" charset="0"/>
                  <a:cs typeface="Arial" panose="020B0604020202020204" pitchFamily="34" charset="0"/>
                </a:defRPr>
              </a:lvl3pPr>
              <a:lvl4pPr marL="1600200" indent="-228600" defTabSz="762000" eaLnBrk="0" hangingPunct="0">
                <a:defRPr>
                  <a:solidFill>
                    <a:schemeClr val="tx1"/>
                  </a:solidFill>
                  <a:latin typeface="Arial" panose="020B0604020202020204" pitchFamily="34" charset="0"/>
                  <a:cs typeface="Arial" panose="020B0604020202020204" pitchFamily="34" charset="0"/>
                </a:defRPr>
              </a:lvl4pPr>
              <a:lvl5pPr marL="2057400" indent="-228600" defTabSz="762000" eaLnBrk="0" hangingPunct="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s-ES_tradnl" altLang="es-MX" b="1" dirty="0">
                  <a:solidFill>
                    <a:schemeClr val="bg2">
                      <a:lumMod val="60000"/>
                      <a:lumOff val="40000"/>
                    </a:schemeClr>
                  </a:solidFill>
                </a:rPr>
                <a:t>L C </a:t>
              </a:r>
              <a:r>
                <a:rPr lang="es-ES_tradnl" altLang="es-MX" b="1" dirty="0"/>
                <a:t>F</a:t>
              </a:r>
            </a:p>
          </p:txBody>
        </p:sp>
        <p:sp>
          <p:nvSpPr>
            <p:cNvPr id="370694" name="Rectangle 5"/>
            <p:cNvSpPr>
              <a:spLocks noChangeArrowheads="1"/>
            </p:cNvSpPr>
            <p:nvPr/>
          </p:nvSpPr>
          <p:spPr bwMode="auto">
            <a:xfrm>
              <a:off x="4640263" y="1014413"/>
              <a:ext cx="3533775" cy="714375"/>
            </a:xfrm>
            <a:prstGeom prst="rect">
              <a:avLst/>
            </a:prstGeom>
            <a:solidFill>
              <a:schemeClr val="bg1"/>
            </a:solidFill>
            <a:ln w="47625" cmpd="thinThick">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MX" altLang="es-MX"/>
            </a:p>
          </p:txBody>
        </p:sp>
        <p:sp>
          <p:nvSpPr>
            <p:cNvPr id="349190" name="Rectangle 6"/>
            <p:cNvSpPr>
              <a:spLocks noChangeArrowheads="1"/>
            </p:cNvSpPr>
            <p:nvPr/>
          </p:nvSpPr>
          <p:spPr bwMode="auto">
            <a:xfrm>
              <a:off x="4693105" y="1143001"/>
              <a:ext cx="3427865" cy="581025"/>
            </a:xfrm>
            <a:prstGeom prst="rect">
              <a:avLst/>
            </a:prstGeom>
            <a:noFill/>
            <a:ln w="9525">
              <a:noFill/>
              <a:miter lim="800000"/>
              <a:headEnd/>
              <a:tailEnd/>
            </a:ln>
            <a:effectLst/>
          </p:spPr>
          <p:txBody>
            <a:bodyPr lIns="92075" tIns="46038" rIns="92075" bIns="46038">
              <a:spAutoFit/>
            </a:bodyPr>
            <a:lstStyle/>
            <a:p>
              <a:pPr defTabSz="762000">
                <a:spcBef>
                  <a:spcPct val="50000"/>
                </a:spcBef>
                <a:defRPr/>
              </a:pPr>
              <a:r>
                <a:rPr lang="es-ES_tradnl" sz="1600" b="1" dirty="0">
                  <a:solidFill>
                    <a:schemeClr val="accent6">
                      <a:lumMod val="75000"/>
                    </a:schemeClr>
                  </a:solidFill>
                </a:rPr>
                <a:t>DE LAS PARTICIPACIONES EN INGRESOS FEDERALES.</a:t>
              </a:r>
            </a:p>
          </p:txBody>
        </p:sp>
        <p:sp>
          <p:nvSpPr>
            <p:cNvPr id="370696" name="Rectangle 7"/>
            <p:cNvSpPr>
              <a:spLocks noChangeArrowheads="1"/>
            </p:cNvSpPr>
            <p:nvPr/>
          </p:nvSpPr>
          <p:spPr bwMode="auto">
            <a:xfrm>
              <a:off x="4640263" y="2005013"/>
              <a:ext cx="3533775" cy="714375"/>
            </a:xfrm>
            <a:prstGeom prst="rect">
              <a:avLst/>
            </a:prstGeom>
            <a:solidFill>
              <a:schemeClr val="bg1"/>
            </a:solidFill>
            <a:ln w="47625" cmpd="thinThick">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MX" altLang="es-MX"/>
            </a:p>
          </p:txBody>
        </p:sp>
        <p:sp>
          <p:nvSpPr>
            <p:cNvPr id="370697" name="Rectangle 8"/>
            <p:cNvSpPr>
              <a:spLocks noChangeArrowheads="1"/>
            </p:cNvSpPr>
            <p:nvPr/>
          </p:nvSpPr>
          <p:spPr bwMode="auto">
            <a:xfrm>
              <a:off x="4692650" y="2133600"/>
              <a:ext cx="3429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defRPr>
                  <a:solidFill>
                    <a:schemeClr val="tx1"/>
                  </a:solidFill>
                  <a:latin typeface="Arial" panose="020B0604020202020204" pitchFamily="34" charset="0"/>
                  <a:cs typeface="Arial" panose="020B0604020202020204" pitchFamily="34" charset="0"/>
                </a:defRPr>
              </a:lvl1pPr>
              <a:lvl2pPr marL="742950" indent="-285750" defTabSz="762000" eaLnBrk="0" hangingPunct="0">
                <a:defRPr>
                  <a:solidFill>
                    <a:schemeClr val="tx1"/>
                  </a:solidFill>
                  <a:latin typeface="Arial" panose="020B0604020202020204" pitchFamily="34" charset="0"/>
                  <a:cs typeface="Arial" panose="020B0604020202020204" pitchFamily="34" charset="0"/>
                </a:defRPr>
              </a:lvl2pPr>
              <a:lvl3pPr marL="1143000" indent="-228600" defTabSz="762000" eaLnBrk="0" hangingPunct="0">
                <a:defRPr>
                  <a:solidFill>
                    <a:schemeClr val="tx1"/>
                  </a:solidFill>
                  <a:latin typeface="Arial" panose="020B0604020202020204" pitchFamily="34" charset="0"/>
                  <a:cs typeface="Arial" panose="020B0604020202020204" pitchFamily="34" charset="0"/>
                </a:defRPr>
              </a:lvl3pPr>
              <a:lvl4pPr marL="1600200" indent="-228600" defTabSz="762000" eaLnBrk="0" hangingPunct="0">
                <a:defRPr>
                  <a:solidFill>
                    <a:schemeClr val="tx1"/>
                  </a:solidFill>
                  <a:latin typeface="Arial" panose="020B0604020202020204" pitchFamily="34" charset="0"/>
                  <a:cs typeface="Arial" panose="020B0604020202020204" pitchFamily="34" charset="0"/>
                </a:defRPr>
              </a:lvl4pPr>
              <a:lvl5pPr marL="2057400" indent="-228600" defTabSz="762000" eaLnBrk="0" hangingPunct="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s-ES_tradnl" altLang="es-MX" sz="1600" b="1"/>
                <a:t>DEL SISTEMA NACIONAL DE COORDINACIÓN FISCAL</a:t>
              </a:r>
            </a:p>
          </p:txBody>
        </p:sp>
        <p:sp>
          <p:nvSpPr>
            <p:cNvPr id="370698" name="Rectangle 9"/>
            <p:cNvSpPr>
              <a:spLocks noChangeArrowheads="1"/>
            </p:cNvSpPr>
            <p:nvPr/>
          </p:nvSpPr>
          <p:spPr bwMode="auto">
            <a:xfrm>
              <a:off x="4640263" y="2995613"/>
              <a:ext cx="3533775" cy="714375"/>
            </a:xfrm>
            <a:prstGeom prst="rect">
              <a:avLst/>
            </a:prstGeom>
            <a:solidFill>
              <a:schemeClr val="bg1"/>
            </a:solidFill>
            <a:ln w="47625" cmpd="thinThick">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MX" altLang="es-MX"/>
            </a:p>
          </p:txBody>
        </p:sp>
        <p:sp>
          <p:nvSpPr>
            <p:cNvPr id="349194" name="Rectangle 10"/>
            <p:cNvSpPr>
              <a:spLocks noChangeArrowheads="1"/>
            </p:cNvSpPr>
            <p:nvPr/>
          </p:nvSpPr>
          <p:spPr bwMode="auto">
            <a:xfrm>
              <a:off x="4693105" y="3048001"/>
              <a:ext cx="3427865" cy="339196"/>
            </a:xfrm>
            <a:prstGeom prst="rect">
              <a:avLst/>
            </a:prstGeom>
            <a:noFill/>
            <a:ln w="9525">
              <a:noFill/>
              <a:miter lim="800000"/>
              <a:headEnd/>
              <a:tailEnd/>
            </a:ln>
            <a:effectLst/>
          </p:spPr>
          <p:txBody>
            <a:bodyPr lIns="92075" tIns="46038" rIns="92075" bIns="46038">
              <a:spAutoFit/>
            </a:bodyPr>
            <a:lstStyle/>
            <a:p>
              <a:pPr defTabSz="762000">
                <a:spcBef>
                  <a:spcPct val="50000"/>
                </a:spcBef>
                <a:defRPr/>
              </a:pPr>
              <a:r>
                <a:rPr lang="es-ES_tradnl" sz="1600" b="1" dirty="0">
                  <a:solidFill>
                    <a:schemeClr val="accent6">
                      <a:lumMod val="75000"/>
                    </a:schemeClr>
                  </a:solidFill>
                </a:rPr>
                <a:t>DE LA COLABORACIÓN ADMINISTRATIVA</a:t>
              </a:r>
            </a:p>
          </p:txBody>
        </p:sp>
        <p:sp>
          <p:nvSpPr>
            <p:cNvPr id="370700" name="Rectangle 11"/>
            <p:cNvSpPr>
              <a:spLocks noChangeArrowheads="1"/>
            </p:cNvSpPr>
            <p:nvPr/>
          </p:nvSpPr>
          <p:spPr bwMode="auto">
            <a:xfrm>
              <a:off x="4640263" y="3986213"/>
              <a:ext cx="3533775" cy="714375"/>
            </a:xfrm>
            <a:prstGeom prst="rect">
              <a:avLst/>
            </a:prstGeom>
            <a:solidFill>
              <a:schemeClr val="bg1"/>
            </a:solidFill>
            <a:ln w="47625" cmpd="thinThick">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MX" altLang="es-MX"/>
            </a:p>
          </p:txBody>
        </p:sp>
        <p:sp>
          <p:nvSpPr>
            <p:cNvPr id="370701" name="Rectangle 12"/>
            <p:cNvSpPr>
              <a:spLocks noChangeArrowheads="1"/>
            </p:cNvSpPr>
            <p:nvPr/>
          </p:nvSpPr>
          <p:spPr bwMode="auto">
            <a:xfrm>
              <a:off x="4692650" y="4038600"/>
              <a:ext cx="3429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defRPr>
                  <a:solidFill>
                    <a:schemeClr val="tx1"/>
                  </a:solidFill>
                  <a:latin typeface="Arial" panose="020B0604020202020204" pitchFamily="34" charset="0"/>
                  <a:cs typeface="Arial" panose="020B0604020202020204" pitchFamily="34" charset="0"/>
                </a:defRPr>
              </a:lvl1pPr>
              <a:lvl2pPr marL="742950" indent="-285750" defTabSz="762000" eaLnBrk="0" hangingPunct="0">
                <a:defRPr>
                  <a:solidFill>
                    <a:schemeClr val="tx1"/>
                  </a:solidFill>
                  <a:latin typeface="Arial" panose="020B0604020202020204" pitchFamily="34" charset="0"/>
                  <a:cs typeface="Arial" panose="020B0604020202020204" pitchFamily="34" charset="0"/>
                </a:defRPr>
              </a:lvl2pPr>
              <a:lvl3pPr marL="1143000" indent="-228600" defTabSz="762000" eaLnBrk="0" hangingPunct="0">
                <a:defRPr>
                  <a:solidFill>
                    <a:schemeClr val="tx1"/>
                  </a:solidFill>
                  <a:latin typeface="Arial" panose="020B0604020202020204" pitchFamily="34" charset="0"/>
                  <a:cs typeface="Arial" panose="020B0604020202020204" pitchFamily="34" charset="0"/>
                </a:defRPr>
              </a:lvl3pPr>
              <a:lvl4pPr marL="1600200" indent="-228600" defTabSz="762000" eaLnBrk="0" hangingPunct="0">
                <a:defRPr>
                  <a:solidFill>
                    <a:schemeClr val="tx1"/>
                  </a:solidFill>
                  <a:latin typeface="Arial" panose="020B0604020202020204" pitchFamily="34" charset="0"/>
                  <a:cs typeface="Arial" panose="020B0604020202020204" pitchFamily="34" charset="0"/>
                </a:defRPr>
              </a:lvl4pPr>
              <a:lvl5pPr marL="2057400" indent="-228600" defTabSz="762000" eaLnBrk="0" hangingPunct="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s-ES_tradnl" altLang="es-MX" sz="1600" b="1"/>
                <a:t>DE LOS ORGANISMOS EN MATERIA DE COORDINACIÓN</a:t>
              </a:r>
            </a:p>
          </p:txBody>
        </p:sp>
        <p:sp>
          <p:nvSpPr>
            <p:cNvPr id="370702" name="Line 13"/>
            <p:cNvSpPr>
              <a:spLocks noChangeShapeType="1"/>
            </p:cNvSpPr>
            <p:nvPr/>
          </p:nvSpPr>
          <p:spPr bwMode="auto">
            <a:xfrm>
              <a:off x="4114800" y="1295400"/>
              <a:ext cx="0" cy="4038600"/>
            </a:xfrm>
            <a:prstGeom prst="line">
              <a:avLst/>
            </a:prstGeom>
            <a:noFill/>
            <a:ln w="57150" cmpd="thinThick">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MX"/>
            </a:p>
          </p:txBody>
        </p:sp>
        <p:sp>
          <p:nvSpPr>
            <p:cNvPr id="370703" name="Line 14"/>
            <p:cNvSpPr>
              <a:spLocks noChangeShapeType="1"/>
            </p:cNvSpPr>
            <p:nvPr/>
          </p:nvSpPr>
          <p:spPr bwMode="auto">
            <a:xfrm>
              <a:off x="4114800" y="1295400"/>
              <a:ext cx="533400" cy="0"/>
            </a:xfrm>
            <a:prstGeom prst="line">
              <a:avLst/>
            </a:prstGeom>
            <a:noFill/>
            <a:ln w="57150" cmpd="thinThick">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MX"/>
            </a:p>
          </p:txBody>
        </p:sp>
        <p:sp>
          <p:nvSpPr>
            <p:cNvPr id="370704" name="Line 15"/>
            <p:cNvSpPr>
              <a:spLocks noChangeShapeType="1"/>
            </p:cNvSpPr>
            <p:nvPr/>
          </p:nvSpPr>
          <p:spPr bwMode="auto">
            <a:xfrm>
              <a:off x="4114800" y="2362200"/>
              <a:ext cx="533400" cy="0"/>
            </a:xfrm>
            <a:prstGeom prst="line">
              <a:avLst/>
            </a:prstGeom>
            <a:noFill/>
            <a:ln w="57150" cmpd="thinThick">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MX"/>
            </a:p>
          </p:txBody>
        </p:sp>
        <p:sp>
          <p:nvSpPr>
            <p:cNvPr id="370705" name="Line 16"/>
            <p:cNvSpPr>
              <a:spLocks noChangeShapeType="1"/>
            </p:cNvSpPr>
            <p:nvPr/>
          </p:nvSpPr>
          <p:spPr bwMode="auto">
            <a:xfrm>
              <a:off x="4114800" y="3352800"/>
              <a:ext cx="533400" cy="0"/>
            </a:xfrm>
            <a:prstGeom prst="line">
              <a:avLst/>
            </a:prstGeom>
            <a:noFill/>
            <a:ln w="57150" cmpd="thinThick">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MX"/>
            </a:p>
          </p:txBody>
        </p:sp>
        <p:sp>
          <p:nvSpPr>
            <p:cNvPr id="370706" name="Line 17"/>
            <p:cNvSpPr>
              <a:spLocks noChangeShapeType="1"/>
            </p:cNvSpPr>
            <p:nvPr/>
          </p:nvSpPr>
          <p:spPr bwMode="auto">
            <a:xfrm>
              <a:off x="4114800" y="4343400"/>
              <a:ext cx="533400" cy="0"/>
            </a:xfrm>
            <a:prstGeom prst="line">
              <a:avLst/>
            </a:prstGeom>
            <a:noFill/>
            <a:ln w="57150" cmpd="thinThick">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MX"/>
            </a:p>
          </p:txBody>
        </p:sp>
        <p:sp>
          <p:nvSpPr>
            <p:cNvPr id="370707" name="Line 18"/>
            <p:cNvSpPr>
              <a:spLocks noChangeShapeType="1"/>
            </p:cNvSpPr>
            <p:nvPr/>
          </p:nvSpPr>
          <p:spPr bwMode="auto">
            <a:xfrm>
              <a:off x="3581400" y="3352800"/>
              <a:ext cx="533400" cy="0"/>
            </a:xfrm>
            <a:prstGeom prst="line">
              <a:avLst/>
            </a:prstGeom>
            <a:noFill/>
            <a:ln w="57150" cmpd="thinThick">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MX"/>
            </a:p>
          </p:txBody>
        </p:sp>
        <p:sp>
          <p:nvSpPr>
            <p:cNvPr id="370708" name="Rectangle 20"/>
            <p:cNvSpPr>
              <a:spLocks noChangeArrowheads="1"/>
            </p:cNvSpPr>
            <p:nvPr/>
          </p:nvSpPr>
          <p:spPr bwMode="auto">
            <a:xfrm>
              <a:off x="4640263" y="4976813"/>
              <a:ext cx="3533775" cy="714375"/>
            </a:xfrm>
            <a:prstGeom prst="rect">
              <a:avLst/>
            </a:prstGeom>
            <a:solidFill>
              <a:schemeClr val="bg1"/>
            </a:solidFill>
            <a:ln w="47625" cmpd="thinThick">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MX" altLang="es-MX"/>
            </a:p>
          </p:txBody>
        </p:sp>
        <p:sp>
          <p:nvSpPr>
            <p:cNvPr id="349205" name="Rectangle 21"/>
            <p:cNvSpPr>
              <a:spLocks noChangeArrowheads="1"/>
            </p:cNvSpPr>
            <p:nvPr/>
          </p:nvSpPr>
          <p:spPr bwMode="auto">
            <a:xfrm>
              <a:off x="4693105" y="5029201"/>
              <a:ext cx="3427865" cy="581025"/>
            </a:xfrm>
            <a:prstGeom prst="rect">
              <a:avLst/>
            </a:prstGeom>
            <a:noFill/>
            <a:ln w="9525">
              <a:noFill/>
              <a:miter lim="800000"/>
              <a:headEnd/>
              <a:tailEnd/>
            </a:ln>
            <a:effectLst/>
          </p:spPr>
          <p:txBody>
            <a:bodyPr lIns="92075" tIns="46038" rIns="92075" bIns="46038">
              <a:spAutoFit/>
            </a:bodyPr>
            <a:lstStyle/>
            <a:p>
              <a:pPr defTabSz="762000">
                <a:spcBef>
                  <a:spcPct val="50000"/>
                </a:spcBef>
                <a:defRPr/>
              </a:pPr>
              <a:r>
                <a:rPr lang="es-ES_tradnl" sz="1600" b="1" dirty="0">
                  <a:solidFill>
                    <a:schemeClr val="accent6">
                      <a:lumMod val="75000"/>
                    </a:schemeClr>
                  </a:solidFill>
                </a:rPr>
                <a:t>DE LOS FONDOS DE APORTACIONES FEDERALES</a:t>
              </a:r>
            </a:p>
          </p:txBody>
        </p:sp>
        <p:sp>
          <p:nvSpPr>
            <p:cNvPr id="370710" name="Line 22"/>
            <p:cNvSpPr>
              <a:spLocks noChangeShapeType="1"/>
            </p:cNvSpPr>
            <p:nvPr/>
          </p:nvSpPr>
          <p:spPr bwMode="auto">
            <a:xfrm>
              <a:off x="4114800" y="5334000"/>
              <a:ext cx="533400" cy="0"/>
            </a:xfrm>
            <a:prstGeom prst="line">
              <a:avLst/>
            </a:prstGeom>
            <a:noFill/>
            <a:ln w="57150" cmpd="thinThick">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MX"/>
            </a:p>
          </p:txBody>
        </p:sp>
      </p:grpSp>
    </p:spTree>
    <p:extLst>
      <p:ext uri="{BB962C8B-B14F-4D97-AF65-F5344CB8AC3E}">
        <p14:creationId xmlns:p14="http://schemas.microsoft.com/office/powerpoint/2010/main" val="1407193366"/>
      </p:ext>
    </p:extLst>
  </p:cSld>
  <p:clrMapOvr>
    <a:masterClrMapping/>
  </p:clrMapOvr>
  <p:transition spd="slow" advClick="0">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5 Marcador de número de diapositiva"/>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E306FB8-1E3D-4592-8964-A5C7FAC41D2A}" type="slidenum">
              <a:rPr lang="es-ES" altLang="es-MX">
                <a:solidFill>
                  <a:srgbClr val="FFFFFF"/>
                </a:solidFill>
              </a:rPr>
              <a:pPr eaLnBrk="1" hangingPunct="1"/>
              <a:t>22</a:t>
            </a:fld>
            <a:endParaRPr lang="es-ES" altLang="es-MX">
              <a:solidFill>
                <a:srgbClr val="FFFFFF"/>
              </a:solidFill>
            </a:endParaRPr>
          </a:p>
        </p:txBody>
      </p:sp>
      <p:sp>
        <p:nvSpPr>
          <p:cNvPr id="371715" name="Rectangle 10"/>
          <p:cNvSpPr>
            <a:spLocks noChangeArrowheads="1"/>
          </p:cNvSpPr>
          <p:nvPr/>
        </p:nvSpPr>
        <p:spPr bwMode="auto">
          <a:xfrm>
            <a:off x="5087939" y="5589589"/>
            <a:ext cx="5400675" cy="935037"/>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MX" altLang="es-MX"/>
          </a:p>
        </p:txBody>
      </p:sp>
      <p:sp>
        <p:nvSpPr>
          <p:cNvPr id="371716" name="Rectangle 9"/>
          <p:cNvSpPr>
            <a:spLocks noChangeArrowheads="1"/>
          </p:cNvSpPr>
          <p:nvPr/>
        </p:nvSpPr>
        <p:spPr bwMode="auto">
          <a:xfrm>
            <a:off x="5087939" y="4005263"/>
            <a:ext cx="5329237" cy="10795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MX" altLang="es-MX"/>
          </a:p>
        </p:txBody>
      </p:sp>
      <p:sp>
        <p:nvSpPr>
          <p:cNvPr id="371717" name="Rectangle 8"/>
          <p:cNvSpPr>
            <a:spLocks noChangeArrowheads="1"/>
          </p:cNvSpPr>
          <p:nvPr/>
        </p:nvSpPr>
        <p:spPr bwMode="auto">
          <a:xfrm>
            <a:off x="5087939" y="2565400"/>
            <a:ext cx="5329237" cy="12954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MX" altLang="es-MX"/>
          </a:p>
        </p:txBody>
      </p:sp>
      <p:sp>
        <p:nvSpPr>
          <p:cNvPr id="371718" name="Rectangle 7"/>
          <p:cNvSpPr>
            <a:spLocks noChangeArrowheads="1"/>
          </p:cNvSpPr>
          <p:nvPr/>
        </p:nvSpPr>
        <p:spPr bwMode="auto">
          <a:xfrm>
            <a:off x="5159376" y="277814"/>
            <a:ext cx="5184775" cy="1870075"/>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MX" altLang="es-MX"/>
          </a:p>
        </p:txBody>
      </p:sp>
      <p:sp>
        <p:nvSpPr>
          <p:cNvPr id="371719" name="Rectangle 2"/>
          <p:cNvSpPr>
            <a:spLocks noChangeArrowheads="1"/>
          </p:cNvSpPr>
          <p:nvPr/>
        </p:nvSpPr>
        <p:spPr bwMode="auto">
          <a:xfrm>
            <a:off x="1703389" y="3095625"/>
            <a:ext cx="25542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_tradnl" altLang="es-MX" sz="3200" b="1">
                <a:solidFill>
                  <a:srgbClr val="250793"/>
                </a:solidFill>
                <a:latin typeface="Times New Roman" panose="02020603050405020304" pitchFamily="18" charset="0"/>
              </a:rPr>
              <a:t>Estrategias</a:t>
            </a:r>
            <a:endParaRPr lang="es-ES_tradnl" altLang="es-MX" sz="3600">
              <a:solidFill>
                <a:srgbClr val="250793"/>
              </a:solidFill>
              <a:latin typeface="Times New Roman" panose="02020603050405020304" pitchFamily="18" charset="0"/>
            </a:endParaRPr>
          </a:p>
        </p:txBody>
      </p:sp>
      <p:sp>
        <p:nvSpPr>
          <p:cNvPr id="371720" name="Text Box 3"/>
          <p:cNvSpPr txBox="1">
            <a:spLocks noChangeArrowheads="1"/>
          </p:cNvSpPr>
          <p:nvPr/>
        </p:nvSpPr>
        <p:spPr bwMode="auto">
          <a:xfrm>
            <a:off x="5159375" y="404814"/>
            <a:ext cx="5111750" cy="1616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s-ES" altLang="es-MX" sz="2000">
                <a:latin typeface="Times New Roman" panose="02020603050405020304" pitchFamily="18" charset="0"/>
              </a:rPr>
              <a:t>	Reducir el número de impuestos a los contribuyentes y mantener una sola instancia impositiva, como lo eran los impuestos locales al comercio e industria y el impuesto federal sobre ingresos mercantiles.</a:t>
            </a:r>
          </a:p>
        </p:txBody>
      </p:sp>
      <p:sp>
        <p:nvSpPr>
          <p:cNvPr id="371721" name="Text Box 4"/>
          <p:cNvSpPr txBox="1">
            <a:spLocks noChangeArrowheads="1"/>
          </p:cNvSpPr>
          <p:nvPr/>
        </p:nvSpPr>
        <p:spPr bwMode="auto">
          <a:xfrm>
            <a:off x="5016500" y="2709864"/>
            <a:ext cx="5257800" cy="1006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s-ES" altLang="es-MX" sz="2000">
                <a:latin typeface="Times New Roman" panose="02020603050405020304" pitchFamily="18" charset="0"/>
              </a:rPr>
              <a:t>	Perfeccionar los mecanismos de diálogo entre las autoridades fiscales estatales y federal, creando organismos de coordinación fiscal</a:t>
            </a:r>
          </a:p>
        </p:txBody>
      </p:sp>
      <p:sp>
        <p:nvSpPr>
          <p:cNvPr id="371722" name="Text Box 5"/>
          <p:cNvSpPr txBox="1">
            <a:spLocks noChangeArrowheads="1"/>
          </p:cNvSpPr>
          <p:nvPr/>
        </p:nvSpPr>
        <p:spPr bwMode="auto">
          <a:xfrm>
            <a:off x="5016500" y="4076701"/>
            <a:ext cx="5257800" cy="1006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s-ES" altLang="es-MX" sz="2000">
                <a:latin typeface="Times New Roman" panose="02020603050405020304" pitchFamily="18" charset="0"/>
              </a:rPr>
              <a:t>	Crear un nuevo mecanismo de distribución de recursos entre los tres niveles de gobierno a través del sistema de participaciones</a:t>
            </a:r>
          </a:p>
        </p:txBody>
      </p:sp>
      <p:sp>
        <p:nvSpPr>
          <p:cNvPr id="371723" name="Text Box 6"/>
          <p:cNvSpPr txBox="1">
            <a:spLocks noChangeArrowheads="1"/>
          </p:cNvSpPr>
          <p:nvPr/>
        </p:nvSpPr>
        <p:spPr bwMode="auto">
          <a:xfrm>
            <a:off x="4943476" y="5516564"/>
            <a:ext cx="54721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s-ES" altLang="es-MX" sz="2000">
                <a:latin typeface="Times New Roman" panose="02020603050405020304" pitchFamily="18" charset="0"/>
              </a:rPr>
              <a:t>	Instrumentar mecanismos de colaboración en materia fiscal entre los tres niveles de gobierno.</a:t>
            </a:r>
          </a:p>
        </p:txBody>
      </p:sp>
      <p:sp>
        <p:nvSpPr>
          <p:cNvPr id="371724" name="AutoShape 13"/>
          <p:cNvSpPr>
            <a:spLocks/>
          </p:cNvSpPr>
          <p:nvPr/>
        </p:nvSpPr>
        <p:spPr bwMode="auto">
          <a:xfrm>
            <a:off x="4151314" y="476250"/>
            <a:ext cx="287337" cy="5905500"/>
          </a:xfrm>
          <a:prstGeom prst="leftBrace">
            <a:avLst>
              <a:gd name="adj1" fmla="val 171271"/>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MX" altLang="es-MX"/>
          </a:p>
        </p:txBody>
      </p:sp>
    </p:spTree>
    <p:extLst>
      <p:ext uri="{BB962C8B-B14F-4D97-AF65-F5344CB8AC3E}">
        <p14:creationId xmlns:p14="http://schemas.microsoft.com/office/powerpoint/2010/main" val="1214486077"/>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5 Marcador de número de diapositiva"/>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69A5B7E-7D0E-4F81-A1F5-1467878F989D}" type="slidenum">
              <a:rPr lang="es-ES" altLang="es-MX">
                <a:solidFill>
                  <a:srgbClr val="FFFFFF"/>
                </a:solidFill>
              </a:rPr>
              <a:pPr eaLnBrk="1" hangingPunct="1"/>
              <a:t>23</a:t>
            </a:fld>
            <a:endParaRPr lang="es-ES" altLang="es-MX">
              <a:solidFill>
                <a:srgbClr val="FFFFFF"/>
              </a:solidFill>
            </a:endParaRPr>
          </a:p>
        </p:txBody>
      </p:sp>
      <p:sp>
        <p:nvSpPr>
          <p:cNvPr id="372739" name="Rectangle 2"/>
          <p:cNvSpPr>
            <a:spLocks noChangeArrowheads="1"/>
          </p:cNvSpPr>
          <p:nvPr/>
        </p:nvSpPr>
        <p:spPr bwMode="auto">
          <a:xfrm>
            <a:off x="4224339" y="5373689"/>
            <a:ext cx="6264275" cy="1150937"/>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MX" altLang="es-MX"/>
          </a:p>
        </p:txBody>
      </p:sp>
      <p:sp>
        <p:nvSpPr>
          <p:cNvPr id="372740" name="Rectangle 3"/>
          <p:cNvSpPr>
            <a:spLocks noChangeArrowheads="1"/>
          </p:cNvSpPr>
          <p:nvPr/>
        </p:nvSpPr>
        <p:spPr bwMode="auto">
          <a:xfrm>
            <a:off x="4224339" y="4005263"/>
            <a:ext cx="6192837" cy="10795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MX" altLang="es-MX"/>
          </a:p>
        </p:txBody>
      </p:sp>
      <p:sp>
        <p:nvSpPr>
          <p:cNvPr id="372741" name="Rectangle 4"/>
          <p:cNvSpPr>
            <a:spLocks noChangeArrowheads="1"/>
          </p:cNvSpPr>
          <p:nvPr/>
        </p:nvSpPr>
        <p:spPr bwMode="auto">
          <a:xfrm>
            <a:off x="4224339" y="1844676"/>
            <a:ext cx="6192837" cy="2016125"/>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MX" altLang="es-MX"/>
          </a:p>
        </p:txBody>
      </p:sp>
      <p:sp>
        <p:nvSpPr>
          <p:cNvPr id="372742" name="Rectangle 5"/>
          <p:cNvSpPr>
            <a:spLocks noChangeArrowheads="1"/>
          </p:cNvSpPr>
          <p:nvPr/>
        </p:nvSpPr>
        <p:spPr bwMode="auto">
          <a:xfrm>
            <a:off x="4224338" y="404813"/>
            <a:ext cx="6119812" cy="1223962"/>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MX" altLang="es-MX"/>
          </a:p>
        </p:txBody>
      </p:sp>
      <p:sp>
        <p:nvSpPr>
          <p:cNvPr id="372743" name="Rectangle 6"/>
          <p:cNvSpPr>
            <a:spLocks noChangeArrowheads="1"/>
          </p:cNvSpPr>
          <p:nvPr/>
        </p:nvSpPr>
        <p:spPr bwMode="auto">
          <a:xfrm>
            <a:off x="1524000" y="3057526"/>
            <a:ext cx="25542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_tradnl" altLang="es-MX" sz="2000" b="1">
                <a:solidFill>
                  <a:srgbClr val="250793"/>
                </a:solidFill>
                <a:latin typeface="Times New Roman" panose="02020603050405020304" pitchFamily="18" charset="0"/>
              </a:rPr>
              <a:t>Instrumentación del sistema</a:t>
            </a:r>
            <a:endParaRPr lang="es-ES_tradnl" altLang="es-MX" sz="2000">
              <a:solidFill>
                <a:srgbClr val="250793"/>
              </a:solidFill>
              <a:latin typeface="Times New Roman" panose="02020603050405020304" pitchFamily="18" charset="0"/>
            </a:endParaRPr>
          </a:p>
        </p:txBody>
      </p:sp>
      <p:sp>
        <p:nvSpPr>
          <p:cNvPr id="372744" name="Text Box 7"/>
          <p:cNvSpPr txBox="1">
            <a:spLocks noChangeArrowheads="1"/>
          </p:cNvSpPr>
          <p:nvPr/>
        </p:nvSpPr>
        <p:spPr bwMode="auto">
          <a:xfrm>
            <a:off x="4295776" y="404813"/>
            <a:ext cx="6048375"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s-ES" altLang="es-MX">
                <a:latin typeface="Times New Roman" panose="02020603050405020304" pitchFamily="18" charset="0"/>
              </a:rPr>
              <a:t>En 1980 entra en vigor la actual Ley de Coordinación Fiscal que concretó disposiciones dispersas relativas a mecanismos de distribución de participaciones y abrió esquemas de comunicación intergubernamental</a:t>
            </a:r>
          </a:p>
        </p:txBody>
      </p:sp>
      <p:sp>
        <p:nvSpPr>
          <p:cNvPr id="372745" name="Text Box 8"/>
          <p:cNvSpPr txBox="1">
            <a:spLocks noChangeArrowheads="1"/>
          </p:cNvSpPr>
          <p:nvPr/>
        </p:nvSpPr>
        <p:spPr bwMode="auto">
          <a:xfrm>
            <a:off x="4295775" y="1916113"/>
            <a:ext cx="6121400" cy="1739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s-ES" altLang="es-MX">
                <a:latin typeface="Times New Roman" panose="02020603050405020304" pitchFamily="18" charset="0"/>
              </a:rPr>
              <a:t>Las entidades y gobierno federal celebraron dos tipos de convenios. A) Adhesión que sentó las bases de la distribución de fuentes tributarias, acordando los estados la derogación o suspensión de algunos tributos locales y B) Colaboración administrativa por el cual las entidades asumen funciones de administración de ingresos federales</a:t>
            </a:r>
          </a:p>
        </p:txBody>
      </p:sp>
      <p:sp>
        <p:nvSpPr>
          <p:cNvPr id="372746" name="Text Box 9"/>
          <p:cNvSpPr txBox="1">
            <a:spLocks noChangeArrowheads="1"/>
          </p:cNvSpPr>
          <p:nvPr/>
        </p:nvSpPr>
        <p:spPr bwMode="auto">
          <a:xfrm>
            <a:off x="4367214" y="4151314"/>
            <a:ext cx="5978525" cy="1006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s-ES" altLang="es-MX" sz="2000">
                <a:latin typeface="Times New Roman" panose="02020603050405020304" pitchFamily="18" charset="0"/>
              </a:rPr>
              <a:t>Se crean fondos de participaciones y se establecen mecanismos y procedimientos para su distribución entre entidades y municipios</a:t>
            </a:r>
          </a:p>
        </p:txBody>
      </p:sp>
      <p:sp>
        <p:nvSpPr>
          <p:cNvPr id="372747" name="Text Box 10"/>
          <p:cNvSpPr txBox="1">
            <a:spLocks noChangeArrowheads="1"/>
          </p:cNvSpPr>
          <p:nvPr/>
        </p:nvSpPr>
        <p:spPr bwMode="auto">
          <a:xfrm>
            <a:off x="4224338" y="5300664"/>
            <a:ext cx="6227762" cy="1311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s-ES" altLang="es-MX" sz="2000">
                <a:latin typeface="Times New Roman" panose="02020603050405020304" pitchFamily="18" charset="0"/>
              </a:rPr>
              <a:t>En su evolución se han introducido reformas en: sistema de participaciones, integración de los fondos, modalidades de colaboración administrativa y se creo la junta de coordinación fiscal</a:t>
            </a:r>
          </a:p>
        </p:txBody>
      </p:sp>
      <p:sp>
        <p:nvSpPr>
          <p:cNvPr id="372748" name="AutoShape 11"/>
          <p:cNvSpPr>
            <a:spLocks/>
          </p:cNvSpPr>
          <p:nvPr/>
        </p:nvSpPr>
        <p:spPr bwMode="auto">
          <a:xfrm>
            <a:off x="3792538" y="549276"/>
            <a:ext cx="431800" cy="5903913"/>
          </a:xfrm>
          <a:prstGeom prst="leftBrace">
            <a:avLst>
              <a:gd name="adj1" fmla="val 11394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MX" altLang="es-MX"/>
          </a:p>
        </p:txBody>
      </p:sp>
    </p:spTree>
    <p:extLst>
      <p:ext uri="{BB962C8B-B14F-4D97-AF65-F5344CB8AC3E}">
        <p14:creationId xmlns:p14="http://schemas.microsoft.com/office/powerpoint/2010/main" val="3913701788"/>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5 Marcador de número de diapositiva"/>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A2F5094-6A6F-494D-A05A-9901C9837894}" type="slidenum">
              <a:rPr lang="es-ES" altLang="es-MX">
                <a:solidFill>
                  <a:srgbClr val="FFFFFF"/>
                </a:solidFill>
              </a:rPr>
              <a:pPr eaLnBrk="1" hangingPunct="1"/>
              <a:t>24</a:t>
            </a:fld>
            <a:endParaRPr lang="es-ES" altLang="es-MX">
              <a:solidFill>
                <a:srgbClr val="FFFFFF"/>
              </a:solidFill>
            </a:endParaRPr>
          </a:p>
        </p:txBody>
      </p:sp>
      <p:sp>
        <p:nvSpPr>
          <p:cNvPr id="373763" name="Rectangle 3"/>
          <p:cNvSpPr>
            <a:spLocks noChangeArrowheads="1"/>
          </p:cNvSpPr>
          <p:nvPr/>
        </p:nvSpPr>
        <p:spPr bwMode="auto">
          <a:xfrm>
            <a:off x="2279651" y="349250"/>
            <a:ext cx="8029575"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_tradnl" altLang="es-MX" sz="2800" b="1" dirty="0">
                <a:solidFill>
                  <a:srgbClr val="250793"/>
                </a:solidFill>
                <a:latin typeface="Times New Roman" panose="02020603050405020304" pitchFamily="18" charset="0"/>
              </a:rPr>
              <a:t>CONVENIO DE ADHESIÓN AL SISTEMA , </a:t>
            </a:r>
            <a:endParaRPr lang="es-ES" altLang="es-MX" sz="2800" b="1" dirty="0">
              <a:solidFill>
                <a:srgbClr val="250793"/>
              </a:solidFill>
              <a:latin typeface="Times New Roman" panose="02020603050405020304" pitchFamily="18" charset="0"/>
            </a:endParaRPr>
          </a:p>
          <a:p>
            <a:pPr algn="ctr" eaLnBrk="1" hangingPunct="1"/>
            <a:r>
              <a:rPr lang="es-ES_tradnl" altLang="es-MX" sz="2800" b="1" dirty="0">
                <a:solidFill>
                  <a:srgbClr val="250793"/>
                </a:solidFill>
                <a:latin typeface="Times New Roman" panose="02020603050405020304" pitchFamily="18" charset="0"/>
              </a:rPr>
              <a:t>NACIONAL DE COORDINACIÓN FISCAL</a:t>
            </a:r>
            <a:r>
              <a:rPr lang="es-ES_tradnl" altLang="es-MX" sz="3200" b="1" dirty="0">
                <a:solidFill>
                  <a:srgbClr val="250793"/>
                </a:solidFill>
                <a:latin typeface="Times New Roman" panose="02020603050405020304" pitchFamily="18" charset="0"/>
              </a:rPr>
              <a:t> </a:t>
            </a:r>
            <a:endParaRPr lang="es-ES" altLang="es-MX" sz="3200" b="1" dirty="0">
              <a:solidFill>
                <a:srgbClr val="250793"/>
              </a:solidFill>
              <a:latin typeface="Times New Roman" panose="02020603050405020304" pitchFamily="18" charset="0"/>
            </a:endParaRPr>
          </a:p>
          <a:p>
            <a:pPr algn="ctr" eaLnBrk="1" hangingPunct="1"/>
            <a:r>
              <a:rPr lang="es-ES_tradnl" altLang="es-MX" dirty="0">
                <a:solidFill>
                  <a:srgbClr val="250793"/>
                </a:solidFill>
                <a:latin typeface="Times New Roman" panose="02020603050405020304" pitchFamily="18" charset="0"/>
              </a:rPr>
              <a:t>(D.O. 28 de  diciembre de 1979)</a:t>
            </a:r>
          </a:p>
          <a:p>
            <a:pPr algn="just" eaLnBrk="1" hangingPunct="1"/>
            <a:endParaRPr lang="es-ES_tradnl" altLang="es-MX" dirty="0">
              <a:latin typeface="Times New Roman" panose="02020603050405020304" pitchFamily="18" charset="0"/>
            </a:endParaRPr>
          </a:p>
          <a:p>
            <a:pPr algn="just" eaLnBrk="1" hangingPunct="1"/>
            <a:r>
              <a:rPr lang="es-ES_tradnl" altLang="es-MX" sz="2400" b="1" dirty="0">
                <a:latin typeface="Times New Roman" panose="02020603050405020304" pitchFamily="18" charset="0"/>
              </a:rPr>
              <a:t>OBJETIVO:</a:t>
            </a:r>
            <a:r>
              <a:rPr lang="es-ES_tradnl" altLang="es-MX" sz="2000" dirty="0">
                <a:latin typeface="Times New Roman" panose="02020603050405020304" pitchFamily="18" charset="0"/>
              </a:rPr>
              <a:t> Coordinar los sistemas fiscales de la Federación, Estados, Distrito Federal y Municipios para evitar la concurrencia impositiva.</a:t>
            </a:r>
          </a:p>
          <a:p>
            <a:pPr algn="just" eaLnBrk="1" hangingPunct="1"/>
            <a:endParaRPr lang="es-ES_tradnl" altLang="es-MX" sz="2000" dirty="0">
              <a:latin typeface="Times New Roman" panose="02020603050405020304" pitchFamily="18" charset="0"/>
            </a:endParaRPr>
          </a:p>
          <a:p>
            <a:pPr algn="just" eaLnBrk="1" hangingPunct="1"/>
            <a:r>
              <a:rPr lang="es-ES_tradnl" altLang="es-MX" sz="2400" b="1" dirty="0">
                <a:latin typeface="Times New Roman" panose="02020603050405020304" pitchFamily="18" charset="0"/>
              </a:rPr>
              <a:t>ANEXOS</a:t>
            </a:r>
          </a:p>
          <a:p>
            <a:pPr algn="just" eaLnBrk="1" hangingPunct="1">
              <a:buFontTx/>
              <a:buAutoNum type="arabicPeriod"/>
            </a:pPr>
            <a:r>
              <a:rPr lang="es-ES_tradnl" altLang="es-MX" sz="2000" b="1" dirty="0">
                <a:latin typeface="Times New Roman" panose="02020603050405020304" pitchFamily="18" charset="0"/>
              </a:rPr>
              <a:t>Suspensión de gravámenes locales.</a:t>
            </a:r>
          </a:p>
          <a:p>
            <a:pPr algn="just" eaLnBrk="1" hangingPunct="1">
              <a:buFontTx/>
              <a:buAutoNum type="arabicPeriod"/>
            </a:pPr>
            <a:r>
              <a:rPr lang="es-MX" altLang="es-MX" sz="2000" b="1" dirty="0" smtClean="0">
                <a:latin typeface="Times New Roman" panose="02020603050405020304" pitchFamily="18" charset="0"/>
              </a:rPr>
              <a:t>S</a:t>
            </a:r>
            <a:r>
              <a:rPr lang="es-ES_tradnl" altLang="es-MX" sz="2000" b="1" dirty="0" err="1" smtClean="0">
                <a:latin typeface="Times New Roman" panose="02020603050405020304" pitchFamily="18" charset="0"/>
              </a:rPr>
              <a:t>uspensión</a:t>
            </a:r>
            <a:r>
              <a:rPr lang="es-ES_tradnl" altLang="es-MX" sz="2000" b="1" dirty="0" smtClean="0">
                <a:latin typeface="Times New Roman" panose="02020603050405020304" pitchFamily="18" charset="0"/>
              </a:rPr>
              <a:t> </a:t>
            </a:r>
            <a:r>
              <a:rPr lang="es-ES_tradnl" altLang="es-MX" sz="2000" b="1" dirty="0">
                <a:latin typeface="Times New Roman" panose="02020603050405020304" pitchFamily="18" charset="0"/>
              </a:rPr>
              <a:t>del cobro de derechos por expedición de pasaportes provisionales.</a:t>
            </a:r>
          </a:p>
          <a:p>
            <a:pPr algn="just" eaLnBrk="1" hangingPunct="1">
              <a:buFontTx/>
              <a:buAutoNum type="arabicPeriod"/>
            </a:pPr>
            <a:r>
              <a:rPr lang="es-ES_tradnl" altLang="es-MX" sz="2000" b="1" dirty="0">
                <a:latin typeface="Times New Roman" panose="02020603050405020304" pitchFamily="18" charset="0"/>
              </a:rPr>
              <a:t>Suspensión de gravámenes a productos básicos de la alimentación.</a:t>
            </a:r>
          </a:p>
          <a:p>
            <a:pPr algn="just" eaLnBrk="1" hangingPunct="1">
              <a:buFontTx/>
              <a:buAutoNum type="arabicPeriod"/>
            </a:pPr>
            <a:r>
              <a:rPr lang="es-ES_tradnl" altLang="es-MX" sz="2000" b="1" dirty="0">
                <a:latin typeface="Times New Roman" panose="02020603050405020304" pitchFamily="18" charset="0"/>
              </a:rPr>
              <a:t>Adecuación al convenio con motivo de reformas a la Ley del I.V.A.; entrada en vigor del I.E.P.S. 1981.</a:t>
            </a:r>
          </a:p>
          <a:p>
            <a:pPr algn="just" eaLnBrk="1" hangingPunct="1">
              <a:buFontTx/>
              <a:buAutoNum type="arabicPeriod"/>
            </a:pPr>
            <a:r>
              <a:rPr lang="es-ES_tradnl" altLang="es-MX" sz="2000" b="1" dirty="0">
                <a:latin typeface="Times New Roman" panose="02020603050405020304" pitchFamily="18" charset="0"/>
              </a:rPr>
              <a:t>Las Entidades Federativas se obligan a no establecer una tasa mayor al 8% a los espectáculos de teatro y circo.</a:t>
            </a:r>
          </a:p>
          <a:p>
            <a:pPr algn="just" eaLnBrk="1" hangingPunct="1">
              <a:buFontTx/>
              <a:buAutoNum type="arabicPeriod"/>
            </a:pPr>
            <a:r>
              <a:rPr lang="es-ES_tradnl" altLang="es-MX" sz="2000" b="1" dirty="0">
                <a:latin typeface="Times New Roman" panose="02020603050405020304" pitchFamily="18" charset="0"/>
              </a:rPr>
              <a:t>Pago en especie del I.S.R. e I.V.A. de los artistas de artes plásticas. La Tercera parte se transferirá a las Entidades Federativas.</a:t>
            </a:r>
            <a:endParaRPr lang="es-ES" altLang="es-MX" sz="2000" b="1" dirty="0"/>
          </a:p>
        </p:txBody>
      </p:sp>
    </p:spTree>
    <p:extLst>
      <p:ext uri="{BB962C8B-B14F-4D97-AF65-F5344CB8AC3E}">
        <p14:creationId xmlns:p14="http://schemas.microsoft.com/office/powerpoint/2010/main" val="2848203780"/>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5 Marcador de número de diapositiva"/>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ADBE649-B786-4EA0-90B9-C813727090C5}" type="slidenum">
              <a:rPr lang="es-ES" altLang="es-MX">
                <a:solidFill>
                  <a:srgbClr val="FFFFFF"/>
                </a:solidFill>
              </a:rPr>
              <a:pPr eaLnBrk="1" hangingPunct="1"/>
              <a:t>25</a:t>
            </a:fld>
            <a:endParaRPr lang="es-ES" altLang="es-MX">
              <a:solidFill>
                <a:srgbClr val="FFFFFF"/>
              </a:solidFill>
            </a:endParaRPr>
          </a:p>
        </p:txBody>
      </p:sp>
      <p:sp>
        <p:nvSpPr>
          <p:cNvPr id="374787" name="Rectangle 2"/>
          <p:cNvSpPr>
            <a:spLocks noChangeArrowheads="1"/>
          </p:cNvSpPr>
          <p:nvPr/>
        </p:nvSpPr>
        <p:spPr bwMode="auto">
          <a:xfrm>
            <a:off x="2495550" y="168275"/>
            <a:ext cx="730885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_tradnl" altLang="es-MX" sz="2600" b="1">
                <a:solidFill>
                  <a:srgbClr val="250793"/>
                </a:solidFill>
                <a:latin typeface="Times New Roman" panose="02020603050405020304" pitchFamily="18" charset="0"/>
              </a:rPr>
              <a:t>CONVENIO DE ADHESIÓN AL SISTEMA , </a:t>
            </a:r>
            <a:endParaRPr lang="es-ES" altLang="es-MX" sz="2600" b="1">
              <a:solidFill>
                <a:srgbClr val="250793"/>
              </a:solidFill>
              <a:latin typeface="Times New Roman" panose="02020603050405020304" pitchFamily="18" charset="0"/>
            </a:endParaRPr>
          </a:p>
          <a:p>
            <a:pPr algn="ctr" eaLnBrk="1" hangingPunct="1"/>
            <a:r>
              <a:rPr lang="es-ES_tradnl" altLang="es-MX" sz="2600" b="1">
                <a:solidFill>
                  <a:srgbClr val="250793"/>
                </a:solidFill>
                <a:latin typeface="Times New Roman" panose="02020603050405020304" pitchFamily="18" charset="0"/>
              </a:rPr>
              <a:t>NACIONAL DE COORDINACIÓN FISCAL </a:t>
            </a:r>
            <a:endParaRPr lang="es-ES" altLang="es-MX" sz="2600" b="1">
              <a:solidFill>
                <a:srgbClr val="250793"/>
              </a:solidFill>
              <a:latin typeface="Times New Roman" panose="02020603050405020304" pitchFamily="18" charset="0"/>
            </a:endParaRPr>
          </a:p>
          <a:p>
            <a:pPr algn="ctr" eaLnBrk="1" hangingPunct="1"/>
            <a:r>
              <a:rPr lang="es-ES_tradnl" altLang="es-MX" sz="2600">
                <a:solidFill>
                  <a:srgbClr val="250793"/>
                </a:solidFill>
                <a:latin typeface="Times New Roman" panose="02020603050405020304" pitchFamily="18" charset="0"/>
              </a:rPr>
              <a:t>(D.O. 28 de  diciembre de 1979)</a:t>
            </a:r>
            <a:endParaRPr lang="es-ES" altLang="es-MX" sz="2600">
              <a:solidFill>
                <a:srgbClr val="250793"/>
              </a:solidFill>
            </a:endParaRPr>
          </a:p>
        </p:txBody>
      </p:sp>
      <p:sp>
        <p:nvSpPr>
          <p:cNvPr id="374788" name="Text Box 3"/>
          <p:cNvSpPr txBox="1">
            <a:spLocks noChangeArrowheads="1"/>
          </p:cNvSpPr>
          <p:nvPr/>
        </p:nvSpPr>
        <p:spPr bwMode="auto">
          <a:xfrm>
            <a:off x="1811339" y="1785939"/>
            <a:ext cx="856932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s-ES" altLang="es-MX" sz="2400">
                <a:latin typeface="Times New Roman" panose="02020603050405020304" pitchFamily="18" charset="0"/>
              </a:rPr>
              <a:t>Al adherirse al sistema las Entidades acordaron lo siguiente:</a:t>
            </a:r>
          </a:p>
          <a:p>
            <a:pPr algn="just" eaLnBrk="1" hangingPunct="1"/>
            <a:endParaRPr lang="es-ES" altLang="es-MX" sz="2400">
              <a:latin typeface="Times New Roman" panose="02020603050405020304" pitchFamily="18" charset="0"/>
            </a:endParaRPr>
          </a:p>
          <a:p>
            <a:pPr algn="just" eaLnBrk="1" hangingPunct="1">
              <a:buFontTx/>
              <a:buAutoNum type="arabicPeriod"/>
            </a:pPr>
            <a:r>
              <a:rPr lang="es-ES" altLang="es-MX" sz="2400" b="1">
                <a:solidFill>
                  <a:srgbClr val="3333FF"/>
                </a:solidFill>
                <a:latin typeface="Times New Roman" panose="02020603050405020304" pitchFamily="18" charset="0"/>
              </a:rPr>
              <a:t>Derogar y suspender gravámenes estatales o municipales, autolimitando su potestad tributaria</a:t>
            </a:r>
          </a:p>
          <a:p>
            <a:pPr algn="just" eaLnBrk="1" hangingPunct="1">
              <a:buFontTx/>
              <a:buAutoNum type="arabicPeriod"/>
            </a:pPr>
            <a:r>
              <a:rPr lang="es-ES" altLang="es-MX" sz="2400">
                <a:latin typeface="Times New Roman" panose="02020603050405020304" pitchFamily="18" charset="0"/>
              </a:rPr>
              <a:t>Se incorporan a un esquema de distribución de ingresos federales vía fondos de participaciones en base a un porcentaje de la recaudación federal total, ya no en base a porcentajes de algún tributo específico.</a:t>
            </a:r>
          </a:p>
          <a:p>
            <a:pPr algn="just" eaLnBrk="1" hangingPunct="1">
              <a:buFontTx/>
              <a:buAutoNum type="arabicPeriod"/>
            </a:pPr>
            <a:r>
              <a:rPr lang="es-ES" altLang="es-MX" sz="2400" b="1">
                <a:solidFill>
                  <a:srgbClr val="3333FF"/>
                </a:solidFill>
                <a:latin typeface="Times New Roman" panose="02020603050405020304" pitchFamily="18" charset="0"/>
              </a:rPr>
              <a:t>Inicia un proceso de colaboración en el que el gobierno federal delega funciones específicas de carácter operativo de la administración de ingresos federales coordinados. Se establecen reglas de operación, incentivos y sanciones</a:t>
            </a:r>
          </a:p>
        </p:txBody>
      </p:sp>
    </p:spTree>
    <p:extLst>
      <p:ext uri="{BB962C8B-B14F-4D97-AF65-F5344CB8AC3E}">
        <p14:creationId xmlns:p14="http://schemas.microsoft.com/office/powerpoint/2010/main" val="16462781"/>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5810" name="7 Grupo"/>
          <p:cNvGrpSpPr>
            <a:grpSpLocks/>
          </p:cNvGrpSpPr>
          <p:nvPr/>
        </p:nvGrpSpPr>
        <p:grpSpPr bwMode="auto">
          <a:xfrm>
            <a:off x="2208213" y="333376"/>
            <a:ext cx="7670800" cy="6016625"/>
            <a:chOff x="683568" y="332656"/>
            <a:chExt cx="7672146" cy="6017900"/>
          </a:xfrm>
        </p:grpSpPr>
        <p:sp>
          <p:nvSpPr>
            <p:cNvPr id="375812" name="3 CuadroTexto"/>
            <p:cNvSpPr txBox="1">
              <a:spLocks noChangeArrowheads="1"/>
            </p:cNvSpPr>
            <p:nvPr/>
          </p:nvSpPr>
          <p:spPr bwMode="auto">
            <a:xfrm>
              <a:off x="683568" y="332656"/>
              <a:ext cx="25920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MX" altLang="es-MX" sz="2400" b="1"/>
                <a:t>ANEXO 1</a:t>
              </a:r>
              <a:endParaRPr lang="es-ES" altLang="es-MX" sz="2400" b="1"/>
            </a:p>
          </p:txBody>
        </p:sp>
        <p:sp>
          <p:nvSpPr>
            <p:cNvPr id="375813" name="5 CuadroTexto"/>
            <p:cNvSpPr txBox="1">
              <a:spLocks noChangeArrowheads="1"/>
            </p:cNvSpPr>
            <p:nvPr/>
          </p:nvSpPr>
          <p:spPr bwMode="auto">
            <a:xfrm>
              <a:off x="857224" y="1285860"/>
              <a:ext cx="742955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MX" altLang="es-MX" sz="2000" b="1">
                  <a:solidFill>
                    <a:srgbClr val="3333FF"/>
                  </a:solidFill>
                </a:rPr>
                <a:t>CALCULO DE SACRIFICIO FISCAL POR ENTIDAD FEDERATIVA</a:t>
              </a:r>
              <a:endParaRPr lang="es-ES" altLang="es-MX" sz="2000" b="1">
                <a:solidFill>
                  <a:srgbClr val="3333FF"/>
                </a:solidFill>
              </a:endParaRPr>
            </a:p>
          </p:txBody>
        </p:sp>
        <p:sp>
          <p:nvSpPr>
            <p:cNvPr id="7" name="6 CuadroTexto"/>
            <p:cNvSpPr txBox="1"/>
            <p:nvPr/>
          </p:nvSpPr>
          <p:spPr>
            <a:xfrm>
              <a:off x="755018" y="2565154"/>
              <a:ext cx="7600696" cy="3785402"/>
            </a:xfrm>
            <a:prstGeom prst="rect">
              <a:avLst/>
            </a:prstGeom>
            <a:noFill/>
          </p:spPr>
          <p:txBody>
            <a:bodyPr>
              <a:spAutoFit/>
            </a:bodyPr>
            <a:lstStyle/>
            <a:p>
              <a:pPr marL="179388" indent="-179388" algn="just">
                <a:buFont typeface="Arial" pitchFamily="34" charset="0"/>
                <a:buChar char="•"/>
                <a:defRPr/>
              </a:pPr>
              <a:r>
                <a:rPr lang="es-MX" sz="2000" dirty="0"/>
                <a:t>Enlista los Impuestos Estatales y Municipales que quedaron en suspenso al entrar en vigor dicho convenio y la recaudación estimada para 1979 (impuestos vigentes en 1978) de acuerdo con las tasas, cuotas o tarifas vigentes.</a:t>
              </a:r>
            </a:p>
            <a:p>
              <a:pPr marL="179388" indent="-179388" algn="just">
                <a:defRPr/>
              </a:pPr>
              <a:endParaRPr lang="es-MX" sz="2000" dirty="0"/>
            </a:p>
            <a:p>
              <a:pPr marL="179388" indent="-179388" algn="just">
                <a:buFont typeface="Arial" pitchFamily="34" charset="0"/>
                <a:buChar char="•"/>
                <a:defRPr/>
              </a:pPr>
              <a:r>
                <a:rPr lang="es-MX" sz="2000" dirty="0"/>
                <a:t>Se adiciona el monto de gastos de administración al tratamiento otorgado a los impuestos suspendidos.</a:t>
              </a:r>
            </a:p>
            <a:p>
              <a:pPr marL="179388" indent="-179388" algn="just">
                <a:defRPr/>
              </a:pPr>
              <a:endParaRPr lang="es-MX" sz="2000" dirty="0"/>
            </a:p>
            <a:p>
              <a:pPr algn="just">
                <a:defRPr/>
              </a:pPr>
              <a:endParaRPr lang="es-MX" sz="2000" dirty="0"/>
            </a:p>
            <a:p>
              <a:pPr marL="179388" indent="-179388" algn="just">
                <a:buFont typeface="Arial" pitchFamily="34" charset="0"/>
                <a:buChar char="•"/>
                <a:defRPr/>
              </a:pPr>
              <a:r>
                <a:rPr lang="es-MX" sz="2000" dirty="0"/>
                <a:t>Este anexo fue distinto para cada entidad, porque los Impuestos Estatales y Municipales suspendidos fueron diferentes, así como los montos estimados de recaudación.</a:t>
              </a:r>
              <a:endParaRPr lang="es-ES" sz="2000" dirty="0"/>
            </a:p>
          </p:txBody>
        </p:sp>
      </p:grpSp>
      <p:sp>
        <p:nvSpPr>
          <p:cNvPr id="2" name="1 Marcador de número de diapositiva"/>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91A2656-9597-4A1F-9B6B-E23183CB067C}" type="slidenum">
              <a:rPr lang="es-ES" altLang="es-MX">
                <a:solidFill>
                  <a:srgbClr val="898989"/>
                </a:solidFill>
              </a:rPr>
              <a:pPr eaLnBrk="1" hangingPunct="1"/>
              <a:t>26</a:t>
            </a:fld>
            <a:endParaRPr lang="es-ES" altLang="es-MX">
              <a:solidFill>
                <a:srgbClr val="898989"/>
              </a:solidFill>
            </a:endParaRPr>
          </a:p>
        </p:txBody>
      </p:sp>
    </p:spTree>
    <p:extLst>
      <p:ext uri="{BB962C8B-B14F-4D97-AF65-F5344CB8AC3E}">
        <p14:creationId xmlns:p14="http://schemas.microsoft.com/office/powerpoint/2010/main" val="4469823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6834" name="1 Grupo"/>
          <p:cNvGrpSpPr>
            <a:grpSpLocks/>
          </p:cNvGrpSpPr>
          <p:nvPr/>
        </p:nvGrpSpPr>
        <p:grpSpPr bwMode="auto">
          <a:xfrm>
            <a:off x="2063751" y="404814"/>
            <a:ext cx="7993063" cy="6169025"/>
            <a:chOff x="539552" y="404664"/>
            <a:chExt cx="7992888" cy="6169466"/>
          </a:xfrm>
        </p:grpSpPr>
        <p:sp>
          <p:nvSpPr>
            <p:cNvPr id="376836" name="2 CuadroTexto"/>
            <p:cNvSpPr txBox="1">
              <a:spLocks noChangeArrowheads="1"/>
            </p:cNvSpPr>
            <p:nvPr/>
          </p:nvSpPr>
          <p:spPr bwMode="auto">
            <a:xfrm>
              <a:off x="827584" y="404664"/>
              <a:ext cx="187220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MX" altLang="es-MX" sz="2600" b="1"/>
                <a:t>ANEXO 2</a:t>
              </a:r>
              <a:endParaRPr lang="es-ES" altLang="es-MX" sz="2600" b="1"/>
            </a:p>
          </p:txBody>
        </p:sp>
        <p:sp>
          <p:nvSpPr>
            <p:cNvPr id="376837" name="4 CuadroTexto"/>
            <p:cNvSpPr txBox="1">
              <a:spLocks noChangeArrowheads="1"/>
            </p:cNvSpPr>
            <p:nvPr/>
          </p:nvSpPr>
          <p:spPr bwMode="auto">
            <a:xfrm>
              <a:off x="899592" y="1124744"/>
              <a:ext cx="74295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MX" altLang="es-MX" sz="2000" b="1">
                  <a:solidFill>
                    <a:srgbClr val="3333FF"/>
                  </a:solidFill>
                </a:rPr>
                <a:t>AJUSTE DE PARTICIPACIONES A ESTADOS PETROLEROS</a:t>
              </a:r>
              <a:endParaRPr lang="es-ES" altLang="es-MX" sz="2000" b="1">
                <a:solidFill>
                  <a:srgbClr val="3333FF"/>
                </a:solidFill>
              </a:endParaRPr>
            </a:p>
          </p:txBody>
        </p:sp>
        <p:sp>
          <p:nvSpPr>
            <p:cNvPr id="376838" name="5 CuadroTexto"/>
            <p:cNvSpPr txBox="1">
              <a:spLocks noChangeArrowheads="1"/>
            </p:cNvSpPr>
            <p:nvPr/>
          </p:nvSpPr>
          <p:spPr bwMode="auto">
            <a:xfrm>
              <a:off x="539552" y="1772816"/>
              <a:ext cx="7992888"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buFont typeface="Arial" panose="020B0604020202020204" pitchFamily="34" charset="0"/>
                <a:buChar char="•"/>
              </a:pPr>
              <a:r>
                <a:rPr lang="es-MX" altLang="es-MX"/>
                <a:t>Sólo rige para los estados petroleros (Campeche, Chiapas, Tabasco, Tamaulipas y Veracruz).</a:t>
              </a:r>
            </a:p>
            <a:p>
              <a:pPr algn="just" eaLnBrk="1" hangingPunct="1">
                <a:buFont typeface="Arial" panose="020B0604020202020204" pitchFamily="34" charset="0"/>
                <a:buChar char="•"/>
              </a:pPr>
              <a:endParaRPr lang="es-MX" altLang="es-MX"/>
            </a:p>
            <a:p>
              <a:pPr algn="just" eaLnBrk="1" hangingPunct="1">
                <a:buFont typeface="Arial" panose="020B0604020202020204" pitchFamily="34" charset="0"/>
                <a:buChar char="•"/>
              </a:pPr>
              <a:r>
                <a:rPr lang="es-MX" altLang="es-MX"/>
                <a:t>Se previenen irregularidades por la aplicación de leyes de solo vigencia formal al esquema de participaciones.</a:t>
              </a:r>
            </a:p>
            <a:p>
              <a:pPr algn="just" eaLnBrk="1" hangingPunct="1">
                <a:buFont typeface="Arial" panose="020B0604020202020204" pitchFamily="34" charset="0"/>
                <a:buChar char="•"/>
              </a:pPr>
              <a:endParaRPr lang="es-MX" altLang="es-MX"/>
            </a:p>
            <a:p>
              <a:pPr algn="just" eaLnBrk="1" hangingPunct="1">
                <a:buFont typeface="Arial" panose="020B0604020202020204" pitchFamily="34" charset="0"/>
                <a:buChar char="•"/>
              </a:pPr>
              <a:r>
                <a:rPr lang="es-MX" altLang="es-MX"/>
                <a:t>Se toma como base el año de 1979 para su incorporación al sistema.</a:t>
              </a:r>
            </a:p>
            <a:p>
              <a:pPr algn="just" eaLnBrk="1" hangingPunct="1">
                <a:buFont typeface="Arial" panose="020B0604020202020204" pitchFamily="34" charset="0"/>
                <a:buChar char="•"/>
              </a:pPr>
              <a:endParaRPr lang="es-MX" altLang="es-MX"/>
            </a:p>
            <a:p>
              <a:pPr algn="just" eaLnBrk="1" hangingPunct="1">
                <a:buFont typeface="Arial" panose="020B0604020202020204" pitchFamily="34" charset="0"/>
                <a:buChar char="•"/>
              </a:pPr>
              <a:r>
                <a:rPr lang="es-MX" altLang="es-MX"/>
                <a:t>Se hacen ajustes al fondo general para no afectar a las demás entidades federativas, incrementando su porcentaje de integración.</a:t>
              </a:r>
            </a:p>
            <a:p>
              <a:pPr algn="just" eaLnBrk="1" hangingPunct="1">
                <a:buFont typeface="Arial" panose="020B0604020202020204" pitchFamily="34" charset="0"/>
                <a:buChar char="•"/>
              </a:pPr>
              <a:endParaRPr lang="es-MX" altLang="es-MX"/>
            </a:p>
            <a:p>
              <a:pPr algn="just" eaLnBrk="1" hangingPunct="1">
                <a:buFont typeface="Arial" panose="020B0604020202020204" pitchFamily="34" charset="0"/>
                <a:buChar char="•"/>
              </a:pPr>
              <a:r>
                <a:rPr lang="es-MX" altLang="es-MX" b="1">
                  <a:solidFill>
                    <a:srgbClr val="3333FF"/>
                  </a:solidFill>
                </a:rPr>
                <a:t>De este anexo existen dos versiones</a:t>
              </a:r>
              <a:r>
                <a:rPr lang="es-MX" altLang="es-MX" b="1"/>
                <a:t>:</a:t>
              </a:r>
            </a:p>
            <a:p>
              <a:pPr algn="just" eaLnBrk="1" hangingPunct="1">
                <a:buFontTx/>
                <a:buChar char="-"/>
              </a:pPr>
              <a:r>
                <a:rPr lang="es-MX" altLang="es-MX"/>
                <a:t>Una para el Estado de Campeche, por obtener la producción en la plataforma continental frente a las cosas del estado.</a:t>
              </a:r>
            </a:p>
            <a:p>
              <a:pPr algn="just" eaLnBrk="1" hangingPunct="1"/>
              <a:endParaRPr lang="es-MX" altLang="es-MX"/>
            </a:p>
            <a:p>
              <a:pPr algn="just" eaLnBrk="1" hangingPunct="1">
                <a:buFontTx/>
                <a:buChar char="-"/>
              </a:pPr>
              <a:r>
                <a:rPr lang="es-MX" altLang="es-MX"/>
                <a:t>Otra para los demás estados petroleros, cuya producción se realiza en su territorio.</a:t>
              </a:r>
              <a:endParaRPr lang="es-ES" altLang="es-MX" sz="2000"/>
            </a:p>
          </p:txBody>
        </p:sp>
      </p:grpSp>
      <p:sp>
        <p:nvSpPr>
          <p:cNvPr id="2" name="1 Marcador de número de diapositiva"/>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7E6DBB5-8685-428D-A863-FF19B7089B91}" type="slidenum">
              <a:rPr lang="es-ES" altLang="es-MX">
                <a:solidFill>
                  <a:srgbClr val="898989"/>
                </a:solidFill>
              </a:rPr>
              <a:pPr eaLnBrk="1" hangingPunct="1"/>
              <a:t>27</a:t>
            </a:fld>
            <a:endParaRPr lang="es-ES" altLang="es-MX">
              <a:solidFill>
                <a:srgbClr val="898989"/>
              </a:solidFill>
            </a:endParaRPr>
          </a:p>
        </p:txBody>
      </p:sp>
    </p:spTree>
    <p:extLst>
      <p:ext uri="{BB962C8B-B14F-4D97-AF65-F5344CB8AC3E}">
        <p14:creationId xmlns:p14="http://schemas.microsoft.com/office/powerpoint/2010/main" val="39932939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7858" name="1 Grupo"/>
          <p:cNvGrpSpPr>
            <a:grpSpLocks/>
          </p:cNvGrpSpPr>
          <p:nvPr/>
        </p:nvGrpSpPr>
        <p:grpSpPr bwMode="auto">
          <a:xfrm>
            <a:off x="2135189" y="333376"/>
            <a:ext cx="7743825" cy="5616575"/>
            <a:chOff x="611560" y="332656"/>
            <a:chExt cx="7744154" cy="5616624"/>
          </a:xfrm>
        </p:grpSpPr>
        <p:sp>
          <p:nvSpPr>
            <p:cNvPr id="377860" name="2 CuadroTexto"/>
            <p:cNvSpPr txBox="1">
              <a:spLocks noChangeArrowheads="1"/>
            </p:cNvSpPr>
            <p:nvPr/>
          </p:nvSpPr>
          <p:spPr bwMode="auto">
            <a:xfrm>
              <a:off x="611560" y="332656"/>
              <a:ext cx="273630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MX" altLang="es-MX" sz="2600" b="1"/>
                <a:t>ANEXOS 2/3</a:t>
              </a:r>
              <a:endParaRPr lang="es-ES" altLang="es-MX" sz="2600" b="1"/>
            </a:p>
          </p:txBody>
        </p:sp>
        <p:sp>
          <p:nvSpPr>
            <p:cNvPr id="377861" name="4 CuadroTexto"/>
            <p:cNvSpPr txBox="1">
              <a:spLocks noChangeArrowheads="1"/>
            </p:cNvSpPr>
            <p:nvPr/>
          </p:nvSpPr>
          <p:spPr bwMode="auto">
            <a:xfrm>
              <a:off x="899592" y="1052736"/>
              <a:ext cx="74295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MX" altLang="es-MX" sz="2400" b="1">
                  <a:solidFill>
                    <a:srgbClr val="3333FF"/>
                  </a:solidFill>
                </a:rPr>
                <a:t>SUSPENSIÓN DE LA EXPEDICION DE </a:t>
              </a:r>
            </a:p>
            <a:p>
              <a:pPr algn="ctr" eaLnBrk="1" hangingPunct="1"/>
              <a:r>
                <a:rPr lang="es-MX" altLang="es-MX" sz="2400" b="1">
                  <a:solidFill>
                    <a:srgbClr val="3333FF"/>
                  </a:solidFill>
                </a:rPr>
                <a:t>PASAPORTES PROVISIONALES</a:t>
              </a:r>
              <a:endParaRPr lang="es-ES" altLang="es-MX" sz="2400" b="1">
                <a:solidFill>
                  <a:srgbClr val="3333FF"/>
                </a:solidFill>
              </a:endParaRPr>
            </a:p>
          </p:txBody>
        </p:sp>
        <p:sp>
          <p:nvSpPr>
            <p:cNvPr id="377862" name="5 CuadroTexto"/>
            <p:cNvSpPr txBox="1">
              <a:spLocks noChangeArrowheads="1"/>
            </p:cNvSpPr>
            <p:nvPr/>
          </p:nvSpPr>
          <p:spPr bwMode="auto">
            <a:xfrm>
              <a:off x="755576" y="2471405"/>
              <a:ext cx="7600138"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buFont typeface="Arial" panose="020B0604020202020204" pitchFamily="34" charset="0"/>
                <a:buChar char="•"/>
              </a:pPr>
              <a:r>
                <a:rPr lang="es-MX" altLang="es-MX" sz="2200"/>
                <a:t>El Estado suspende la expedición de Pasaportes Provisionales.</a:t>
              </a:r>
            </a:p>
            <a:p>
              <a:pPr algn="just" eaLnBrk="1" hangingPunct="1"/>
              <a:endParaRPr lang="es-MX" altLang="es-MX" sz="2200"/>
            </a:p>
            <a:p>
              <a:pPr algn="just" eaLnBrk="1" hangingPunct="1">
                <a:buFont typeface="Arial" panose="020B0604020202020204" pitchFamily="34" charset="0"/>
                <a:buChar char="•"/>
              </a:pPr>
              <a:r>
                <a:rPr lang="es-MX" altLang="es-MX" sz="2200"/>
                <a:t>Al ingreso que Las Entidades Federativas recibieron en 1979 por la expedición de Pasaportes Provisionales se les da el tratamiento de los Impuestos Suspendidos.</a:t>
              </a:r>
            </a:p>
            <a:p>
              <a:pPr algn="just" eaLnBrk="1" hangingPunct="1">
                <a:buFont typeface="Arial" panose="020B0604020202020204" pitchFamily="34" charset="0"/>
                <a:buChar char="•"/>
              </a:pPr>
              <a:endParaRPr lang="es-MX" altLang="es-MX" sz="2200"/>
            </a:p>
            <a:p>
              <a:pPr algn="just" eaLnBrk="1" hangingPunct="1">
                <a:buFont typeface="Arial" panose="020B0604020202020204" pitchFamily="34" charset="0"/>
                <a:buChar char="•"/>
              </a:pPr>
              <a:r>
                <a:rPr lang="es-MX" altLang="es-MX" sz="2200"/>
                <a:t>Se establece Convenio de Colaboración Administrativa con la Secretaría de Relaciones Exteriores para el trámite de Expedición de Pasaportes.</a:t>
              </a:r>
              <a:endParaRPr lang="es-ES" altLang="es-MX" sz="2200"/>
            </a:p>
          </p:txBody>
        </p:sp>
      </p:grpSp>
      <p:sp>
        <p:nvSpPr>
          <p:cNvPr id="2" name="1 Marcador de número de diapositiva"/>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1FD57DE-309B-44D4-AB86-2B5102D33435}" type="slidenum">
              <a:rPr lang="es-ES" altLang="es-MX">
                <a:solidFill>
                  <a:srgbClr val="898989"/>
                </a:solidFill>
              </a:rPr>
              <a:pPr eaLnBrk="1" hangingPunct="1"/>
              <a:t>28</a:t>
            </a:fld>
            <a:endParaRPr lang="es-ES" altLang="es-MX">
              <a:solidFill>
                <a:srgbClr val="898989"/>
              </a:solidFill>
            </a:endParaRPr>
          </a:p>
        </p:txBody>
      </p:sp>
    </p:spTree>
    <p:extLst>
      <p:ext uri="{BB962C8B-B14F-4D97-AF65-F5344CB8AC3E}">
        <p14:creationId xmlns:p14="http://schemas.microsoft.com/office/powerpoint/2010/main" val="787745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882" name="1 Grupo"/>
          <p:cNvGrpSpPr>
            <a:grpSpLocks/>
          </p:cNvGrpSpPr>
          <p:nvPr/>
        </p:nvGrpSpPr>
        <p:grpSpPr bwMode="auto">
          <a:xfrm>
            <a:off x="1919288" y="333376"/>
            <a:ext cx="7993062" cy="6272213"/>
            <a:chOff x="395536" y="332656"/>
            <a:chExt cx="7992888" cy="6272252"/>
          </a:xfrm>
        </p:grpSpPr>
        <p:sp>
          <p:nvSpPr>
            <p:cNvPr id="378884" name="2 CuadroTexto"/>
            <p:cNvSpPr txBox="1">
              <a:spLocks noChangeArrowheads="1"/>
            </p:cNvSpPr>
            <p:nvPr/>
          </p:nvSpPr>
          <p:spPr bwMode="auto">
            <a:xfrm>
              <a:off x="395536" y="332656"/>
              <a:ext cx="259228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MX" altLang="es-MX" sz="2600" b="1"/>
                <a:t>ANEXOS 3/4</a:t>
              </a:r>
              <a:endParaRPr lang="es-ES" altLang="es-MX" sz="2600" b="1"/>
            </a:p>
          </p:txBody>
        </p:sp>
        <p:sp>
          <p:nvSpPr>
            <p:cNvPr id="378885" name="4 CuadroTexto"/>
            <p:cNvSpPr txBox="1">
              <a:spLocks noChangeArrowheads="1"/>
            </p:cNvSpPr>
            <p:nvPr/>
          </p:nvSpPr>
          <p:spPr bwMode="auto">
            <a:xfrm>
              <a:off x="827584" y="1052736"/>
              <a:ext cx="74295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MX" altLang="es-MX" sz="2000" b="1">
                  <a:solidFill>
                    <a:srgbClr val="3333FF"/>
                  </a:solidFill>
                </a:rPr>
                <a:t>APOYO AL S.A.M. Y ABOLICION DE CASETAS FISCALES</a:t>
              </a:r>
              <a:endParaRPr lang="es-ES" altLang="es-MX" sz="2000" b="1">
                <a:solidFill>
                  <a:srgbClr val="3333FF"/>
                </a:solidFill>
              </a:endParaRPr>
            </a:p>
          </p:txBody>
        </p:sp>
        <p:sp>
          <p:nvSpPr>
            <p:cNvPr id="378886" name="5 CuadroTexto"/>
            <p:cNvSpPr txBox="1">
              <a:spLocks noChangeArrowheads="1"/>
            </p:cNvSpPr>
            <p:nvPr/>
          </p:nvSpPr>
          <p:spPr bwMode="auto">
            <a:xfrm>
              <a:off x="641770" y="1772816"/>
              <a:ext cx="7746654"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buFont typeface="Arial" panose="020B0604020202020204" pitchFamily="34" charset="0"/>
                <a:buChar char="•"/>
              </a:pPr>
              <a:r>
                <a:rPr lang="es-MX" altLang="es-MX" sz="2200"/>
                <a:t>El Sistema Alimentario Mexicano (SAM) comprende la desgravación de la producción agropecuaria (exenciones de IVA desde 1980).</a:t>
              </a:r>
            </a:p>
            <a:p>
              <a:pPr algn="just" eaLnBrk="1" hangingPunct="1">
                <a:buFont typeface="Arial" panose="020B0604020202020204" pitchFamily="34" charset="0"/>
                <a:buChar char="•"/>
              </a:pPr>
              <a:endParaRPr lang="es-MX" altLang="es-MX" sz="2200"/>
            </a:p>
            <a:p>
              <a:pPr algn="just" eaLnBrk="1" hangingPunct="1">
                <a:buFont typeface="Arial" panose="020B0604020202020204" pitchFamily="34" charset="0"/>
                <a:buChar char="•"/>
              </a:pPr>
              <a:r>
                <a:rPr lang="es-MX" altLang="es-MX" sz="2200"/>
                <a:t>El compromiso de la Entidad se extiende a las exenciones de éstos productos.</a:t>
              </a:r>
            </a:p>
            <a:p>
              <a:pPr algn="just" eaLnBrk="1" hangingPunct="1">
                <a:buFont typeface="Arial" panose="020B0604020202020204" pitchFamily="34" charset="0"/>
                <a:buChar char="•"/>
              </a:pPr>
              <a:endParaRPr lang="es-MX" altLang="es-MX" sz="2200"/>
            </a:p>
            <a:p>
              <a:pPr algn="just" eaLnBrk="1" hangingPunct="1">
                <a:buFont typeface="Arial" panose="020B0604020202020204" pitchFamily="34" charset="0"/>
                <a:buChar char="•"/>
              </a:pPr>
              <a:r>
                <a:rPr lang="es-MX" altLang="es-MX" sz="2200"/>
                <a:t>La Federación resarce a la Entidad el monto de los mismos, dándoles el tratamiento de impuestos suspendidos.</a:t>
              </a:r>
            </a:p>
            <a:p>
              <a:pPr algn="just" eaLnBrk="1" hangingPunct="1">
                <a:buFont typeface="Arial" panose="020B0604020202020204" pitchFamily="34" charset="0"/>
                <a:buChar char="•"/>
              </a:pPr>
              <a:endParaRPr lang="es-MX" altLang="es-MX" sz="2200"/>
            </a:p>
            <a:p>
              <a:pPr algn="just" eaLnBrk="1" hangingPunct="1">
                <a:buFont typeface="Arial" panose="020B0604020202020204" pitchFamily="34" charset="0"/>
                <a:buChar char="•"/>
              </a:pPr>
              <a:r>
                <a:rPr lang="es-MX" altLang="es-MX" sz="2200"/>
                <a:t>Abolición de las casetas fiscales establecidas en caminos, vías generales de comunicación o en cualquier otra ubicación.</a:t>
              </a:r>
              <a:endParaRPr lang="es-ES" altLang="es-MX" sz="2200"/>
            </a:p>
          </p:txBody>
        </p:sp>
      </p:grpSp>
      <p:sp>
        <p:nvSpPr>
          <p:cNvPr id="2" name="1 Marcador de número de diapositiva"/>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4042630-4F40-4700-A0C2-808E31674166}" type="slidenum">
              <a:rPr lang="es-ES" altLang="es-MX">
                <a:solidFill>
                  <a:srgbClr val="898989"/>
                </a:solidFill>
              </a:rPr>
              <a:pPr eaLnBrk="1" hangingPunct="1"/>
              <a:t>29</a:t>
            </a:fld>
            <a:endParaRPr lang="es-ES" altLang="es-MX">
              <a:solidFill>
                <a:srgbClr val="898989"/>
              </a:solidFill>
            </a:endParaRPr>
          </a:p>
        </p:txBody>
      </p:sp>
    </p:spTree>
    <p:extLst>
      <p:ext uri="{BB962C8B-B14F-4D97-AF65-F5344CB8AC3E}">
        <p14:creationId xmlns:p14="http://schemas.microsoft.com/office/powerpoint/2010/main" val="4158296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5 Marcador de número de diapositiva"/>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9523B77-DB71-4CB3-88D7-08DC72EF4E4E}" type="slidenum">
              <a:rPr lang="es-ES" altLang="es-MX">
                <a:solidFill>
                  <a:srgbClr val="FFFFFF"/>
                </a:solidFill>
              </a:rPr>
              <a:pPr eaLnBrk="1" hangingPunct="1"/>
              <a:t>3</a:t>
            </a:fld>
            <a:endParaRPr lang="es-ES" altLang="es-MX">
              <a:solidFill>
                <a:srgbClr val="FFFFFF"/>
              </a:solidFill>
            </a:endParaRPr>
          </a:p>
        </p:txBody>
      </p:sp>
      <p:sp>
        <p:nvSpPr>
          <p:cNvPr id="352259" name="Rectangle 2"/>
          <p:cNvSpPr>
            <a:spLocks noChangeArrowheads="1"/>
          </p:cNvSpPr>
          <p:nvPr/>
        </p:nvSpPr>
        <p:spPr bwMode="auto">
          <a:xfrm>
            <a:off x="1992314" y="385764"/>
            <a:ext cx="73056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_tradnl" altLang="es-MX" sz="3200" b="1">
                <a:solidFill>
                  <a:srgbClr val="250793"/>
                </a:solidFill>
                <a:latin typeface="Times New Roman" panose="02020603050405020304" pitchFamily="18" charset="0"/>
              </a:rPr>
              <a:t>CONVENCION DE 1925</a:t>
            </a:r>
            <a:endParaRPr lang="es-ES_tradnl" altLang="es-MX" sz="3600">
              <a:solidFill>
                <a:srgbClr val="250793"/>
              </a:solidFill>
              <a:latin typeface="Times New Roman" panose="02020603050405020304" pitchFamily="18" charset="0"/>
            </a:endParaRPr>
          </a:p>
        </p:txBody>
      </p:sp>
      <p:sp>
        <p:nvSpPr>
          <p:cNvPr id="352260" name="Text Box 3"/>
          <p:cNvSpPr txBox="1">
            <a:spLocks noChangeArrowheads="1"/>
          </p:cNvSpPr>
          <p:nvPr/>
        </p:nvSpPr>
        <p:spPr bwMode="auto">
          <a:xfrm>
            <a:off x="2063751" y="1412876"/>
            <a:ext cx="7940675"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s-ES" altLang="es-MX" sz="3000">
                <a:latin typeface="Times New Roman" panose="02020603050405020304" pitchFamily="18" charset="0"/>
              </a:rPr>
              <a:t>	Antes de la aparición de los primeros antecedentes claros de la coordinación fiscal, la situación existente en esta materia se caracterizaba por:</a:t>
            </a:r>
          </a:p>
          <a:p>
            <a:pPr algn="just" eaLnBrk="1" hangingPunct="1"/>
            <a:endParaRPr lang="es-ES" altLang="es-MX" sz="3000">
              <a:latin typeface="Times New Roman" panose="02020603050405020304" pitchFamily="18" charset="0"/>
            </a:endParaRPr>
          </a:p>
          <a:p>
            <a:pPr algn="just" eaLnBrk="1" hangingPunct="1">
              <a:buFontTx/>
              <a:buAutoNum type="arabicPeriod"/>
            </a:pPr>
            <a:r>
              <a:rPr lang="es-ES" altLang="es-MX" sz="3000">
                <a:solidFill>
                  <a:srgbClr val="C00000"/>
                </a:solidFill>
                <a:latin typeface="Times New Roman" panose="02020603050405020304" pitchFamily="18" charset="0"/>
              </a:rPr>
              <a:t>multiplicidad de tributos federales, estatales y municipales, </a:t>
            </a:r>
            <a:r>
              <a:rPr lang="es-ES" altLang="es-MX" sz="3000">
                <a:latin typeface="Times New Roman" panose="02020603050405020304" pitchFamily="18" charset="0"/>
              </a:rPr>
              <a:t>complejidad del sistema tributario, </a:t>
            </a:r>
          </a:p>
          <a:p>
            <a:pPr algn="just" eaLnBrk="1" hangingPunct="1">
              <a:buFontTx/>
              <a:buAutoNum type="arabicPeriod"/>
            </a:pPr>
            <a:r>
              <a:rPr lang="es-ES" altLang="es-MX" sz="3000">
                <a:latin typeface="Times New Roman" panose="02020603050405020304" pitchFamily="18" charset="0"/>
              </a:rPr>
              <a:t>existencia de </a:t>
            </a:r>
            <a:r>
              <a:rPr lang="es-ES" altLang="es-MX" sz="3000">
                <a:solidFill>
                  <a:srgbClr val="C00000"/>
                </a:solidFill>
                <a:latin typeface="Times New Roman" panose="02020603050405020304" pitchFamily="18" charset="0"/>
              </a:rPr>
              <a:t>leyes fiscales a menudo contradictorias y  exacciones desproporcionadas </a:t>
            </a:r>
            <a:r>
              <a:rPr lang="es-ES" altLang="es-MX" sz="3000">
                <a:latin typeface="Times New Roman" panose="02020603050405020304" pitchFamily="18" charset="0"/>
              </a:rPr>
              <a:t>en gravámenes concurrentes.</a:t>
            </a:r>
          </a:p>
        </p:txBody>
      </p:sp>
    </p:spTree>
    <p:extLst>
      <p:ext uri="{BB962C8B-B14F-4D97-AF65-F5344CB8AC3E}">
        <p14:creationId xmlns:p14="http://schemas.microsoft.com/office/powerpoint/2010/main" val="1816176570"/>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9906" name="4 Grupo"/>
          <p:cNvGrpSpPr>
            <a:grpSpLocks/>
          </p:cNvGrpSpPr>
          <p:nvPr/>
        </p:nvGrpSpPr>
        <p:grpSpPr bwMode="auto">
          <a:xfrm>
            <a:off x="1919288" y="285750"/>
            <a:ext cx="7815262" cy="5200650"/>
            <a:chOff x="899592" y="285728"/>
            <a:chExt cx="7315746" cy="5201312"/>
          </a:xfrm>
        </p:grpSpPr>
        <p:sp>
          <p:nvSpPr>
            <p:cNvPr id="379908" name="2 CuadroTexto"/>
            <p:cNvSpPr txBox="1">
              <a:spLocks noChangeArrowheads="1"/>
            </p:cNvSpPr>
            <p:nvPr/>
          </p:nvSpPr>
          <p:spPr bwMode="auto">
            <a:xfrm>
              <a:off x="1000100" y="285728"/>
              <a:ext cx="7215238"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MX" altLang="es-MX" b="1">
                  <a:solidFill>
                    <a:srgbClr val="3333FF"/>
                  </a:solidFill>
                </a:rPr>
                <a:t>PRODUCTOS ALIMENTICIOS EN LOS QUE EL ESTADO SE COMPROMETE A DEJAR EN SUSPENSO Y EN NO ESTABLECER GRAVAMENES ESTATALES O MUNICIPALES SOBRE LA PRODUCCION, ENAJENACION Y TENENCIA</a:t>
              </a:r>
              <a:r>
                <a:rPr lang="es-MX" altLang="es-MX" sz="2000" b="1">
                  <a:solidFill>
                    <a:srgbClr val="3333FF"/>
                  </a:solidFill>
                </a:rPr>
                <a:t>:</a:t>
              </a:r>
              <a:endParaRPr lang="es-ES" altLang="es-MX" sz="2000" b="1">
                <a:solidFill>
                  <a:srgbClr val="3333FF"/>
                </a:solidFill>
              </a:endParaRPr>
            </a:p>
          </p:txBody>
        </p:sp>
        <p:sp>
          <p:nvSpPr>
            <p:cNvPr id="379909" name="5 CuadroTexto"/>
            <p:cNvSpPr txBox="1">
              <a:spLocks noChangeArrowheads="1"/>
            </p:cNvSpPr>
            <p:nvPr/>
          </p:nvSpPr>
          <p:spPr bwMode="auto">
            <a:xfrm>
              <a:off x="899592" y="1916832"/>
              <a:ext cx="202225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MX" altLang="es-MX" sz="2000" b="1">
                  <a:solidFill>
                    <a:srgbClr val="669900"/>
                  </a:solidFill>
                </a:rPr>
                <a:t>I</a:t>
              </a:r>
            </a:p>
            <a:p>
              <a:pPr algn="ctr" eaLnBrk="1" hangingPunct="1"/>
              <a:r>
                <a:rPr lang="es-MX" altLang="es-MX" sz="2000" b="1">
                  <a:solidFill>
                    <a:srgbClr val="669900"/>
                  </a:solidFill>
                </a:rPr>
                <a:t>ANIMALES Y</a:t>
              </a:r>
            </a:p>
            <a:p>
              <a:pPr algn="ctr" eaLnBrk="1" hangingPunct="1"/>
              <a:r>
                <a:rPr lang="es-MX" altLang="es-MX" sz="2000" b="1">
                  <a:solidFill>
                    <a:srgbClr val="669900"/>
                  </a:solidFill>
                </a:rPr>
                <a:t> VEGETALES</a:t>
              </a:r>
              <a:endParaRPr lang="es-ES" altLang="es-MX" sz="2000" b="1">
                <a:solidFill>
                  <a:srgbClr val="669900"/>
                </a:solidFill>
              </a:endParaRPr>
            </a:p>
          </p:txBody>
        </p:sp>
        <p:sp>
          <p:nvSpPr>
            <p:cNvPr id="7" name="6 CuadroTexto"/>
            <p:cNvSpPr txBox="1"/>
            <p:nvPr/>
          </p:nvSpPr>
          <p:spPr>
            <a:xfrm>
              <a:off x="3259414" y="1916299"/>
              <a:ext cx="4929175" cy="3570741"/>
            </a:xfrm>
            <a:prstGeom prst="rect">
              <a:avLst/>
            </a:prstGeom>
            <a:noFill/>
          </p:spPr>
          <p:txBody>
            <a:bodyPr>
              <a:spAutoFit/>
            </a:bodyPr>
            <a:lstStyle/>
            <a:p>
              <a:pPr algn="ctr">
                <a:defRPr/>
              </a:pPr>
              <a:r>
                <a:rPr lang="es-MX" sz="2000" b="1" dirty="0">
                  <a:solidFill>
                    <a:srgbClr val="669900"/>
                  </a:solidFill>
                </a:rPr>
                <a:t>II</a:t>
              </a:r>
            </a:p>
            <a:p>
              <a:pPr algn="ctr">
                <a:defRPr/>
              </a:pPr>
              <a:r>
                <a:rPr lang="es-MX" sz="2000" b="1" dirty="0">
                  <a:solidFill>
                    <a:srgbClr val="669900"/>
                  </a:solidFill>
                </a:rPr>
                <a:t>PRODUCTOS ALIMENTICIOS</a:t>
              </a:r>
              <a:endParaRPr lang="es-MX" sz="2400" b="1" dirty="0">
                <a:solidFill>
                  <a:srgbClr val="669900"/>
                </a:solidFill>
              </a:endParaRPr>
            </a:p>
            <a:p>
              <a:pPr>
                <a:defRPr/>
              </a:pPr>
              <a:endParaRPr lang="es-MX" dirty="0"/>
            </a:p>
            <a:p>
              <a:pPr marL="342900" indent="-342900" algn="just">
                <a:buFont typeface="+mj-lt"/>
                <a:buAutoNum type="arabicPeriod"/>
                <a:defRPr/>
              </a:pPr>
              <a:r>
                <a:rPr lang="es-MX" sz="2000" dirty="0"/>
                <a:t>Carne en estado natural.</a:t>
              </a:r>
            </a:p>
            <a:p>
              <a:pPr marL="342900" indent="-342900" algn="just">
                <a:buFont typeface="+mj-lt"/>
                <a:buAutoNum type="arabicPeriod"/>
                <a:defRPr/>
              </a:pPr>
              <a:r>
                <a:rPr lang="es-MX" sz="2000" dirty="0"/>
                <a:t>Tortillas, masa, harinas y pan (de trigo o maíz).</a:t>
              </a:r>
            </a:p>
            <a:p>
              <a:pPr marL="342900" indent="-342900" algn="just">
                <a:buFont typeface="+mj-lt"/>
                <a:buAutoNum type="arabicPeriod"/>
                <a:defRPr/>
              </a:pPr>
              <a:r>
                <a:rPr lang="es-MX" sz="2000" dirty="0"/>
                <a:t>Leche natural y huevo, cualquiera que sea su presentación.</a:t>
              </a:r>
            </a:p>
            <a:p>
              <a:pPr marL="342900" indent="-342900" algn="just">
                <a:buFont typeface="+mj-lt"/>
                <a:buAutoNum type="arabicPeriod"/>
                <a:defRPr/>
              </a:pPr>
              <a:r>
                <a:rPr lang="es-MX" sz="2000" dirty="0"/>
                <a:t>Azúcar, mascabado y piloncillo.</a:t>
              </a:r>
            </a:p>
            <a:p>
              <a:pPr marL="342900" indent="-342900" algn="just">
                <a:buFont typeface="+mj-lt"/>
                <a:buAutoNum type="arabicPeriod"/>
                <a:defRPr/>
              </a:pPr>
              <a:r>
                <a:rPr lang="es-MX" sz="2000" dirty="0"/>
                <a:t>Sal .</a:t>
              </a:r>
            </a:p>
            <a:p>
              <a:pPr marL="342900" indent="-342900" algn="just">
                <a:buFont typeface="+mj-lt"/>
                <a:buAutoNum type="arabicPeriod"/>
                <a:defRPr/>
              </a:pPr>
              <a:r>
                <a:rPr lang="es-MX" sz="2000" dirty="0"/>
                <a:t>Aguas no gaseosas ni compuestas.</a:t>
              </a:r>
              <a:endParaRPr lang="es-ES" sz="2000" dirty="0"/>
            </a:p>
          </p:txBody>
        </p:sp>
      </p:grpSp>
      <p:sp>
        <p:nvSpPr>
          <p:cNvPr id="2" name="1 Marcador de número de diapositiva"/>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9E039C5-4C99-43B2-A2A5-4FA9DEC90A78}" type="slidenum">
              <a:rPr lang="es-ES" altLang="es-MX">
                <a:solidFill>
                  <a:srgbClr val="898989"/>
                </a:solidFill>
              </a:rPr>
              <a:pPr eaLnBrk="1" hangingPunct="1"/>
              <a:t>30</a:t>
            </a:fld>
            <a:endParaRPr lang="es-ES" altLang="es-MX">
              <a:solidFill>
                <a:srgbClr val="898989"/>
              </a:solidFill>
            </a:endParaRPr>
          </a:p>
        </p:txBody>
      </p:sp>
    </p:spTree>
    <p:extLst>
      <p:ext uri="{BB962C8B-B14F-4D97-AF65-F5344CB8AC3E}">
        <p14:creationId xmlns:p14="http://schemas.microsoft.com/office/powerpoint/2010/main" val="32368215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2063750" y="1773239"/>
            <a:ext cx="4038600" cy="4543425"/>
          </a:xfrm>
        </p:spPr>
        <p:txBody>
          <a:bodyPr rtlCol="0">
            <a:normAutofit lnSpcReduction="10000"/>
          </a:bodyPr>
          <a:lstStyle/>
          <a:p>
            <a:pPr marL="514350" indent="-514350">
              <a:spcAft>
                <a:spcPts val="0"/>
              </a:spcAft>
              <a:buFont typeface="+mj-lt"/>
              <a:buAutoNum type="arabicPeriod"/>
              <a:defRPr/>
            </a:pPr>
            <a:r>
              <a:rPr lang="es-MX" dirty="0"/>
              <a:t>Aceite vegetal comestible, excepto de olivo.</a:t>
            </a:r>
          </a:p>
          <a:p>
            <a:pPr marL="514350" indent="-514350">
              <a:spcAft>
                <a:spcPts val="0"/>
              </a:spcAft>
              <a:buFont typeface="+mj-lt"/>
              <a:buAutoNum type="arabicPeriod"/>
              <a:defRPr/>
            </a:pPr>
            <a:r>
              <a:rPr lang="es-MX" dirty="0"/>
              <a:t>Café molido.</a:t>
            </a:r>
          </a:p>
          <a:p>
            <a:pPr marL="514350" indent="-514350">
              <a:spcAft>
                <a:spcPts val="0"/>
              </a:spcAft>
              <a:buFont typeface="+mj-lt"/>
              <a:buAutoNum type="arabicPeriod"/>
              <a:defRPr/>
            </a:pPr>
            <a:r>
              <a:rPr lang="es-MX" dirty="0"/>
              <a:t>Café molido con azúcar.</a:t>
            </a:r>
          </a:p>
          <a:p>
            <a:pPr marL="514350" indent="-514350">
              <a:spcAft>
                <a:spcPts val="0"/>
              </a:spcAft>
              <a:buFont typeface="+mj-lt"/>
              <a:buAutoNum type="arabicPeriod"/>
              <a:defRPr/>
            </a:pPr>
            <a:r>
              <a:rPr lang="es-MX" dirty="0"/>
              <a:t>Café soluble.</a:t>
            </a:r>
          </a:p>
          <a:p>
            <a:pPr marL="514350" indent="-514350">
              <a:spcAft>
                <a:spcPts val="0"/>
              </a:spcAft>
              <a:buFont typeface="+mj-lt"/>
              <a:buAutoNum type="arabicPeriod"/>
              <a:defRPr/>
            </a:pPr>
            <a:r>
              <a:rPr lang="es-MX" dirty="0"/>
              <a:t>Café tostado.</a:t>
            </a:r>
          </a:p>
          <a:p>
            <a:pPr marL="514350" indent="-514350">
              <a:spcAft>
                <a:spcPts val="0"/>
              </a:spcAft>
              <a:buFont typeface="+mj-lt"/>
              <a:buAutoNum type="arabicPeriod"/>
              <a:defRPr/>
            </a:pPr>
            <a:r>
              <a:rPr lang="es-MX" dirty="0"/>
              <a:t>Chiles jalapeños envasados.</a:t>
            </a:r>
          </a:p>
          <a:p>
            <a:pPr marL="514350" indent="-514350">
              <a:spcAft>
                <a:spcPts val="0"/>
              </a:spcAft>
              <a:buFont typeface="+mj-lt"/>
              <a:buAutoNum type="arabicPeriod"/>
              <a:defRPr/>
            </a:pPr>
            <a:r>
              <a:rPr lang="es-MX" dirty="0"/>
              <a:t>Chiles serranos envasados.</a:t>
            </a:r>
          </a:p>
          <a:p>
            <a:pPr marL="514350" indent="-514350">
              <a:spcAft>
                <a:spcPts val="0"/>
              </a:spcAft>
              <a:buFont typeface="+mj-lt"/>
              <a:buAutoNum type="arabicPeriod"/>
              <a:defRPr/>
            </a:pPr>
            <a:r>
              <a:rPr lang="es-MX" dirty="0"/>
              <a:t>Chiles chipotles envasados.</a:t>
            </a:r>
          </a:p>
          <a:p>
            <a:pPr marL="514350" indent="-514350">
              <a:spcAft>
                <a:spcPts val="0"/>
              </a:spcAft>
              <a:buFont typeface="+mj-lt"/>
              <a:buAutoNum type="arabicPeriod"/>
              <a:defRPr/>
            </a:pPr>
            <a:r>
              <a:rPr lang="es-MX" dirty="0"/>
              <a:t>Chiles habaneros envasados.</a:t>
            </a:r>
          </a:p>
          <a:p>
            <a:pPr marL="514350" indent="-514350">
              <a:spcAft>
                <a:spcPts val="0"/>
              </a:spcAft>
              <a:buFont typeface="+mj-lt"/>
              <a:buAutoNum type="arabicPeriod"/>
              <a:defRPr/>
            </a:pPr>
            <a:r>
              <a:rPr lang="es-MX" dirty="0"/>
              <a:t>Otros chiles envasados.</a:t>
            </a:r>
          </a:p>
          <a:p>
            <a:pPr marL="514350" indent="-514350">
              <a:spcAft>
                <a:spcPts val="0"/>
              </a:spcAft>
              <a:buFont typeface="+mj-lt"/>
              <a:buAutoNum type="arabicPeriod"/>
              <a:defRPr/>
            </a:pPr>
            <a:r>
              <a:rPr lang="es-MX" dirty="0"/>
              <a:t>Jamón cocido.</a:t>
            </a:r>
          </a:p>
          <a:p>
            <a:pPr marL="514350" indent="-514350">
              <a:spcAft>
                <a:spcPts val="0"/>
              </a:spcAft>
              <a:buFont typeface="+mj-lt"/>
              <a:buAutoNum type="arabicPeriod"/>
              <a:defRPr/>
            </a:pPr>
            <a:r>
              <a:rPr lang="es-MX" dirty="0"/>
              <a:t>Longaniza.</a:t>
            </a:r>
          </a:p>
          <a:p>
            <a:pPr marL="514350" indent="-514350">
              <a:spcAft>
                <a:spcPts val="0"/>
              </a:spcAft>
              <a:buFont typeface="+mj-lt"/>
              <a:buAutoNum type="arabicPeriod"/>
              <a:defRPr/>
            </a:pPr>
            <a:r>
              <a:rPr lang="es-MX" dirty="0"/>
              <a:t>Queso de puerco.</a:t>
            </a:r>
          </a:p>
          <a:p>
            <a:pPr marL="514350" indent="-514350">
              <a:spcAft>
                <a:spcPts val="0"/>
              </a:spcAft>
              <a:buFont typeface="+mj-lt"/>
              <a:buAutoNum type="arabicPeriod"/>
              <a:defRPr/>
            </a:pPr>
            <a:r>
              <a:rPr lang="es-MX" dirty="0"/>
              <a:t>Chorizo.</a:t>
            </a:r>
          </a:p>
          <a:p>
            <a:pPr marL="514350" indent="-514350">
              <a:spcAft>
                <a:spcPts val="0"/>
              </a:spcAft>
              <a:buFont typeface="+mj-lt"/>
              <a:buAutoNum type="arabicPeriod"/>
              <a:defRPr/>
            </a:pPr>
            <a:r>
              <a:rPr lang="es-MX" dirty="0"/>
              <a:t>Salchichas.</a:t>
            </a:r>
          </a:p>
          <a:p>
            <a:pPr marL="514350" indent="-514350">
              <a:spcAft>
                <a:spcPts val="0"/>
              </a:spcAft>
              <a:buFont typeface="+mj-lt"/>
              <a:buAutoNum type="arabicPeriod"/>
              <a:defRPr/>
            </a:pPr>
            <a:endParaRPr lang="es-MX" dirty="0"/>
          </a:p>
          <a:p>
            <a:pPr marL="514350" indent="-514350">
              <a:spcAft>
                <a:spcPts val="0"/>
              </a:spcAft>
              <a:buFont typeface="+mj-lt"/>
              <a:buAutoNum type="arabicPeriod"/>
              <a:defRPr/>
            </a:pPr>
            <a:endParaRPr lang="es-MX" dirty="0"/>
          </a:p>
          <a:p>
            <a:pPr marL="514350" indent="-514350">
              <a:spcAft>
                <a:spcPts val="0"/>
              </a:spcAft>
              <a:buFont typeface="+mj-lt"/>
              <a:buAutoNum type="arabicPeriod"/>
              <a:defRPr/>
            </a:pPr>
            <a:endParaRPr lang="es-MX" dirty="0" smtClean="0"/>
          </a:p>
          <a:p>
            <a:pPr marL="514350" indent="-514350">
              <a:spcAft>
                <a:spcPts val="0"/>
              </a:spcAft>
              <a:buNone/>
              <a:defRPr/>
            </a:pPr>
            <a:endParaRPr lang="es-ES" dirty="0"/>
          </a:p>
        </p:txBody>
      </p:sp>
      <p:sp>
        <p:nvSpPr>
          <p:cNvPr id="4" name="3 Marcador de contenido"/>
          <p:cNvSpPr>
            <a:spLocks noGrp="1"/>
          </p:cNvSpPr>
          <p:nvPr>
            <p:ph sz="half" idx="2"/>
          </p:nvPr>
        </p:nvSpPr>
        <p:spPr>
          <a:xfrm>
            <a:off x="6240463" y="1773239"/>
            <a:ext cx="4038600" cy="4543425"/>
          </a:xfrm>
        </p:spPr>
        <p:txBody>
          <a:bodyPr rtlCol="0">
            <a:normAutofit lnSpcReduction="10000"/>
          </a:bodyPr>
          <a:lstStyle/>
          <a:p>
            <a:pPr marL="442913" indent="-442913">
              <a:spcAft>
                <a:spcPts val="0"/>
              </a:spcAft>
              <a:buFont typeface="Arial" panose="020B0604020202020204" pitchFamily="34" charset="0"/>
              <a:buAutoNum type="arabicPeriod" startAt="16"/>
              <a:defRPr/>
            </a:pPr>
            <a:r>
              <a:rPr lang="es-MX" dirty="0"/>
              <a:t>Pulpa de pescado congelado y empanizado.</a:t>
            </a:r>
          </a:p>
          <a:p>
            <a:pPr marL="442913" indent="-442913">
              <a:spcAft>
                <a:spcPts val="0"/>
              </a:spcAft>
              <a:buFont typeface="Arial" panose="020B0604020202020204" pitchFamily="34" charset="0"/>
              <a:buAutoNum type="arabicPeriod" startAt="16"/>
              <a:defRPr/>
            </a:pPr>
            <a:r>
              <a:rPr lang="es-MX" dirty="0"/>
              <a:t>Atún en conserva.</a:t>
            </a:r>
          </a:p>
          <a:p>
            <a:pPr marL="442913" indent="-442913">
              <a:spcAft>
                <a:spcPts val="0"/>
              </a:spcAft>
              <a:buFont typeface="Arial" panose="020B0604020202020204" pitchFamily="34" charset="0"/>
              <a:buAutoNum type="arabicPeriod" startAt="16"/>
              <a:defRPr/>
            </a:pPr>
            <a:r>
              <a:rPr lang="es-MX" dirty="0"/>
              <a:t>Sardina anchoveta en conserva.</a:t>
            </a:r>
          </a:p>
          <a:p>
            <a:pPr marL="442913" indent="-442913">
              <a:spcAft>
                <a:spcPts val="0"/>
              </a:spcAft>
              <a:buFont typeface="Arial" panose="020B0604020202020204" pitchFamily="34" charset="0"/>
              <a:buAutoNum type="arabicPeriod" startAt="16"/>
              <a:defRPr/>
            </a:pPr>
            <a:r>
              <a:rPr lang="es-MX" dirty="0"/>
              <a:t>Pastas alimenticias para sopa (menudas).</a:t>
            </a:r>
          </a:p>
          <a:p>
            <a:pPr marL="442913" indent="-442913">
              <a:spcAft>
                <a:spcPts val="0"/>
              </a:spcAft>
              <a:buFont typeface="Arial" panose="020B0604020202020204" pitchFamily="34" charset="0"/>
              <a:buAutoNum type="arabicPeriod" startAt="16"/>
              <a:defRPr/>
            </a:pPr>
            <a:r>
              <a:rPr lang="es-MX" dirty="0"/>
              <a:t>Crema derivada de la leche.</a:t>
            </a:r>
          </a:p>
          <a:p>
            <a:pPr marL="442913" indent="-442913">
              <a:spcAft>
                <a:spcPts val="0"/>
              </a:spcAft>
              <a:buFont typeface="Arial" panose="020B0604020202020204" pitchFamily="34" charset="0"/>
              <a:buAutoNum type="arabicPeriod" startAt="16"/>
              <a:defRPr/>
            </a:pPr>
            <a:r>
              <a:rPr lang="es-MX" dirty="0"/>
              <a:t>Mantequilla derivada de la leche.</a:t>
            </a:r>
          </a:p>
          <a:p>
            <a:pPr marL="442913" indent="-442913">
              <a:spcAft>
                <a:spcPts val="0"/>
              </a:spcAft>
              <a:buFont typeface="Arial" panose="020B0604020202020204" pitchFamily="34" charset="0"/>
              <a:buAutoNum type="arabicPeriod" startAt="16"/>
              <a:defRPr/>
            </a:pPr>
            <a:r>
              <a:rPr lang="es-MX" dirty="0"/>
              <a:t>Queso fresco de leche.</a:t>
            </a:r>
          </a:p>
          <a:p>
            <a:pPr marL="442913" indent="-442913">
              <a:spcAft>
                <a:spcPts val="0"/>
              </a:spcAft>
              <a:buFont typeface="Arial" panose="020B0604020202020204" pitchFamily="34" charset="0"/>
              <a:buAutoNum type="arabicPeriod" startAt="16"/>
              <a:defRPr/>
            </a:pPr>
            <a:r>
              <a:rPr lang="es-MX" dirty="0"/>
              <a:t>Puré de tomate en conserva.</a:t>
            </a:r>
          </a:p>
          <a:p>
            <a:pPr marL="442913" indent="-442913">
              <a:spcAft>
                <a:spcPts val="0"/>
              </a:spcAft>
              <a:buFont typeface="Arial" panose="020B0604020202020204" pitchFamily="34" charset="0"/>
              <a:buAutoNum type="arabicPeriod" startAt="16"/>
              <a:defRPr/>
            </a:pPr>
            <a:r>
              <a:rPr lang="es-MX" dirty="0"/>
              <a:t>Manteca de origen animal.</a:t>
            </a:r>
          </a:p>
          <a:p>
            <a:pPr marL="442913" indent="-442913">
              <a:spcAft>
                <a:spcPts val="0"/>
              </a:spcAft>
              <a:buFont typeface="Arial" panose="020B0604020202020204" pitchFamily="34" charset="0"/>
              <a:buAutoNum type="arabicPeriod" startAt="16"/>
              <a:defRPr/>
            </a:pPr>
            <a:r>
              <a:rPr lang="es-MX" dirty="0"/>
              <a:t>Manteca vegetal.</a:t>
            </a:r>
          </a:p>
          <a:p>
            <a:pPr marL="442913" indent="-442913">
              <a:spcAft>
                <a:spcPts val="0"/>
              </a:spcAft>
              <a:buFont typeface="Arial" panose="020B0604020202020204" pitchFamily="34" charset="0"/>
              <a:buAutoNum type="arabicPeriod" startAt="16"/>
              <a:defRPr/>
            </a:pPr>
            <a:r>
              <a:rPr lang="es-MX" dirty="0"/>
              <a:t>Margarina.</a:t>
            </a:r>
          </a:p>
          <a:p>
            <a:pPr marL="442913" indent="-442913">
              <a:spcAft>
                <a:spcPts val="0"/>
              </a:spcAft>
              <a:buFont typeface="Arial" panose="020B0604020202020204" pitchFamily="34" charset="0"/>
              <a:buAutoNum type="arabicPeriod" startAt="16"/>
              <a:defRPr/>
            </a:pPr>
            <a:r>
              <a:rPr lang="es-MX" dirty="0"/>
              <a:t>Frutas en conserva, en mermelada, en ate o jalea.</a:t>
            </a:r>
          </a:p>
          <a:p>
            <a:pPr marL="442913" indent="-442913">
              <a:spcAft>
                <a:spcPts val="0"/>
              </a:spcAft>
              <a:buFont typeface="Arial" panose="020B0604020202020204" pitchFamily="34" charset="0"/>
              <a:buAutoNum type="arabicPeriod" startAt="16"/>
              <a:defRPr/>
            </a:pPr>
            <a:r>
              <a:rPr lang="es-MX" dirty="0"/>
              <a:t>Granos de elote o de maíz en conserva.</a:t>
            </a:r>
          </a:p>
        </p:txBody>
      </p:sp>
      <p:sp>
        <p:nvSpPr>
          <p:cNvPr id="2" name="1 Marcador de número de diapositiva"/>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D54FA41-6EA6-4094-B773-2EDB3B71A2E7}" type="slidenum">
              <a:rPr lang="es-ES" altLang="es-MX">
                <a:solidFill>
                  <a:srgbClr val="898989"/>
                </a:solidFill>
              </a:rPr>
              <a:pPr eaLnBrk="1" hangingPunct="1"/>
              <a:t>31</a:t>
            </a:fld>
            <a:endParaRPr lang="es-ES" altLang="es-MX">
              <a:solidFill>
                <a:srgbClr val="898989"/>
              </a:solidFill>
            </a:endParaRPr>
          </a:p>
        </p:txBody>
      </p:sp>
      <p:sp>
        <p:nvSpPr>
          <p:cNvPr id="380933" name="4 CuadroTexto"/>
          <p:cNvSpPr txBox="1">
            <a:spLocks noChangeArrowheads="1"/>
          </p:cNvSpPr>
          <p:nvPr/>
        </p:nvSpPr>
        <p:spPr bwMode="auto">
          <a:xfrm>
            <a:off x="5337175" y="109539"/>
            <a:ext cx="150018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MX" altLang="es-MX" sz="2600" b="1">
                <a:solidFill>
                  <a:srgbClr val="3333FF"/>
                </a:solidFill>
              </a:rPr>
              <a:t>III</a:t>
            </a:r>
            <a:endParaRPr lang="es-ES" altLang="es-MX" sz="2600" b="1">
              <a:solidFill>
                <a:srgbClr val="3333FF"/>
              </a:solidFill>
            </a:endParaRPr>
          </a:p>
        </p:txBody>
      </p:sp>
      <p:sp>
        <p:nvSpPr>
          <p:cNvPr id="380934" name="5 CuadroTexto"/>
          <p:cNvSpPr txBox="1">
            <a:spLocks noChangeArrowheads="1"/>
          </p:cNvSpPr>
          <p:nvPr/>
        </p:nvSpPr>
        <p:spPr bwMode="auto">
          <a:xfrm>
            <a:off x="3867151" y="609601"/>
            <a:ext cx="4429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MX" altLang="es-MX" sz="2400" b="1">
                <a:solidFill>
                  <a:srgbClr val="3333FF"/>
                </a:solidFill>
              </a:rPr>
              <a:t>PRODUCTOS ALIMENTICIOS</a:t>
            </a:r>
            <a:endParaRPr lang="es-ES" altLang="es-MX" sz="2400" b="1">
              <a:solidFill>
                <a:srgbClr val="3333FF"/>
              </a:solidFill>
            </a:endParaRPr>
          </a:p>
        </p:txBody>
      </p:sp>
      <p:sp>
        <p:nvSpPr>
          <p:cNvPr id="380935" name="6 CuadroTexto"/>
          <p:cNvSpPr txBox="1">
            <a:spLocks noChangeArrowheads="1"/>
          </p:cNvSpPr>
          <p:nvPr/>
        </p:nvSpPr>
        <p:spPr bwMode="auto">
          <a:xfrm>
            <a:off x="2381250" y="1109663"/>
            <a:ext cx="7429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MX" altLang="es-MX" sz="2000" b="1">
                <a:solidFill>
                  <a:srgbClr val="3333FF"/>
                </a:solidFill>
              </a:rPr>
              <a:t>(DECRETO DEL EJECUTIVO 28-AGS-80)</a:t>
            </a:r>
            <a:endParaRPr lang="es-ES" altLang="es-MX" sz="2000" b="1">
              <a:solidFill>
                <a:srgbClr val="3333FF"/>
              </a:solidFill>
            </a:endParaRPr>
          </a:p>
        </p:txBody>
      </p:sp>
    </p:spTree>
    <p:extLst>
      <p:ext uri="{BB962C8B-B14F-4D97-AF65-F5344CB8AC3E}">
        <p14:creationId xmlns:p14="http://schemas.microsoft.com/office/powerpoint/2010/main" val="16975465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1954" name="1 Grupo"/>
          <p:cNvGrpSpPr>
            <a:grpSpLocks/>
          </p:cNvGrpSpPr>
          <p:nvPr/>
        </p:nvGrpSpPr>
        <p:grpSpPr bwMode="auto">
          <a:xfrm>
            <a:off x="1847851" y="260350"/>
            <a:ext cx="8424863" cy="6211888"/>
            <a:chOff x="323528" y="257741"/>
            <a:chExt cx="8424936" cy="6932313"/>
          </a:xfrm>
        </p:grpSpPr>
        <p:sp>
          <p:nvSpPr>
            <p:cNvPr id="381956" name="2 CuadroTexto"/>
            <p:cNvSpPr txBox="1">
              <a:spLocks noChangeArrowheads="1"/>
            </p:cNvSpPr>
            <p:nvPr/>
          </p:nvSpPr>
          <p:spPr bwMode="auto">
            <a:xfrm>
              <a:off x="323528" y="257741"/>
              <a:ext cx="2232248" cy="549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MX" altLang="es-MX" sz="2600" b="1"/>
                <a:t>ANEXOS 4/5</a:t>
              </a:r>
              <a:endParaRPr lang="es-ES" altLang="es-MX" sz="2600" b="1"/>
            </a:p>
          </p:txBody>
        </p:sp>
        <p:sp>
          <p:nvSpPr>
            <p:cNvPr id="381957" name="4 CuadroTexto"/>
            <p:cNvSpPr txBox="1">
              <a:spLocks noChangeArrowheads="1"/>
            </p:cNvSpPr>
            <p:nvPr/>
          </p:nvSpPr>
          <p:spPr bwMode="auto">
            <a:xfrm>
              <a:off x="857224" y="1061288"/>
              <a:ext cx="7429552" cy="789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MX" altLang="es-MX" sz="2000" b="1">
                  <a:solidFill>
                    <a:srgbClr val="3333FF"/>
                  </a:solidFill>
                </a:rPr>
                <a:t>REFORMAS A LA LEY DEL IMPUESTO AL VALOR AGREGADO (ARTICULO 41, FRACCIONES: II, III Y V)</a:t>
              </a:r>
              <a:endParaRPr lang="es-ES" altLang="es-MX" sz="2000" b="1">
                <a:solidFill>
                  <a:srgbClr val="3333FF"/>
                </a:solidFill>
              </a:endParaRPr>
            </a:p>
          </p:txBody>
        </p:sp>
        <p:sp>
          <p:nvSpPr>
            <p:cNvPr id="381958" name="5 CuadroTexto"/>
            <p:cNvSpPr txBox="1">
              <a:spLocks noChangeArrowheads="1"/>
            </p:cNvSpPr>
            <p:nvPr/>
          </p:nvSpPr>
          <p:spPr bwMode="auto">
            <a:xfrm>
              <a:off x="395536" y="2278693"/>
              <a:ext cx="8352928" cy="491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buFont typeface="Arial" panose="020B0604020202020204" pitchFamily="34" charset="0"/>
                <a:buChar char="•"/>
              </a:pPr>
              <a:r>
                <a:rPr lang="es-MX" altLang="es-MX" sz="2000"/>
                <a:t>Se reforma la ley del Impuesto al Valor Agregado en diciembre e 1980, resultando varios gravámenes estatales y municipales en necesidad de suspensión.</a:t>
              </a:r>
            </a:p>
            <a:p>
              <a:pPr algn="just" eaLnBrk="1" hangingPunct="1">
                <a:buFont typeface="Arial" panose="020B0604020202020204" pitchFamily="34" charset="0"/>
                <a:buChar char="•"/>
              </a:pPr>
              <a:r>
                <a:rPr lang="es-MX" altLang="es-MX" sz="2000"/>
                <a:t>Resarcimiento por la Federación bajo el tratamiento de Impuestos Suspendidos e Incremento del Porcentaje de Integración del Fondo General.</a:t>
              </a:r>
            </a:p>
            <a:p>
              <a:pPr algn="just" eaLnBrk="1" hangingPunct="1">
                <a:buFont typeface="Arial" panose="020B0604020202020204" pitchFamily="34" charset="0"/>
                <a:buChar char="•"/>
              </a:pPr>
              <a:r>
                <a:rPr lang="es-MX" altLang="es-MX" sz="2000"/>
                <a:t>Se establece el “Impuesto Especial sobre Producción y Servicios” y se amplia el objeto del “Impuesto sobre Tenencia o uso de vehículos” (ambos son impuestos asignables) por lo que fue necesario actualizar la terminología.</a:t>
              </a:r>
            </a:p>
            <a:p>
              <a:pPr algn="just" eaLnBrk="1" hangingPunct="1">
                <a:buFont typeface="Arial" panose="020B0604020202020204" pitchFamily="34" charset="0"/>
                <a:buChar char="•"/>
              </a:pPr>
              <a:r>
                <a:rPr lang="es-MX" altLang="es-MX" sz="2000"/>
                <a:t>Se precisan los periodos de computo de los impuesto asignables y se  establecen las reglas para identificar su origen por Entidad Federativa.</a:t>
              </a:r>
            </a:p>
            <a:p>
              <a:pPr algn="just" eaLnBrk="1" hangingPunct="1">
                <a:buFont typeface="Arial" panose="020B0604020202020204" pitchFamily="34" charset="0"/>
                <a:buChar char="•"/>
              </a:pPr>
              <a:r>
                <a:rPr lang="es-MX" altLang="es-MX" sz="2000"/>
                <a:t>Se señala una nueva forma de distribución del Fondo Financiero Complementario.</a:t>
              </a:r>
              <a:endParaRPr lang="es-ES" altLang="es-MX" sz="2000"/>
            </a:p>
          </p:txBody>
        </p:sp>
      </p:grpSp>
      <p:sp>
        <p:nvSpPr>
          <p:cNvPr id="2" name="1 Marcador de número de diapositiva"/>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AEE2917-C1EC-40FB-903A-DC4FBE373D4A}" type="slidenum">
              <a:rPr lang="es-ES" altLang="es-MX">
                <a:solidFill>
                  <a:srgbClr val="898989"/>
                </a:solidFill>
              </a:rPr>
              <a:pPr eaLnBrk="1" hangingPunct="1"/>
              <a:t>32</a:t>
            </a:fld>
            <a:endParaRPr lang="es-ES" altLang="es-MX">
              <a:solidFill>
                <a:srgbClr val="898989"/>
              </a:solidFill>
            </a:endParaRPr>
          </a:p>
        </p:txBody>
      </p:sp>
    </p:spTree>
    <p:extLst>
      <p:ext uri="{BB962C8B-B14F-4D97-AF65-F5344CB8AC3E}">
        <p14:creationId xmlns:p14="http://schemas.microsoft.com/office/powerpoint/2010/main" val="3959765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2978" name="1 Grupo"/>
          <p:cNvGrpSpPr>
            <a:grpSpLocks/>
          </p:cNvGrpSpPr>
          <p:nvPr/>
        </p:nvGrpSpPr>
        <p:grpSpPr bwMode="auto">
          <a:xfrm>
            <a:off x="2279651" y="188913"/>
            <a:ext cx="7599363" cy="5657850"/>
            <a:chOff x="754827" y="188609"/>
            <a:chExt cx="7600138" cy="5658361"/>
          </a:xfrm>
        </p:grpSpPr>
        <p:sp>
          <p:nvSpPr>
            <p:cNvPr id="382980" name="2 CuadroTexto"/>
            <p:cNvSpPr txBox="1">
              <a:spLocks noChangeArrowheads="1"/>
            </p:cNvSpPr>
            <p:nvPr/>
          </p:nvSpPr>
          <p:spPr bwMode="auto">
            <a:xfrm>
              <a:off x="826842" y="188609"/>
              <a:ext cx="192882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MX" altLang="es-MX" sz="2600" b="1"/>
                <a:t>ANEXO 5/6</a:t>
              </a:r>
              <a:endParaRPr lang="es-ES" altLang="es-MX" sz="2600" b="1"/>
            </a:p>
          </p:txBody>
        </p:sp>
        <p:sp>
          <p:nvSpPr>
            <p:cNvPr id="382981" name="4 CuadroTexto"/>
            <p:cNvSpPr txBox="1">
              <a:spLocks noChangeArrowheads="1"/>
            </p:cNvSpPr>
            <p:nvPr/>
          </p:nvSpPr>
          <p:spPr bwMode="auto">
            <a:xfrm>
              <a:off x="857224" y="836738"/>
              <a:ext cx="7429552" cy="83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MX" altLang="es-MX" sz="2400" b="1">
                  <a:solidFill>
                    <a:srgbClr val="3333FF"/>
                  </a:solidFill>
                </a:rPr>
                <a:t>TASA MAXIMA DEL 8% A ESPECTACULOS PUBLICOS</a:t>
              </a:r>
              <a:endParaRPr lang="es-ES" altLang="es-MX" sz="2400" b="1">
                <a:solidFill>
                  <a:srgbClr val="3333FF"/>
                </a:solidFill>
              </a:endParaRPr>
            </a:p>
          </p:txBody>
        </p:sp>
        <p:sp>
          <p:nvSpPr>
            <p:cNvPr id="382982" name="5 CuadroTexto"/>
            <p:cNvSpPr txBox="1">
              <a:spLocks noChangeArrowheads="1"/>
            </p:cNvSpPr>
            <p:nvPr/>
          </p:nvSpPr>
          <p:spPr bwMode="auto">
            <a:xfrm>
              <a:off x="754827" y="2060983"/>
              <a:ext cx="7600138" cy="37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buFont typeface="Arial" panose="020B0604020202020204" pitchFamily="34" charset="0"/>
                <a:buChar char="•"/>
              </a:pPr>
              <a:r>
                <a:rPr lang="es-MX" altLang="es-MX" sz="2000"/>
                <a:t>Se reforma la Ley del Impuesto al Valor Agregado en su artículo 41, anexándole la fracción VI.</a:t>
              </a:r>
            </a:p>
            <a:p>
              <a:pPr algn="just" eaLnBrk="1" hangingPunct="1"/>
              <a:endParaRPr lang="es-MX" altLang="es-MX" sz="2000"/>
            </a:p>
            <a:p>
              <a:pPr algn="just" eaLnBrk="1" hangingPunct="1">
                <a:buFont typeface="Arial" panose="020B0604020202020204" pitchFamily="34" charset="0"/>
                <a:buChar char="•"/>
              </a:pPr>
              <a:r>
                <a:rPr lang="es-MX" altLang="es-MX" sz="2000"/>
                <a:t>Espectáculo público: obras de teatro, funciones de circo o cine.</a:t>
              </a:r>
            </a:p>
            <a:p>
              <a:pPr algn="just" eaLnBrk="1" hangingPunct="1"/>
              <a:endParaRPr lang="es-MX" altLang="es-MX" sz="2000"/>
            </a:p>
            <a:p>
              <a:pPr algn="just" eaLnBrk="1" hangingPunct="1">
                <a:buFont typeface="Arial" panose="020B0604020202020204" pitchFamily="34" charset="0"/>
                <a:buChar char="•"/>
              </a:pPr>
              <a:r>
                <a:rPr lang="es-MX" altLang="es-MX" sz="2000"/>
                <a:t>Se conviene que el Estado en su Legislación Local (Estatal y/o Municipal) los impuestos a los espectáculos públicos en su conjunto (incluyendo adicionales) no superen el 8% calculando sobre el ingreso total de dichas actividades.</a:t>
              </a:r>
            </a:p>
            <a:p>
              <a:pPr algn="just" eaLnBrk="1" hangingPunct="1"/>
              <a:endParaRPr lang="es-MX" altLang="es-MX" sz="2000"/>
            </a:p>
            <a:p>
              <a:pPr algn="just" eaLnBrk="1" hangingPunct="1">
                <a:buFont typeface="Arial" panose="020B0604020202020204" pitchFamily="34" charset="0"/>
                <a:buChar char="•"/>
              </a:pPr>
              <a:r>
                <a:rPr lang="es-MX" altLang="es-MX" sz="2000"/>
                <a:t>La Federación mantiene en suspenso la aplicación del Impuesto al Valor Agregado a dichos espectáculos públicos</a:t>
              </a:r>
              <a:r>
                <a:rPr lang="es-ES" altLang="es-MX" sz="2000"/>
                <a:t>.</a:t>
              </a:r>
              <a:endParaRPr lang="es-MX" altLang="es-MX" sz="2000"/>
            </a:p>
          </p:txBody>
        </p:sp>
      </p:grpSp>
      <p:sp>
        <p:nvSpPr>
          <p:cNvPr id="2" name="1 Marcador de número de diapositiva"/>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B71859A-FE41-492C-98D4-067A1EB2655E}" type="slidenum">
              <a:rPr lang="es-ES" altLang="es-MX">
                <a:solidFill>
                  <a:srgbClr val="898989"/>
                </a:solidFill>
              </a:rPr>
              <a:pPr eaLnBrk="1" hangingPunct="1"/>
              <a:t>33</a:t>
            </a:fld>
            <a:endParaRPr lang="es-ES" altLang="es-MX">
              <a:solidFill>
                <a:srgbClr val="898989"/>
              </a:solidFill>
            </a:endParaRPr>
          </a:p>
        </p:txBody>
      </p:sp>
    </p:spTree>
    <p:extLst>
      <p:ext uri="{BB962C8B-B14F-4D97-AF65-F5344CB8AC3E}">
        <p14:creationId xmlns:p14="http://schemas.microsoft.com/office/powerpoint/2010/main" val="13048692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4002" name="1 Grupo"/>
          <p:cNvGrpSpPr>
            <a:grpSpLocks/>
          </p:cNvGrpSpPr>
          <p:nvPr/>
        </p:nvGrpSpPr>
        <p:grpSpPr bwMode="auto">
          <a:xfrm>
            <a:off x="1992314" y="260351"/>
            <a:ext cx="8351837" cy="6734175"/>
            <a:chOff x="466766" y="260626"/>
            <a:chExt cx="8353778" cy="6734265"/>
          </a:xfrm>
        </p:grpSpPr>
        <p:sp>
          <p:nvSpPr>
            <p:cNvPr id="384004" name="2 CuadroTexto"/>
            <p:cNvSpPr txBox="1">
              <a:spLocks noChangeArrowheads="1"/>
            </p:cNvSpPr>
            <p:nvPr/>
          </p:nvSpPr>
          <p:spPr bwMode="auto">
            <a:xfrm>
              <a:off x="754827" y="260626"/>
              <a:ext cx="2304491" cy="492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MX" altLang="es-MX" sz="2600" b="1">
                  <a:solidFill>
                    <a:srgbClr val="3333FF"/>
                  </a:solidFill>
                </a:rPr>
                <a:t>ANEXOS 6/7</a:t>
              </a:r>
              <a:endParaRPr lang="es-ES" altLang="es-MX" sz="2600" b="1">
                <a:solidFill>
                  <a:srgbClr val="3333FF"/>
                </a:solidFill>
              </a:endParaRPr>
            </a:p>
          </p:txBody>
        </p:sp>
        <p:sp>
          <p:nvSpPr>
            <p:cNvPr id="384005" name="4 CuadroTexto"/>
            <p:cNvSpPr txBox="1">
              <a:spLocks noChangeArrowheads="1"/>
            </p:cNvSpPr>
            <p:nvPr/>
          </p:nvSpPr>
          <p:spPr bwMode="auto">
            <a:xfrm>
              <a:off x="898858" y="1124707"/>
              <a:ext cx="742955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MX" altLang="es-MX" sz="2400" b="1">
                  <a:solidFill>
                    <a:srgbClr val="3333FF"/>
                  </a:solidFill>
                </a:rPr>
                <a:t>PAGO DE LOS IMPUESTOS DE IST E IVA POR </a:t>
              </a:r>
            </a:p>
            <a:p>
              <a:pPr algn="ctr" eaLnBrk="1" hangingPunct="1"/>
              <a:r>
                <a:rPr lang="es-MX" altLang="es-MX" sz="2400" b="1">
                  <a:solidFill>
                    <a:srgbClr val="3333FF"/>
                  </a:solidFill>
                </a:rPr>
                <a:t>ARTISTAS PLASTICOS</a:t>
              </a:r>
              <a:endParaRPr lang="es-ES" altLang="es-MX" sz="2400" b="1">
                <a:solidFill>
                  <a:srgbClr val="3333FF"/>
                </a:solidFill>
              </a:endParaRPr>
            </a:p>
          </p:txBody>
        </p:sp>
        <p:sp>
          <p:nvSpPr>
            <p:cNvPr id="384006" name="5 CuadroTexto"/>
            <p:cNvSpPr txBox="1">
              <a:spLocks noChangeArrowheads="1"/>
            </p:cNvSpPr>
            <p:nvPr/>
          </p:nvSpPr>
          <p:spPr bwMode="auto">
            <a:xfrm>
              <a:off x="466766" y="2285991"/>
              <a:ext cx="8353778" cy="470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buFont typeface="Wingdings" panose="05000000000000000000" pitchFamily="2" charset="2"/>
                <a:buChar char="Ø"/>
              </a:pPr>
              <a:r>
                <a:rPr lang="es-MX" altLang="es-MX" sz="2000"/>
                <a:t>Las personas dedicadas a las Artes Plásticas pagarán sus  impuestos de ISR e IVA con obras de su producción.</a:t>
              </a:r>
            </a:p>
            <a:p>
              <a:pPr algn="just" eaLnBrk="1" hangingPunct="1">
                <a:buFont typeface="Wingdings" panose="05000000000000000000" pitchFamily="2" charset="2"/>
                <a:buChar char="Ø"/>
              </a:pPr>
              <a:endParaRPr lang="es-MX" altLang="es-MX" sz="2000"/>
            </a:p>
            <a:p>
              <a:pPr algn="just" eaLnBrk="1" hangingPunct="1">
                <a:buFont typeface="Wingdings" panose="05000000000000000000" pitchFamily="2" charset="2"/>
                <a:buChar char="Ø"/>
              </a:pPr>
              <a:r>
                <a:rPr lang="es-MX" altLang="es-MX" sz="2000"/>
                <a:t>La SHCP transferirá las obras de arte que recaude a los Estados.</a:t>
              </a:r>
            </a:p>
            <a:p>
              <a:pPr algn="just" eaLnBrk="1" hangingPunct="1">
                <a:buFont typeface="Wingdings" panose="05000000000000000000" pitchFamily="2" charset="2"/>
                <a:buChar char="Ø"/>
              </a:pPr>
              <a:endParaRPr lang="es-MX" altLang="es-MX" sz="2000"/>
            </a:p>
            <a:p>
              <a:pPr algn="just" eaLnBrk="1" hangingPunct="1">
                <a:buFont typeface="Wingdings" panose="05000000000000000000" pitchFamily="2" charset="2"/>
                <a:buChar char="Ø"/>
              </a:pPr>
              <a:r>
                <a:rPr lang="es-MX" altLang="es-MX" sz="2000"/>
                <a:t>El Estado exhibirá todas las obras que se le transfieran en pinacoteca abierta  al público.</a:t>
              </a:r>
            </a:p>
            <a:p>
              <a:pPr algn="just" eaLnBrk="1" hangingPunct="1">
                <a:buFont typeface="Wingdings" panose="05000000000000000000" pitchFamily="2" charset="2"/>
                <a:buChar char="Ø"/>
              </a:pPr>
              <a:endParaRPr lang="es-MX" altLang="es-MX" sz="2000"/>
            </a:p>
            <a:p>
              <a:pPr algn="just" eaLnBrk="1" hangingPunct="1">
                <a:buFont typeface="Wingdings" panose="05000000000000000000" pitchFamily="2" charset="2"/>
                <a:buChar char="Ø"/>
              </a:pPr>
              <a:r>
                <a:rPr lang="es-MX" altLang="es-MX" sz="2000"/>
                <a:t>El Estado no puede transferir la propiedad de las obras que reciba, excepto cuando realice permuta con otra entidad o la SHCP, por otra obra de las recibidas como pago.</a:t>
              </a:r>
            </a:p>
            <a:p>
              <a:pPr algn="just" eaLnBrk="1" hangingPunct="1">
                <a:buFont typeface="Wingdings" panose="05000000000000000000" pitchFamily="2" charset="2"/>
                <a:buChar char="Ø"/>
              </a:pPr>
              <a:endParaRPr lang="es-MX" altLang="es-MX" sz="2000"/>
            </a:p>
            <a:p>
              <a:pPr algn="just" eaLnBrk="1" hangingPunct="1">
                <a:buFont typeface="Wingdings" panose="05000000000000000000" pitchFamily="2" charset="2"/>
                <a:buChar char="Ø"/>
              </a:pPr>
              <a:r>
                <a:rPr lang="es-MX" altLang="es-MX" sz="2000"/>
                <a:t>El Estado deberá devolver una obra a solicitud expresa del artista, la cuál sustituida por otra obra de características similares.</a:t>
              </a:r>
            </a:p>
            <a:p>
              <a:pPr algn="just" eaLnBrk="1" hangingPunct="1"/>
              <a:endParaRPr lang="es-ES" altLang="es-MX"/>
            </a:p>
          </p:txBody>
        </p:sp>
      </p:grpSp>
      <p:sp>
        <p:nvSpPr>
          <p:cNvPr id="2" name="1 Marcador de número de diapositiva"/>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5DF6C7A-6058-4416-9DC4-3C54EDBECE41}" type="slidenum">
              <a:rPr lang="es-ES" altLang="es-MX">
                <a:solidFill>
                  <a:srgbClr val="898989"/>
                </a:solidFill>
              </a:rPr>
              <a:pPr eaLnBrk="1" hangingPunct="1"/>
              <a:t>34</a:t>
            </a:fld>
            <a:endParaRPr lang="es-ES" altLang="es-MX">
              <a:solidFill>
                <a:srgbClr val="898989"/>
              </a:solidFill>
            </a:endParaRPr>
          </a:p>
        </p:txBody>
      </p:sp>
    </p:spTree>
    <p:extLst>
      <p:ext uri="{BB962C8B-B14F-4D97-AF65-F5344CB8AC3E}">
        <p14:creationId xmlns:p14="http://schemas.microsoft.com/office/powerpoint/2010/main" val="9113369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4BEAAF8-E53F-4800-BC7F-949A62C10F6A}" type="slidenum">
              <a:rPr lang="es-ES" altLang="es-MX">
                <a:solidFill>
                  <a:srgbClr val="898989"/>
                </a:solidFill>
              </a:rPr>
              <a:pPr eaLnBrk="1" hangingPunct="1"/>
              <a:t>35</a:t>
            </a:fld>
            <a:endParaRPr lang="es-ES" altLang="es-MX">
              <a:solidFill>
                <a:srgbClr val="898989"/>
              </a:solidFill>
            </a:endParaRPr>
          </a:p>
        </p:txBody>
      </p:sp>
      <p:pic>
        <p:nvPicPr>
          <p:cNvPr id="385027" name="Picture 2" descr="http://www.elfinanciero.com.mx/files/image_gallery/uploads/2014/03/31/53390ddc92f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550" y="692150"/>
            <a:ext cx="729615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77329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A186C93-F2DA-400F-A99A-B2029787D535}" type="slidenum">
              <a:rPr lang="es-ES" altLang="es-MX">
                <a:solidFill>
                  <a:srgbClr val="898989"/>
                </a:solidFill>
              </a:rPr>
              <a:pPr eaLnBrk="1" hangingPunct="1"/>
              <a:t>36</a:t>
            </a:fld>
            <a:endParaRPr lang="es-ES" altLang="es-MX">
              <a:solidFill>
                <a:srgbClr val="898989"/>
              </a:solidFill>
            </a:endParaRPr>
          </a:p>
        </p:txBody>
      </p:sp>
      <p:pic>
        <p:nvPicPr>
          <p:cNvPr id="386051" name="Picture 2" descr="http://www.elfinanciero.com.mx/files/image_gallery/uploads/2014/03/31/53390ed94214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4113" y="823913"/>
            <a:ext cx="729615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74551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844395F-8E5E-44BF-813E-96D952A251DA}" type="slidenum">
              <a:rPr lang="es-ES" altLang="es-MX">
                <a:solidFill>
                  <a:srgbClr val="898989"/>
                </a:solidFill>
              </a:rPr>
              <a:pPr eaLnBrk="1" hangingPunct="1"/>
              <a:t>37</a:t>
            </a:fld>
            <a:endParaRPr lang="es-ES" altLang="es-MX">
              <a:solidFill>
                <a:srgbClr val="898989"/>
              </a:solidFill>
            </a:endParaRPr>
          </a:p>
        </p:txBody>
      </p:sp>
      <p:pic>
        <p:nvPicPr>
          <p:cNvPr id="387075" name="Picture 2" descr="http://www.elfinanciero.com.mx/files/image_gallery/uploads/2014/03/31/53390f96dce8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188" y="333375"/>
            <a:ext cx="7993062"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7076" name="2 CuadroTexto"/>
          <p:cNvSpPr txBox="1">
            <a:spLocks noChangeArrowheads="1"/>
          </p:cNvSpPr>
          <p:nvPr/>
        </p:nvSpPr>
        <p:spPr bwMode="auto">
          <a:xfrm>
            <a:off x="2135188" y="5876926"/>
            <a:ext cx="79930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s-MX" altLang="es-MX" b="1"/>
              <a:t>Obra de Diego Rivera "Conteniendo el Hielo del Danubio en Bratislava", creada en 1956.</a:t>
            </a:r>
            <a:endParaRPr lang="es-MX" altLang="es-MX"/>
          </a:p>
        </p:txBody>
      </p:sp>
    </p:spTree>
    <p:extLst>
      <p:ext uri="{BB962C8B-B14F-4D97-AF65-F5344CB8AC3E}">
        <p14:creationId xmlns:p14="http://schemas.microsoft.com/office/powerpoint/2010/main" val="25167676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0D6D07E-6062-400D-A694-F78E62EADF0F}" type="slidenum">
              <a:rPr lang="es-ES" altLang="es-MX">
                <a:solidFill>
                  <a:srgbClr val="898989"/>
                </a:solidFill>
              </a:rPr>
              <a:pPr eaLnBrk="1" hangingPunct="1"/>
              <a:t>38</a:t>
            </a:fld>
            <a:endParaRPr lang="es-ES" altLang="es-MX">
              <a:solidFill>
                <a:srgbClr val="898989"/>
              </a:solidFill>
            </a:endParaRPr>
          </a:p>
        </p:txBody>
      </p:sp>
      <p:sp>
        <p:nvSpPr>
          <p:cNvPr id="388099" name="2 CuadroTexto"/>
          <p:cNvSpPr txBox="1">
            <a:spLocks noChangeArrowheads="1"/>
          </p:cNvSpPr>
          <p:nvPr/>
        </p:nvSpPr>
        <p:spPr bwMode="auto">
          <a:xfrm>
            <a:off x="2135188" y="5661026"/>
            <a:ext cx="79930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s-MX" altLang="es-MX" b="1"/>
              <a:t>A través del programa “Pago en Especie” en 2008 se recaudaron 975 obras; en 2009, mil 209; en 2010, 876; en 2011, mil 085; y en 2013, alrededor de 440.</a:t>
            </a:r>
            <a:endParaRPr lang="es-MX" altLang="es-MX"/>
          </a:p>
        </p:txBody>
      </p:sp>
      <p:pic>
        <p:nvPicPr>
          <p:cNvPr id="388100" name="Picture 2" descr="http://www.elfinanciero.com.mx/files/image_gallery/uploads/2014/03/31/533910954ed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7538" y="549275"/>
            <a:ext cx="842645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27025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D745F51-5F58-4FD5-80A9-B1B1A3E270F3}" type="slidenum">
              <a:rPr lang="es-ES" altLang="es-MX">
                <a:solidFill>
                  <a:srgbClr val="898989"/>
                </a:solidFill>
              </a:rPr>
              <a:pPr eaLnBrk="1" hangingPunct="1"/>
              <a:t>39</a:t>
            </a:fld>
            <a:endParaRPr lang="es-ES" altLang="es-MX">
              <a:solidFill>
                <a:srgbClr val="898989"/>
              </a:solidFill>
            </a:endParaRPr>
          </a:p>
        </p:txBody>
      </p:sp>
      <p:sp>
        <p:nvSpPr>
          <p:cNvPr id="3" name="2 Rectángulo"/>
          <p:cNvSpPr/>
          <p:nvPr/>
        </p:nvSpPr>
        <p:spPr>
          <a:xfrm>
            <a:off x="2063751" y="-13949363"/>
            <a:ext cx="7777163" cy="9063038"/>
          </a:xfrm>
          <a:prstGeom prst="rect">
            <a:avLst/>
          </a:prstGeom>
        </p:spPr>
        <p:txBody>
          <a:bodyPr>
            <a:spAutoFit/>
          </a:bodyPr>
          <a:lstStyle/>
          <a:p>
            <a:pPr>
              <a:defRPr/>
            </a:pPr>
            <a:r>
              <a:rPr lang="es-MX" sz="1100" dirty="0"/>
              <a:t>En 1957, mismo año de su muerte, </a:t>
            </a:r>
            <a:r>
              <a:rPr lang="es-MX" sz="1100" b="1" dirty="0"/>
              <a:t>el muralista Diego Rivera se convirtió en el precursor de la colección “Pago en Especie”,</a:t>
            </a:r>
            <a:r>
              <a:rPr lang="es-MX" sz="1100" dirty="0"/>
              <a:t> al entregar en donación al entonces director del Impuesto sobre la Renta, Hugo B. </a:t>
            </a:r>
            <a:r>
              <a:rPr lang="es-MX" sz="1100" dirty="0" err="1"/>
              <a:t>Margáin</a:t>
            </a:r>
            <a:r>
              <a:rPr lang="es-MX" sz="1100" dirty="0"/>
              <a:t>, tres de sus últimas obras: Lucila y Los Judas (Estudio del Artista); Conteniendo el hielo del Danubio en Bratislava (Transportando Durmientes) y Paisaje Urbano (Colectando nieve), a las que se unieron 27 obras de artistas como Raúl Anguiano, Rufino Tamayo y Leonora Carrington, entre otros.</a:t>
            </a:r>
          </a:p>
          <a:p>
            <a:pPr>
              <a:defRPr/>
            </a:pPr>
            <a:r>
              <a:rPr lang="es-MX" sz="1100" dirty="0"/>
              <a:t> </a:t>
            </a:r>
          </a:p>
          <a:p>
            <a:pPr>
              <a:defRPr/>
            </a:pPr>
            <a:r>
              <a:rPr lang="es-MX" sz="1100" dirty="0"/>
              <a:t>Posteriormente </a:t>
            </a:r>
            <a:r>
              <a:rPr lang="es-MX" sz="1100" b="1" dirty="0"/>
              <a:t>se incorporaron pinturas y/o esculturas de Luis </a:t>
            </a:r>
            <a:r>
              <a:rPr lang="es-MX" sz="1100" b="1" dirty="0" err="1"/>
              <a:t>Nishizawa</a:t>
            </a:r>
            <a:r>
              <a:rPr lang="es-MX" sz="1100" b="1" dirty="0"/>
              <a:t>, Juan Soriano, Manuel </a:t>
            </a:r>
            <a:r>
              <a:rPr lang="es-MX" sz="1100" b="1" dirty="0" err="1"/>
              <a:t>Felguérez</a:t>
            </a:r>
            <a:r>
              <a:rPr lang="es-MX" sz="1100" b="1" dirty="0"/>
              <a:t>, José Luis Cuevas, </a:t>
            </a:r>
            <a:r>
              <a:rPr lang="es-MX" sz="1100" b="1" dirty="0" err="1"/>
              <a:t>Jan</a:t>
            </a:r>
            <a:r>
              <a:rPr lang="es-MX" sz="1100" b="1" dirty="0"/>
              <a:t> </a:t>
            </a:r>
            <a:r>
              <a:rPr lang="es-MX" sz="1100" b="1" dirty="0" err="1"/>
              <a:t>Hendrix</a:t>
            </a:r>
            <a:r>
              <a:rPr lang="es-MX" sz="1100" b="1" dirty="0"/>
              <a:t>, Sebastián, Francisco Toledo, Raf</a:t>
            </a:r>
            <a:r>
              <a:rPr lang="es-MX" sz="1050" b="1" dirty="0"/>
              <a:t>a</a:t>
            </a:r>
            <a:r>
              <a:rPr lang="es-MX" sz="1100" b="1" dirty="0"/>
              <a:t>el </a:t>
            </a:r>
            <a:r>
              <a:rPr lang="es-MX" sz="1100" b="1" dirty="0" err="1"/>
              <a:t>Coronel,</a:t>
            </a:r>
            <a:r>
              <a:rPr lang="es-MX" sz="1100" dirty="0" err="1"/>
              <a:t>Fernando</a:t>
            </a:r>
            <a:r>
              <a:rPr lang="es-MX" sz="1100" dirty="0"/>
              <a:t> Aceves Humana, Gilberto Aceves, Carlos Aguirre, Adolfo </a:t>
            </a:r>
            <a:r>
              <a:rPr lang="es-MX" sz="1100" dirty="0" err="1"/>
              <a:t>Best</a:t>
            </a:r>
            <a:r>
              <a:rPr lang="es-MX" sz="1100" dirty="0"/>
              <a:t> </a:t>
            </a:r>
            <a:r>
              <a:rPr lang="es-MX" sz="1100" dirty="0" err="1"/>
              <a:t>Maguard</a:t>
            </a:r>
            <a:r>
              <a:rPr lang="es-MX" sz="1100" dirty="0"/>
              <a:t>, Emiliano </a:t>
            </a:r>
            <a:r>
              <a:rPr lang="es-MX" sz="1100" dirty="0" err="1"/>
              <a:t>Gironella</a:t>
            </a:r>
            <a:r>
              <a:rPr lang="es-MX" sz="1100" dirty="0"/>
              <a:t> Parra y Ricardo Martínez.</a:t>
            </a:r>
            <a:br>
              <a:rPr lang="es-MX" sz="1100" dirty="0"/>
            </a:br>
            <a:r>
              <a:rPr lang="es-MX" sz="1100" dirty="0"/>
              <a:t/>
            </a:r>
            <a:br>
              <a:rPr lang="es-MX" sz="1100" dirty="0"/>
            </a:br>
            <a:r>
              <a:rPr lang="es-MX" sz="1100" dirty="0"/>
              <a:t>También de Alberto, José, Miguel y Francisco Castro Leñero; Javier y Jorge Marín; </a:t>
            </a:r>
            <a:r>
              <a:rPr lang="es-MX" sz="1100" b="1" dirty="0"/>
              <a:t>Agustín Lazo, Angelina </a:t>
            </a:r>
            <a:r>
              <a:rPr lang="es-MX" sz="1100" b="1" dirty="0" err="1"/>
              <a:t>Beloff</a:t>
            </a:r>
            <a:r>
              <a:rPr lang="es-MX" sz="1100" b="1" dirty="0"/>
              <a:t>, Lola Cueto, Ignacio </a:t>
            </a:r>
            <a:r>
              <a:rPr lang="es-MX" sz="1100" b="1" dirty="0" err="1"/>
              <a:t>Asúnsolo</a:t>
            </a:r>
            <a:r>
              <a:rPr lang="es-MX" sz="1100" b="1" dirty="0"/>
              <a:t>, Fernando Castro Pacheco,</a:t>
            </a:r>
            <a:r>
              <a:rPr lang="es-MX" sz="1100" dirty="0"/>
              <a:t> José Chávez Morado, Rodolfo Morales y Benjamín Domínguez.</a:t>
            </a:r>
            <a:br>
              <a:rPr lang="es-MX" sz="1100" dirty="0"/>
            </a:br>
            <a:r>
              <a:rPr lang="es-MX" sz="1100" dirty="0"/>
              <a:t/>
            </a:r>
            <a:br>
              <a:rPr lang="es-MX" sz="1100" dirty="0"/>
            </a:br>
            <a:r>
              <a:rPr lang="es-MX" sz="1100" dirty="0"/>
              <a:t>En entrevista con </a:t>
            </a:r>
            <a:r>
              <a:rPr lang="es-MX" sz="1100" b="1" dirty="0"/>
              <a:t>EL FINANCIERO,</a:t>
            </a:r>
            <a:r>
              <a:rPr lang="es-MX" sz="1100" dirty="0"/>
              <a:t> el director general de promoción cultural, obra pública y acervo patrimonial de la Secretaría de Hacienda y Crédito Público (SHCP), José Ramón San Cristóbal, dijo que</a:t>
            </a:r>
            <a:r>
              <a:rPr lang="es-MX" sz="1100" b="1" dirty="0"/>
              <a:t> 4 mil 578 obras son custodiadas en el Museo de Arte de esta dependencia, en el antiguo Palacio del Arzobispado, en la calle de Moneda número 4 </a:t>
            </a:r>
            <a:endParaRPr lang="es-MX" sz="1100" dirty="0"/>
          </a:p>
          <a:p>
            <a:pPr>
              <a:defRPr/>
            </a:pPr>
            <a:r>
              <a:rPr lang="es-MX" sz="1100" b="1" dirty="0"/>
              <a:t> </a:t>
            </a:r>
            <a:endParaRPr lang="es-MX" sz="1100" dirty="0"/>
          </a:p>
          <a:p>
            <a:pPr>
              <a:defRPr/>
            </a:pPr>
            <a:r>
              <a:rPr lang="es-MX" sz="1100" dirty="0"/>
              <a:t>La otra tercera parte se integra de </a:t>
            </a:r>
            <a:r>
              <a:rPr lang="es-MX" sz="1100" b="1" dirty="0"/>
              <a:t>mil 962 piezas que enviaron los artistas de las entidades del país y que se sortearon para remitirlas al Servicio de Administración Tributaria (SAT),</a:t>
            </a:r>
            <a:r>
              <a:rPr lang="es-MX" sz="1100" dirty="0"/>
              <a:t> quien a través de un Comité de Evaluación conformado por pintores, escultores y galeristas determina que las obras sean de calidad.</a:t>
            </a:r>
            <a:br>
              <a:rPr lang="es-MX" sz="1100" dirty="0"/>
            </a:br>
            <a:r>
              <a:rPr lang="es-MX" sz="1100" dirty="0"/>
              <a:t/>
            </a:r>
            <a:br>
              <a:rPr lang="es-MX" sz="1100" dirty="0"/>
            </a:br>
            <a:r>
              <a:rPr lang="es-MX" sz="1100" dirty="0"/>
              <a:t>El Comité confirma que cumplan las características y técnicas empleadas por los artistas y, de lo contrario las rechaza, dando oportunidad de pagar con otra obra. </a:t>
            </a:r>
            <a:r>
              <a:rPr lang="es-MX" sz="1100" b="1" dirty="0"/>
              <a:t>Las aprobadas son enviadas a museos y/o pinacotecas de los estados y municipios para enriquecer su patrimonio cultural</a:t>
            </a:r>
            <a:r>
              <a:rPr lang="es-MX" sz="1100" dirty="0"/>
              <a:t> y que la población pueda apreciarlas.</a:t>
            </a:r>
            <a:br>
              <a:rPr lang="es-MX" sz="1100" dirty="0"/>
            </a:br>
            <a:r>
              <a:rPr lang="es-MX" sz="1100" dirty="0"/>
              <a:t/>
            </a:r>
            <a:br>
              <a:rPr lang="es-MX" sz="1100" dirty="0"/>
            </a:br>
            <a:r>
              <a:rPr lang="es-MX" sz="1100" dirty="0"/>
              <a:t>San Cristóbal Larrea comentó que</a:t>
            </a:r>
            <a:r>
              <a:rPr lang="es-MX" sz="1100" b="1" dirty="0"/>
              <a:t> con la exhibición de estas obras de arte, el fisco devuelve en cultura, una parte de los impuestos que la población paga. </a:t>
            </a:r>
            <a:r>
              <a:rPr lang="es-MX" sz="1100" dirty="0"/>
              <a:t>“Si los artistas hubieran pagado con dinero, definitivamente nos hubiéramos perdido de una de las mejores, sino es que la mejor colección de arte contemporáneo de este país”, añadió enfático el arquitecto. </a:t>
            </a:r>
          </a:p>
          <a:p>
            <a:pPr>
              <a:defRPr/>
            </a:pPr>
            <a:r>
              <a:rPr lang="es-MX" sz="1100" dirty="0"/>
              <a:t> </a:t>
            </a:r>
          </a:p>
          <a:p>
            <a:pPr>
              <a:defRPr/>
            </a:pPr>
            <a:r>
              <a:rPr lang="es-MX" sz="1100" b="1" dirty="0"/>
              <a:t>EL DECRETO</a:t>
            </a:r>
            <a:endParaRPr lang="es-MX" sz="1100" dirty="0"/>
          </a:p>
          <a:p>
            <a:pPr>
              <a:defRPr/>
            </a:pPr>
            <a:r>
              <a:rPr lang="es-MX" sz="1100" b="1" dirty="0"/>
              <a:t>​</a:t>
            </a:r>
            <a:r>
              <a:rPr lang="es-MX" sz="1100" dirty="0"/>
              <a:t/>
            </a:r>
            <a:br>
              <a:rPr lang="es-MX" sz="1100" dirty="0"/>
            </a:br>
            <a:r>
              <a:rPr lang="es-MX" sz="1100" dirty="0"/>
              <a:t>Relató que a raíz de que un pintor y escultor amigo de David Alfaro Siqueiros le debía al fisco, y podían embargarle sus bienes, este último y Gerardo Murillo, “El Doctor </a:t>
            </a:r>
            <a:r>
              <a:rPr lang="es-MX" sz="1100" dirty="0" err="1"/>
              <a:t>Atl</a:t>
            </a:r>
            <a:r>
              <a:rPr lang="es-MX" sz="1100" dirty="0"/>
              <a:t>”, visitaron a </a:t>
            </a:r>
            <a:r>
              <a:rPr lang="es-MX" sz="1100" dirty="0" err="1"/>
              <a:t>Margáin</a:t>
            </a:r>
            <a:r>
              <a:rPr lang="es-MX" sz="1100" dirty="0"/>
              <a:t> </a:t>
            </a:r>
            <a:r>
              <a:rPr lang="es-MX" sz="1100" dirty="0" err="1"/>
              <a:t>Gleason</a:t>
            </a:r>
            <a:r>
              <a:rPr lang="es-MX" sz="1100" dirty="0"/>
              <a:t> y le plantearon la idea de Inés Amor y Carmen Marín, directoras de la Galería de Arte Mexicano y del Salón de la Plástica Mexicana, respectivamente.</a:t>
            </a:r>
            <a:br>
              <a:rPr lang="es-MX" sz="1100" dirty="0"/>
            </a:br>
            <a:r>
              <a:rPr lang="es-MX" sz="1100" dirty="0"/>
              <a:t/>
            </a:r>
            <a:br>
              <a:rPr lang="es-MX" sz="1100" dirty="0"/>
            </a:br>
            <a:r>
              <a:rPr lang="es-MX" sz="1100" dirty="0"/>
              <a:t>Sin embargo, tuvieron que transcurrir 18 años para que la idea se materializara y el 6 de marzo de 1975, el entonces presidente Luis Echeverría Álvarez publicó un </a:t>
            </a:r>
            <a:r>
              <a:rPr lang="es-MX" sz="1100" b="1" dirty="0"/>
              <a:t>Decreto autorizando el pago en especie del Impuesto al Ingreso de las personas físicas que causaban quienes producían obras de arte plásticas.</a:t>
            </a:r>
            <a:r>
              <a:rPr lang="es-MX" sz="1100" dirty="0"/>
              <a:t/>
            </a:r>
            <a:br>
              <a:rPr lang="es-MX" sz="1100" dirty="0"/>
            </a:br>
            <a:r>
              <a:rPr lang="es-MX" sz="1100" dirty="0"/>
              <a:t/>
            </a:r>
            <a:br>
              <a:rPr lang="es-MX" sz="1100" dirty="0"/>
            </a:br>
            <a:r>
              <a:rPr lang="es-MX" sz="1100" dirty="0"/>
              <a:t>“Esta modalidad es única en el mundo, porque si bien hay países que permiten el pago de impuestos con obras de arte, </a:t>
            </a:r>
            <a:r>
              <a:rPr lang="es-MX" sz="1100" b="1" dirty="0"/>
              <a:t>en México la modalidad es que el artista los pague con obras de su autoría”,  </a:t>
            </a:r>
            <a:r>
              <a:rPr lang="es-MX" sz="1100" dirty="0"/>
              <a:t>lo que enriquece el acervo.</a:t>
            </a:r>
            <a:br>
              <a:rPr lang="es-MX" sz="1100" dirty="0"/>
            </a:br>
            <a:r>
              <a:rPr lang="es-MX" sz="1100" dirty="0"/>
              <a:t/>
            </a:r>
            <a:br>
              <a:rPr lang="es-MX" sz="1100" dirty="0"/>
            </a:br>
            <a:r>
              <a:rPr lang="es-MX" sz="1100" dirty="0"/>
              <a:t>El 9 de marzo de 1984 dicho Decreto se modificó con un diverso que autorizó a la SHCP </a:t>
            </a:r>
            <a:r>
              <a:rPr lang="es-MX" sz="1100" b="1" dirty="0"/>
              <a:t>a aceptar el pago de los impuestos federales que causaran las personas dedicadas a las artes plásticas, con obras de su producción.</a:t>
            </a:r>
            <a:r>
              <a:rPr lang="es-MX" sz="1100" dirty="0"/>
              <a:t/>
            </a:r>
            <a:br>
              <a:rPr lang="es-MX" sz="1100" dirty="0"/>
            </a:br>
            <a:r>
              <a:rPr lang="es-MX" sz="1100" dirty="0"/>
              <a:t/>
            </a:r>
            <a:br>
              <a:rPr lang="es-MX" sz="1100" dirty="0"/>
            </a:br>
            <a:r>
              <a:rPr lang="es-MX" sz="1100" dirty="0"/>
              <a:t>El 31 de octubre de 1994,</a:t>
            </a:r>
            <a:r>
              <a:rPr lang="es-MX" sz="1100" b="1" dirty="0"/>
              <a:t> el entonces presidente Carlos Salinas de Gortari expidió el Decreto que les otorga facilidades para el pago del ISR e IVA; </a:t>
            </a:r>
            <a:r>
              <a:rPr lang="es-MX" sz="1100" dirty="0"/>
              <a:t>les condona parcialmente el ISR y facilita el pago de los impuestos por la enajenación de obras artísticas y antigüedades propiedad de particulares. </a:t>
            </a:r>
            <a:br>
              <a:rPr lang="es-MX" sz="1100" dirty="0"/>
            </a:br>
            <a:r>
              <a:rPr lang="es-MX" sz="1100" dirty="0"/>
              <a:t/>
            </a:r>
            <a:br>
              <a:rPr lang="es-MX" sz="1100" dirty="0"/>
            </a:br>
            <a:r>
              <a:rPr lang="es-MX" sz="1100" dirty="0"/>
              <a:t>“Se considera obra gráfica </a:t>
            </a:r>
            <a:r>
              <a:rPr lang="es-MX" sz="1100" b="1" dirty="0"/>
              <a:t>la que esté firmada, numerada, su tiraje no exceda de 100 grabados y siempre que la matriz se destruya o cancele antes de que sea presentada”,</a:t>
            </a:r>
            <a:r>
              <a:rPr lang="es-MX" sz="1100" dirty="0"/>
              <a:t> indicaba el decreto.</a:t>
            </a:r>
            <a:br>
              <a:rPr lang="es-MX" sz="1100" dirty="0"/>
            </a:br>
            <a:endParaRPr lang="es-MX" sz="1100" dirty="0"/>
          </a:p>
        </p:txBody>
      </p:sp>
      <p:sp>
        <p:nvSpPr>
          <p:cNvPr id="389124" name="3 Rectángulo"/>
          <p:cNvSpPr>
            <a:spLocks noChangeArrowheads="1"/>
          </p:cNvSpPr>
          <p:nvPr/>
        </p:nvSpPr>
        <p:spPr bwMode="auto">
          <a:xfrm>
            <a:off x="1955801" y="333376"/>
            <a:ext cx="8316913" cy="624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MX" altLang="es-MX" sz="2000"/>
              <a:t>A casi 4 décadas de su implementación formal y 57 años de haberse ideado, </a:t>
            </a:r>
            <a:r>
              <a:rPr lang="es-MX" altLang="es-MX" sz="2000" b="1"/>
              <a:t>el programa “Pago en Especie”, -facilidad fiscal para que artistas plásticos paguen impuestos con sus obras-, ha dado origen a la cuarta colección de arte contemporáneo más importante del país, </a:t>
            </a:r>
            <a:r>
              <a:rPr lang="es-MX" altLang="es-MX" sz="2000"/>
              <a:t>después de las del INAH, el INBA y la UNAM</a:t>
            </a:r>
            <a:br>
              <a:rPr lang="es-MX" altLang="es-MX" sz="2000"/>
            </a:br>
            <a:r>
              <a:rPr lang="es-MX" altLang="es-MX" sz="2000"/>
              <a:t/>
            </a:r>
            <a:br>
              <a:rPr lang="es-MX" altLang="es-MX" sz="2000"/>
            </a:br>
            <a:r>
              <a:rPr lang="es-MX" altLang="es-MX" sz="2000"/>
              <a:t>A la fecha la colección</a:t>
            </a:r>
            <a:r>
              <a:rPr lang="es-MX" altLang="es-MX" sz="2000" b="1"/>
              <a:t> cuenta con 6 mil 540 piezas entre pinturas, esculturas, grabados y fotografías de 703 artistas que se han adherido al programa </a:t>
            </a:r>
            <a:r>
              <a:rPr lang="es-MX" altLang="es-MX" sz="2000"/>
              <a:t>y a través del cual en 2008 se recaudaron 975 obras; en 2009, mil 209; en 2010, 876; en 2011, mil 085; y en 2013, alrededor de 440.</a:t>
            </a:r>
            <a:br>
              <a:rPr lang="es-MX" altLang="es-MX" sz="2000"/>
            </a:br>
            <a:r>
              <a:rPr lang="es-MX" altLang="es-MX" sz="2000"/>
              <a:t/>
            </a:r>
            <a:br>
              <a:rPr lang="es-MX" altLang="es-MX" sz="2000"/>
            </a:br>
            <a:r>
              <a:rPr lang="es-MX" altLang="es-MX" sz="2000"/>
              <a:t>En 1957, mismo año de su muerte, </a:t>
            </a:r>
            <a:r>
              <a:rPr lang="es-MX" altLang="es-MX" sz="2000" b="1"/>
              <a:t>el muralista Diego Rivera se convirtió en el precursor de la colección “Pago en Especie”,</a:t>
            </a:r>
            <a:r>
              <a:rPr lang="es-MX" altLang="es-MX" sz="2000"/>
              <a:t> al entregar en donación al entonces director del Impuesto sobre la Renta, Hugo B. Margáin, tres de sus últimas obras: Lucila y Los Judas (Estudio del Artista); Conteniendo el hielo del Danubio en Bratislava (Transportando Durmientes) y Paisaje Urbano (Colectando nieve), a las que se unieron 27 obras de artistas como Raúl Anguiano, Rufino Tamayo y Leonora Carrington, entre otros.</a:t>
            </a:r>
          </a:p>
        </p:txBody>
      </p:sp>
    </p:spTree>
    <p:extLst>
      <p:ext uri="{BB962C8B-B14F-4D97-AF65-F5344CB8AC3E}">
        <p14:creationId xmlns:p14="http://schemas.microsoft.com/office/powerpoint/2010/main" val="449894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5 Marcador de número de diapositiva"/>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88AD193-DB26-4796-AB4B-5377213F4084}" type="slidenum">
              <a:rPr lang="es-ES" altLang="es-MX">
                <a:solidFill>
                  <a:srgbClr val="FFFFFF"/>
                </a:solidFill>
              </a:rPr>
              <a:pPr eaLnBrk="1" hangingPunct="1"/>
              <a:t>4</a:t>
            </a:fld>
            <a:endParaRPr lang="es-ES" altLang="es-MX">
              <a:solidFill>
                <a:srgbClr val="FFFFFF"/>
              </a:solidFill>
            </a:endParaRPr>
          </a:p>
        </p:txBody>
      </p:sp>
      <p:sp>
        <p:nvSpPr>
          <p:cNvPr id="353283" name="Rectangle 2"/>
          <p:cNvSpPr>
            <a:spLocks noChangeArrowheads="1"/>
          </p:cNvSpPr>
          <p:nvPr/>
        </p:nvSpPr>
        <p:spPr bwMode="auto">
          <a:xfrm>
            <a:off x="1992314" y="385764"/>
            <a:ext cx="73056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_tradnl" altLang="es-MX" sz="3200" b="1">
                <a:solidFill>
                  <a:srgbClr val="250793"/>
                </a:solidFill>
                <a:latin typeface="Times New Roman" panose="02020603050405020304" pitchFamily="18" charset="0"/>
              </a:rPr>
              <a:t>CONVENCION DE 1925</a:t>
            </a:r>
            <a:endParaRPr lang="es-ES_tradnl" altLang="es-MX" sz="3600">
              <a:solidFill>
                <a:srgbClr val="250793"/>
              </a:solidFill>
              <a:latin typeface="Times New Roman" panose="02020603050405020304" pitchFamily="18" charset="0"/>
            </a:endParaRPr>
          </a:p>
        </p:txBody>
      </p:sp>
      <p:sp>
        <p:nvSpPr>
          <p:cNvPr id="353284" name="Text Box 3"/>
          <p:cNvSpPr txBox="1">
            <a:spLocks noChangeArrowheads="1"/>
          </p:cNvSpPr>
          <p:nvPr/>
        </p:nvSpPr>
        <p:spPr bwMode="auto">
          <a:xfrm>
            <a:off x="2135189" y="1773238"/>
            <a:ext cx="7940675" cy="427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s-ES" altLang="es-MX" sz="3400">
                <a:latin typeface="Times New Roman" panose="02020603050405020304" pitchFamily="18" charset="0"/>
              </a:rPr>
              <a:t>Objetivos:</a:t>
            </a:r>
          </a:p>
          <a:p>
            <a:pPr algn="just" eaLnBrk="1" hangingPunct="1"/>
            <a:endParaRPr lang="es-ES" altLang="es-MX" sz="3400">
              <a:latin typeface="Times New Roman" panose="02020603050405020304" pitchFamily="18" charset="0"/>
            </a:endParaRPr>
          </a:p>
          <a:p>
            <a:pPr algn="just" eaLnBrk="1" hangingPunct="1">
              <a:buFontTx/>
              <a:buAutoNum type="alphaLcParenR"/>
            </a:pPr>
            <a:r>
              <a:rPr lang="es-ES" altLang="es-MX" sz="3400">
                <a:solidFill>
                  <a:srgbClr val="C00000"/>
                </a:solidFill>
                <a:latin typeface="Times New Roman" panose="02020603050405020304" pitchFamily="18" charset="0"/>
              </a:rPr>
              <a:t>Generar una asignación de fuentes impositivas </a:t>
            </a:r>
            <a:r>
              <a:rPr lang="es-ES" altLang="es-MX" sz="3400">
                <a:latin typeface="Times New Roman" panose="02020603050405020304" pitchFamily="18" charset="0"/>
              </a:rPr>
              <a:t>entre los tres ámbitos de gobierno, capaz de asegurar la suficiencia de los ingresos de cada uno</a:t>
            </a:r>
          </a:p>
          <a:p>
            <a:pPr algn="just" eaLnBrk="1" hangingPunct="1">
              <a:buFontTx/>
              <a:buAutoNum type="alphaLcParenR"/>
            </a:pPr>
            <a:r>
              <a:rPr lang="es-ES" altLang="es-MX" sz="3400">
                <a:solidFill>
                  <a:srgbClr val="C00000"/>
                </a:solidFill>
                <a:latin typeface="Times New Roman" panose="02020603050405020304" pitchFamily="18" charset="0"/>
              </a:rPr>
              <a:t>Eliminar las prácticas alcabalatorias </a:t>
            </a:r>
            <a:r>
              <a:rPr lang="es-ES" altLang="es-MX" sz="3400">
                <a:latin typeface="Times New Roman" panose="02020603050405020304" pitchFamily="18" charset="0"/>
              </a:rPr>
              <a:t>en la imposición local</a:t>
            </a:r>
          </a:p>
        </p:txBody>
      </p:sp>
    </p:spTree>
    <p:extLst>
      <p:ext uri="{BB962C8B-B14F-4D97-AF65-F5344CB8AC3E}">
        <p14:creationId xmlns:p14="http://schemas.microsoft.com/office/powerpoint/2010/main" val="2277933007"/>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1 Título"/>
          <p:cNvSpPr>
            <a:spLocks noGrp="1"/>
          </p:cNvSpPr>
          <p:nvPr>
            <p:ph type="ctrTitle"/>
          </p:nvPr>
        </p:nvSpPr>
        <p:spPr>
          <a:xfrm>
            <a:off x="2208213" y="981076"/>
            <a:ext cx="7772400" cy="5040313"/>
          </a:xfrm>
        </p:spPr>
        <p:txBody>
          <a:bodyPr>
            <a:normAutofit fontScale="90000"/>
          </a:bodyPr>
          <a:lstStyle/>
          <a:p>
            <a:pPr algn="l" eaLnBrk="1" hangingPunct="1"/>
            <a:r>
              <a:rPr lang="es-MX" altLang="es-MX" sz="2400"/>
              <a:t>Posteriormente </a:t>
            </a:r>
            <a:r>
              <a:rPr lang="es-MX" altLang="es-MX" sz="2400" b="1"/>
              <a:t>se incorporaron pinturas y/o esculturas de Luis Nishizawa, Juan Soriano, Manuel Felguérez, José Luis Cuevas, Jan Hendrix, Sebastián, Francisco Toledo, Rafael Coronel,</a:t>
            </a:r>
            <a:r>
              <a:rPr lang="es-MX" altLang="es-MX" sz="2400"/>
              <a:t>Fernando Aceves Humana, Gilberto Aceves, Carlos Aguirre, Adolfo Best Maguard, Emiliano Gironella Parra y Ricardo Martínez.</a:t>
            </a:r>
            <a:br>
              <a:rPr lang="es-MX" altLang="es-MX" sz="2400"/>
            </a:br>
            <a:r>
              <a:rPr lang="es-MX" altLang="es-MX" sz="2400"/>
              <a:t/>
            </a:r>
            <a:br>
              <a:rPr lang="es-MX" altLang="es-MX" sz="2400"/>
            </a:br>
            <a:r>
              <a:rPr lang="es-MX" altLang="es-MX" sz="2400"/>
              <a:t>También de Alberto, José, Miguel y Francisco Castro Leñero; Javier y Jorge Marín; </a:t>
            </a:r>
            <a:r>
              <a:rPr lang="es-MX" altLang="es-MX" sz="2400" b="1"/>
              <a:t>Agustín Lazo, Angelina Beloff, Lola Cueto, Ignacio Asúnsolo, Fernando Castro Pacheco,</a:t>
            </a:r>
            <a:r>
              <a:rPr lang="es-MX" altLang="es-MX" sz="2400"/>
              <a:t> José Chávez Morado, Rodolfo Morales y Benjamín Domínguez.</a:t>
            </a:r>
            <a:br>
              <a:rPr lang="es-MX" altLang="es-MX" sz="2400"/>
            </a:br>
            <a:r>
              <a:rPr lang="es-MX" altLang="es-MX" sz="2400"/>
              <a:t/>
            </a:r>
            <a:br>
              <a:rPr lang="es-MX" altLang="es-MX" sz="2400"/>
            </a:br>
            <a:endParaRPr lang="es-MX" altLang="es-MX" sz="2400"/>
          </a:p>
        </p:txBody>
      </p:sp>
      <p:sp>
        <p:nvSpPr>
          <p:cNvPr id="4" name="3 Marcador de número de diapositiva"/>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B5F9005-E72A-42A1-A32C-2E58010EAC14}" type="slidenum">
              <a:rPr lang="es-ES" altLang="es-MX">
                <a:solidFill>
                  <a:srgbClr val="898989"/>
                </a:solidFill>
              </a:rPr>
              <a:pPr eaLnBrk="1" hangingPunct="1"/>
              <a:t>40</a:t>
            </a:fld>
            <a:endParaRPr lang="es-ES" altLang="es-MX">
              <a:solidFill>
                <a:srgbClr val="898989"/>
              </a:solidFill>
            </a:endParaRPr>
          </a:p>
        </p:txBody>
      </p:sp>
    </p:spTree>
    <p:extLst>
      <p:ext uri="{BB962C8B-B14F-4D97-AF65-F5344CB8AC3E}">
        <p14:creationId xmlns:p14="http://schemas.microsoft.com/office/powerpoint/2010/main" val="29083239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2 Marcador de contenido"/>
          <p:cNvSpPr>
            <a:spLocks noGrp="1"/>
          </p:cNvSpPr>
          <p:nvPr>
            <p:ph idx="1"/>
          </p:nvPr>
        </p:nvSpPr>
        <p:spPr>
          <a:xfrm>
            <a:off x="1981200" y="271463"/>
            <a:ext cx="8229600" cy="6253162"/>
          </a:xfrm>
        </p:spPr>
        <p:txBody>
          <a:bodyPr rtlCol="0">
            <a:normAutofit/>
          </a:bodyPr>
          <a:lstStyle/>
          <a:p>
            <a:pPr algn="just">
              <a:spcAft>
                <a:spcPts val="0"/>
              </a:spcAft>
              <a:defRPr/>
            </a:pPr>
            <a:r>
              <a:rPr lang="es-MX" sz="2400" b="1" dirty="0"/>
              <a:t>EL DECRETO</a:t>
            </a:r>
            <a:endParaRPr lang="es-MX" sz="2400" dirty="0"/>
          </a:p>
          <a:p>
            <a:pPr marL="0" indent="0" algn="just">
              <a:spcAft>
                <a:spcPts val="0"/>
              </a:spcAft>
              <a:buNone/>
              <a:defRPr/>
            </a:pPr>
            <a:r>
              <a:rPr lang="es-MX" sz="2400" dirty="0"/>
              <a:t/>
            </a:r>
            <a:br>
              <a:rPr lang="es-MX" sz="2400" dirty="0"/>
            </a:br>
            <a:r>
              <a:rPr lang="es-MX" sz="2400" dirty="0"/>
              <a:t>Relató que a raíz de que un pintor y escultor amigo de David Alfaro Siqueiros le debía al fisco, y podían embargarle sus bienes, este último y Gerardo Murillo, “El Doctor </a:t>
            </a:r>
            <a:r>
              <a:rPr lang="es-MX" sz="2400" dirty="0" err="1"/>
              <a:t>Atl</a:t>
            </a:r>
            <a:r>
              <a:rPr lang="es-MX" sz="2400" dirty="0"/>
              <a:t>”, visitaron a </a:t>
            </a:r>
            <a:r>
              <a:rPr lang="es-MX" sz="2400" dirty="0" err="1"/>
              <a:t>Margáin</a:t>
            </a:r>
            <a:r>
              <a:rPr lang="es-MX" sz="2400" dirty="0"/>
              <a:t> </a:t>
            </a:r>
            <a:r>
              <a:rPr lang="es-MX" sz="2400" dirty="0" err="1"/>
              <a:t>Gleason</a:t>
            </a:r>
            <a:r>
              <a:rPr lang="es-MX" sz="2400" dirty="0"/>
              <a:t>  y le plantearon la idea de Inés Amor y Carmen Marín, directoras de la Galería de Arte Mexicano y del Salón de la Plástica Mexicana, respectivamente.</a:t>
            </a:r>
            <a:br>
              <a:rPr lang="es-MX" sz="2400" dirty="0"/>
            </a:br>
            <a:r>
              <a:rPr lang="es-MX" sz="2400" dirty="0"/>
              <a:t/>
            </a:r>
            <a:br>
              <a:rPr lang="es-MX" sz="2400" dirty="0"/>
            </a:br>
            <a:r>
              <a:rPr lang="es-MX" sz="2400" dirty="0"/>
              <a:t>Sin embargo, tuvieron que transcurrir 18 años para que la idea se materializara y el 6 de marzo de 1975, el entonces presidente Luis Echeverría Álvarez publicó un </a:t>
            </a:r>
            <a:r>
              <a:rPr lang="es-MX" sz="2400" b="1" dirty="0"/>
              <a:t>Decreto autorizando el pago en especie del Impuesto al Ingreso de las personas físicas que causaban quienes producían obras de arte plásticas.</a:t>
            </a:r>
            <a:r>
              <a:rPr lang="es-MX" sz="2400" dirty="0"/>
              <a:t/>
            </a:r>
            <a:br>
              <a:rPr lang="es-MX" sz="2400" dirty="0"/>
            </a:br>
            <a:r>
              <a:rPr lang="es-MX" sz="2400" dirty="0"/>
              <a:t/>
            </a:r>
            <a:br>
              <a:rPr lang="es-MX" sz="2400" dirty="0"/>
            </a:br>
            <a:endParaRPr lang="es-MX" sz="3600" dirty="0"/>
          </a:p>
        </p:txBody>
      </p:sp>
      <p:sp>
        <p:nvSpPr>
          <p:cNvPr id="4" name="3 Marcador de número de diapositiva"/>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2F70BCD-3C89-4F96-A74A-6A57B8C1ACD9}" type="slidenum">
              <a:rPr lang="es-ES" altLang="es-MX">
                <a:solidFill>
                  <a:srgbClr val="898989"/>
                </a:solidFill>
              </a:rPr>
              <a:pPr eaLnBrk="1" hangingPunct="1"/>
              <a:t>41</a:t>
            </a:fld>
            <a:endParaRPr lang="es-ES" altLang="es-MX">
              <a:solidFill>
                <a:srgbClr val="898989"/>
              </a:solidFill>
            </a:endParaRPr>
          </a:p>
        </p:txBody>
      </p:sp>
    </p:spTree>
    <p:extLst>
      <p:ext uri="{BB962C8B-B14F-4D97-AF65-F5344CB8AC3E}">
        <p14:creationId xmlns:p14="http://schemas.microsoft.com/office/powerpoint/2010/main" val="756453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2 Marcador de contenido"/>
          <p:cNvSpPr>
            <a:spLocks noGrp="1"/>
          </p:cNvSpPr>
          <p:nvPr>
            <p:ph idx="1"/>
          </p:nvPr>
        </p:nvSpPr>
        <p:spPr>
          <a:xfrm>
            <a:off x="1981200" y="620714"/>
            <a:ext cx="8229600" cy="5976937"/>
          </a:xfrm>
        </p:spPr>
        <p:txBody>
          <a:bodyPr rtlCol="0">
            <a:normAutofit lnSpcReduction="10000"/>
          </a:bodyPr>
          <a:lstStyle/>
          <a:p>
            <a:pPr>
              <a:spcAft>
                <a:spcPts val="0"/>
              </a:spcAft>
              <a:defRPr/>
            </a:pPr>
            <a:r>
              <a:rPr lang="es-MX" sz="2000"/>
              <a:t>“Esta modalidad es única en el mundo, porque si bien hay países que permiten el pago de impuestos con obras de arte, </a:t>
            </a:r>
            <a:r>
              <a:rPr lang="es-MX" sz="2000" b="1"/>
              <a:t>en México la modalidad es que el artista los pague con obras de su autoría”,  </a:t>
            </a:r>
            <a:r>
              <a:rPr lang="es-MX" sz="2000"/>
              <a:t>lo que enriquece el acervo.</a:t>
            </a:r>
            <a:br>
              <a:rPr lang="es-MX" sz="2000"/>
            </a:br>
            <a:r>
              <a:rPr lang="es-MX" sz="2000"/>
              <a:t/>
            </a:r>
            <a:br>
              <a:rPr lang="es-MX" sz="2000"/>
            </a:br>
            <a:r>
              <a:rPr lang="es-MX" sz="2000"/>
              <a:t>El 9 de marzo de 1984 dicho Decreto se modificó con un diverso que autorizó a la SHCP </a:t>
            </a:r>
            <a:r>
              <a:rPr lang="es-MX" sz="2000" b="1"/>
              <a:t>a aceptar el pago de los impuestos federales que causaran las personas dedicadas a las artes plásticas, con obras de su producción.</a:t>
            </a:r>
            <a:r>
              <a:rPr lang="es-MX" sz="2000"/>
              <a:t/>
            </a:r>
            <a:br>
              <a:rPr lang="es-MX" sz="2000"/>
            </a:br>
            <a:r>
              <a:rPr lang="es-MX" sz="2000"/>
              <a:t/>
            </a:r>
            <a:br>
              <a:rPr lang="es-MX" sz="2000"/>
            </a:br>
            <a:r>
              <a:rPr lang="es-MX" sz="2000"/>
              <a:t>El 31 de octubre de 1994,</a:t>
            </a:r>
            <a:r>
              <a:rPr lang="es-MX" sz="2000" b="1"/>
              <a:t> el entonces presidente Carlos Salinas de Gortari expidió el Decreto que les otorga facilidades para el pago del ISR e IVA; </a:t>
            </a:r>
            <a:r>
              <a:rPr lang="es-MX" sz="2000"/>
              <a:t>les condona parcialmente el ISR y facilita el pago de los impuestos por la enajenación de obras artísticas y antigüedades propiedad de particulares. </a:t>
            </a:r>
            <a:br>
              <a:rPr lang="es-MX" sz="2000"/>
            </a:br>
            <a:r>
              <a:rPr lang="es-MX" sz="2000"/>
              <a:t/>
            </a:r>
            <a:br>
              <a:rPr lang="es-MX" sz="2000"/>
            </a:br>
            <a:r>
              <a:rPr lang="es-MX" sz="2000"/>
              <a:t>“Se considera obra gráfica </a:t>
            </a:r>
            <a:r>
              <a:rPr lang="es-MX" sz="2000" b="1"/>
              <a:t>la que esté firmada, numerada, su tiraje no exceda de 100 grabados y siempre que la matriz se destruya o cancele antes de que sea presentada”,</a:t>
            </a:r>
            <a:r>
              <a:rPr lang="es-MX" sz="2000"/>
              <a:t> indicaba el decreto.</a:t>
            </a:r>
            <a:r>
              <a:rPr lang="es-MX" smtClean="0"/>
              <a:t/>
            </a:r>
            <a:br>
              <a:rPr lang="es-MX" smtClean="0"/>
            </a:br>
            <a:endParaRPr lang="es-MX" smtClean="0"/>
          </a:p>
          <a:p>
            <a:pPr>
              <a:spcAft>
                <a:spcPts val="0"/>
              </a:spcAft>
              <a:defRPr/>
            </a:pPr>
            <a:endParaRPr lang="es-MX" smtClean="0"/>
          </a:p>
        </p:txBody>
      </p:sp>
      <p:sp>
        <p:nvSpPr>
          <p:cNvPr id="4" name="3 Marcador de número de diapositiva"/>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711947E-B062-4277-845A-37BE9EAEFF6D}" type="slidenum">
              <a:rPr lang="es-ES" altLang="es-MX">
                <a:solidFill>
                  <a:srgbClr val="898989"/>
                </a:solidFill>
              </a:rPr>
              <a:pPr eaLnBrk="1" hangingPunct="1"/>
              <a:t>42</a:t>
            </a:fld>
            <a:endParaRPr lang="es-ES" altLang="es-MX">
              <a:solidFill>
                <a:srgbClr val="898989"/>
              </a:solidFill>
            </a:endParaRPr>
          </a:p>
        </p:txBody>
      </p:sp>
    </p:spTree>
    <p:extLst>
      <p:ext uri="{BB962C8B-B14F-4D97-AF65-F5344CB8AC3E}">
        <p14:creationId xmlns:p14="http://schemas.microsoft.com/office/powerpoint/2010/main" val="41320625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3218" name="1 Grupo"/>
          <p:cNvGrpSpPr>
            <a:grpSpLocks/>
          </p:cNvGrpSpPr>
          <p:nvPr/>
        </p:nvGrpSpPr>
        <p:grpSpPr bwMode="auto">
          <a:xfrm>
            <a:off x="2063750" y="285751"/>
            <a:ext cx="8280400" cy="6113463"/>
            <a:chOff x="538780" y="785794"/>
            <a:chExt cx="8281765" cy="6113632"/>
          </a:xfrm>
        </p:grpSpPr>
        <p:sp>
          <p:nvSpPr>
            <p:cNvPr id="393220" name="3 CuadroTexto"/>
            <p:cNvSpPr txBox="1">
              <a:spLocks noChangeArrowheads="1"/>
            </p:cNvSpPr>
            <p:nvPr/>
          </p:nvSpPr>
          <p:spPr bwMode="auto">
            <a:xfrm>
              <a:off x="1357290" y="785794"/>
              <a:ext cx="642942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MX" altLang="es-MX" sz="2600" b="1">
                  <a:solidFill>
                    <a:srgbClr val="3333FF"/>
                  </a:solidFill>
                </a:rPr>
                <a:t>SUSPENSION O DEROCACION OBLIGATORIA DE GRAVAMENES</a:t>
              </a:r>
              <a:endParaRPr lang="es-ES" altLang="es-MX" sz="2600" b="1">
                <a:solidFill>
                  <a:srgbClr val="3333FF"/>
                </a:solidFill>
              </a:endParaRPr>
            </a:p>
          </p:txBody>
        </p:sp>
        <p:sp>
          <p:nvSpPr>
            <p:cNvPr id="393221" name="4 CuadroTexto"/>
            <p:cNvSpPr txBox="1">
              <a:spLocks noChangeArrowheads="1"/>
            </p:cNvSpPr>
            <p:nvPr/>
          </p:nvSpPr>
          <p:spPr bwMode="auto">
            <a:xfrm>
              <a:off x="857224" y="1714488"/>
              <a:ext cx="7429552" cy="4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MX" altLang="es-MX" sz="2000">
                  <a:solidFill>
                    <a:srgbClr val="3333FF"/>
                  </a:solidFill>
                </a:rPr>
                <a:t>EN MATERIA DEL IMPUESTO AL VALOR AGREGADO:</a:t>
              </a:r>
              <a:endParaRPr lang="es-ES" altLang="es-MX" sz="2000">
                <a:solidFill>
                  <a:srgbClr val="3333FF"/>
                </a:solidFill>
              </a:endParaRPr>
            </a:p>
          </p:txBody>
        </p:sp>
        <p:sp>
          <p:nvSpPr>
            <p:cNvPr id="393222" name="5 CuadroTexto"/>
            <p:cNvSpPr txBox="1">
              <a:spLocks noChangeArrowheads="1"/>
            </p:cNvSpPr>
            <p:nvPr/>
          </p:nvSpPr>
          <p:spPr bwMode="auto">
            <a:xfrm>
              <a:off x="538780" y="2344732"/>
              <a:ext cx="8281765" cy="4554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buFont typeface="Arial" panose="020B0604020202020204" pitchFamily="34" charset="0"/>
                <a:buChar char="•"/>
              </a:pPr>
              <a:r>
                <a:rPr lang="es-MX" altLang="es-MX"/>
                <a:t>Actos o actividades por los que deba pagarse el IVA o sobre las prestaciones o contraprestaciones que deriven de los mismos, ni sobre la producción de bienes cuando por su enajenación deba pagarse dicho impuesto.</a:t>
              </a:r>
            </a:p>
            <a:p>
              <a:pPr algn="just" eaLnBrk="1" hangingPunct="1">
                <a:buFont typeface="Arial" panose="020B0604020202020204" pitchFamily="34" charset="0"/>
                <a:buChar char="•"/>
              </a:pPr>
              <a:r>
                <a:rPr lang="es-MX" altLang="es-MX"/>
                <a:t>La Enajenación de Bienes o Prestación de Servicios cuando una u otra se exporten o les sea aplicada la tasa 0% en la Ley del IVA (art. 2-A) o presten exención en función de ingresos (art. 2-C)</a:t>
              </a:r>
            </a:p>
            <a:p>
              <a:pPr algn="just" eaLnBrk="1" hangingPunct="1">
                <a:buFont typeface="Arial" panose="020B0604020202020204" pitchFamily="34" charset="0"/>
                <a:buChar char="•"/>
              </a:pPr>
              <a:r>
                <a:rPr lang="es-MX" altLang="es-MX"/>
                <a:t>El uso o goce temporal de casa habitación.</a:t>
              </a:r>
            </a:p>
            <a:p>
              <a:pPr algn="just" eaLnBrk="1" hangingPunct="1"/>
              <a:endParaRPr lang="es-MX" altLang="es-MX"/>
            </a:p>
            <a:p>
              <a:pPr algn="just" eaLnBrk="1" hangingPunct="1"/>
              <a:r>
                <a:rPr lang="es-MX" altLang="es-MX" b="1"/>
                <a:t>Excepto:</a:t>
              </a:r>
            </a:p>
            <a:p>
              <a:pPr algn="just" eaLnBrk="1" hangingPunct="1">
                <a:buFont typeface="Arial" panose="020B0604020202020204" pitchFamily="34" charset="0"/>
                <a:buChar char="•"/>
              </a:pPr>
              <a:r>
                <a:rPr lang="es-MX" altLang="es-MX"/>
                <a:t>La prestación de servicios de hospedaje, campamentos, paraderos de casas rodantes y de tiempos compartidos.</a:t>
              </a:r>
            </a:p>
            <a:p>
              <a:pPr algn="just" eaLnBrk="1" hangingPunct="1">
                <a:buFont typeface="Arial" panose="020B0604020202020204" pitchFamily="34" charset="0"/>
                <a:buChar char="•"/>
              </a:pPr>
              <a:r>
                <a:rPr lang="es-MX" altLang="es-MX"/>
                <a:t>La propiedad o posesión del uso o construcciones, o la transmisión de la propiedad de los mismos o sobre plusvalía o mejora específica.</a:t>
              </a:r>
            </a:p>
            <a:p>
              <a:pPr algn="just" eaLnBrk="1" hangingPunct="1">
                <a:buFont typeface="Arial" panose="020B0604020202020204" pitchFamily="34" charset="0"/>
                <a:buChar char="•"/>
              </a:pPr>
              <a:endParaRPr lang="es-MX" altLang="es-MX"/>
            </a:p>
            <a:p>
              <a:pPr algn="just" eaLnBrk="1" hangingPunct="1"/>
              <a:r>
                <a:rPr lang="es-MX" altLang="es-MX" b="1"/>
                <a:t>EN MATERIA DE RENTA O PATRIMONIO DE LAS EMPRESAS:</a:t>
              </a:r>
            </a:p>
            <a:p>
              <a:pPr algn="just" eaLnBrk="1" hangingPunct="1">
                <a:buFont typeface="Arial" panose="020B0604020202020204" pitchFamily="34" charset="0"/>
                <a:buChar char="•"/>
              </a:pPr>
              <a:r>
                <a:rPr lang="es-MX" altLang="es-MX"/>
                <a:t>Los bienes que integran el activo o sobre la utilidad o capital de las empresas.</a:t>
              </a:r>
              <a:endParaRPr lang="es-ES" altLang="es-MX" sz="2000"/>
            </a:p>
          </p:txBody>
        </p:sp>
      </p:grpSp>
      <p:sp>
        <p:nvSpPr>
          <p:cNvPr id="2" name="1 Marcador de número de diapositiva"/>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11130A4-CE65-4619-A7BF-08D14DC43731}" type="slidenum">
              <a:rPr lang="es-ES" altLang="es-MX">
                <a:solidFill>
                  <a:srgbClr val="898989"/>
                </a:solidFill>
              </a:rPr>
              <a:pPr eaLnBrk="1" hangingPunct="1"/>
              <a:t>43</a:t>
            </a:fld>
            <a:endParaRPr lang="es-ES" altLang="es-MX">
              <a:solidFill>
                <a:srgbClr val="898989"/>
              </a:solidFill>
            </a:endParaRPr>
          </a:p>
        </p:txBody>
      </p:sp>
    </p:spTree>
    <p:extLst>
      <p:ext uri="{BB962C8B-B14F-4D97-AF65-F5344CB8AC3E}">
        <p14:creationId xmlns:p14="http://schemas.microsoft.com/office/powerpoint/2010/main" val="28776471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4242" name="1 Grupo"/>
          <p:cNvGrpSpPr>
            <a:grpSpLocks/>
          </p:cNvGrpSpPr>
          <p:nvPr/>
        </p:nvGrpSpPr>
        <p:grpSpPr bwMode="auto">
          <a:xfrm>
            <a:off x="1919288" y="142875"/>
            <a:ext cx="8424862" cy="6281738"/>
            <a:chOff x="489044" y="785794"/>
            <a:chExt cx="7869169" cy="6281369"/>
          </a:xfrm>
        </p:grpSpPr>
        <p:sp>
          <p:nvSpPr>
            <p:cNvPr id="394244" name="3 CuadroTexto"/>
            <p:cNvSpPr txBox="1">
              <a:spLocks noChangeArrowheads="1"/>
            </p:cNvSpPr>
            <p:nvPr/>
          </p:nvSpPr>
          <p:spPr bwMode="auto">
            <a:xfrm>
              <a:off x="1357290" y="785794"/>
              <a:ext cx="6357982" cy="830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MX" altLang="es-MX" sz="2400" b="1">
                  <a:solidFill>
                    <a:srgbClr val="3333FF"/>
                  </a:solidFill>
                </a:rPr>
                <a:t>SUSPENSION O DEROGACION OBLIGATORIA DE GRAVAMENES</a:t>
              </a:r>
              <a:endParaRPr lang="es-ES" altLang="es-MX" sz="2400" b="1">
                <a:solidFill>
                  <a:srgbClr val="3333FF"/>
                </a:solidFill>
              </a:endParaRPr>
            </a:p>
          </p:txBody>
        </p:sp>
        <p:sp>
          <p:nvSpPr>
            <p:cNvPr id="394245" name="4 CuadroTexto"/>
            <p:cNvSpPr txBox="1">
              <a:spLocks noChangeArrowheads="1"/>
            </p:cNvSpPr>
            <p:nvPr/>
          </p:nvSpPr>
          <p:spPr bwMode="auto">
            <a:xfrm>
              <a:off x="857224" y="1643050"/>
              <a:ext cx="7429552" cy="40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MX" altLang="es-MX" sz="2000">
                  <a:solidFill>
                    <a:srgbClr val="3333FF"/>
                  </a:solidFill>
                </a:rPr>
                <a:t>EN MATERIA DEL IMPUESTO AL VALOR AGREGADO:</a:t>
              </a:r>
              <a:endParaRPr lang="es-ES" altLang="es-MX" sz="2000">
                <a:solidFill>
                  <a:srgbClr val="3333FF"/>
                </a:solidFill>
              </a:endParaRPr>
            </a:p>
          </p:txBody>
        </p:sp>
        <p:sp>
          <p:nvSpPr>
            <p:cNvPr id="6" name="5 CuadroTexto"/>
            <p:cNvSpPr txBox="1"/>
            <p:nvPr/>
          </p:nvSpPr>
          <p:spPr>
            <a:xfrm>
              <a:off x="489044" y="2143027"/>
              <a:ext cx="7869169" cy="4924136"/>
            </a:xfrm>
            <a:prstGeom prst="rect">
              <a:avLst/>
            </a:prstGeom>
            <a:noFill/>
          </p:spPr>
          <p:txBody>
            <a:bodyPr>
              <a:spAutoFit/>
            </a:bodyPr>
            <a:lstStyle/>
            <a:p>
              <a:pPr marL="179388" indent="-179388" algn="just">
                <a:buFont typeface="Arial" pitchFamily="34" charset="0"/>
                <a:buChar char="•"/>
                <a:defRPr/>
              </a:pPr>
              <a:r>
                <a:rPr lang="es-MX" dirty="0"/>
                <a:t>Actos o actividades por los que deba pagarse el IVA  o sobre las prestaciones o contraprestaciones que deriven de los mismos, ni sobre la Producción de Bienes cuando por su enajenación deba pagarse dicho impuesto.</a:t>
              </a:r>
            </a:p>
            <a:p>
              <a:pPr marL="179388" indent="-179388" algn="just">
                <a:buFont typeface="Arial" pitchFamily="34" charset="0"/>
                <a:buChar char="•"/>
                <a:defRPr/>
              </a:pPr>
              <a:r>
                <a:rPr lang="es-MX" sz="2000" dirty="0"/>
                <a:t>La Enajenación de Bienes o Prestación de Servicios cuando una u otra se exporten o les sea aplicada la tasa 0% en la Ley del IVA (art. 2-A) o presten exención en función de ingresos (art. 2-C).</a:t>
              </a:r>
            </a:p>
            <a:p>
              <a:pPr marL="179388" indent="-179388" algn="just">
                <a:buFont typeface="Arial" pitchFamily="34" charset="0"/>
                <a:buChar char="•"/>
                <a:defRPr/>
              </a:pPr>
              <a:r>
                <a:rPr lang="es-MX" sz="2000" dirty="0"/>
                <a:t>El uso o goce temporal de casa habitación.</a:t>
              </a:r>
            </a:p>
            <a:p>
              <a:pPr marL="179388" indent="-179388" algn="just">
                <a:buFont typeface="Arial" pitchFamily="34" charset="0"/>
                <a:buChar char="•"/>
                <a:defRPr/>
              </a:pPr>
              <a:endParaRPr lang="es-MX" sz="2000" dirty="0"/>
            </a:p>
            <a:p>
              <a:pPr marL="179388" indent="-179388" algn="just">
                <a:defRPr/>
              </a:pPr>
              <a:r>
                <a:rPr lang="es-MX" sz="2000" b="1" dirty="0"/>
                <a:t>Excepto:</a:t>
              </a:r>
            </a:p>
            <a:p>
              <a:pPr marL="179388" indent="-179388" algn="just">
                <a:buFont typeface="Arial" pitchFamily="34" charset="0"/>
                <a:buChar char="•"/>
                <a:defRPr/>
              </a:pPr>
              <a:r>
                <a:rPr lang="es-MX" sz="2000" dirty="0"/>
                <a:t>La Prestación de servicios de hospedaje, campamento, paraderos de casas rodantes y de tiempos compartidos.</a:t>
              </a:r>
            </a:p>
            <a:p>
              <a:pPr marL="179388" indent="-179388" algn="just">
                <a:buFont typeface="Arial" pitchFamily="34" charset="0"/>
                <a:buChar char="•"/>
                <a:defRPr/>
              </a:pPr>
              <a:r>
                <a:rPr lang="es-MX" sz="2000" dirty="0"/>
                <a:t>La propiedad o posesión del suelo o construcciones, o la transmisión de la propiedad de los mismos o sobre plusvalía o mejora especifica.</a:t>
              </a:r>
            </a:p>
            <a:p>
              <a:pPr marL="179388" indent="-179388" algn="just">
                <a:buFont typeface="Arial" pitchFamily="34" charset="0"/>
                <a:buChar char="•"/>
                <a:defRPr/>
              </a:pPr>
              <a:endParaRPr lang="es-MX" sz="2000" dirty="0"/>
            </a:p>
            <a:p>
              <a:pPr marL="179388" indent="-179388" algn="just">
                <a:defRPr/>
              </a:pPr>
              <a:r>
                <a:rPr lang="es-MX" sz="2000" b="1" dirty="0">
                  <a:solidFill>
                    <a:srgbClr val="3333FF"/>
                  </a:solidFill>
                </a:rPr>
                <a:t>EN MATERIA DE RENTA O PATRIMONIO DE LAS EMPRESAS</a:t>
              </a:r>
            </a:p>
            <a:p>
              <a:pPr algn="just">
                <a:defRPr/>
              </a:pPr>
              <a:r>
                <a:rPr lang="es-MX" sz="2000" dirty="0"/>
                <a:t>Los bienes que integran el activo o sobre la utilidad o capital de las empresas.</a:t>
              </a:r>
              <a:endParaRPr lang="es-ES" sz="2000" dirty="0"/>
            </a:p>
          </p:txBody>
        </p:sp>
      </p:grpSp>
      <p:sp>
        <p:nvSpPr>
          <p:cNvPr id="2" name="1 Marcador de número de diapositiva"/>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751E966-D215-44A7-94D8-7478E83A7893}" type="slidenum">
              <a:rPr lang="es-ES" altLang="es-MX">
                <a:solidFill>
                  <a:srgbClr val="898989"/>
                </a:solidFill>
              </a:rPr>
              <a:pPr eaLnBrk="1" hangingPunct="1"/>
              <a:t>44</a:t>
            </a:fld>
            <a:endParaRPr lang="es-ES" altLang="es-MX">
              <a:solidFill>
                <a:srgbClr val="898989"/>
              </a:solidFill>
            </a:endParaRPr>
          </a:p>
        </p:txBody>
      </p:sp>
    </p:spTree>
    <p:extLst>
      <p:ext uri="{BB962C8B-B14F-4D97-AF65-F5344CB8AC3E}">
        <p14:creationId xmlns:p14="http://schemas.microsoft.com/office/powerpoint/2010/main" val="11251801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5266" name="1 Grupo"/>
          <p:cNvGrpSpPr>
            <a:grpSpLocks/>
          </p:cNvGrpSpPr>
          <p:nvPr/>
        </p:nvGrpSpPr>
        <p:grpSpPr bwMode="auto">
          <a:xfrm>
            <a:off x="2282826" y="142875"/>
            <a:ext cx="7599363" cy="5657472"/>
            <a:chOff x="758076" y="785794"/>
            <a:chExt cx="7600138" cy="5657989"/>
          </a:xfrm>
        </p:grpSpPr>
        <p:sp>
          <p:nvSpPr>
            <p:cNvPr id="395268" name="2 CuadroTexto"/>
            <p:cNvSpPr txBox="1">
              <a:spLocks noChangeArrowheads="1"/>
            </p:cNvSpPr>
            <p:nvPr/>
          </p:nvSpPr>
          <p:spPr bwMode="auto">
            <a:xfrm>
              <a:off x="928662" y="785794"/>
              <a:ext cx="7286676" cy="1015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MX" altLang="es-MX" sz="2000" b="1">
                  <a:solidFill>
                    <a:srgbClr val="3333FF"/>
                  </a:solidFill>
                </a:rPr>
                <a:t>IMPUESTOS, CONTRIBUCIONES O GRAVAMENES LOCALES O MUNICIPALES CUALQUIERA QUE SEA SU ORIGEN O DENOMINACION</a:t>
              </a:r>
              <a:endParaRPr lang="es-ES" altLang="es-MX" sz="2000" b="1">
                <a:solidFill>
                  <a:srgbClr val="3333FF"/>
                </a:solidFill>
              </a:endParaRPr>
            </a:p>
          </p:txBody>
        </p:sp>
        <p:sp>
          <p:nvSpPr>
            <p:cNvPr id="395269" name="3 CuadroTexto"/>
            <p:cNvSpPr txBox="1">
              <a:spLocks noChangeArrowheads="1"/>
            </p:cNvSpPr>
            <p:nvPr/>
          </p:nvSpPr>
          <p:spPr bwMode="auto">
            <a:xfrm>
              <a:off x="857224" y="1911574"/>
              <a:ext cx="7429552" cy="369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MX" altLang="es-MX">
                  <a:solidFill>
                    <a:srgbClr val="3333FF"/>
                  </a:solidFill>
                </a:rPr>
                <a:t>EN MATERIA DE ENERGIA ELECTRICA</a:t>
              </a:r>
              <a:endParaRPr lang="es-ES" altLang="es-MX">
                <a:solidFill>
                  <a:srgbClr val="3333FF"/>
                </a:solidFill>
              </a:endParaRPr>
            </a:p>
          </p:txBody>
        </p:sp>
        <p:sp>
          <p:nvSpPr>
            <p:cNvPr id="5" name="4 CuadroTexto"/>
            <p:cNvSpPr txBox="1"/>
            <p:nvPr/>
          </p:nvSpPr>
          <p:spPr>
            <a:xfrm>
              <a:off x="758076" y="2411542"/>
              <a:ext cx="7600138" cy="4032241"/>
            </a:xfrm>
            <a:prstGeom prst="rect">
              <a:avLst/>
            </a:prstGeom>
            <a:noFill/>
          </p:spPr>
          <p:txBody>
            <a:bodyPr>
              <a:spAutoFit/>
            </a:bodyPr>
            <a:lstStyle/>
            <a:p>
              <a:pPr marL="179388" indent="-179388" algn="just">
                <a:buFont typeface="Arial" pitchFamily="34" charset="0"/>
                <a:buChar char="•"/>
                <a:defRPr/>
              </a:pPr>
              <a:r>
                <a:rPr lang="es-MX" sz="1600" dirty="0"/>
                <a:t>Producción, introducción, transmisión, distribución, venta o consumo de energía eléctrica; ni sobre los capitales invertidos con estos fines.</a:t>
              </a:r>
            </a:p>
            <a:p>
              <a:pPr marL="179388" indent="-179388" algn="just">
                <a:buFont typeface="Arial" pitchFamily="34" charset="0"/>
                <a:buChar char="•"/>
                <a:defRPr/>
              </a:pPr>
              <a:endParaRPr lang="es-MX" sz="1600" dirty="0"/>
            </a:p>
            <a:p>
              <a:pPr marL="179388" indent="-179388" algn="just">
                <a:buFont typeface="Arial" pitchFamily="34" charset="0"/>
                <a:buChar char="•"/>
                <a:defRPr/>
              </a:pPr>
              <a:r>
                <a:rPr lang="es-MX" sz="1600" dirty="0"/>
                <a:t>Actos de organización de empresas generadoras o importadoras de energía eléctrica.</a:t>
              </a:r>
            </a:p>
            <a:p>
              <a:pPr marL="179388" indent="-179388" algn="just">
                <a:buFont typeface="Arial" pitchFamily="34" charset="0"/>
                <a:buChar char="•"/>
                <a:defRPr/>
              </a:pPr>
              <a:endParaRPr lang="es-MX" sz="1600" dirty="0"/>
            </a:p>
            <a:p>
              <a:pPr marL="179388" indent="-179388" algn="just">
                <a:buFont typeface="Arial" pitchFamily="34" charset="0"/>
                <a:buChar char="•"/>
                <a:defRPr/>
              </a:pPr>
              <a:r>
                <a:rPr lang="es-MX" sz="1600" dirty="0"/>
                <a:t>Expedición o emisión por empresas generadoras e importadoras de energía eléctrica, de títulos, acciones y obligaciones y operaciones relativas a los mismos.</a:t>
              </a:r>
            </a:p>
            <a:p>
              <a:pPr marL="179388" indent="-179388" algn="just">
                <a:buFont typeface="Arial" pitchFamily="34" charset="0"/>
                <a:buChar char="•"/>
                <a:defRPr/>
              </a:pPr>
              <a:endParaRPr lang="es-MX" sz="1600" dirty="0"/>
            </a:p>
            <a:p>
              <a:pPr marL="179388" indent="-179388" algn="just">
                <a:buFont typeface="Arial" pitchFamily="34" charset="0"/>
                <a:buChar char="•"/>
                <a:defRPr/>
              </a:pPr>
              <a:r>
                <a:rPr lang="es-MX" sz="1600" dirty="0"/>
                <a:t>Dividendos, intereses o utilidades que representan o perciban dichas empresas.</a:t>
              </a:r>
            </a:p>
            <a:p>
              <a:pPr marL="179388" indent="-179388" algn="just">
                <a:buFont typeface="Arial" pitchFamily="34" charset="0"/>
                <a:buChar char="•"/>
                <a:defRPr/>
              </a:pPr>
              <a:endParaRPr lang="es-MX" sz="1600" dirty="0"/>
            </a:p>
            <a:p>
              <a:pPr marL="179388" indent="-179388" algn="just">
                <a:defRPr/>
              </a:pPr>
              <a:r>
                <a:rPr lang="es-MX" sz="1600" b="1" dirty="0"/>
                <a:t>Excepciones</a:t>
              </a:r>
            </a:p>
            <a:p>
              <a:pPr marL="179388" indent="-179388" algn="just">
                <a:defRPr/>
              </a:pPr>
              <a:endParaRPr lang="es-MX" sz="1600" b="1" dirty="0"/>
            </a:p>
            <a:p>
              <a:pPr algn="just">
                <a:defRPr/>
              </a:pPr>
              <a:r>
                <a:rPr lang="es-MX" sz="1600" dirty="0"/>
                <a:t>El Impuesto a la Propiedad Privada que grava la tierra, pero no las mejoras y la urbana que pertenezca a las plantas productoras e importadoras, así como los derechos por servicios de alumbrado público que cobren los municipios, aún cuando para su determinación se utilice como base el consumo de energía eléctrica.</a:t>
              </a:r>
              <a:endParaRPr lang="es-ES" sz="1600" dirty="0"/>
            </a:p>
          </p:txBody>
        </p:sp>
      </p:grpSp>
      <p:sp>
        <p:nvSpPr>
          <p:cNvPr id="2" name="1 Marcador de número de diapositiva"/>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7939A0A-FB94-4603-B111-FC109BB8A9E7}" type="slidenum">
              <a:rPr lang="es-ES" altLang="es-MX">
                <a:solidFill>
                  <a:srgbClr val="898989"/>
                </a:solidFill>
              </a:rPr>
              <a:pPr eaLnBrk="1" hangingPunct="1"/>
              <a:t>45</a:t>
            </a:fld>
            <a:endParaRPr lang="es-ES" altLang="es-MX">
              <a:solidFill>
                <a:srgbClr val="898989"/>
              </a:solidFill>
            </a:endParaRPr>
          </a:p>
        </p:txBody>
      </p:sp>
    </p:spTree>
    <p:extLst>
      <p:ext uri="{BB962C8B-B14F-4D97-AF65-F5344CB8AC3E}">
        <p14:creationId xmlns:p14="http://schemas.microsoft.com/office/powerpoint/2010/main" val="20983747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6290" name="1 Grupo"/>
          <p:cNvGrpSpPr>
            <a:grpSpLocks/>
          </p:cNvGrpSpPr>
          <p:nvPr/>
        </p:nvGrpSpPr>
        <p:grpSpPr bwMode="auto">
          <a:xfrm>
            <a:off x="2282826" y="476251"/>
            <a:ext cx="7599363" cy="5999163"/>
            <a:chOff x="758076" y="785794"/>
            <a:chExt cx="7600138" cy="5725983"/>
          </a:xfrm>
        </p:grpSpPr>
        <p:sp>
          <p:nvSpPr>
            <p:cNvPr id="396292" name="2 CuadroTexto"/>
            <p:cNvSpPr txBox="1">
              <a:spLocks noChangeArrowheads="1"/>
            </p:cNvSpPr>
            <p:nvPr/>
          </p:nvSpPr>
          <p:spPr bwMode="auto">
            <a:xfrm>
              <a:off x="1042888" y="785794"/>
              <a:ext cx="6672384" cy="440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MX" altLang="es-MX" sz="2400" b="1">
                  <a:solidFill>
                    <a:srgbClr val="3333FF"/>
                  </a:solidFill>
                </a:rPr>
                <a:t>IMPUES LOCALES O MUNICIPALES SOBRE</a:t>
              </a:r>
              <a:endParaRPr lang="es-ES" altLang="es-MX" sz="2400" b="1">
                <a:solidFill>
                  <a:srgbClr val="3333FF"/>
                </a:solidFill>
              </a:endParaRPr>
            </a:p>
          </p:txBody>
        </p:sp>
        <p:sp>
          <p:nvSpPr>
            <p:cNvPr id="396293" name="3 CuadroTexto"/>
            <p:cNvSpPr txBox="1">
              <a:spLocks noChangeArrowheads="1"/>
            </p:cNvSpPr>
            <p:nvPr/>
          </p:nvSpPr>
          <p:spPr bwMode="auto">
            <a:xfrm>
              <a:off x="826842" y="1362212"/>
              <a:ext cx="7429553" cy="381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MX" altLang="es-MX" sz="2000">
                  <a:solidFill>
                    <a:srgbClr val="3333FF"/>
                  </a:solidFill>
                </a:rPr>
                <a:t>EN MATERIA DE PRODUCCION O CONSUMOS ESPECIALES</a:t>
              </a:r>
              <a:endParaRPr lang="es-ES" altLang="es-MX" sz="2000">
                <a:solidFill>
                  <a:srgbClr val="3333FF"/>
                </a:solidFill>
              </a:endParaRPr>
            </a:p>
          </p:txBody>
        </p:sp>
        <p:sp>
          <p:nvSpPr>
            <p:cNvPr id="396294" name="4 CuadroTexto"/>
            <p:cNvSpPr txBox="1">
              <a:spLocks noChangeArrowheads="1"/>
            </p:cNvSpPr>
            <p:nvPr/>
          </p:nvSpPr>
          <p:spPr bwMode="auto">
            <a:xfrm>
              <a:off x="758076" y="1928802"/>
              <a:ext cx="7600138" cy="458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buFont typeface="Arial" panose="020B0604020202020204" pitchFamily="34" charset="0"/>
                <a:buChar char="•"/>
              </a:pPr>
              <a:r>
                <a:rPr lang="es-MX" altLang="es-MX" sz="2200"/>
                <a:t>Actos o actividades por las que deba pagarse el Impuesto Especial sobre Producción y Servicios o Sobre las Prestaciones y Contraprestaciones que dividen de los mismos, ni Sobre la Producción, Introducción, Distribución o Almacenamiento de Bienes cuando por su enajenación deba pagar dicho impuesto.</a:t>
              </a:r>
            </a:p>
            <a:p>
              <a:pPr algn="just" eaLnBrk="1" hangingPunct="1">
                <a:buFont typeface="Arial" panose="020B0604020202020204" pitchFamily="34" charset="0"/>
                <a:buChar char="•"/>
              </a:pPr>
              <a:endParaRPr lang="es-MX" altLang="es-MX" sz="2200"/>
            </a:p>
            <a:p>
              <a:pPr algn="just" eaLnBrk="1" hangingPunct="1"/>
              <a:r>
                <a:rPr lang="es-MX" altLang="es-MX" sz="2200"/>
                <a:t>   </a:t>
              </a:r>
              <a:r>
                <a:rPr lang="es-MX" altLang="es-MX"/>
                <a:t>(Artículos 73, fracc. XXIX, 117, fracciones IV a VII y IX ó 118, fracc. I, de la Constitución General).</a:t>
              </a:r>
              <a:endParaRPr lang="es-MX" altLang="es-MX" sz="2200"/>
            </a:p>
            <a:p>
              <a:pPr algn="just" eaLnBrk="1" hangingPunct="1"/>
              <a:endParaRPr lang="es-MX" altLang="es-MX" sz="2200"/>
            </a:p>
            <a:p>
              <a:pPr algn="just" eaLnBrk="1" hangingPunct="1">
                <a:buFont typeface="Arial" panose="020B0604020202020204" pitchFamily="34" charset="0"/>
                <a:buChar char="•"/>
              </a:pPr>
              <a:r>
                <a:rPr lang="es-MX" altLang="es-MX" sz="2200"/>
                <a:t>Los actos de organización de los contribuyentes del IEPS.</a:t>
              </a:r>
            </a:p>
            <a:p>
              <a:pPr algn="just" eaLnBrk="1" hangingPunct="1">
                <a:buFont typeface="Arial" panose="020B0604020202020204" pitchFamily="34" charset="0"/>
                <a:buChar char="•"/>
              </a:pPr>
              <a:r>
                <a:rPr lang="es-MX" altLang="es-MX" sz="2200"/>
                <a:t>La expedición o emisión de Títulos, Acciones u Obligaciones y las operaciones relativas a los mismos por los contribuyentes del IEPS.</a:t>
              </a:r>
              <a:endParaRPr lang="es-ES" altLang="es-MX" sz="2200"/>
            </a:p>
          </p:txBody>
        </p:sp>
      </p:grpSp>
      <p:sp>
        <p:nvSpPr>
          <p:cNvPr id="2" name="1 Marcador de número de diapositiva"/>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B8297DB-DC7B-474A-854C-73A847FAD947}" type="slidenum">
              <a:rPr lang="es-ES" altLang="es-MX">
                <a:solidFill>
                  <a:srgbClr val="898989"/>
                </a:solidFill>
              </a:rPr>
              <a:pPr eaLnBrk="1" hangingPunct="1"/>
              <a:t>46</a:t>
            </a:fld>
            <a:endParaRPr lang="es-ES" altLang="es-MX">
              <a:solidFill>
                <a:srgbClr val="898989"/>
              </a:solidFill>
            </a:endParaRPr>
          </a:p>
        </p:txBody>
      </p:sp>
    </p:spTree>
    <p:extLst>
      <p:ext uri="{BB962C8B-B14F-4D97-AF65-F5344CB8AC3E}">
        <p14:creationId xmlns:p14="http://schemas.microsoft.com/office/powerpoint/2010/main" val="11808020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7314" name="6 Grupo"/>
          <p:cNvGrpSpPr>
            <a:grpSpLocks/>
          </p:cNvGrpSpPr>
          <p:nvPr/>
        </p:nvGrpSpPr>
        <p:grpSpPr bwMode="auto">
          <a:xfrm>
            <a:off x="2282825" y="142875"/>
            <a:ext cx="7670800" cy="6483350"/>
            <a:chOff x="758076" y="142852"/>
            <a:chExt cx="7671576" cy="6483352"/>
          </a:xfrm>
        </p:grpSpPr>
        <p:grpSp>
          <p:nvGrpSpPr>
            <p:cNvPr id="397316" name="1 Grupo"/>
            <p:cNvGrpSpPr>
              <a:grpSpLocks/>
            </p:cNvGrpSpPr>
            <p:nvPr/>
          </p:nvGrpSpPr>
          <p:grpSpPr bwMode="auto">
            <a:xfrm>
              <a:off x="758076" y="142852"/>
              <a:ext cx="7600138" cy="6140003"/>
              <a:chOff x="758076" y="785794"/>
              <a:chExt cx="7600138" cy="6140003"/>
            </a:xfrm>
          </p:grpSpPr>
          <p:sp>
            <p:nvSpPr>
              <p:cNvPr id="397318" name="2 CuadroTexto"/>
              <p:cNvSpPr txBox="1">
                <a:spLocks noChangeArrowheads="1"/>
              </p:cNvSpPr>
              <p:nvPr/>
            </p:nvSpPr>
            <p:spPr bwMode="auto">
              <a:xfrm>
                <a:off x="1357290" y="785794"/>
                <a:ext cx="63579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MX" altLang="es-MX" sz="2000" b="1">
                    <a:solidFill>
                      <a:srgbClr val="3333FF"/>
                    </a:solidFill>
                  </a:rPr>
                  <a:t>SUSPENSION O DEROCACION POTESTATIVA</a:t>
                </a:r>
                <a:endParaRPr lang="es-ES" altLang="es-MX" sz="2000" b="1">
                  <a:solidFill>
                    <a:srgbClr val="3333FF"/>
                  </a:solidFill>
                </a:endParaRPr>
              </a:p>
            </p:txBody>
          </p:sp>
          <p:sp>
            <p:nvSpPr>
              <p:cNvPr id="397319" name="3 CuadroTexto"/>
              <p:cNvSpPr txBox="1">
                <a:spLocks noChangeArrowheads="1"/>
              </p:cNvSpPr>
              <p:nvPr/>
            </p:nvSpPr>
            <p:spPr bwMode="auto">
              <a:xfrm>
                <a:off x="857224" y="1285860"/>
                <a:ext cx="74295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MX" altLang="es-MX"/>
                  <a:t>DERECHOS LOCALES O MUNICIPALES SOBRE:</a:t>
                </a:r>
                <a:endParaRPr lang="es-ES" altLang="es-MX"/>
              </a:p>
            </p:txBody>
          </p:sp>
          <p:sp>
            <p:nvSpPr>
              <p:cNvPr id="397320" name="4 CuadroTexto"/>
              <p:cNvSpPr txBox="1">
                <a:spLocks noChangeArrowheads="1"/>
              </p:cNvSpPr>
              <p:nvPr/>
            </p:nvSpPr>
            <p:spPr bwMode="auto">
              <a:xfrm>
                <a:off x="758076" y="1785926"/>
                <a:ext cx="7600138" cy="5139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s-MX" altLang="es-MX" b="1"/>
                  <a:t>EN MATERIA DE LICENCIAS</a:t>
                </a:r>
                <a:endParaRPr lang="es-MX" altLang="es-MX"/>
              </a:p>
              <a:p>
                <a:pPr algn="just" eaLnBrk="1" hangingPunct="1">
                  <a:buFont typeface="Arial" panose="020B0604020202020204" pitchFamily="34" charset="0"/>
                  <a:buChar char="•"/>
                </a:pPr>
                <a:r>
                  <a:rPr lang="es-MX" altLang="es-MX" sz="1400"/>
                  <a:t>Licencias, anuencias previas al otorgamiento de las mismas, en general concesiones, permisos o autorizaciones, o bien obligaciones y requisitos que condicionen el ejercicio de actividades comerciales o industriales y de prestación de servicios. Asimismo, los que  resulten como consecuencia de permitir o tolerar excepciones a una disposición administrativa tales como la ampliación de horario.</a:t>
                </a:r>
              </a:p>
              <a:p>
                <a:pPr algn="just" eaLnBrk="1" hangingPunct="1"/>
                <a:endParaRPr lang="es-MX" altLang="es-MX" sz="1400"/>
              </a:p>
              <a:p>
                <a:pPr algn="just" eaLnBrk="1" hangingPunct="1"/>
                <a:r>
                  <a:rPr lang="es-MX" altLang="es-MX" sz="1600" b="1"/>
                  <a:t>Excepciones: (si se pueden cobrar)</a:t>
                </a:r>
              </a:p>
              <a:p>
                <a:pPr algn="just" eaLnBrk="1" hangingPunct="1">
                  <a:buFont typeface="Arial" panose="020B0604020202020204" pitchFamily="34" charset="0"/>
                  <a:buChar char="•"/>
                </a:pPr>
                <a:r>
                  <a:rPr lang="es-MX" altLang="es-MX" sz="1400"/>
                  <a:t>Licencias de construcción</a:t>
                </a:r>
              </a:p>
              <a:p>
                <a:pPr algn="just" eaLnBrk="1" hangingPunct="1">
                  <a:buFont typeface="Arial" panose="020B0604020202020204" pitchFamily="34" charset="0"/>
                  <a:buChar char="•"/>
                </a:pPr>
                <a:r>
                  <a:rPr lang="es-MX" altLang="es-MX" sz="1400"/>
                  <a:t>Licencias o permisos para efectuar conexiones a las redes públicas de agua y alcantarillado.</a:t>
                </a:r>
              </a:p>
              <a:p>
                <a:pPr algn="just" eaLnBrk="1" hangingPunct="1">
                  <a:buFont typeface="Arial" panose="020B0604020202020204" pitchFamily="34" charset="0"/>
                  <a:buChar char="•"/>
                </a:pPr>
                <a:r>
                  <a:rPr lang="es-MX" altLang="es-MX" sz="1400"/>
                  <a:t>Licencias para fraccionar o lotificar terrenos.</a:t>
                </a:r>
              </a:p>
              <a:p>
                <a:pPr algn="just" eaLnBrk="1" hangingPunct="1">
                  <a:buFont typeface="Arial" panose="020B0604020202020204" pitchFamily="34" charset="0"/>
                  <a:buChar char="•"/>
                </a:pPr>
                <a:r>
                  <a:rPr lang="es-MX" altLang="es-MX" sz="1400"/>
                  <a:t>Licencias para conducir vehículos.</a:t>
                </a:r>
              </a:p>
              <a:p>
                <a:pPr algn="just" eaLnBrk="1" hangingPunct="1">
                  <a:buFont typeface="Arial" panose="020B0604020202020204" pitchFamily="34" charset="0"/>
                  <a:buChar char="•"/>
                </a:pPr>
                <a:r>
                  <a:rPr lang="es-MX" altLang="es-MX" sz="1400"/>
                  <a:t>Expedición de placas y tarjetas para la circulación de vehículos.</a:t>
                </a:r>
              </a:p>
              <a:p>
                <a:pPr algn="just" eaLnBrk="1" hangingPunct="1">
                  <a:buFont typeface="Arial" panose="020B0604020202020204" pitchFamily="34" charset="0"/>
                  <a:buChar char="•"/>
                </a:pPr>
                <a:r>
                  <a:rPr lang="es-MX" altLang="es-MX" sz="1400"/>
                  <a:t>Licencias, permisos o autorizaciones para el funcionamiento de establecimientos o locales, cuyos giros sean la enajenación de bebidas alcohólicas o la prestación de servicios que incluyan el expendio de dichas bebidas, siempre que se efectúen total o parcialmente con el público en general.</a:t>
                </a:r>
              </a:p>
              <a:p>
                <a:pPr algn="just" eaLnBrk="1" hangingPunct="1">
                  <a:buFont typeface="Arial" panose="020B0604020202020204" pitchFamily="34" charset="0"/>
                  <a:buChar char="•"/>
                </a:pPr>
                <a:r>
                  <a:rPr lang="es-MX" altLang="es-MX" sz="1400"/>
                  <a:t>Licencias, permisos o autorizaciones para la colocación de anuncios y carteles o la realización de publicidad, excepto los que se realicen por medio de televisión, radio, periódicos y revistas.</a:t>
                </a:r>
              </a:p>
              <a:p>
                <a:pPr algn="just" eaLnBrk="1" hangingPunct="1">
                  <a:buFont typeface="Arial" panose="020B0604020202020204" pitchFamily="34" charset="0"/>
                  <a:buChar char="•"/>
                </a:pPr>
                <a:r>
                  <a:rPr lang="es-MX" altLang="es-MX" sz="1400"/>
                  <a:t>Certificación de documentos relativos a licencias, permisos o autorizaciones y la reposición de los mismos  por extravío o destrucción total o parcial.</a:t>
                </a:r>
                <a:endParaRPr lang="es-ES" altLang="es-MX" sz="2200"/>
              </a:p>
            </p:txBody>
          </p:sp>
        </p:grpSp>
        <p:sp>
          <p:nvSpPr>
            <p:cNvPr id="397317" name="5 CuadroTexto"/>
            <p:cNvSpPr txBox="1">
              <a:spLocks noChangeArrowheads="1"/>
            </p:cNvSpPr>
            <p:nvPr/>
          </p:nvSpPr>
          <p:spPr bwMode="auto">
            <a:xfrm>
              <a:off x="785786" y="6072206"/>
              <a:ext cx="764386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2550" indent="-825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MX" altLang="es-MX"/>
                <a:t>*</a:t>
              </a:r>
              <a:r>
                <a:rPr lang="es-MX" altLang="es-MX" sz="1200"/>
                <a:t>Se consideran “derechos” las contribuciones que tengan las características conforme al Código Fiscal de la Federación y la Ley de Ingresos de la Federación.</a:t>
              </a:r>
              <a:endParaRPr lang="es-ES" altLang="es-MX" sz="1200"/>
            </a:p>
          </p:txBody>
        </p:sp>
      </p:grpSp>
      <p:sp>
        <p:nvSpPr>
          <p:cNvPr id="2" name="1 Marcador de número de diapositiva"/>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64EB8DB-E10E-4557-9EFB-66ECB014C445}" type="slidenum">
              <a:rPr lang="es-ES" altLang="es-MX">
                <a:solidFill>
                  <a:srgbClr val="898989"/>
                </a:solidFill>
              </a:rPr>
              <a:pPr eaLnBrk="1" hangingPunct="1"/>
              <a:t>47</a:t>
            </a:fld>
            <a:endParaRPr lang="es-ES" altLang="es-MX">
              <a:solidFill>
                <a:srgbClr val="898989"/>
              </a:solidFill>
            </a:endParaRPr>
          </a:p>
        </p:txBody>
      </p:sp>
    </p:spTree>
    <p:extLst>
      <p:ext uri="{BB962C8B-B14F-4D97-AF65-F5344CB8AC3E}">
        <p14:creationId xmlns:p14="http://schemas.microsoft.com/office/powerpoint/2010/main" val="891535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8338" name="1 Grupo"/>
          <p:cNvGrpSpPr>
            <a:grpSpLocks/>
          </p:cNvGrpSpPr>
          <p:nvPr/>
        </p:nvGrpSpPr>
        <p:grpSpPr bwMode="auto">
          <a:xfrm>
            <a:off x="2135189" y="357189"/>
            <a:ext cx="8137525" cy="6207125"/>
            <a:chOff x="610796" y="785794"/>
            <a:chExt cx="8137733" cy="6206209"/>
          </a:xfrm>
        </p:grpSpPr>
        <p:sp>
          <p:nvSpPr>
            <p:cNvPr id="398340" name="2 CuadroTexto"/>
            <p:cNvSpPr txBox="1">
              <a:spLocks noChangeArrowheads="1"/>
            </p:cNvSpPr>
            <p:nvPr/>
          </p:nvSpPr>
          <p:spPr bwMode="auto">
            <a:xfrm>
              <a:off x="610796" y="785794"/>
              <a:ext cx="7849672" cy="461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MX" altLang="es-MX" sz="2400" b="1">
                  <a:solidFill>
                    <a:srgbClr val="3333FF"/>
                  </a:solidFill>
                </a:rPr>
                <a:t>DERECHOS LOCALES O MUNICIPALES SOBRE:</a:t>
              </a:r>
              <a:endParaRPr lang="es-ES" altLang="es-MX" sz="2400" b="1">
                <a:solidFill>
                  <a:srgbClr val="3333FF"/>
                </a:solidFill>
              </a:endParaRPr>
            </a:p>
          </p:txBody>
        </p:sp>
        <p:sp>
          <p:nvSpPr>
            <p:cNvPr id="398341" name="4 CuadroTexto"/>
            <p:cNvSpPr txBox="1">
              <a:spLocks noChangeArrowheads="1"/>
            </p:cNvSpPr>
            <p:nvPr/>
          </p:nvSpPr>
          <p:spPr bwMode="auto">
            <a:xfrm>
              <a:off x="682812" y="1452457"/>
              <a:ext cx="8065717" cy="5539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s-MX" altLang="es-MX" sz="2200" b="1"/>
                <a:t>EN MATERIA DE REGISTROS</a:t>
              </a:r>
            </a:p>
            <a:p>
              <a:pPr algn="just" eaLnBrk="1" hangingPunct="1">
                <a:buFont typeface="Arial" panose="020B0604020202020204" pitchFamily="34" charset="0"/>
                <a:buChar char="•"/>
              </a:pPr>
              <a:r>
                <a:rPr lang="es-MX" altLang="es-MX" sz="2000"/>
                <a:t>Los registros y cualquier acto relacionado con los mismos.</a:t>
              </a:r>
            </a:p>
            <a:p>
              <a:pPr algn="just" eaLnBrk="1" hangingPunct="1"/>
              <a:endParaRPr lang="es-MX" altLang="es-MX" sz="2200"/>
            </a:p>
            <a:p>
              <a:pPr algn="just" eaLnBrk="1" hangingPunct="1"/>
              <a:r>
                <a:rPr lang="es-MX" altLang="es-MX" sz="2200" b="1"/>
                <a:t>Excepciones</a:t>
              </a:r>
            </a:p>
            <a:p>
              <a:pPr algn="just" eaLnBrk="1" hangingPunct="1">
                <a:buFont typeface="Calibri" panose="020F0502020204030204" pitchFamily="34" charset="0"/>
                <a:buChar char="–"/>
              </a:pPr>
              <a:r>
                <a:rPr lang="es-MX" altLang="es-MX" sz="2000"/>
                <a:t>Registro civil</a:t>
              </a:r>
            </a:p>
            <a:p>
              <a:pPr algn="just" eaLnBrk="1" hangingPunct="1">
                <a:buFont typeface="Calibri" panose="020F0502020204030204" pitchFamily="34" charset="0"/>
                <a:buChar char="–"/>
              </a:pPr>
              <a:r>
                <a:rPr lang="es-MX" altLang="es-MX" sz="2000"/>
                <a:t>Registro de la propiedad y del comercio</a:t>
              </a:r>
            </a:p>
            <a:p>
              <a:pPr algn="just" eaLnBrk="1" hangingPunct="1">
                <a:buFont typeface="Calibri" panose="020F0502020204030204" pitchFamily="34" charset="0"/>
                <a:buChar char="–"/>
              </a:pPr>
              <a:r>
                <a:rPr lang="es-MX" altLang="es-MX" sz="2000"/>
                <a:t>Certificación de documentos relativos o reposición por extravío o destrucción total o parcial</a:t>
              </a:r>
            </a:p>
            <a:p>
              <a:pPr algn="just" eaLnBrk="1" hangingPunct="1">
                <a:buFont typeface="Calibri" panose="020F0502020204030204" pitchFamily="34" charset="0"/>
                <a:buChar char="–"/>
              </a:pPr>
              <a:endParaRPr lang="es-MX" altLang="es-MX" sz="2200"/>
            </a:p>
            <a:p>
              <a:pPr algn="just" eaLnBrk="1" hangingPunct="1"/>
              <a:r>
                <a:rPr lang="es-MX" altLang="es-MX" sz="2200" b="1"/>
                <a:t>EN MATERIA DE VIAS PUBLICAS</a:t>
              </a:r>
            </a:p>
            <a:p>
              <a:pPr algn="just" eaLnBrk="1" hangingPunct="1">
                <a:buFont typeface="Arial" panose="020B0604020202020204" pitchFamily="34" charset="0"/>
                <a:buChar char="•"/>
              </a:pPr>
              <a:r>
                <a:rPr lang="es-MX" altLang="es-MX" sz="2000"/>
                <a:t>Uso de las vías públicas o la tenencia de bienes sobre las mismas.</a:t>
              </a:r>
            </a:p>
            <a:p>
              <a:pPr algn="just" eaLnBrk="1" hangingPunct="1">
                <a:buFont typeface="Arial" panose="020B0604020202020204" pitchFamily="34" charset="0"/>
                <a:buChar char="•"/>
              </a:pPr>
              <a:endParaRPr lang="es-MX" altLang="es-MX" sz="2200"/>
            </a:p>
            <a:p>
              <a:pPr algn="just" eaLnBrk="1" hangingPunct="1"/>
              <a:r>
                <a:rPr lang="es-MX" altLang="es-MX" sz="2200" b="1"/>
                <a:t>Excepciones</a:t>
              </a:r>
            </a:p>
            <a:p>
              <a:pPr algn="just" eaLnBrk="1" hangingPunct="1">
                <a:buFont typeface="Calibri" panose="020F0502020204030204" pitchFamily="34" charset="0"/>
                <a:buChar char="–"/>
              </a:pPr>
              <a:r>
                <a:rPr lang="es-MX" altLang="es-MX" sz="2000"/>
                <a:t>Los derechos de estacionamiento de vehículos</a:t>
              </a:r>
            </a:p>
            <a:p>
              <a:pPr algn="just" eaLnBrk="1" hangingPunct="1">
                <a:buFont typeface="Calibri" panose="020F0502020204030204" pitchFamily="34" charset="0"/>
                <a:buChar char="–"/>
              </a:pPr>
              <a:r>
                <a:rPr lang="es-MX" altLang="es-MX" sz="2000"/>
                <a:t>El uso de la vía pública por comerciantes ambulantes o con puestos fijos o semifijos.</a:t>
              </a:r>
            </a:p>
            <a:p>
              <a:pPr algn="just" eaLnBrk="1" hangingPunct="1">
                <a:buFont typeface="Calibri" panose="020F0502020204030204" pitchFamily="34" charset="0"/>
                <a:buChar char="–"/>
              </a:pPr>
              <a:r>
                <a:rPr lang="es-MX" altLang="es-MX" sz="2000"/>
                <a:t>Ni por el uso o tenencia de anuncios.</a:t>
              </a:r>
              <a:endParaRPr lang="es-ES" altLang="es-MX" sz="2200"/>
            </a:p>
          </p:txBody>
        </p:sp>
      </p:grpSp>
      <p:sp>
        <p:nvSpPr>
          <p:cNvPr id="2" name="1 Marcador de número de diapositiva"/>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1093413-34BC-45BD-9624-6FA23C47E1DC}" type="slidenum">
              <a:rPr lang="es-ES" altLang="es-MX">
                <a:solidFill>
                  <a:srgbClr val="898989"/>
                </a:solidFill>
              </a:rPr>
              <a:pPr eaLnBrk="1" hangingPunct="1"/>
              <a:t>48</a:t>
            </a:fld>
            <a:endParaRPr lang="es-ES" altLang="es-MX">
              <a:solidFill>
                <a:srgbClr val="898989"/>
              </a:solidFill>
            </a:endParaRPr>
          </a:p>
        </p:txBody>
      </p:sp>
    </p:spTree>
    <p:extLst>
      <p:ext uri="{BB962C8B-B14F-4D97-AF65-F5344CB8AC3E}">
        <p14:creationId xmlns:p14="http://schemas.microsoft.com/office/powerpoint/2010/main" val="9149143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5 Marcador de número de diapositiva"/>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9613123-FAC0-48A1-B52B-DB7DB3BECBA5}" type="slidenum">
              <a:rPr lang="es-ES" altLang="es-MX">
                <a:solidFill>
                  <a:srgbClr val="FFFFFF"/>
                </a:solidFill>
              </a:rPr>
              <a:pPr eaLnBrk="1" hangingPunct="1"/>
              <a:t>49</a:t>
            </a:fld>
            <a:endParaRPr lang="es-ES" altLang="es-MX">
              <a:solidFill>
                <a:srgbClr val="FFFFFF"/>
              </a:solidFill>
            </a:endParaRPr>
          </a:p>
        </p:txBody>
      </p:sp>
      <p:sp>
        <p:nvSpPr>
          <p:cNvPr id="399363" name="Rectangle 4"/>
          <p:cNvSpPr>
            <a:spLocks noChangeArrowheads="1"/>
          </p:cNvSpPr>
          <p:nvPr/>
        </p:nvSpPr>
        <p:spPr bwMode="auto">
          <a:xfrm>
            <a:off x="1847850" y="538163"/>
            <a:ext cx="8496300" cy="592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nchor="ctr">
            <a:spAutoFit/>
          </a:bodyPr>
          <a:lstStyle>
            <a:lvl1pPr eaLnBrk="0" hangingPunct="0">
              <a:tabLst>
                <a:tab pos="45720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45720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45720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45720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4572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4572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4572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4572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457200" algn="l"/>
              </a:tabLst>
              <a:defRPr>
                <a:solidFill>
                  <a:schemeClr val="tx1"/>
                </a:solidFill>
                <a:latin typeface="Arial" panose="020B0604020202020204" pitchFamily="34" charset="0"/>
                <a:cs typeface="Arial" panose="020B0604020202020204" pitchFamily="34" charset="0"/>
              </a:defRPr>
            </a:lvl9pPr>
          </a:lstStyle>
          <a:p>
            <a:pPr algn="ctr" eaLnBrk="1" hangingPunct="1"/>
            <a:r>
              <a:rPr lang="es-ES" altLang="es-MX" sz="3200" b="1">
                <a:solidFill>
                  <a:srgbClr val="0000FF"/>
                </a:solidFill>
                <a:latin typeface="Times New Roman" panose="02020603050405020304" pitchFamily="18" charset="0"/>
              </a:rPr>
              <a:t>RECURSO DE INCONFORMIDAD</a:t>
            </a:r>
          </a:p>
          <a:p>
            <a:pPr algn="ctr" eaLnBrk="1" hangingPunct="1"/>
            <a:endParaRPr lang="es-ES" altLang="es-MX" b="1">
              <a:solidFill>
                <a:schemeClr val="tx2"/>
              </a:solidFill>
              <a:latin typeface="Times New Roman" panose="02020603050405020304" pitchFamily="18" charset="0"/>
            </a:endParaRPr>
          </a:p>
          <a:p>
            <a:pPr algn="just" eaLnBrk="1" hangingPunct="1"/>
            <a:r>
              <a:rPr lang="es-ES" altLang="es-MX" sz="3200" b="1">
                <a:solidFill>
                  <a:srgbClr val="0000FF"/>
                </a:solidFill>
                <a:latin typeface="Times New Roman" panose="02020603050405020304" pitchFamily="18" charset="0"/>
              </a:rPr>
              <a:t>Articulo 11-A</a:t>
            </a:r>
          </a:p>
          <a:p>
            <a:pPr algn="just" eaLnBrk="1" hangingPunct="1"/>
            <a:endParaRPr lang="es-ES" altLang="es-MX" b="1">
              <a:solidFill>
                <a:srgbClr val="0000FF"/>
              </a:solidFill>
              <a:latin typeface="Times New Roman" panose="02020603050405020304" pitchFamily="18" charset="0"/>
            </a:endParaRPr>
          </a:p>
          <a:p>
            <a:pPr algn="just" eaLnBrk="1" hangingPunct="1"/>
            <a:endParaRPr lang="es-ES" altLang="es-MX">
              <a:solidFill>
                <a:schemeClr val="tx2"/>
              </a:solidFill>
              <a:latin typeface="Times New Roman" panose="02020603050405020304" pitchFamily="18" charset="0"/>
            </a:endParaRPr>
          </a:p>
          <a:p>
            <a:pPr algn="just" eaLnBrk="1" hangingPunct="1">
              <a:buFont typeface="Wingdings" panose="05000000000000000000" pitchFamily="2" charset="2"/>
              <a:buChar char="Ø"/>
            </a:pPr>
            <a:r>
              <a:rPr lang="es-ES" altLang="es-MX" sz="2400">
                <a:solidFill>
                  <a:schemeClr val="tx2"/>
                </a:solidFill>
                <a:latin typeface="Tahoma" panose="020B0604030504040204" pitchFamily="34" charset="0"/>
              </a:rPr>
              <a:t>Personas afectadas por incumplimiento de las disposiciones del Sistema Nacional de Coordinación Fiscal, de coordinación en derechos, pueden presentar en cualquier tiempo recurso de inconformidad ante la S.H. y C.P.</a:t>
            </a:r>
          </a:p>
          <a:p>
            <a:pPr algn="just" eaLnBrk="1" hangingPunct="1">
              <a:buFont typeface="Wingdings" panose="05000000000000000000" pitchFamily="2" charset="2"/>
              <a:buNone/>
            </a:pPr>
            <a:endParaRPr lang="es-ES" altLang="es-MX" sz="2400">
              <a:solidFill>
                <a:schemeClr val="tx2"/>
              </a:solidFill>
              <a:latin typeface="Tahoma" panose="020B0604030504040204" pitchFamily="34" charset="0"/>
            </a:endParaRPr>
          </a:p>
          <a:p>
            <a:pPr algn="just" eaLnBrk="1" hangingPunct="1">
              <a:buFont typeface="Wingdings" panose="05000000000000000000" pitchFamily="2" charset="2"/>
              <a:buChar char="Ø"/>
            </a:pPr>
            <a:r>
              <a:rPr lang="es-ES" altLang="es-MX" sz="2400">
                <a:solidFill>
                  <a:schemeClr val="tx2"/>
                </a:solidFill>
                <a:latin typeface="Tahoma" panose="020B0604030504040204" pitchFamily="34" charset="0"/>
              </a:rPr>
              <a:t>Se tramita conforme al procedimiento que establece el Código Fiscal de la Federación para el recurso de revocación.</a:t>
            </a:r>
          </a:p>
          <a:p>
            <a:pPr algn="just" eaLnBrk="1" hangingPunct="1">
              <a:buFont typeface="Wingdings" panose="05000000000000000000" pitchFamily="2" charset="2"/>
              <a:buNone/>
            </a:pPr>
            <a:endParaRPr lang="es-ES" altLang="es-MX" sz="2400">
              <a:solidFill>
                <a:schemeClr val="tx2"/>
              </a:solidFill>
              <a:latin typeface="Tahoma" panose="020B0604030504040204" pitchFamily="34" charset="0"/>
            </a:endParaRPr>
          </a:p>
          <a:p>
            <a:pPr algn="just" eaLnBrk="1" hangingPunct="1">
              <a:buFont typeface="Wingdings" panose="05000000000000000000" pitchFamily="2" charset="2"/>
              <a:buChar char="Ø"/>
            </a:pPr>
            <a:r>
              <a:rPr lang="es-MX" altLang="es-MX" sz="2400">
                <a:solidFill>
                  <a:schemeClr val="tx2"/>
                </a:solidFill>
                <a:latin typeface="Tahoma" panose="020B0604030504040204" pitchFamily="34" charset="0"/>
              </a:rPr>
              <a:t>L</a:t>
            </a:r>
            <a:r>
              <a:rPr lang="es-ES" altLang="es-MX" sz="2400">
                <a:solidFill>
                  <a:schemeClr val="tx2"/>
                </a:solidFill>
                <a:latin typeface="Tahoma" panose="020B0604030504040204" pitchFamily="34" charset="0"/>
              </a:rPr>
              <a:t>a S.H. y C.P. resuelve, en el plazo de un mes, contado a partir de la fecha en que reciba el dictamen técnico de la Junta de Coordinación Fiscal. </a:t>
            </a:r>
          </a:p>
        </p:txBody>
      </p:sp>
    </p:spTree>
    <p:extLst>
      <p:ext uri="{BB962C8B-B14F-4D97-AF65-F5344CB8AC3E}">
        <p14:creationId xmlns:p14="http://schemas.microsoft.com/office/powerpoint/2010/main" val="3673440226"/>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5 Marcador de número de diapositiva"/>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C7089C1-0974-4D04-98BA-8BBC9D28E666}" type="slidenum">
              <a:rPr lang="es-ES" altLang="es-MX">
                <a:solidFill>
                  <a:srgbClr val="FFFFFF"/>
                </a:solidFill>
              </a:rPr>
              <a:pPr eaLnBrk="1" hangingPunct="1"/>
              <a:t>5</a:t>
            </a:fld>
            <a:endParaRPr lang="es-ES" altLang="es-MX">
              <a:solidFill>
                <a:srgbClr val="FFFFFF"/>
              </a:solidFill>
            </a:endParaRPr>
          </a:p>
        </p:txBody>
      </p:sp>
      <p:sp>
        <p:nvSpPr>
          <p:cNvPr id="354307" name="Rectangle 2"/>
          <p:cNvSpPr>
            <a:spLocks noChangeArrowheads="1"/>
          </p:cNvSpPr>
          <p:nvPr/>
        </p:nvSpPr>
        <p:spPr bwMode="auto">
          <a:xfrm>
            <a:off x="1992314" y="385764"/>
            <a:ext cx="73056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_tradnl" altLang="es-MX" sz="3200" b="1">
                <a:solidFill>
                  <a:srgbClr val="250793"/>
                </a:solidFill>
                <a:latin typeface="Times New Roman" panose="02020603050405020304" pitchFamily="18" charset="0"/>
              </a:rPr>
              <a:t>CONVENCION DE 1925</a:t>
            </a:r>
            <a:endParaRPr lang="es-ES_tradnl" altLang="es-MX" sz="3600">
              <a:solidFill>
                <a:srgbClr val="250793"/>
              </a:solidFill>
              <a:latin typeface="Times New Roman" panose="02020603050405020304" pitchFamily="18" charset="0"/>
            </a:endParaRPr>
          </a:p>
        </p:txBody>
      </p:sp>
      <p:sp>
        <p:nvSpPr>
          <p:cNvPr id="354308" name="Text Box 3"/>
          <p:cNvSpPr txBox="1">
            <a:spLocks noChangeArrowheads="1"/>
          </p:cNvSpPr>
          <p:nvPr/>
        </p:nvSpPr>
        <p:spPr bwMode="auto">
          <a:xfrm>
            <a:off x="2135189" y="1341439"/>
            <a:ext cx="7940675"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s-ES" altLang="es-MX" sz="3400">
                <a:latin typeface="Times New Roman" panose="02020603050405020304" pitchFamily="18" charset="0"/>
              </a:rPr>
              <a:t>Acuerdos:</a:t>
            </a:r>
          </a:p>
          <a:p>
            <a:pPr algn="just" eaLnBrk="1" hangingPunct="1"/>
            <a:endParaRPr lang="es-ES" altLang="es-MX" sz="3400">
              <a:latin typeface="Times New Roman" panose="02020603050405020304" pitchFamily="18" charset="0"/>
            </a:endParaRPr>
          </a:p>
          <a:p>
            <a:pPr algn="just" eaLnBrk="1" hangingPunct="1">
              <a:buFontTx/>
              <a:buAutoNum type="alphaLcParenR"/>
            </a:pPr>
            <a:r>
              <a:rPr lang="es-ES" altLang="es-MX" sz="3400">
                <a:solidFill>
                  <a:srgbClr val="C00000"/>
                </a:solidFill>
                <a:latin typeface="Times New Roman" panose="02020603050405020304" pitchFamily="18" charset="0"/>
              </a:rPr>
              <a:t>Dar una separación provisional de las fuentes impositivas </a:t>
            </a:r>
            <a:r>
              <a:rPr lang="es-ES" altLang="es-MX" sz="3400">
                <a:latin typeface="Times New Roman" panose="02020603050405020304" pitchFamily="18" charset="0"/>
              </a:rPr>
              <a:t>entre el gobierno federal y los estados, a través de reformas a la Constitución federal</a:t>
            </a:r>
          </a:p>
          <a:p>
            <a:pPr algn="just" eaLnBrk="1" hangingPunct="1">
              <a:buFontTx/>
              <a:buAutoNum type="alphaLcParenR"/>
            </a:pPr>
            <a:r>
              <a:rPr lang="es-ES" altLang="es-MX" sz="3400">
                <a:solidFill>
                  <a:srgbClr val="C00000"/>
                </a:solidFill>
                <a:latin typeface="Times New Roman" panose="02020603050405020304" pitchFamily="18" charset="0"/>
              </a:rPr>
              <a:t>Crear un procedimiento que permitiera ir adecuando el régimen fiscal </a:t>
            </a:r>
            <a:r>
              <a:rPr lang="es-ES" altLang="es-MX" sz="3400">
                <a:latin typeface="Times New Roman" panose="02020603050405020304" pitchFamily="18" charset="0"/>
              </a:rPr>
              <a:t>a la cambiante situación económica de la nación</a:t>
            </a:r>
          </a:p>
        </p:txBody>
      </p:sp>
    </p:spTree>
    <p:extLst>
      <p:ext uri="{BB962C8B-B14F-4D97-AF65-F5344CB8AC3E}">
        <p14:creationId xmlns:p14="http://schemas.microsoft.com/office/powerpoint/2010/main" val="1663410677"/>
      </p:ext>
    </p:extLst>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texto 2"/>
          <p:cNvSpPr>
            <a:spLocks noGrp="1"/>
          </p:cNvSpPr>
          <p:nvPr>
            <p:ph type="body" sz="half" idx="1"/>
          </p:nvPr>
        </p:nvSpPr>
        <p:spPr/>
        <p:txBody>
          <a:bodyPr/>
          <a:lstStyle/>
          <a:p>
            <a:endParaRPr lang="es-MX"/>
          </a:p>
        </p:txBody>
      </p:sp>
      <p:sp>
        <p:nvSpPr>
          <p:cNvPr id="4" name="Marcador de contenido 3"/>
          <p:cNvSpPr>
            <a:spLocks noGrp="1"/>
          </p:cNvSpPr>
          <p:nvPr>
            <p:ph sz="half" idx="2"/>
          </p:nvPr>
        </p:nvSpPr>
        <p:spPr/>
        <p:txBody>
          <a:bodyPr/>
          <a:lstStyle/>
          <a:p>
            <a:endParaRPr lang="es-MX"/>
          </a:p>
        </p:txBody>
      </p:sp>
    </p:spTree>
    <p:extLst>
      <p:ext uri="{BB962C8B-B14F-4D97-AF65-F5344CB8AC3E}">
        <p14:creationId xmlns:p14="http://schemas.microsoft.com/office/powerpoint/2010/main" val="21951045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5 Marcador de número de diapositiva"/>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C821B45-B09E-4025-89BF-01CDD3F3F917}" type="slidenum">
              <a:rPr lang="es-ES" altLang="es-MX">
                <a:solidFill>
                  <a:srgbClr val="FFFFFF"/>
                </a:solidFill>
              </a:rPr>
              <a:pPr eaLnBrk="1" hangingPunct="1"/>
              <a:t>51</a:t>
            </a:fld>
            <a:endParaRPr lang="es-ES" altLang="es-MX">
              <a:solidFill>
                <a:srgbClr val="FFFFFF"/>
              </a:solidFill>
            </a:endParaRPr>
          </a:p>
        </p:txBody>
      </p:sp>
      <p:sp>
        <p:nvSpPr>
          <p:cNvPr id="400387" name="Rectangle 4"/>
          <p:cNvSpPr>
            <a:spLocks noChangeArrowheads="1"/>
          </p:cNvSpPr>
          <p:nvPr/>
        </p:nvSpPr>
        <p:spPr bwMode="auto">
          <a:xfrm>
            <a:off x="1971675" y="4000501"/>
            <a:ext cx="82486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s-MX" sz="4000" b="1">
                <a:solidFill>
                  <a:srgbClr val="0000FF"/>
                </a:solidFill>
                <a:latin typeface="Times New Roman" panose="02020603050405020304" pitchFamily="18" charset="0"/>
              </a:rPr>
              <a:t>SISTEMA DE PARTICIPACIONES</a:t>
            </a:r>
            <a:r>
              <a:rPr lang="en-GB" altLang="es-MX" sz="1600" b="1">
                <a:solidFill>
                  <a:srgbClr val="0000FF"/>
                </a:solidFill>
                <a:latin typeface="Times New Roman" panose="02020603050405020304" pitchFamily="18" charset="0"/>
              </a:rPr>
              <a:t> </a:t>
            </a:r>
          </a:p>
        </p:txBody>
      </p:sp>
    </p:spTree>
    <p:extLst>
      <p:ext uri="{BB962C8B-B14F-4D97-AF65-F5344CB8AC3E}">
        <p14:creationId xmlns:p14="http://schemas.microsoft.com/office/powerpoint/2010/main" val="3832105174"/>
      </p:ext>
    </p:extLst>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8498" name="Rectangle 2"/>
          <p:cNvSpPr>
            <a:spLocks noGrp="1" noChangeArrowheads="1"/>
          </p:cNvSpPr>
          <p:nvPr>
            <p:ph idx="1"/>
          </p:nvPr>
        </p:nvSpPr>
        <p:spPr>
          <a:xfrm>
            <a:off x="2176463" y="2589213"/>
            <a:ext cx="7993062" cy="1573212"/>
          </a:xfrm>
        </p:spPr>
        <p:txBody>
          <a:bodyPr rtlCol="0">
            <a:normAutofit lnSpcReduction="10000"/>
          </a:bodyPr>
          <a:lstStyle/>
          <a:p>
            <a:pPr marL="320040" indent="-320040" algn="ctr">
              <a:spcAft>
                <a:spcPts val="0"/>
              </a:spcAft>
              <a:buNone/>
              <a:defRPr/>
            </a:pPr>
            <a:r>
              <a:rPr lang="es-MX" sz="5400" b="1" i="1">
                <a:latin typeface="Palatino" pitchFamily="18" charset="0"/>
              </a:rPr>
              <a:t>CLASIFICACION DE LOS  INGRESOS</a:t>
            </a:r>
            <a:endParaRPr lang="es-ES" sz="5400" b="1" i="1">
              <a:latin typeface="Palatino" pitchFamily="18" charset="0"/>
            </a:endParaRPr>
          </a:p>
        </p:txBody>
      </p:sp>
      <p:sp>
        <p:nvSpPr>
          <p:cNvPr id="401411" name="4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445B7DB-7F17-427D-98AA-9190C67A2E30}" type="slidenum">
              <a:rPr lang="es-ES" altLang="es-MX">
                <a:solidFill>
                  <a:srgbClr val="FFFFFF"/>
                </a:solidFill>
              </a:rPr>
              <a:pPr eaLnBrk="1" hangingPunct="1"/>
              <a:t>52</a:t>
            </a:fld>
            <a:endParaRPr lang="es-ES" altLang="es-MX">
              <a:solidFill>
                <a:srgbClr val="FFFFFF"/>
              </a:solidFill>
            </a:endParaRPr>
          </a:p>
        </p:txBody>
      </p:sp>
    </p:spTree>
    <p:extLst>
      <p:ext uri="{BB962C8B-B14F-4D97-AF65-F5344CB8AC3E}">
        <p14:creationId xmlns:p14="http://schemas.microsoft.com/office/powerpoint/2010/main" val="13417013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Text Box 2"/>
          <p:cNvSpPr>
            <a:spLocks noGrp="1" noChangeArrowheads="1"/>
          </p:cNvSpPr>
          <p:nvPr>
            <p:ph type="title"/>
          </p:nvPr>
        </p:nvSpPr>
        <p:spPr>
          <a:xfrm>
            <a:off x="2782889" y="188913"/>
            <a:ext cx="5761037" cy="457200"/>
          </a:xfrm>
        </p:spPr>
        <p:txBody>
          <a:bodyPr/>
          <a:lstStyle/>
          <a:p>
            <a:pPr eaLnBrk="1" hangingPunct="1">
              <a:spcBef>
                <a:spcPct val="50000"/>
              </a:spcBef>
            </a:pPr>
            <a:r>
              <a:rPr lang="es-MX" altLang="es-MX" sz="1900" b="1" i="1"/>
              <a:t>Fuentes de Ingresos de Estados y Municipios</a:t>
            </a:r>
            <a:endParaRPr lang="es-ES" altLang="es-MX" sz="1500" b="1" i="1"/>
          </a:p>
        </p:txBody>
      </p:sp>
      <p:sp>
        <p:nvSpPr>
          <p:cNvPr id="402435" name="3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DE5ECE8-1C64-4FD8-9EA8-A8837E2AFE28}" type="slidenum">
              <a:rPr lang="es-ES" altLang="es-MX">
                <a:solidFill>
                  <a:srgbClr val="FFFFFF"/>
                </a:solidFill>
              </a:rPr>
              <a:pPr eaLnBrk="1" hangingPunct="1"/>
              <a:t>53</a:t>
            </a:fld>
            <a:endParaRPr lang="es-ES" altLang="es-MX">
              <a:solidFill>
                <a:srgbClr val="FFFFFF"/>
              </a:solidFill>
            </a:endParaRPr>
          </a:p>
        </p:txBody>
      </p:sp>
      <p:sp>
        <p:nvSpPr>
          <p:cNvPr id="402436" name="Text Box 3"/>
          <p:cNvSpPr txBox="1">
            <a:spLocks noChangeArrowheads="1"/>
          </p:cNvSpPr>
          <p:nvPr/>
        </p:nvSpPr>
        <p:spPr bwMode="auto">
          <a:xfrm>
            <a:off x="1992313" y="765175"/>
            <a:ext cx="2514600" cy="376238"/>
          </a:xfrm>
          <a:prstGeom prst="rect">
            <a:avLst/>
          </a:prstGeom>
          <a:noFill/>
          <a:ln w="9525">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MX" altLang="es-MX" b="1">
                <a:latin typeface="Palatino Linotype" panose="02040502050505030304" pitchFamily="18" charset="0"/>
              </a:rPr>
              <a:t>Tributarios</a:t>
            </a:r>
            <a:endParaRPr lang="es-ES" altLang="es-MX" b="1">
              <a:latin typeface="Palatino Linotype" panose="02040502050505030304" pitchFamily="18" charset="0"/>
            </a:endParaRPr>
          </a:p>
        </p:txBody>
      </p:sp>
      <p:sp>
        <p:nvSpPr>
          <p:cNvPr id="402437" name="Text Box 4"/>
          <p:cNvSpPr txBox="1">
            <a:spLocks noChangeArrowheads="1"/>
          </p:cNvSpPr>
          <p:nvPr/>
        </p:nvSpPr>
        <p:spPr bwMode="auto">
          <a:xfrm>
            <a:off x="1992313" y="1341438"/>
            <a:ext cx="2514600" cy="787400"/>
          </a:xfrm>
          <a:prstGeom prst="rect">
            <a:avLst/>
          </a:prstGeom>
          <a:noFill/>
          <a:ln w="9525">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Tx/>
              <a:buChar char="•"/>
            </a:pPr>
            <a:r>
              <a:rPr lang="es-ES" altLang="es-MX" sz="1500">
                <a:latin typeface="Palatino Linotype" panose="02040502050505030304" pitchFamily="18" charset="0"/>
              </a:rPr>
              <a:t>Impuestos</a:t>
            </a:r>
          </a:p>
          <a:p>
            <a:pPr eaLnBrk="1" hangingPunct="1">
              <a:buFontTx/>
              <a:buChar char="•"/>
            </a:pPr>
            <a:r>
              <a:rPr lang="es-ES" altLang="es-MX" sz="1500">
                <a:latin typeface="Palatino Linotype" panose="02040502050505030304" pitchFamily="18" charset="0"/>
              </a:rPr>
              <a:t>Derechos</a:t>
            </a:r>
          </a:p>
          <a:p>
            <a:pPr eaLnBrk="1" hangingPunct="1">
              <a:buFontTx/>
              <a:buChar char="•"/>
            </a:pPr>
            <a:r>
              <a:rPr lang="es-ES" altLang="es-MX" sz="1500">
                <a:latin typeface="Palatino Linotype" panose="02040502050505030304" pitchFamily="18" charset="0"/>
              </a:rPr>
              <a:t>Contribución de mejoras</a:t>
            </a:r>
          </a:p>
        </p:txBody>
      </p:sp>
      <p:sp>
        <p:nvSpPr>
          <p:cNvPr id="402438" name="Text Box 5"/>
          <p:cNvSpPr txBox="1">
            <a:spLocks noChangeArrowheads="1"/>
          </p:cNvSpPr>
          <p:nvPr/>
        </p:nvSpPr>
        <p:spPr bwMode="auto">
          <a:xfrm>
            <a:off x="6370638" y="836614"/>
            <a:ext cx="3181350" cy="376237"/>
          </a:xfrm>
          <a:prstGeom prst="rect">
            <a:avLst/>
          </a:prstGeom>
          <a:noFill/>
          <a:ln w="9525">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MX" altLang="es-MX" b="1">
                <a:latin typeface="Palatino Linotype" panose="02040502050505030304" pitchFamily="18" charset="0"/>
              </a:rPr>
              <a:t>No tributarios</a:t>
            </a:r>
            <a:endParaRPr lang="es-ES" altLang="es-MX" b="1">
              <a:latin typeface="Palatino Linotype" panose="02040502050505030304" pitchFamily="18" charset="0"/>
            </a:endParaRPr>
          </a:p>
        </p:txBody>
      </p:sp>
      <p:sp>
        <p:nvSpPr>
          <p:cNvPr id="402439" name="Text Box 6"/>
          <p:cNvSpPr txBox="1">
            <a:spLocks noChangeArrowheads="1"/>
          </p:cNvSpPr>
          <p:nvPr/>
        </p:nvSpPr>
        <p:spPr bwMode="auto">
          <a:xfrm>
            <a:off x="6351588" y="1268413"/>
            <a:ext cx="3200400" cy="1244600"/>
          </a:xfrm>
          <a:prstGeom prst="rect">
            <a:avLst/>
          </a:prstGeom>
          <a:noFill/>
          <a:ln w="9525">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Tx/>
              <a:buChar char="•"/>
            </a:pPr>
            <a:r>
              <a:rPr lang="es-ES" altLang="es-MX" sz="1500">
                <a:latin typeface="Palatino Linotype" panose="02040502050505030304" pitchFamily="18" charset="0"/>
              </a:rPr>
              <a:t>Productos</a:t>
            </a:r>
          </a:p>
          <a:p>
            <a:pPr eaLnBrk="1" hangingPunct="1">
              <a:buFontTx/>
              <a:buChar char="•"/>
            </a:pPr>
            <a:r>
              <a:rPr lang="es-ES" altLang="es-MX" sz="1500">
                <a:latin typeface="Palatino Linotype" panose="02040502050505030304" pitchFamily="18" charset="0"/>
              </a:rPr>
              <a:t>Aprovechamientos</a:t>
            </a:r>
            <a:endParaRPr lang="es-MX" altLang="es-MX" sz="1500">
              <a:latin typeface="Palatino Linotype" panose="02040502050505030304" pitchFamily="18" charset="0"/>
            </a:endParaRPr>
          </a:p>
          <a:p>
            <a:pPr eaLnBrk="1" hangingPunct="1">
              <a:buFontTx/>
              <a:buChar char="•"/>
            </a:pPr>
            <a:r>
              <a:rPr lang="es-MX" altLang="es-MX" sz="1500">
                <a:latin typeface="Palatino Linotype" panose="02040502050505030304" pitchFamily="18" charset="0"/>
              </a:rPr>
              <a:t>Participaciones</a:t>
            </a:r>
          </a:p>
          <a:p>
            <a:pPr eaLnBrk="1" hangingPunct="1">
              <a:buFontTx/>
              <a:buChar char="•"/>
            </a:pPr>
            <a:r>
              <a:rPr lang="es-MX" altLang="es-MX" sz="1500">
                <a:latin typeface="Palatino Linotype" panose="02040502050505030304" pitchFamily="18" charset="0"/>
              </a:rPr>
              <a:t>Fondos de aportación</a:t>
            </a:r>
          </a:p>
          <a:p>
            <a:pPr eaLnBrk="1" hangingPunct="1">
              <a:buFontTx/>
              <a:buChar char="•"/>
            </a:pPr>
            <a:r>
              <a:rPr lang="es-MX" altLang="es-MX" sz="1500">
                <a:latin typeface="Palatino Linotype" panose="02040502050505030304" pitchFamily="18" charset="0"/>
              </a:rPr>
              <a:t>Empréstitos</a:t>
            </a:r>
          </a:p>
        </p:txBody>
      </p:sp>
      <p:sp>
        <p:nvSpPr>
          <p:cNvPr id="402440" name="Text Box 7"/>
          <p:cNvSpPr txBox="1">
            <a:spLocks noChangeArrowheads="1"/>
          </p:cNvSpPr>
          <p:nvPr/>
        </p:nvSpPr>
        <p:spPr bwMode="auto">
          <a:xfrm>
            <a:off x="3359150" y="2708275"/>
            <a:ext cx="5329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s-MX" altLang="es-MX" b="1"/>
              <a:t>Fuentes de Ingresos de la Federación</a:t>
            </a:r>
            <a:endParaRPr lang="es-ES" altLang="es-MX" sz="1400" b="1"/>
          </a:p>
        </p:txBody>
      </p:sp>
      <p:sp>
        <p:nvSpPr>
          <p:cNvPr id="402441" name="Text Box 8"/>
          <p:cNvSpPr txBox="1">
            <a:spLocks noChangeArrowheads="1"/>
          </p:cNvSpPr>
          <p:nvPr/>
        </p:nvSpPr>
        <p:spPr bwMode="auto">
          <a:xfrm>
            <a:off x="1992313" y="3465514"/>
            <a:ext cx="3276600" cy="376237"/>
          </a:xfrm>
          <a:prstGeom prst="rect">
            <a:avLst/>
          </a:prstGeom>
          <a:noFill/>
          <a:ln w="9525">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MX" altLang="es-MX" b="1">
                <a:latin typeface="Palatino Linotype" panose="02040502050505030304" pitchFamily="18" charset="0"/>
              </a:rPr>
              <a:t>Tributarios</a:t>
            </a:r>
            <a:endParaRPr lang="es-ES" altLang="es-MX" b="1">
              <a:latin typeface="Palatino Linotype" panose="02040502050505030304" pitchFamily="18" charset="0"/>
            </a:endParaRPr>
          </a:p>
        </p:txBody>
      </p:sp>
      <p:sp>
        <p:nvSpPr>
          <p:cNvPr id="402442" name="Text Box 9"/>
          <p:cNvSpPr txBox="1">
            <a:spLocks noChangeArrowheads="1"/>
          </p:cNvSpPr>
          <p:nvPr/>
        </p:nvSpPr>
        <p:spPr bwMode="auto">
          <a:xfrm>
            <a:off x="1992313" y="3897313"/>
            <a:ext cx="3276600" cy="2844800"/>
          </a:xfrm>
          <a:prstGeom prst="rect">
            <a:avLst/>
          </a:prstGeom>
          <a:noFill/>
          <a:ln w="9525">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MX" altLang="es-MX" sz="1500" b="1">
                <a:latin typeface="Palatino Linotype" panose="02040502050505030304" pitchFamily="18" charset="0"/>
              </a:rPr>
              <a:t>Contribuciones</a:t>
            </a:r>
          </a:p>
          <a:p>
            <a:pPr eaLnBrk="1" hangingPunct="1">
              <a:buFontTx/>
              <a:buChar char="•"/>
            </a:pPr>
            <a:r>
              <a:rPr lang="es-ES" altLang="es-MX" sz="1500">
                <a:latin typeface="Palatino Linotype" panose="02040502050505030304" pitchFamily="18" charset="0"/>
              </a:rPr>
              <a:t>Impuestos</a:t>
            </a:r>
          </a:p>
          <a:p>
            <a:pPr eaLnBrk="1" hangingPunct="1">
              <a:buFontTx/>
              <a:buChar char="•"/>
            </a:pPr>
            <a:r>
              <a:rPr lang="es-ES" altLang="es-MX" sz="1500">
                <a:latin typeface="Palatino Linotype" panose="02040502050505030304" pitchFamily="18" charset="0"/>
              </a:rPr>
              <a:t>Derechos</a:t>
            </a:r>
          </a:p>
          <a:p>
            <a:pPr eaLnBrk="1" hangingPunct="1">
              <a:buFontTx/>
              <a:buChar char="•"/>
            </a:pPr>
            <a:r>
              <a:rPr lang="es-ES" altLang="es-MX" sz="1500">
                <a:latin typeface="Palatino Linotype" panose="02040502050505030304" pitchFamily="18" charset="0"/>
              </a:rPr>
              <a:t>Aportaciones de Seguridad Social</a:t>
            </a:r>
          </a:p>
          <a:p>
            <a:pPr eaLnBrk="1" hangingPunct="1">
              <a:buFontTx/>
              <a:buChar char="•"/>
            </a:pPr>
            <a:r>
              <a:rPr lang="es-ES" altLang="es-MX" sz="1500">
                <a:latin typeface="Palatino Linotype" panose="02040502050505030304" pitchFamily="18" charset="0"/>
              </a:rPr>
              <a:t>Contribuciones de mejoras</a:t>
            </a:r>
          </a:p>
          <a:p>
            <a:pPr eaLnBrk="1" hangingPunct="1">
              <a:buFontTx/>
              <a:buChar char="•"/>
            </a:pPr>
            <a:endParaRPr lang="es-ES" altLang="es-MX" sz="1500">
              <a:latin typeface="Palatino Linotype" panose="02040502050505030304" pitchFamily="18" charset="0"/>
            </a:endParaRPr>
          </a:p>
          <a:p>
            <a:pPr eaLnBrk="1" hangingPunct="1"/>
            <a:r>
              <a:rPr lang="es-ES" altLang="es-MX" sz="1500" b="1">
                <a:latin typeface="Palatino Linotype" panose="02040502050505030304" pitchFamily="18" charset="0"/>
              </a:rPr>
              <a:t>Contribuciones Accesorias:</a:t>
            </a:r>
          </a:p>
          <a:p>
            <a:pPr eaLnBrk="1" hangingPunct="1">
              <a:buFontTx/>
              <a:buChar char="•"/>
            </a:pPr>
            <a:r>
              <a:rPr lang="es-ES" altLang="es-MX" sz="1500">
                <a:latin typeface="Palatino Linotype" panose="02040502050505030304" pitchFamily="18" charset="0"/>
              </a:rPr>
              <a:t>Recargos</a:t>
            </a:r>
          </a:p>
          <a:p>
            <a:pPr eaLnBrk="1" hangingPunct="1">
              <a:buFontTx/>
              <a:buChar char="•"/>
            </a:pPr>
            <a:r>
              <a:rPr lang="es-ES" altLang="es-MX" sz="1500">
                <a:latin typeface="Palatino Linotype" panose="02040502050505030304" pitchFamily="18" charset="0"/>
              </a:rPr>
              <a:t>Multas</a:t>
            </a:r>
          </a:p>
          <a:p>
            <a:pPr eaLnBrk="1" hangingPunct="1">
              <a:buFontTx/>
              <a:buChar char="•"/>
            </a:pPr>
            <a:r>
              <a:rPr lang="es-ES" altLang="es-MX" sz="1500">
                <a:latin typeface="Palatino Linotype" panose="02040502050505030304" pitchFamily="18" charset="0"/>
              </a:rPr>
              <a:t>Gastos de ejecución</a:t>
            </a:r>
          </a:p>
          <a:p>
            <a:pPr eaLnBrk="1" hangingPunct="1">
              <a:buFontTx/>
              <a:buChar char="•"/>
            </a:pPr>
            <a:r>
              <a:rPr lang="es-ES" altLang="es-MX" sz="1500">
                <a:latin typeface="Palatino Linotype" panose="02040502050505030304" pitchFamily="18" charset="0"/>
              </a:rPr>
              <a:t>Indemnización por cheque devuelto</a:t>
            </a:r>
          </a:p>
        </p:txBody>
      </p:sp>
      <p:sp>
        <p:nvSpPr>
          <p:cNvPr id="402443" name="Text Box 10"/>
          <p:cNvSpPr txBox="1">
            <a:spLocks noChangeArrowheads="1"/>
          </p:cNvSpPr>
          <p:nvPr/>
        </p:nvSpPr>
        <p:spPr bwMode="auto">
          <a:xfrm>
            <a:off x="6383338" y="3394075"/>
            <a:ext cx="3168650" cy="376238"/>
          </a:xfrm>
          <a:prstGeom prst="rect">
            <a:avLst/>
          </a:prstGeom>
          <a:noFill/>
          <a:ln w="9525">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MX" altLang="es-MX" b="1">
                <a:latin typeface="Palatino Linotype" panose="02040502050505030304" pitchFamily="18" charset="0"/>
              </a:rPr>
              <a:t>No tributarios</a:t>
            </a:r>
            <a:endParaRPr lang="es-ES" altLang="es-MX" b="1">
              <a:latin typeface="Palatino Linotype" panose="02040502050505030304" pitchFamily="18" charset="0"/>
            </a:endParaRPr>
          </a:p>
        </p:txBody>
      </p:sp>
      <p:sp>
        <p:nvSpPr>
          <p:cNvPr id="402444" name="Text Box 11"/>
          <p:cNvSpPr txBox="1">
            <a:spLocks noChangeArrowheads="1"/>
          </p:cNvSpPr>
          <p:nvPr/>
        </p:nvSpPr>
        <p:spPr bwMode="auto">
          <a:xfrm>
            <a:off x="6384926" y="3897313"/>
            <a:ext cx="3095625" cy="1016000"/>
          </a:xfrm>
          <a:prstGeom prst="rect">
            <a:avLst/>
          </a:prstGeom>
          <a:noFill/>
          <a:ln w="9525">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Tx/>
              <a:buChar char="•"/>
            </a:pPr>
            <a:r>
              <a:rPr lang="es-MX" altLang="es-MX" sz="1500">
                <a:latin typeface="Palatino Linotype" panose="02040502050505030304" pitchFamily="18" charset="0"/>
              </a:rPr>
              <a:t>Productos</a:t>
            </a:r>
          </a:p>
          <a:p>
            <a:pPr eaLnBrk="1" hangingPunct="1">
              <a:buFontTx/>
              <a:buChar char="•"/>
            </a:pPr>
            <a:r>
              <a:rPr lang="es-MX" altLang="es-MX" sz="1500">
                <a:latin typeface="Palatino Linotype" panose="02040502050505030304" pitchFamily="18" charset="0"/>
              </a:rPr>
              <a:t>Aprovechamientos</a:t>
            </a:r>
          </a:p>
          <a:p>
            <a:pPr eaLnBrk="1" hangingPunct="1">
              <a:buFontTx/>
              <a:buChar char="•"/>
            </a:pPr>
            <a:r>
              <a:rPr lang="es-MX" altLang="es-MX" sz="1500">
                <a:latin typeface="Palatino Linotype" panose="02040502050505030304" pitchFamily="18" charset="0"/>
              </a:rPr>
              <a:t>Empréstitos</a:t>
            </a:r>
          </a:p>
          <a:p>
            <a:pPr eaLnBrk="1" hangingPunct="1">
              <a:buFontTx/>
              <a:buChar char="•"/>
            </a:pPr>
            <a:r>
              <a:rPr lang="es-MX" altLang="es-MX" sz="1500">
                <a:latin typeface="Palatino Linotype" panose="02040502050505030304" pitchFamily="18" charset="0"/>
              </a:rPr>
              <a:t>Emisión de Moneda</a:t>
            </a:r>
          </a:p>
        </p:txBody>
      </p:sp>
    </p:spTree>
    <p:extLst>
      <p:ext uri="{BB962C8B-B14F-4D97-AF65-F5344CB8AC3E}">
        <p14:creationId xmlns:p14="http://schemas.microsoft.com/office/powerpoint/2010/main" val="164246007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5 Marcador de número de diapositiva"/>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0C2B067-AE9A-49D4-9700-5E1AD45B24F9}" type="slidenum">
              <a:rPr lang="es-ES" altLang="es-MX">
                <a:solidFill>
                  <a:srgbClr val="FFFFFF"/>
                </a:solidFill>
              </a:rPr>
              <a:pPr eaLnBrk="1" hangingPunct="1"/>
              <a:t>54</a:t>
            </a:fld>
            <a:endParaRPr lang="es-ES" altLang="es-MX">
              <a:solidFill>
                <a:srgbClr val="FFFFFF"/>
              </a:solidFill>
            </a:endParaRPr>
          </a:p>
        </p:txBody>
      </p:sp>
      <p:sp>
        <p:nvSpPr>
          <p:cNvPr id="403459" name="Text Box 2"/>
          <p:cNvSpPr txBox="1">
            <a:spLocks noChangeArrowheads="1"/>
          </p:cNvSpPr>
          <p:nvPr/>
        </p:nvSpPr>
        <p:spPr bwMode="auto">
          <a:xfrm>
            <a:off x="1952625" y="3429000"/>
            <a:ext cx="76327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ES_tradnl" altLang="es-MX" sz="4200" b="1">
                <a:solidFill>
                  <a:srgbClr val="C00000"/>
                </a:solidFill>
                <a:latin typeface="Palatino Linotype" panose="02040502050505030304" pitchFamily="18" charset="0"/>
              </a:rPr>
              <a:t>ESQUEMA DE DISTRIBUCION DE PARTICIPACIONES</a:t>
            </a:r>
            <a:endParaRPr kumimoji="1" lang="es-ES" altLang="es-MX" sz="4200" b="1">
              <a:solidFill>
                <a:srgbClr val="C00000"/>
              </a:solidFill>
              <a:latin typeface="Palatino Linotype" panose="02040502050505030304" pitchFamily="18" charset="0"/>
            </a:endParaRPr>
          </a:p>
        </p:txBody>
      </p:sp>
    </p:spTree>
    <p:extLst>
      <p:ext uri="{BB962C8B-B14F-4D97-AF65-F5344CB8AC3E}">
        <p14:creationId xmlns:p14="http://schemas.microsoft.com/office/powerpoint/2010/main" val="3651248604"/>
      </p:ext>
    </p:extLst>
  </p:cSld>
  <p:clrMapOvr>
    <a:masterClrMapping/>
  </p:clrMapOvr>
  <p:transition spd="med"/>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5 Marcador de número de diapositiva"/>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8F72726-B405-413D-AF67-69073DD9FE42}" type="slidenum">
              <a:rPr lang="es-ES" altLang="es-MX">
                <a:solidFill>
                  <a:srgbClr val="FFFFFF"/>
                </a:solidFill>
              </a:rPr>
              <a:pPr eaLnBrk="1" hangingPunct="1"/>
              <a:t>55</a:t>
            </a:fld>
            <a:endParaRPr lang="es-ES" altLang="es-MX">
              <a:solidFill>
                <a:srgbClr val="FFFFFF"/>
              </a:solidFill>
            </a:endParaRPr>
          </a:p>
        </p:txBody>
      </p:sp>
      <p:sp>
        <p:nvSpPr>
          <p:cNvPr id="404483" name="Text Box 4"/>
          <p:cNvSpPr txBox="1">
            <a:spLocks noChangeArrowheads="1"/>
          </p:cNvSpPr>
          <p:nvPr/>
        </p:nvSpPr>
        <p:spPr bwMode="auto">
          <a:xfrm>
            <a:off x="2208214" y="981076"/>
            <a:ext cx="7913687"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kumimoji="1" lang="es-MX" altLang="es-MX" sz="4400" b="1">
                <a:latin typeface="Times New Roman" panose="02020603050405020304" pitchFamily="18" charset="0"/>
              </a:rPr>
              <a:t>P</a:t>
            </a:r>
            <a:r>
              <a:rPr kumimoji="1" lang="es-ES_tradnl" altLang="es-MX" sz="4400" b="1">
                <a:latin typeface="Times New Roman" panose="02020603050405020304" pitchFamily="18" charset="0"/>
              </a:rPr>
              <a:t>ARTICIPACIONES</a:t>
            </a:r>
          </a:p>
          <a:p>
            <a:pPr algn="just" eaLnBrk="1" hangingPunct="1"/>
            <a:endParaRPr kumimoji="1" lang="es-ES_tradnl" altLang="es-MX" sz="3600">
              <a:solidFill>
                <a:schemeClr val="tx2"/>
              </a:solidFill>
              <a:latin typeface="Times New Roman" panose="02020603050405020304" pitchFamily="18" charset="0"/>
            </a:endParaRPr>
          </a:p>
          <a:p>
            <a:pPr algn="just" eaLnBrk="1" hangingPunct="1"/>
            <a:r>
              <a:rPr kumimoji="1" lang="es-ES_tradnl" altLang="es-MX" sz="3600" b="1">
                <a:solidFill>
                  <a:srgbClr val="C00000"/>
                </a:solidFill>
                <a:latin typeface="Times New Roman" panose="02020603050405020304" pitchFamily="18" charset="0"/>
              </a:rPr>
              <a:t>Ingresos</a:t>
            </a:r>
            <a:r>
              <a:rPr kumimoji="1" lang="es-ES_tradnl" altLang="es-MX" sz="3600" b="1">
                <a:solidFill>
                  <a:schemeClr val="tx2"/>
                </a:solidFill>
                <a:latin typeface="Times New Roman" panose="02020603050405020304" pitchFamily="18" charset="0"/>
              </a:rPr>
              <a:t> que tienen derecho a percibir los estados de los </a:t>
            </a:r>
            <a:r>
              <a:rPr kumimoji="1" lang="es-ES_tradnl" altLang="es-MX" sz="3600" b="1">
                <a:solidFill>
                  <a:srgbClr val="C00000"/>
                </a:solidFill>
                <a:latin typeface="Times New Roman" panose="02020603050405020304" pitchFamily="18" charset="0"/>
              </a:rPr>
              <a:t>ingresos federales, </a:t>
            </a:r>
            <a:r>
              <a:rPr kumimoji="1" lang="es-ES_tradnl" altLang="es-MX" sz="3600" b="1">
                <a:solidFill>
                  <a:schemeClr val="tx2"/>
                </a:solidFill>
                <a:latin typeface="Times New Roman" panose="02020603050405020304" pitchFamily="18" charset="0"/>
              </a:rPr>
              <a:t>conforme a las leyes respectivas y a los </a:t>
            </a:r>
            <a:r>
              <a:rPr kumimoji="1" lang="es-ES_tradnl" altLang="es-MX" sz="3600" b="1">
                <a:solidFill>
                  <a:srgbClr val="C00000"/>
                </a:solidFill>
                <a:latin typeface="Times New Roman" panose="02020603050405020304" pitchFamily="18" charset="0"/>
              </a:rPr>
              <a:t>convenios de coordinación </a:t>
            </a:r>
            <a:r>
              <a:rPr kumimoji="1" lang="es-ES_tradnl" altLang="es-MX" sz="3600" b="1">
                <a:solidFill>
                  <a:schemeClr val="tx2"/>
                </a:solidFill>
                <a:latin typeface="Times New Roman" panose="02020603050405020304" pitchFamily="18" charset="0"/>
              </a:rPr>
              <a:t>que se hayan suscrito o se suscriban para tales efectos . </a:t>
            </a:r>
            <a:r>
              <a:rPr kumimoji="1" lang="es-ES_tradnl" altLang="es-MX" sz="2000" b="1">
                <a:solidFill>
                  <a:schemeClr val="tx2"/>
                </a:solidFill>
                <a:latin typeface="Times New Roman" panose="02020603050405020304" pitchFamily="18" charset="0"/>
              </a:rPr>
              <a:t>(Art 24 CfGto)</a:t>
            </a:r>
            <a:endParaRPr kumimoji="1" lang="es-ES" altLang="es-MX" sz="3600" b="1">
              <a:solidFill>
                <a:schemeClr val="tx2"/>
              </a:solidFill>
              <a:latin typeface="Times New Roman" panose="02020603050405020304" pitchFamily="18" charset="0"/>
            </a:endParaRPr>
          </a:p>
        </p:txBody>
      </p:sp>
    </p:spTree>
    <p:extLst>
      <p:ext uri="{BB962C8B-B14F-4D97-AF65-F5344CB8AC3E}">
        <p14:creationId xmlns:p14="http://schemas.microsoft.com/office/powerpoint/2010/main" val="2829145673"/>
      </p:ext>
    </p:extLst>
  </p:cSld>
  <p:clrMapOvr>
    <a:masterClrMapping/>
  </p:clrMapOvr>
  <p:transition spd="med"/>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5 Marcador de número de diapositiva"/>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53EC02D-8643-49E6-8B17-58D4AFABD443}" type="slidenum">
              <a:rPr lang="es-ES" altLang="es-MX">
                <a:solidFill>
                  <a:srgbClr val="FFFFFF"/>
                </a:solidFill>
              </a:rPr>
              <a:pPr eaLnBrk="1" hangingPunct="1"/>
              <a:t>56</a:t>
            </a:fld>
            <a:endParaRPr lang="es-ES" altLang="es-MX">
              <a:solidFill>
                <a:srgbClr val="FFFFFF"/>
              </a:solidFill>
            </a:endParaRPr>
          </a:p>
        </p:txBody>
      </p:sp>
      <p:sp>
        <p:nvSpPr>
          <p:cNvPr id="405507" name="Text Box 4"/>
          <p:cNvSpPr txBox="1">
            <a:spLocks noChangeArrowheads="1"/>
          </p:cNvSpPr>
          <p:nvPr/>
        </p:nvSpPr>
        <p:spPr bwMode="auto">
          <a:xfrm>
            <a:off x="1952625" y="620714"/>
            <a:ext cx="8358188"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kumimoji="1" lang="es-MX" altLang="es-MX" sz="3200" b="1">
                <a:solidFill>
                  <a:srgbClr val="669900"/>
                </a:solidFill>
                <a:latin typeface="Times New Roman" panose="02020603050405020304" pitchFamily="18" charset="0"/>
              </a:rPr>
              <a:t>APORTACIONES FEDERALES</a:t>
            </a:r>
          </a:p>
          <a:p>
            <a:pPr algn="just" eaLnBrk="1" hangingPunct="1">
              <a:spcBef>
                <a:spcPct val="50000"/>
              </a:spcBef>
            </a:pPr>
            <a:endParaRPr kumimoji="1" lang="es-MX" altLang="es-MX" sz="3400" b="1">
              <a:solidFill>
                <a:schemeClr val="tx2"/>
              </a:solidFill>
              <a:latin typeface="Times New Roman" panose="02020603050405020304" pitchFamily="18" charset="0"/>
            </a:endParaRPr>
          </a:p>
          <a:p>
            <a:pPr algn="just" eaLnBrk="1" hangingPunct="1">
              <a:spcBef>
                <a:spcPct val="50000"/>
              </a:spcBef>
            </a:pPr>
            <a:r>
              <a:rPr kumimoji="1" lang="es-MX" altLang="es-MX" sz="3200" b="1">
                <a:solidFill>
                  <a:schemeClr val="tx2"/>
                </a:solidFill>
                <a:latin typeface="Times New Roman" panose="02020603050405020304" pitchFamily="18" charset="0"/>
              </a:rPr>
              <a:t>Son los </a:t>
            </a:r>
            <a:r>
              <a:rPr kumimoji="1" lang="es-MX" altLang="es-MX" sz="3200" b="1">
                <a:solidFill>
                  <a:srgbClr val="C00000"/>
                </a:solidFill>
                <a:latin typeface="Times New Roman" panose="02020603050405020304" pitchFamily="18" charset="0"/>
              </a:rPr>
              <a:t>ingresos</a:t>
            </a:r>
            <a:r>
              <a:rPr kumimoji="1" lang="es-MX" altLang="es-MX" sz="3200" b="1">
                <a:solidFill>
                  <a:schemeClr val="tx2"/>
                </a:solidFill>
                <a:latin typeface="Times New Roman" panose="02020603050405020304" pitchFamily="18" charset="0"/>
              </a:rPr>
              <a:t> que reciben el </a:t>
            </a:r>
            <a:r>
              <a:rPr kumimoji="1" lang="es-MX" altLang="es-MX" sz="3200" b="1">
                <a:solidFill>
                  <a:srgbClr val="C00000"/>
                </a:solidFill>
                <a:latin typeface="Times New Roman" panose="02020603050405020304" pitchFamily="18" charset="0"/>
              </a:rPr>
              <a:t>Estado y los Municipios,</a:t>
            </a:r>
            <a:r>
              <a:rPr kumimoji="1" lang="es-MX" altLang="es-MX" sz="3200" b="1">
                <a:solidFill>
                  <a:schemeClr val="tx2"/>
                </a:solidFill>
                <a:latin typeface="Times New Roman" panose="02020603050405020304" pitchFamily="18" charset="0"/>
              </a:rPr>
              <a:t> por parte del Gobierno Federal, de acuerdo con la </a:t>
            </a:r>
            <a:r>
              <a:rPr kumimoji="1" lang="es-MX" altLang="es-MX" sz="3200" b="1">
                <a:solidFill>
                  <a:srgbClr val="C00000"/>
                </a:solidFill>
                <a:latin typeface="Times New Roman" panose="02020603050405020304" pitchFamily="18" charset="0"/>
              </a:rPr>
              <a:t>Ley de Coordinación Fiscal y el Presupuesto General de Egresos </a:t>
            </a:r>
            <a:r>
              <a:rPr kumimoji="1" lang="es-MX" altLang="es-MX" sz="3200" b="1">
                <a:solidFill>
                  <a:schemeClr val="tx2"/>
                </a:solidFill>
                <a:latin typeface="Times New Roman" panose="02020603050405020304" pitchFamily="18" charset="0"/>
              </a:rPr>
              <a:t>y tienen como característica un </a:t>
            </a:r>
            <a:r>
              <a:rPr kumimoji="1" lang="es-MX" altLang="es-MX" sz="3200" b="1">
                <a:solidFill>
                  <a:srgbClr val="C00000"/>
                </a:solidFill>
                <a:latin typeface="Times New Roman" panose="02020603050405020304" pitchFamily="18" charset="0"/>
              </a:rPr>
              <a:t>destino específico</a:t>
            </a:r>
            <a:r>
              <a:rPr kumimoji="1" lang="es-MX" altLang="es-MX" sz="3200" b="1">
                <a:solidFill>
                  <a:schemeClr val="tx2"/>
                </a:solidFill>
                <a:latin typeface="Times New Roman" panose="02020603050405020304" pitchFamily="18" charset="0"/>
              </a:rPr>
              <a:t>.</a:t>
            </a:r>
          </a:p>
          <a:p>
            <a:pPr algn="just" eaLnBrk="1" hangingPunct="1">
              <a:spcBef>
                <a:spcPct val="50000"/>
              </a:spcBef>
              <a:buFont typeface="Wingdings" panose="05000000000000000000" pitchFamily="2" charset="2"/>
              <a:buChar char="Ø"/>
            </a:pPr>
            <a:r>
              <a:rPr kumimoji="1" lang="es-MX" altLang="es-MX" sz="3600" b="1">
                <a:solidFill>
                  <a:schemeClr val="tx2"/>
                </a:solidFill>
                <a:latin typeface="Times New Roman" panose="02020603050405020304" pitchFamily="18" charset="0"/>
              </a:rPr>
              <a:t> </a:t>
            </a:r>
            <a:r>
              <a:rPr kumimoji="1" lang="es-MX" altLang="es-MX" sz="3200" b="1">
                <a:solidFill>
                  <a:schemeClr val="tx2"/>
                </a:solidFill>
                <a:latin typeface="Times New Roman" panose="02020603050405020304" pitchFamily="18" charset="0"/>
              </a:rPr>
              <a:t>Ramo 33</a:t>
            </a:r>
            <a:endParaRPr kumimoji="1" lang="es-ES" altLang="es-MX" sz="3600" b="1">
              <a:solidFill>
                <a:schemeClr val="tx2"/>
              </a:solidFill>
              <a:latin typeface="Times New Roman" panose="02020603050405020304" pitchFamily="18" charset="0"/>
            </a:endParaRPr>
          </a:p>
        </p:txBody>
      </p:sp>
    </p:spTree>
    <p:extLst>
      <p:ext uri="{BB962C8B-B14F-4D97-AF65-F5344CB8AC3E}">
        <p14:creationId xmlns:p14="http://schemas.microsoft.com/office/powerpoint/2010/main" val="2126891268"/>
      </p:ext>
    </p:extLst>
  </p:cSld>
  <p:clrMapOvr>
    <a:masterClrMapping/>
  </p:clrMapOvr>
  <p:transition spd="me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p:txBody>
          <a:bodyPr rtlCol="0">
            <a:normAutofit/>
          </a:bodyPr>
          <a:lstStyle/>
          <a:p>
            <a:pPr>
              <a:defRPr/>
            </a:pPr>
            <a:r>
              <a:rPr lang="es-MX" sz="2400" b="1" dirty="0">
                <a:solidFill>
                  <a:schemeClr val="accent5">
                    <a:lumMod val="75000"/>
                  </a:schemeClr>
                </a:solidFill>
                <a:latin typeface="Palatino Linotype" pitchFamily="18" charset="0"/>
              </a:rPr>
              <a:t>Diferencias entre Participaciones y Aportaciones</a:t>
            </a:r>
            <a:endParaRPr lang="es-ES" sz="2400" b="1" dirty="0">
              <a:solidFill>
                <a:schemeClr val="accent5">
                  <a:lumMod val="75000"/>
                </a:schemeClr>
              </a:solidFill>
              <a:latin typeface="Palatino Linotype" pitchFamily="18" charset="0"/>
            </a:endParaRPr>
          </a:p>
        </p:txBody>
      </p:sp>
      <p:sp>
        <p:nvSpPr>
          <p:cNvPr id="2053" name="Rectangle 5"/>
          <p:cNvSpPr>
            <a:spLocks noGrp="1" noChangeArrowheads="1"/>
          </p:cNvSpPr>
          <p:nvPr>
            <p:ph sz="half" idx="1"/>
          </p:nvPr>
        </p:nvSpPr>
        <p:spPr>
          <a:xfrm>
            <a:off x="2279650" y="1628775"/>
            <a:ext cx="3602038" cy="4872038"/>
          </a:xfrm>
        </p:spPr>
        <p:txBody>
          <a:bodyPr rtlCol="0">
            <a:normAutofit/>
          </a:bodyPr>
          <a:lstStyle/>
          <a:p>
            <a:pPr marL="320040" indent="-320040" algn="ctr">
              <a:lnSpc>
                <a:spcPct val="80000"/>
              </a:lnSpc>
              <a:spcAft>
                <a:spcPts val="0"/>
              </a:spcAft>
              <a:buNone/>
              <a:defRPr/>
            </a:pPr>
            <a:r>
              <a:rPr lang="es-MX" sz="2400" b="1" dirty="0">
                <a:solidFill>
                  <a:srgbClr val="C00000"/>
                </a:solidFill>
                <a:effectLst>
                  <a:outerShdw blurRad="38100" dist="38100" dir="2700000" algn="tl">
                    <a:srgbClr val="C0C0C0"/>
                  </a:outerShdw>
                </a:effectLst>
                <a:latin typeface="Palatino Linotype" pitchFamily="18" charset="0"/>
              </a:rPr>
              <a:t>PARTICIPACIONES</a:t>
            </a:r>
            <a:endParaRPr lang="es-MX" sz="1700" b="1" dirty="0">
              <a:solidFill>
                <a:srgbClr val="C00000"/>
              </a:solidFill>
              <a:effectLst>
                <a:outerShdw blurRad="38100" dist="38100" dir="2700000" algn="tl">
                  <a:srgbClr val="C0C0C0"/>
                </a:outerShdw>
              </a:effectLst>
              <a:latin typeface="Palatino Linotype" pitchFamily="18" charset="0"/>
            </a:endParaRPr>
          </a:p>
          <a:p>
            <a:pPr marL="320040" indent="-320040" algn="just">
              <a:lnSpc>
                <a:spcPct val="80000"/>
              </a:lnSpc>
              <a:spcAft>
                <a:spcPts val="0"/>
              </a:spcAft>
              <a:buFont typeface="Wingdings"/>
              <a:buChar char=""/>
              <a:defRPr/>
            </a:pPr>
            <a:endParaRPr lang="es-MX" sz="1700" dirty="0">
              <a:solidFill>
                <a:srgbClr val="C00000"/>
              </a:solidFill>
              <a:latin typeface="Palatino Linotype" pitchFamily="18" charset="0"/>
            </a:endParaRPr>
          </a:p>
          <a:p>
            <a:pPr marL="320040" indent="-320040" algn="just">
              <a:lnSpc>
                <a:spcPct val="80000"/>
              </a:lnSpc>
              <a:spcAft>
                <a:spcPts val="0"/>
              </a:spcAft>
              <a:buFont typeface="Wingdings" pitchFamily="2" charset="2"/>
              <a:buChar char="v"/>
              <a:defRPr/>
            </a:pPr>
            <a:r>
              <a:rPr lang="es-MX" sz="1700" dirty="0">
                <a:solidFill>
                  <a:srgbClr val="C00000"/>
                </a:solidFill>
                <a:latin typeface="Palatino Linotype" pitchFamily="18" charset="0"/>
              </a:rPr>
              <a:t>Se derivan como porcentaje de la recaudación federal participable.</a:t>
            </a:r>
          </a:p>
          <a:p>
            <a:pPr marL="320040" indent="-320040" algn="just">
              <a:lnSpc>
                <a:spcPct val="80000"/>
              </a:lnSpc>
              <a:spcAft>
                <a:spcPts val="0"/>
              </a:spcAft>
              <a:buFont typeface="Wingdings" pitchFamily="2" charset="2"/>
              <a:buChar char="v"/>
              <a:defRPr/>
            </a:pPr>
            <a:r>
              <a:rPr lang="es-MX" sz="1700" dirty="0">
                <a:solidFill>
                  <a:srgbClr val="C00000"/>
                </a:solidFill>
                <a:latin typeface="Palatino Linotype" pitchFamily="18" charset="0"/>
              </a:rPr>
              <a:t>Mecanismo claro para su determinación y asignación.</a:t>
            </a:r>
          </a:p>
          <a:p>
            <a:pPr marL="320040" indent="-320040" algn="just">
              <a:lnSpc>
                <a:spcPct val="80000"/>
              </a:lnSpc>
              <a:spcAft>
                <a:spcPts val="0"/>
              </a:spcAft>
              <a:buFont typeface="Wingdings" pitchFamily="2" charset="2"/>
              <a:buChar char="v"/>
              <a:defRPr/>
            </a:pPr>
            <a:r>
              <a:rPr lang="es-MX" sz="1700" dirty="0">
                <a:solidFill>
                  <a:srgbClr val="C00000"/>
                </a:solidFill>
                <a:latin typeface="Palatino Linotype" pitchFamily="18" charset="0"/>
              </a:rPr>
              <a:t>La aplicación de los recursos es de carácter libre, no tienen destino específico.</a:t>
            </a:r>
          </a:p>
          <a:p>
            <a:pPr marL="320040" indent="-320040" algn="just">
              <a:lnSpc>
                <a:spcPct val="80000"/>
              </a:lnSpc>
              <a:spcAft>
                <a:spcPts val="0"/>
              </a:spcAft>
              <a:buFont typeface="Wingdings" pitchFamily="2" charset="2"/>
              <a:buChar char="v"/>
              <a:defRPr/>
            </a:pPr>
            <a:r>
              <a:rPr lang="es-MX" sz="1700" dirty="0">
                <a:solidFill>
                  <a:srgbClr val="C00000"/>
                </a:solidFill>
                <a:latin typeface="Palatino Linotype" pitchFamily="18" charset="0"/>
              </a:rPr>
              <a:t>La fiscalización de su aplicación corresponde a los órganos de auditoria estatal y municipal.</a:t>
            </a:r>
          </a:p>
          <a:p>
            <a:pPr marL="320040" indent="-320040" algn="just">
              <a:lnSpc>
                <a:spcPct val="80000"/>
              </a:lnSpc>
              <a:spcAft>
                <a:spcPts val="0"/>
              </a:spcAft>
              <a:buFont typeface="Wingdings" pitchFamily="2" charset="2"/>
              <a:buChar char="v"/>
              <a:defRPr/>
            </a:pPr>
            <a:r>
              <a:rPr lang="es-MX" sz="1700" dirty="0">
                <a:solidFill>
                  <a:srgbClr val="C00000"/>
                </a:solidFill>
                <a:latin typeface="Palatino Linotype" pitchFamily="18" charset="0"/>
              </a:rPr>
              <a:t>De estos recursos se rinde cuenta al Congreso Local.</a:t>
            </a:r>
          </a:p>
          <a:p>
            <a:pPr marL="320040" indent="-320040" algn="just">
              <a:lnSpc>
                <a:spcPct val="80000"/>
              </a:lnSpc>
              <a:spcAft>
                <a:spcPts val="0"/>
              </a:spcAft>
              <a:buFont typeface="Wingdings" pitchFamily="2" charset="2"/>
              <a:buChar char="v"/>
              <a:defRPr/>
            </a:pPr>
            <a:r>
              <a:rPr lang="es-MX" sz="1700" dirty="0">
                <a:solidFill>
                  <a:srgbClr val="C00000"/>
                </a:solidFill>
                <a:latin typeface="Palatino Linotype" pitchFamily="18" charset="0"/>
              </a:rPr>
              <a:t>Pueden aplicarse como garantía crediticia.</a:t>
            </a:r>
          </a:p>
          <a:p>
            <a:pPr marL="320040" indent="-320040" algn="just">
              <a:lnSpc>
                <a:spcPct val="80000"/>
              </a:lnSpc>
              <a:spcAft>
                <a:spcPts val="0"/>
              </a:spcAft>
              <a:buFont typeface="Wingdings" pitchFamily="2" charset="2"/>
              <a:buChar char="v"/>
              <a:defRPr/>
            </a:pPr>
            <a:r>
              <a:rPr lang="es-MX" sz="1700" dirty="0">
                <a:solidFill>
                  <a:srgbClr val="C00000"/>
                </a:solidFill>
                <a:latin typeface="Palatino Linotype" pitchFamily="18" charset="0"/>
              </a:rPr>
              <a:t>Obliga a los Estados a otorgar como mínimo el 20% de los municipios y el 100% del fondo de fomento municipal.</a:t>
            </a:r>
          </a:p>
          <a:p>
            <a:pPr marL="320040" indent="-320040" algn="just">
              <a:lnSpc>
                <a:spcPct val="80000"/>
              </a:lnSpc>
              <a:spcAft>
                <a:spcPts val="0"/>
              </a:spcAft>
              <a:buFont typeface="Wingdings" pitchFamily="2" charset="2"/>
              <a:buChar char="v"/>
              <a:defRPr/>
            </a:pPr>
            <a:endParaRPr lang="es-MX" sz="1700" dirty="0"/>
          </a:p>
          <a:p>
            <a:pPr marL="320040" indent="-320040" algn="just">
              <a:lnSpc>
                <a:spcPct val="80000"/>
              </a:lnSpc>
              <a:spcAft>
                <a:spcPts val="0"/>
              </a:spcAft>
              <a:buFont typeface="Wingdings"/>
              <a:buChar char=""/>
              <a:defRPr/>
            </a:pPr>
            <a:endParaRPr lang="es-MX" sz="1700" dirty="0"/>
          </a:p>
          <a:p>
            <a:pPr marL="320040" indent="-320040" algn="just">
              <a:lnSpc>
                <a:spcPct val="80000"/>
              </a:lnSpc>
              <a:spcAft>
                <a:spcPts val="0"/>
              </a:spcAft>
              <a:buFont typeface="Wingdings"/>
              <a:buChar char=""/>
              <a:defRPr/>
            </a:pPr>
            <a:endParaRPr lang="es-ES" sz="1700" dirty="0"/>
          </a:p>
        </p:txBody>
      </p:sp>
      <p:sp>
        <p:nvSpPr>
          <p:cNvPr id="2054" name="Rectangle 6"/>
          <p:cNvSpPr>
            <a:spLocks noGrp="1" noChangeArrowheads="1"/>
          </p:cNvSpPr>
          <p:nvPr>
            <p:ph sz="half" idx="2"/>
          </p:nvPr>
        </p:nvSpPr>
        <p:spPr>
          <a:xfrm>
            <a:off x="6618289" y="1628775"/>
            <a:ext cx="3621087" cy="4872038"/>
          </a:xfrm>
        </p:spPr>
        <p:txBody>
          <a:bodyPr rtlCol="0">
            <a:normAutofit/>
          </a:bodyPr>
          <a:lstStyle/>
          <a:p>
            <a:pPr marL="320040" indent="-320040" algn="ctr">
              <a:lnSpc>
                <a:spcPct val="80000"/>
              </a:lnSpc>
              <a:spcAft>
                <a:spcPts val="0"/>
              </a:spcAft>
              <a:buNone/>
              <a:defRPr/>
            </a:pPr>
            <a:r>
              <a:rPr lang="es-MX" sz="2400" b="1" dirty="0">
                <a:solidFill>
                  <a:srgbClr val="3333FF"/>
                </a:solidFill>
                <a:effectLst>
                  <a:outerShdw blurRad="38100" dist="38100" dir="2700000" algn="tl">
                    <a:srgbClr val="C0C0C0"/>
                  </a:outerShdw>
                </a:effectLst>
                <a:latin typeface="Palatino Linotype" pitchFamily="18" charset="0"/>
              </a:rPr>
              <a:t>APORTACIONES</a:t>
            </a:r>
          </a:p>
          <a:p>
            <a:pPr marL="320040" indent="-320040" algn="just">
              <a:lnSpc>
                <a:spcPct val="80000"/>
              </a:lnSpc>
              <a:spcAft>
                <a:spcPts val="0"/>
              </a:spcAft>
              <a:buFont typeface="Wingdings"/>
              <a:buChar char=""/>
              <a:defRPr/>
            </a:pPr>
            <a:endParaRPr lang="es-MX" sz="2000" dirty="0">
              <a:solidFill>
                <a:srgbClr val="3333FF"/>
              </a:solidFill>
              <a:latin typeface="Palatino Linotype" pitchFamily="18" charset="0"/>
            </a:endParaRPr>
          </a:p>
          <a:p>
            <a:pPr marL="320040" indent="-320040" algn="just">
              <a:lnSpc>
                <a:spcPct val="80000"/>
              </a:lnSpc>
              <a:spcAft>
                <a:spcPts val="0"/>
              </a:spcAft>
              <a:buFont typeface="Wingdings" pitchFamily="2" charset="2"/>
              <a:buChar char="v"/>
              <a:defRPr/>
            </a:pPr>
            <a:r>
              <a:rPr lang="es-MX" dirty="0">
                <a:solidFill>
                  <a:srgbClr val="3333FF"/>
                </a:solidFill>
                <a:latin typeface="Palatino Linotype" pitchFamily="18" charset="0"/>
              </a:rPr>
              <a:t>Se establecen en el Presupuesto de Egresos de la Federación.</a:t>
            </a:r>
          </a:p>
          <a:p>
            <a:pPr marL="320040" indent="-320040" algn="just">
              <a:lnSpc>
                <a:spcPct val="80000"/>
              </a:lnSpc>
              <a:spcAft>
                <a:spcPts val="0"/>
              </a:spcAft>
              <a:buFont typeface="Wingdings" pitchFamily="2" charset="2"/>
              <a:buChar char="v"/>
              <a:defRPr/>
            </a:pPr>
            <a:r>
              <a:rPr lang="es-MX" dirty="0">
                <a:solidFill>
                  <a:srgbClr val="3333FF"/>
                </a:solidFill>
                <a:latin typeface="Palatino Linotype" pitchFamily="18" charset="0"/>
              </a:rPr>
              <a:t>La aplicación de los recursos tiene un destino especifico.</a:t>
            </a:r>
          </a:p>
          <a:p>
            <a:pPr marL="320040" indent="-320040" algn="just">
              <a:lnSpc>
                <a:spcPct val="80000"/>
              </a:lnSpc>
              <a:spcAft>
                <a:spcPts val="0"/>
              </a:spcAft>
              <a:buFont typeface="Wingdings" pitchFamily="2" charset="2"/>
              <a:buChar char="v"/>
              <a:defRPr/>
            </a:pPr>
            <a:r>
              <a:rPr lang="es-MX" dirty="0">
                <a:solidFill>
                  <a:srgbClr val="3333FF"/>
                </a:solidFill>
                <a:latin typeface="Palatino Linotype" pitchFamily="18" charset="0"/>
              </a:rPr>
              <a:t>Su fiscalización corresponde en primera instancia a autoridades estatales y posteriormente a federales.</a:t>
            </a:r>
          </a:p>
          <a:p>
            <a:pPr marL="320040" indent="-320040" algn="just">
              <a:lnSpc>
                <a:spcPct val="80000"/>
              </a:lnSpc>
              <a:spcAft>
                <a:spcPts val="0"/>
              </a:spcAft>
              <a:buFont typeface="Wingdings" pitchFamily="2" charset="2"/>
              <a:buChar char="v"/>
              <a:defRPr/>
            </a:pPr>
            <a:r>
              <a:rPr lang="es-MX" dirty="0">
                <a:solidFill>
                  <a:srgbClr val="3333FF"/>
                </a:solidFill>
                <a:latin typeface="Palatino Linotype" pitchFamily="18" charset="0"/>
              </a:rPr>
              <a:t>En estos recursos intervienen autoridades federales.</a:t>
            </a:r>
          </a:p>
          <a:p>
            <a:pPr marL="320040" indent="-320040" algn="just">
              <a:lnSpc>
                <a:spcPct val="80000"/>
              </a:lnSpc>
              <a:spcAft>
                <a:spcPts val="0"/>
              </a:spcAft>
              <a:buFont typeface="Wingdings" pitchFamily="2" charset="2"/>
              <a:buChar char="v"/>
              <a:defRPr/>
            </a:pPr>
            <a:r>
              <a:rPr lang="es-MX" dirty="0">
                <a:solidFill>
                  <a:srgbClr val="3333FF"/>
                </a:solidFill>
                <a:latin typeface="Palatino Linotype" pitchFamily="18" charset="0"/>
              </a:rPr>
              <a:t>No pueden ser aplicados como garantía.</a:t>
            </a:r>
          </a:p>
          <a:p>
            <a:pPr marL="320040" indent="-320040" algn="just">
              <a:lnSpc>
                <a:spcPct val="80000"/>
              </a:lnSpc>
              <a:spcAft>
                <a:spcPts val="0"/>
              </a:spcAft>
              <a:buFont typeface="Wingdings" pitchFamily="2" charset="2"/>
              <a:buChar char="v"/>
              <a:defRPr/>
            </a:pPr>
            <a:r>
              <a:rPr lang="es-MX" dirty="0">
                <a:solidFill>
                  <a:srgbClr val="3333FF"/>
                </a:solidFill>
                <a:latin typeface="Palatino Linotype" pitchFamily="18" charset="0"/>
              </a:rPr>
              <a:t>Se establecen específicamente los fondos y montos que corresponden a los municipios.</a:t>
            </a:r>
          </a:p>
          <a:p>
            <a:pPr marL="320040" indent="-320040" algn="just">
              <a:lnSpc>
                <a:spcPct val="80000"/>
              </a:lnSpc>
              <a:spcAft>
                <a:spcPts val="0"/>
              </a:spcAft>
              <a:buFont typeface="Wingdings" pitchFamily="2" charset="2"/>
              <a:buChar char="v"/>
              <a:defRPr/>
            </a:pPr>
            <a:endParaRPr lang="es-MX" dirty="0">
              <a:solidFill>
                <a:srgbClr val="3333FF"/>
              </a:solidFill>
              <a:latin typeface="Palatino Linotype" pitchFamily="18" charset="0"/>
            </a:endParaRPr>
          </a:p>
          <a:p>
            <a:pPr marL="320040" indent="-320040" algn="just">
              <a:lnSpc>
                <a:spcPct val="80000"/>
              </a:lnSpc>
              <a:spcAft>
                <a:spcPts val="0"/>
              </a:spcAft>
              <a:buFont typeface="Wingdings"/>
              <a:buChar char=""/>
              <a:defRPr/>
            </a:pPr>
            <a:endParaRPr lang="es-ES" sz="1000" dirty="0">
              <a:solidFill>
                <a:srgbClr val="3333FF"/>
              </a:solidFill>
            </a:endParaRPr>
          </a:p>
        </p:txBody>
      </p:sp>
      <p:sp>
        <p:nvSpPr>
          <p:cNvPr id="2" name="1 Marcador de número de diapositiva"/>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B083686-B3F4-44DF-B1D1-172C6BAFF9EE}" type="slidenum">
              <a:rPr lang="es-ES" altLang="es-MX">
                <a:solidFill>
                  <a:srgbClr val="898989"/>
                </a:solidFill>
              </a:rPr>
              <a:pPr eaLnBrk="1" hangingPunct="1"/>
              <a:t>57</a:t>
            </a:fld>
            <a:endParaRPr lang="es-ES" altLang="es-MX">
              <a:solidFill>
                <a:srgbClr val="898989"/>
              </a:solidFill>
            </a:endParaRPr>
          </a:p>
        </p:txBody>
      </p:sp>
    </p:spTree>
    <p:extLst>
      <p:ext uri="{BB962C8B-B14F-4D97-AF65-F5344CB8AC3E}">
        <p14:creationId xmlns:p14="http://schemas.microsoft.com/office/powerpoint/2010/main" val="390097152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2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3FC2BE4-0626-4088-9744-B1027A6C02EC}" type="slidenum">
              <a:rPr lang="es-ES" altLang="es-MX">
                <a:solidFill>
                  <a:schemeClr val="tx2"/>
                </a:solidFill>
              </a:rPr>
              <a:pPr eaLnBrk="1" hangingPunct="1"/>
              <a:t>58</a:t>
            </a:fld>
            <a:endParaRPr lang="es-ES" altLang="es-MX">
              <a:solidFill>
                <a:schemeClr val="tx2"/>
              </a:solidFill>
            </a:endParaRPr>
          </a:p>
        </p:txBody>
      </p:sp>
      <p:sp>
        <p:nvSpPr>
          <p:cNvPr id="357379" name="Text Box 2"/>
          <p:cNvSpPr txBox="1">
            <a:spLocks noChangeArrowheads="1"/>
          </p:cNvSpPr>
          <p:nvPr/>
        </p:nvSpPr>
        <p:spPr bwMode="auto">
          <a:xfrm>
            <a:off x="2514600" y="2209801"/>
            <a:ext cx="7467600" cy="2462213"/>
          </a:xfrm>
          <a:prstGeom prst="rect">
            <a:avLst/>
          </a:prstGeom>
          <a:noFill/>
          <a:ln w="9525">
            <a:noFill/>
            <a:miter lim="800000"/>
            <a:headEnd/>
            <a:tailEnd/>
          </a:ln>
        </p:spPr>
        <p:txBody>
          <a:bodyPr>
            <a:spAutoFit/>
          </a:bodyPr>
          <a:lstStyle/>
          <a:p>
            <a:pPr algn="ctr">
              <a:spcBef>
                <a:spcPct val="50000"/>
              </a:spcBef>
              <a:defRPr/>
            </a:pPr>
            <a:r>
              <a:rPr lang="es-MX" sz="4000" b="1" dirty="0">
                <a:solidFill>
                  <a:schemeClr val="accent2">
                    <a:lumMod val="50000"/>
                  </a:schemeClr>
                </a:solidFill>
              </a:rPr>
              <a:t>LEY DE COORDINACIÓN FISCAL </a:t>
            </a:r>
          </a:p>
          <a:p>
            <a:pPr algn="ctr">
              <a:spcBef>
                <a:spcPct val="50000"/>
              </a:spcBef>
              <a:defRPr/>
            </a:pPr>
            <a:endParaRPr lang="es-MX" sz="4000" b="1" dirty="0">
              <a:solidFill>
                <a:schemeClr val="accent2">
                  <a:lumMod val="50000"/>
                </a:schemeClr>
              </a:solidFill>
            </a:endParaRPr>
          </a:p>
          <a:p>
            <a:pPr algn="ctr">
              <a:spcBef>
                <a:spcPct val="50000"/>
              </a:spcBef>
              <a:defRPr/>
            </a:pPr>
            <a:r>
              <a:rPr lang="es-MX" sz="2800" b="1" i="1" dirty="0">
                <a:solidFill>
                  <a:schemeClr val="accent2">
                    <a:lumMod val="50000"/>
                  </a:schemeClr>
                </a:solidFill>
              </a:rPr>
              <a:t>DISTRIBUCIÓN DE PARTICIPACIONES</a:t>
            </a:r>
            <a:r>
              <a:rPr lang="es-MX" sz="3600" b="1" i="1" dirty="0">
                <a:solidFill>
                  <a:schemeClr val="accent2">
                    <a:lumMod val="50000"/>
                  </a:schemeClr>
                </a:solidFill>
              </a:rPr>
              <a:t> </a:t>
            </a:r>
            <a:endParaRPr lang="es-ES" sz="3600" b="1" i="1" dirty="0">
              <a:solidFill>
                <a:schemeClr val="accent2">
                  <a:lumMod val="50000"/>
                </a:schemeClr>
              </a:solidFill>
            </a:endParaRPr>
          </a:p>
        </p:txBody>
      </p:sp>
    </p:spTree>
    <p:extLst>
      <p:ext uri="{BB962C8B-B14F-4D97-AF65-F5344CB8AC3E}">
        <p14:creationId xmlns:p14="http://schemas.microsoft.com/office/powerpoint/2010/main" val="15450198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2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E647AE5-528A-42AE-835E-F184D804480A}" type="slidenum">
              <a:rPr lang="es-ES" altLang="es-MX">
                <a:solidFill>
                  <a:schemeClr val="tx2"/>
                </a:solidFill>
              </a:rPr>
              <a:pPr eaLnBrk="1" hangingPunct="1"/>
              <a:t>59</a:t>
            </a:fld>
            <a:endParaRPr lang="es-ES" altLang="es-MX">
              <a:solidFill>
                <a:schemeClr val="tx2"/>
              </a:solidFill>
            </a:endParaRPr>
          </a:p>
        </p:txBody>
      </p:sp>
      <p:sp>
        <p:nvSpPr>
          <p:cNvPr id="408579" name="Text Box 2"/>
          <p:cNvSpPr txBox="1">
            <a:spLocks noChangeArrowheads="1"/>
          </p:cNvSpPr>
          <p:nvPr/>
        </p:nvSpPr>
        <p:spPr bwMode="auto">
          <a:xfrm>
            <a:off x="2590800" y="152401"/>
            <a:ext cx="6858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s-MX" altLang="es-MX" sz="2000" b="1"/>
              <a:t>LEY DE COORDINACIÓN FISCAL </a:t>
            </a:r>
            <a:endParaRPr lang="es-ES" altLang="es-MX" sz="2000" b="1"/>
          </a:p>
        </p:txBody>
      </p:sp>
      <p:sp>
        <p:nvSpPr>
          <p:cNvPr id="408580" name="Text Box 3"/>
          <p:cNvSpPr txBox="1">
            <a:spLocks noChangeArrowheads="1"/>
          </p:cNvSpPr>
          <p:nvPr/>
        </p:nvSpPr>
        <p:spPr bwMode="auto">
          <a:xfrm>
            <a:off x="1905000" y="1214439"/>
            <a:ext cx="838200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 typeface="Wingdings" panose="05000000000000000000" pitchFamily="2" charset="2"/>
              <a:buChar char="ü"/>
            </a:pPr>
            <a:r>
              <a:rPr lang="es-MX" altLang="es-MX" sz="2000" dirty="0"/>
              <a:t>La Ley de Coordinación Fiscal fue publicada el 27 de diciembre de 1978 en el Diario Oficial de la Federación.</a:t>
            </a:r>
          </a:p>
          <a:p>
            <a:pPr algn="just" eaLnBrk="1" hangingPunct="1">
              <a:spcBef>
                <a:spcPct val="50000"/>
              </a:spcBef>
              <a:buFont typeface="Wingdings" panose="05000000000000000000" pitchFamily="2" charset="2"/>
              <a:buChar char="ü"/>
            </a:pPr>
            <a:endParaRPr lang="es-MX" altLang="es-MX" sz="2000" dirty="0"/>
          </a:p>
          <a:p>
            <a:pPr algn="just" eaLnBrk="1" hangingPunct="1">
              <a:spcBef>
                <a:spcPct val="50000"/>
              </a:spcBef>
              <a:buFont typeface="Wingdings" panose="05000000000000000000" pitchFamily="2" charset="2"/>
              <a:buChar char="ü"/>
            </a:pPr>
            <a:r>
              <a:rPr lang="es-MX" altLang="es-MX" sz="2000" dirty="0"/>
              <a:t>Se han realizado 17 reformas a la Ley de Coordinación, en aras de una mejor coordinación fiscal entre la Federación y las entidades federativas</a:t>
            </a:r>
          </a:p>
          <a:p>
            <a:pPr algn="just" eaLnBrk="1" hangingPunct="1">
              <a:spcBef>
                <a:spcPct val="50000"/>
              </a:spcBef>
              <a:buFont typeface="Wingdings" panose="05000000000000000000" pitchFamily="2" charset="2"/>
              <a:buChar char="ü"/>
            </a:pPr>
            <a:endParaRPr lang="es-MX" altLang="es-MX" sz="2000" dirty="0"/>
          </a:p>
          <a:p>
            <a:pPr algn="just" eaLnBrk="1" hangingPunct="1">
              <a:spcBef>
                <a:spcPct val="50000"/>
              </a:spcBef>
              <a:buFont typeface="Wingdings" panose="05000000000000000000" pitchFamily="2" charset="2"/>
              <a:buChar char="ü"/>
            </a:pPr>
            <a:r>
              <a:rPr lang="es-MX" altLang="es-MX" sz="2000" dirty="0"/>
              <a:t>Consta de 50 artículos comprendidos en 5 capítulos: </a:t>
            </a:r>
          </a:p>
          <a:p>
            <a:pPr algn="just" eaLnBrk="1" hangingPunct="1">
              <a:spcBef>
                <a:spcPct val="50000"/>
              </a:spcBef>
            </a:pPr>
            <a:endParaRPr lang="es-MX" altLang="es-MX" sz="2000" dirty="0"/>
          </a:p>
          <a:p>
            <a:pPr lvl="1" algn="just" eaLnBrk="1" hangingPunct="1">
              <a:spcBef>
                <a:spcPct val="50000"/>
              </a:spcBef>
              <a:buFont typeface="Wingdings" panose="05000000000000000000" pitchFamily="2" charset="2"/>
              <a:buChar char="Ø"/>
            </a:pPr>
            <a:r>
              <a:rPr lang="es-MX" altLang="es-MX" sz="2000" dirty="0"/>
              <a:t>Capítulo I: De las Participaciones de los Estados, Municipios, y el Distrito Federal en Impuestos Federales. (artículos del 1 al 9). </a:t>
            </a:r>
          </a:p>
          <a:p>
            <a:pPr lvl="1" algn="just" eaLnBrk="1" hangingPunct="1">
              <a:spcBef>
                <a:spcPct val="50000"/>
              </a:spcBef>
              <a:buFont typeface="Wingdings" panose="05000000000000000000" pitchFamily="2" charset="2"/>
              <a:buChar char="Ø"/>
            </a:pPr>
            <a:endParaRPr lang="es-MX" altLang="es-MX" sz="2000" dirty="0"/>
          </a:p>
          <a:p>
            <a:pPr algn="just" eaLnBrk="1" hangingPunct="1">
              <a:spcBef>
                <a:spcPct val="50000"/>
              </a:spcBef>
            </a:pPr>
            <a:r>
              <a:rPr lang="es-MX" altLang="es-MX" sz="2000" dirty="0"/>
              <a:t>  </a:t>
            </a:r>
            <a:endParaRPr lang="es-ES" altLang="es-MX" sz="2000" dirty="0"/>
          </a:p>
        </p:txBody>
      </p:sp>
    </p:spTree>
    <p:extLst>
      <p:ext uri="{BB962C8B-B14F-4D97-AF65-F5344CB8AC3E}">
        <p14:creationId xmlns:p14="http://schemas.microsoft.com/office/powerpoint/2010/main" val="27049898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5 Marcador de número de diapositiva"/>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8A1F686-6D37-4183-B95D-598707288F4C}" type="slidenum">
              <a:rPr lang="es-ES" altLang="es-MX">
                <a:solidFill>
                  <a:srgbClr val="FFFFFF"/>
                </a:solidFill>
              </a:rPr>
              <a:pPr eaLnBrk="1" hangingPunct="1"/>
              <a:t>6</a:t>
            </a:fld>
            <a:endParaRPr lang="es-ES" altLang="es-MX">
              <a:solidFill>
                <a:srgbClr val="FFFFFF"/>
              </a:solidFill>
            </a:endParaRPr>
          </a:p>
        </p:txBody>
      </p:sp>
      <p:sp>
        <p:nvSpPr>
          <p:cNvPr id="355331" name="Rectangle 2"/>
          <p:cNvSpPr>
            <a:spLocks noChangeArrowheads="1"/>
          </p:cNvSpPr>
          <p:nvPr/>
        </p:nvSpPr>
        <p:spPr bwMode="auto">
          <a:xfrm>
            <a:off x="1992314" y="385764"/>
            <a:ext cx="73056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_tradnl" altLang="es-MX" sz="3200" b="1">
                <a:solidFill>
                  <a:srgbClr val="250793"/>
                </a:solidFill>
                <a:latin typeface="Times New Roman" panose="02020603050405020304" pitchFamily="18" charset="0"/>
              </a:rPr>
              <a:t>CONVENCION DE 1925</a:t>
            </a:r>
            <a:endParaRPr lang="es-ES_tradnl" altLang="es-MX" sz="3600">
              <a:solidFill>
                <a:srgbClr val="250793"/>
              </a:solidFill>
              <a:latin typeface="Times New Roman" panose="02020603050405020304" pitchFamily="18" charset="0"/>
            </a:endParaRPr>
          </a:p>
        </p:txBody>
      </p:sp>
      <p:sp>
        <p:nvSpPr>
          <p:cNvPr id="355332" name="Text Box 3"/>
          <p:cNvSpPr txBox="1">
            <a:spLocks noChangeArrowheads="1"/>
          </p:cNvSpPr>
          <p:nvPr/>
        </p:nvSpPr>
        <p:spPr bwMode="auto">
          <a:xfrm>
            <a:off x="2135189" y="1728789"/>
            <a:ext cx="7940675" cy="414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s-ES" altLang="es-MX" sz="3800" b="1" i="1" u="sng">
                <a:latin typeface="Times New Roman" panose="02020603050405020304" pitchFamily="18" charset="0"/>
              </a:rPr>
              <a:t>Resultados:</a:t>
            </a:r>
          </a:p>
          <a:p>
            <a:pPr algn="just" eaLnBrk="1" hangingPunct="1"/>
            <a:endParaRPr lang="es-ES" altLang="es-MX" sz="3800" b="1" i="1" u="sng">
              <a:latin typeface="Times New Roman" panose="02020603050405020304" pitchFamily="18" charset="0"/>
            </a:endParaRPr>
          </a:p>
          <a:p>
            <a:pPr algn="just" eaLnBrk="1" hangingPunct="1"/>
            <a:r>
              <a:rPr lang="es-ES" altLang="es-MX" sz="3800">
                <a:latin typeface="Times New Roman" panose="02020603050405020304" pitchFamily="18" charset="0"/>
              </a:rPr>
              <a:t>	Dado que la iniciativa de reformas constitucionales no prosperaron en el Congreso de la Unión, </a:t>
            </a:r>
            <a:r>
              <a:rPr lang="es-ES" altLang="es-MX" sz="3800" b="1" i="1" u="sng">
                <a:solidFill>
                  <a:srgbClr val="C00000"/>
                </a:solidFill>
                <a:latin typeface="Times New Roman" panose="02020603050405020304" pitchFamily="18" charset="0"/>
              </a:rPr>
              <a:t>no se modificó, en forma sustancial</a:t>
            </a:r>
            <a:r>
              <a:rPr lang="es-ES" altLang="es-MX" sz="3800">
                <a:latin typeface="Times New Roman" panose="02020603050405020304" pitchFamily="18" charset="0"/>
              </a:rPr>
              <a:t>, el sistema tributario del país.</a:t>
            </a:r>
          </a:p>
        </p:txBody>
      </p:sp>
    </p:spTree>
    <p:extLst>
      <p:ext uri="{BB962C8B-B14F-4D97-AF65-F5344CB8AC3E}">
        <p14:creationId xmlns:p14="http://schemas.microsoft.com/office/powerpoint/2010/main" val="2457719768"/>
      </p:ext>
    </p:extLst>
  </p:cSld>
  <p:clrMapOvr>
    <a:masterClrMapping/>
  </p:clrMapOvr>
  <p:transition spd="med"/>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1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49B13DB-F4DC-4870-94BB-9425FD214075}" type="slidenum">
              <a:rPr lang="es-ES" altLang="es-MX">
                <a:solidFill>
                  <a:schemeClr val="tx2"/>
                </a:solidFill>
              </a:rPr>
              <a:pPr eaLnBrk="1" hangingPunct="1"/>
              <a:t>60</a:t>
            </a:fld>
            <a:endParaRPr lang="es-ES" altLang="es-MX">
              <a:solidFill>
                <a:schemeClr val="tx2"/>
              </a:solidFill>
            </a:endParaRPr>
          </a:p>
        </p:txBody>
      </p:sp>
      <p:sp>
        <p:nvSpPr>
          <p:cNvPr id="409603" name="2 Rectángulo"/>
          <p:cNvSpPr>
            <a:spLocks noChangeArrowheads="1"/>
          </p:cNvSpPr>
          <p:nvPr/>
        </p:nvSpPr>
        <p:spPr bwMode="auto">
          <a:xfrm>
            <a:off x="2095501" y="1214438"/>
            <a:ext cx="7929563" cy="486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algn="just" eaLnBrk="1" hangingPunct="1">
              <a:spcBef>
                <a:spcPct val="50000"/>
              </a:spcBef>
              <a:buFont typeface="Wingdings" panose="05000000000000000000" pitchFamily="2" charset="2"/>
              <a:buChar char="Ø"/>
            </a:pPr>
            <a:r>
              <a:rPr lang="es-MX" altLang="es-MX" sz="2000" dirty="0"/>
              <a:t>Capítulo II: Del Sistema Nacional de Coordinación Fiscal. (artículos del 10 al 12)</a:t>
            </a:r>
          </a:p>
          <a:p>
            <a:pPr lvl="1" algn="just" eaLnBrk="1" hangingPunct="1">
              <a:spcBef>
                <a:spcPct val="50000"/>
              </a:spcBef>
              <a:buFont typeface="Wingdings" panose="05000000000000000000" pitchFamily="2" charset="2"/>
              <a:buChar char="Ø"/>
            </a:pPr>
            <a:endParaRPr lang="es-MX" altLang="es-MX" sz="2000" dirty="0"/>
          </a:p>
          <a:p>
            <a:pPr lvl="1" algn="just" eaLnBrk="1" hangingPunct="1">
              <a:spcBef>
                <a:spcPct val="50000"/>
              </a:spcBef>
              <a:buFont typeface="Wingdings" panose="05000000000000000000" pitchFamily="2" charset="2"/>
              <a:buChar char="Ø"/>
            </a:pPr>
            <a:r>
              <a:rPr lang="es-MX" altLang="es-MX" sz="2000" dirty="0"/>
              <a:t>Capítulo III: De la Colaboración Administrativa entre las Entidades y la Federación (artículos del 13 al 15)</a:t>
            </a:r>
          </a:p>
          <a:p>
            <a:pPr lvl="1" algn="just" eaLnBrk="1" hangingPunct="1">
              <a:spcBef>
                <a:spcPct val="50000"/>
              </a:spcBef>
              <a:buFont typeface="Wingdings" panose="05000000000000000000" pitchFamily="2" charset="2"/>
              <a:buChar char="Ø"/>
            </a:pPr>
            <a:endParaRPr lang="es-MX" altLang="es-MX" sz="2000" dirty="0"/>
          </a:p>
          <a:p>
            <a:pPr lvl="1" algn="just" eaLnBrk="1" hangingPunct="1">
              <a:spcBef>
                <a:spcPct val="50000"/>
              </a:spcBef>
              <a:buFont typeface="Wingdings" panose="05000000000000000000" pitchFamily="2" charset="2"/>
              <a:buChar char="Ø"/>
            </a:pPr>
            <a:r>
              <a:rPr lang="es-MX" altLang="es-MX" sz="2000" dirty="0"/>
              <a:t>Capítulo IV: De los Organismos en Materia de Coordinación. (artículos del 16 al 24)</a:t>
            </a:r>
          </a:p>
          <a:p>
            <a:pPr lvl="1" algn="just" eaLnBrk="1" hangingPunct="1">
              <a:spcBef>
                <a:spcPct val="50000"/>
              </a:spcBef>
              <a:buFont typeface="Wingdings" panose="05000000000000000000" pitchFamily="2" charset="2"/>
              <a:buChar char="Ø"/>
            </a:pPr>
            <a:endParaRPr lang="es-MX" altLang="es-MX" sz="2000" dirty="0"/>
          </a:p>
          <a:p>
            <a:pPr lvl="1" algn="just" eaLnBrk="1" hangingPunct="1">
              <a:spcBef>
                <a:spcPct val="50000"/>
              </a:spcBef>
              <a:buFont typeface="Wingdings" panose="05000000000000000000" pitchFamily="2" charset="2"/>
              <a:buChar char="Ø"/>
            </a:pPr>
            <a:r>
              <a:rPr lang="es-MX" altLang="es-MX" sz="2000" dirty="0"/>
              <a:t>Capítulo V: De los Fondos de Aportaciones Federales. (artículos del 25 al 50)</a:t>
            </a:r>
          </a:p>
          <a:p>
            <a:pPr algn="just" eaLnBrk="1" hangingPunct="1">
              <a:spcBef>
                <a:spcPct val="50000"/>
              </a:spcBef>
            </a:pPr>
            <a:r>
              <a:rPr lang="es-MX" altLang="es-MX" sz="2000" dirty="0">
                <a:solidFill>
                  <a:srgbClr val="0070C0"/>
                </a:solidFill>
              </a:rPr>
              <a:t> </a:t>
            </a:r>
            <a:endParaRPr lang="es-MX" altLang="es-MX" dirty="0">
              <a:solidFill>
                <a:srgbClr val="0070C0"/>
              </a:solidFill>
            </a:endParaRPr>
          </a:p>
        </p:txBody>
      </p:sp>
    </p:spTree>
    <p:extLst>
      <p:ext uri="{BB962C8B-B14F-4D97-AF65-F5344CB8AC3E}">
        <p14:creationId xmlns:p14="http://schemas.microsoft.com/office/powerpoint/2010/main" val="358348147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952750" y="3357564"/>
            <a:ext cx="6072188" cy="9286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800" dirty="0">
                <a:solidFill>
                  <a:schemeClr val="bg1"/>
                </a:solidFill>
                <a:cs typeface="Arial" pitchFamily="34" charset="0"/>
              </a:rPr>
              <a:t>Recaudación Federal Participable y Distribución de Participaciones</a:t>
            </a:r>
          </a:p>
        </p:txBody>
      </p:sp>
      <p:cxnSp>
        <p:nvCxnSpPr>
          <p:cNvPr id="7" name="6 Conector recto"/>
          <p:cNvCxnSpPr/>
          <p:nvPr/>
        </p:nvCxnSpPr>
        <p:spPr>
          <a:xfrm>
            <a:off x="1524000" y="0"/>
            <a:ext cx="9144000" cy="1588"/>
          </a:xfrm>
          <a:prstGeom prst="line">
            <a:avLst/>
          </a:prstGeom>
          <a:ln w="635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7 Conector recto"/>
          <p:cNvCxnSpPr/>
          <p:nvPr/>
        </p:nvCxnSpPr>
        <p:spPr>
          <a:xfrm flipV="1">
            <a:off x="1524000" y="142875"/>
            <a:ext cx="91440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a:off x="1524000" y="6713539"/>
            <a:ext cx="9144000" cy="1587"/>
          </a:xfrm>
          <a:prstGeom prst="line">
            <a:avLst/>
          </a:prstGeom>
          <a:ln w="635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flipV="1">
            <a:off x="1524000" y="6858000"/>
            <a:ext cx="91440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410631" name="9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20425C1-9071-4CF8-B77C-72876E3195A6}" type="slidenum">
              <a:rPr lang="es-MX" altLang="es-MX">
                <a:solidFill>
                  <a:schemeClr val="tx2"/>
                </a:solidFill>
              </a:rPr>
              <a:pPr eaLnBrk="1" hangingPunct="1"/>
              <a:t>61</a:t>
            </a:fld>
            <a:endParaRPr lang="es-MX" altLang="es-MX">
              <a:solidFill>
                <a:schemeClr val="tx2"/>
              </a:solidFill>
            </a:endParaRPr>
          </a:p>
        </p:txBody>
      </p:sp>
    </p:spTree>
    <p:extLst>
      <p:ext uri="{BB962C8B-B14F-4D97-AF65-F5344CB8AC3E}">
        <p14:creationId xmlns:p14="http://schemas.microsoft.com/office/powerpoint/2010/main" val="39776991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4" name="10 CuadroTexto"/>
          <p:cNvSpPr txBox="1">
            <a:spLocks noChangeArrowheads="1"/>
          </p:cNvSpPr>
          <p:nvPr/>
        </p:nvSpPr>
        <p:spPr bwMode="auto">
          <a:xfrm>
            <a:off x="1738314" y="571501"/>
            <a:ext cx="8715375" cy="5709255"/>
          </a:xfrm>
          <a:prstGeom prst="rect">
            <a:avLst/>
          </a:prstGeom>
          <a:noFill/>
          <a:ln w="9525">
            <a:noFill/>
            <a:miter lim="800000"/>
            <a:headEnd/>
            <a:tailEnd/>
          </a:ln>
        </p:spPr>
        <p:txBody>
          <a:bodyPr>
            <a:spAutoFit/>
          </a:bodyPr>
          <a:lstStyle/>
          <a:p>
            <a:pPr indent="17463" algn="just">
              <a:defRPr/>
            </a:pPr>
            <a:r>
              <a:rPr lang="es-ES" sz="2000" dirty="0"/>
              <a:t>La </a:t>
            </a:r>
            <a:r>
              <a:rPr lang="es-ES" sz="2000" b="1" dirty="0"/>
              <a:t>RFP</a:t>
            </a:r>
            <a:r>
              <a:rPr lang="es-ES" sz="2000" dirty="0"/>
              <a:t> es el </a:t>
            </a:r>
            <a:r>
              <a:rPr lang="es-ES" sz="2000" b="1" dirty="0">
                <a:solidFill>
                  <a:srgbClr val="002060"/>
                </a:solidFill>
              </a:rPr>
              <a:t>mecanismo mediante el cual se concentra el total de recursos de origen federal susceptibles de participación por parte de las entidades y los municipios</a:t>
            </a:r>
            <a:r>
              <a:rPr lang="es-ES" sz="2000" dirty="0">
                <a:solidFill>
                  <a:srgbClr val="002060"/>
                </a:solidFill>
              </a:rPr>
              <a:t>. </a:t>
            </a:r>
          </a:p>
          <a:p>
            <a:pPr indent="17463" algn="just">
              <a:defRPr/>
            </a:pPr>
            <a:endParaRPr lang="es-ES" sz="2000" dirty="0"/>
          </a:p>
          <a:p>
            <a:pPr marL="360363" indent="-360363" algn="just">
              <a:buClr>
                <a:schemeClr val="accent6">
                  <a:lumMod val="75000"/>
                </a:schemeClr>
              </a:buClr>
              <a:buFont typeface="Wingdings" pitchFamily="2" charset="2"/>
              <a:buChar char="Ø"/>
              <a:defRPr/>
            </a:pPr>
            <a:r>
              <a:rPr lang="es-ES" sz="2000" dirty="0"/>
              <a:t>Es un elemento esencial en la distribución de los recursos del Sistema de Participaciones y de los Fondos de Aportaciones Federales: </a:t>
            </a:r>
          </a:p>
          <a:p>
            <a:pPr marL="360363" indent="-360363" algn="just">
              <a:buClr>
                <a:schemeClr val="accent6">
                  <a:lumMod val="75000"/>
                </a:schemeClr>
              </a:buClr>
              <a:buFont typeface="Wingdings" pitchFamily="2" charset="2"/>
              <a:buChar char="Ø"/>
              <a:defRPr/>
            </a:pPr>
            <a:endParaRPr lang="es-ES" sz="900" dirty="0"/>
          </a:p>
          <a:p>
            <a:pPr marL="720725" lvl="1" indent="-279400" algn="just">
              <a:buClr>
                <a:schemeClr val="accent6">
                  <a:lumMod val="75000"/>
                </a:schemeClr>
              </a:buClr>
              <a:buFont typeface="Wingdings" pitchFamily="2" charset="2"/>
              <a:buChar char="ü"/>
              <a:defRPr/>
            </a:pPr>
            <a:r>
              <a:rPr lang="es-ES" sz="2000" dirty="0"/>
              <a:t>Los </a:t>
            </a:r>
            <a:r>
              <a:rPr lang="es-ES" sz="2000" b="1" dirty="0"/>
              <a:t>fondos participables de las Entidades Federativas y Municipios se calculan como proporción de este concepto</a:t>
            </a:r>
            <a:r>
              <a:rPr lang="es-ES" sz="2000" dirty="0"/>
              <a:t>. </a:t>
            </a:r>
          </a:p>
          <a:p>
            <a:pPr marL="720725" lvl="1" indent="-279400" algn="just">
              <a:buClr>
                <a:schemeClr val="accent6">
                  <a:lumMod val="75000"/>
                </a:schemeClr>
              </a:buClr>
              <a:buFont typeface="Wingdings" pitchFamily="2" charset="2"/>
              <a:buChar char="ü"/>
              <a:defRPr/>
            </a:pPr>
            <a:r>
              <a:rPr lang="es-ES" sz="2000" dirty="0"/>
              <a:t>Paralelamente, </a:t>
            </a:r>
            <a:r>
              <a:rPr lang="es-ES" sz="2000" b="1" dirty="0"/>
              <a:t>sirve de referencia para el cálculo de los fondos de aportaciones FAM, FAIS, FORTAMUNDF y FAFEF</a:t>
            </a:r>
            <a:r>
              <a:rPr lang="es-ES" sz="2000" dirty="0"/>
              <a:t>.</a:t>
            </a:r>
          </a:p>
          <a:p>
            <a:pPr algn="just">
              <a:defRPr/>
            </a:pPr>
            <a:endParaRPr lang="es-ES" sz="2000" dirty="0"/>
          </a:p>
          <a:p>
            <a:pPr indent="17463" algn="just">
              <a:defRPr/>
            </a:pPr>
            <a:r>
              <a:rPr lang="es-ES" sz="2000" dirty="0"/>
              <a:t>La RFP se define en el artículo 2º de la Ley de Coordinación Fiscal (LCF). La construcción de la RFP consta de 2 fases:</a:t>
            </a:r>
          </a:p>
          <a:p>
            <a:pPr indent="17463" algn="just">
              <a:defRPr/>
            </a:pPr>
            <a:endParaRPr lang="es-ES" sz="1600" dirty="0"/>
          </a:p>
          <a:p>
            <a:pPr marL="719138" lvl="1" indent="-358775">
              <a:buClr>
                <a:schemeClr val="accent6">
                  <a:lumMod val="75000"/>
                </a:schemeClr>
              </a:buClr>
              <a:buFont typeface="+mj-lt"/>
              <a:buAutoNum type="arabicPeriod"/>
              <a:defRPr/>
            </a:pPr>
            <a:r>
              <a:rPr lang="es-ES" sz="2000" b="1" dirty="0"/>
              <a:t>RFP Bruta. </a:t>
            </a:r>
            <a:r>
              <a:rPr lang="es-ES" sz="2000" dirty="0"/>
              <a:t> Es la suma de los impuestos federales y los derechos sobre la extracción de petróleo y de minería.</a:t>
            </a:r>
            <a:endParaRPr lang="es-ES" sz="900" dirty="0"/>
          </a:p>
          <a:p>
            <a:pPr marL="719138" lvl="1" indent="-358775" algn="just">
              <a:buClr>
                <a:schemeClr val="accent6">
                  <a:lumMod val="75000"/>
                </a:schemeClr>
              </a:buClr>
              <a:buFont typeface="+mj-lt"/>
              <a:buAutoNum type="arabicPeriod"/>
              <a:defRPr/>
            </a:pPr>
            <a:r>
              <a:rPr lang="es-ES" sz="2000" b="1" dirty="0"/>
              <a:t>RFP Neta</a:t>
            </a:r>
            <a:r>
              <a:rPr lang="es-ES" sz="2000" dirty="0"/>
              <a:t>. Se conforma deduciendo de la RFP Bruta las devoluciones establecidas en los párrafos 2, 3 y 4 del artículo 2º  de la LCF.</a:t>
            </a:r>
          </a:p>
        </p:txBody>
      </p:sp>
      <p:sp>
        <p:nvSpPr>
          <p:cNvPr id="2" name="1 Marcador de número de diapositiva"/>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36E786C-3201-4AC9-B55C-A0D612302B90}" type="slidenum">
              <a:rPr lang="es-ES" altLang="es-MX">
                <a:solidFill>
                  <a:srgbClr val="898989"/>
                </a:solidFill>
              </a:rPr>
              <a:pPr eaLnBrk="1" hangingPunct="1"/>
              <a:t>62</a:t>
            </a:fld>
            <a:endParaRPr lang="es-ES" altLang="es-MX">
              <a:solidFill>
                <a:srgbClr val="898989"/>
              </a:solidFill>
            </a:endParaRPr>
          </a:p>
        </p:txBody>
      </p:sp>
    </p:spTree>
    <p:extLst>
      <p:ext uri="{BB962C8B-B14F-4D97-AF65-F5344CB8AC3E}">
        <p14:creationId xmlns:p14="http://schemas.microsoft.com/office/powerpoint/2010/main" val="180699426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Conector recto"/>
          <p:cNvCxnSpPr/>
          <p:nvPr/>
        </p:nvCxnSpPr>
        <p:spPr>
          <a:xfrm>
            <a:off x="1524001" y="692150"/>
            <a:ext cx="7858125"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0" name="9 Rectángulo"/>
          <p:cNvSpPr/>
          <p:nvPr/>
        </p:nvSpPr>
        <p:spPr>
          <a:xfrm>
            <a:off x="3213101" y="120651"/>
            <a:ext cx="5357813" cy="42862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dirty="0"/>
              <a:t>Conformación de la Recaudación Federal Participable</a:t>
            </a:r>
          </a:p>
        </p:txBody>
      </p:sp>
      <p:sp>
        <p:nvSpPr>
          <p:cNvPr id="11" name="10 CuadroTexto"/>
          <p:cNvSpPr txBox="1"/>
          <p:nvPr/>
        </p:nvSpPr>
        <p:spPr>
          <a:xfrm>
            <a:off x="1809720" y="1052737"/>
            <a:ext cx="2758960" cy="4955203"/>
          </a:xfrm>
          <a:prstGeom prst="rect">
            <a:avLst/>
          </a:prstGeom>
          <a:ln>
            <a:solidFill>
              <a:schemeClr val="tx2"/>
            </a:solidFill>
          </a:ln>
        </p:spPr>
        <p:style>
          <a:lnRef idx="0">
            <a:schemeClr val="accent1"/>
          </a:lnRef>
          <a:fillRef idx="1001">
            <a:schemeClr val="dk2"/>
          </a:fillRef>
          <a:effectRef idx="3">
            <a:schemeClr val="accent1"/>
          </a:effectRef>
          <a:fontRef idx="minor">
            <a:schemeClr val="lt1"/>
          </a:fontRef>
        </p:style>
        <p:txBody>
          <a:bodyPr>
            <a:spAutoFit/>
          </a:bodyPr>
          <a:lstStyle/>
          <a:p>
            <a:pPr algn="ctr">
              <a:defRPr/>
            </a:pPr>
            <a:r>
              <a:rPr lang="es-ES" b="1" dirty="0"/>
              <a:t>A. RFP BRUTA</a:t>
            </a:r>
          </a:p>
          <a:p>
            <a:pPr>
              <a:buFont typeface="Wingdings" pitchFamily="2" charset="2"/>
              <a:buChar char="ü"/>
              <a:defRPr/>
            </a:pPr>
            <a:r>
              <a:rPr lang="es-ES" dirty="0"/>
              <a:t>Ingresos Tributarios </a:t>
            </a:r>
            <a:r>
              <a:rPr lang="es-ES" sz="1400" dirty="0"/>
              <a:t>(Recaudación de los impuestos federales)</a:t>
            </a:r>
            <a:r>
              <a:rPr lang="es-ES" dirty="0"/>
              <a:t>:</a:t>
            </a:r>
          </a:p>
          <a:p>
            <a:pPr marL="263525" lvl="1">
              <a:buFont typeface="Wingdings" pitchFamily="2" charset="2"/>
              <a:buChar char="§"/>
              <a:defRPr/>
            </a:pPr>
            <a:r>
              <a:rPr lang="es-ES" sz="1600" dirty="0"/>
              <a:t>ISR</a:t>
            </a:r>
          </a:p>
          <a:p>
            <a:pPr marL="263525" lvl="1">
              <a:buFont typeface="Wingdings" pitchFamily="2" charset="2"/>
              <a:buChar char="§"/>
              <a:defRPr/>
            </a:pPr>
            <a:r>
              <a:rPr lang="es-ES" sz="1600" dirty="0"/>
              <a:t>IVA</a:t>
            </a:r>
          </a:p>
          <a:p>
            <a:pPr marL="263525" lvl="1">
              <a:buFont typeface="Wingdings" pitchFamily="2" charset="2"/>
              <a:buChar char="§"/>
              <a:defRPr/>
            </a:pPr>
            <a:r>
              <a:rPr lang="es-ES" sz="1600" dirty="0"/>
              <a:t>IDE</a:t>
            </a:r>
          </a:p>
          <a:p>
            <a:pPr marL="263525" lvl="1">
              <a:buFont typeface="Wingdings" pitchFamily="2" charset="2"/>
              <a:buChar char="§"/>
              <a:defRPr/>
            </a:pPr>
            <a:r>
              <a:rPr lang="es-ES" sz="1600" dirty="0"/>
              <a:t>IMPAC</a:t>
            </a:r>
          </a:p>
          <a:p>
            <a:pPr marL="263525" lvl="1">
              <a:buFont typeface="Wingdings" pitchFamily="2" charset="2"/>
              <a:buChar char="§"/>
              <a:defRPr/>
            </a:pPr>
            <a:r>
              <a:rPr lang="es-ES" sz="1600" dirty="0"/>
              <a:t>IEPS</a:t>
            </a:r>
          </a:p>
          <a:p>
            <a:pPr marL="263525" lvl="1">
              <a:buFont typeface="Wingdings" pitchFamily="2" charset="2"/>
              <a:buChar char="§"/>
              <a:defRPr/>
            </a:pPr>
            <a:r>
              <a:rPr lang="es-ES" sz="1600" dirty="0"/>
              <a:t>ISTUV</a:t>
            </a:r>
          </a:p>
          <a:p>
            <a:pPr marL="263525" lvl="1">
              <a:buFont typeface="Wingdings" pitchFamily="2" charset="2"/>
              <a:buChar char="§"/>
              <a:defRPr/>
            </a:pPr>
            <a:r>
              <a:rPr lang="es-ES" sz="1600" dirty="0"/>
              <a:t>ISAN</a:t>
            </a:r>
          </a:p>
          <a:p>
            <a:pPr marL="263525" lvl="1">
              <a:buFont typeface="Wingdings" pitchFamily="2" charset="2"/>
              <a:buChar char="§"/>
              <a:defRPr/>
            </a:pPr>
            <a:r>
              <a:rPr lang="es-ES" sz="1600" dirty="0"/>
              <a:t>IETU</a:t>
            </a:r>
          </a:p>
          <a:p>
            <a:pPr marL="263525" lvl="1">
              <a:buFont typeface="Wingdings" pitchFamily="2" charset="2"/>
              <a:buChar char="§"/>
              <a:defRPr/>
            </a:pPr>
            <a:r>
              <a:rPr lang="es-ES" sz="1600" dirty="0"/>
              <a:t>IDE</a:t>
            </a:r>
          </a:p>
          <a:p>
            <a:pPr marL="263525" lvl="1">
              <a:buFont typeface="Wingdings" pitchFamily="2" charset="2"/>
              <a:buChar char="§"/>
              <a:defRPr/>
            </a:pPr>
            <a:r>
              <a:rPr lang="es-ES" sz="1600" dirty="0"/>
              <a:t>Rendimientos Petroleros</a:t>
            </a:r>
          </a:p>
          <a:p>
            <a:pPr marL="263525" lvl="1">
              <a:buFont typeface="Wingdings" pitchFamily="2" charset="2"/>
              <a:buChar char="§"/>
              <a:defRPr/>
            </a:pPr>
            <a:r>
              <a:rPr lang="es-ES" sz="1600" dirty="0"/>
              <a:t>Actualizaciones y Recargos</a:t>
            </a:r>
          </a:p>
          <a:p>
            <a:pPr marL="0" lvl="1">
              <a:buFont typeface="Wingdings" pitchFamily="2" charset="2"/>
              <a:buChar char="ü"/>
              <a:tabLst>
                <a:tab pos="82550" algn="l"/>
              </a:tabLst>
              <a:defRPr/>
            </a:pPr>
            <a:r>
              <a:rPr lang="es-ES" dirty="0"/>
              <a:t>Cuota mensual de Pemex</a:t>
            </a:r>
          </a:p>
          <a:p>
            <a:pPr marL="0" lvl="1">
              <a:buFont typeface="Wingdings" pitchFamily="2" charset="2"/>
              <a:buChar char="ü"/>
              <a:tabLst>
                <a:tab pos="82550" algn="l"/>
              </a:tabLst>
              <a:defRPr/>
            </a:pPr>
            <a:r>
              <a:rPr lang="es-ES" dirty="0"/>
              <a:t>Porcentaje de la utilidad operativa de PEMEX (2015)</a:t>
            </a:r>
          </a:p>
          <a:p>
            <a:pPr marL="0" lvl="1">
              <a:buFont typeface="Wingdings" pitchFamily="2" charset="2"/>
              <a:buChar char="ü"/>
              <a:tabLst>
                <a:tab pos="82550" algn="l"/>
              </a:tabLst>
              <a:defRPr/>
            </a:pPr>
            <a:r>
              <a:rPr lang="es-ES" dirty="0"/>
              <a:t>Derecho de minería</a:t>
            </a:r>
          </a:p>
        </p:txBody>
      </p:sp>
      <p:sp>
        <p:nvSpPr>
          <p:cNvPr id="12" name="11 CuadroTexto"/>
          <p:cNvSpPr txBox="1"/>
          <p:nvPr/>
        </p:nvSpPr>
        <p:spPr>
          <a:xfrm>
            <a:off x="4881554" y="908720"/>
            <a:ext cx="2786082" cy="5909310"/>
          </a:xfrm>
          <a:prstGeom prst="rect">
            <a:avLst/>
          </a:prstGeom>
          <a:solidFill>
            <a:schemeClr val="accent6">
              <a:lumMod val="75000"/>
            </a:schemeClr>
          </a:solidFill>
          <a:ln>
            <a:solidFill>
              <a:schemeClr val="tx2"/>
            </a:solidFill>
          </a:ln>
        </p:spPr>
        <p:style>
          <a:lnRef idx="0">
            <a:schemeClr val="accent1"/>
          </a:lnRef>
          <a:fillRef idx="1001">
            <a:schemeClr val="dk2"/>
          </a:fillRef>
          <a:effectRef idx="3">
            <a:schemeClr val="accent1"/>
          </a:effectRef>
          <a:fontRef idx="minor">
            <a:schemeClr val="lt1"/>
          </a:fontRef>
        </p:style>
        <p:txBody>
          <a:bodyPr>
            <a:spAutoFit/>
          </a:bodyPr>
          <a:lstStyle/>
          <a:p>
            <a:pPr algn="ctr">
              <a:defRPr/>
            </a:pPr>
            <a:r>
              <a:rPr lang="es-ES" sz="1400" b="1" dirty="0"/>
              <a:t>B. DEDUCCIONES</a:t>
            </a:r>
          </a:p>
          <a:p>
            <a:pPr algn="just">
              <a:buFont typeface="Wingdings" pitchFamily="2" charset="2"/>
              <a:buChar char="ü"/>
              <a:defRPr/>
            </a:pPr>
            <a:r>
              <a:rPr lang="es-ES" sz="1400" dirty="0"/>
              <a:t>Devoluciones</a:t>
            </a:r>
          </a:p>
          <a:p>
            <a:pPr algn="just">
              <a:buFont typeface="Wingdings" pitchFamily="2" charset="2"/>
              <a:buChar char="ü"/>
              <a:defRPr/>
            </a:pPr>
            <a:r>
              <a:rPr lang="es-ES" sz="1400" dirty="0"/>
              <a:t>Derechos adicionales o extraordinarios sobre extracción del petróleo</a:t>
            </a:r>
          </a:p>
          <a:p>
            <a:pPr algn="just">
              <a:buFont typeface="Wingdings" pitchFamily="2" charset="2"/>
              <a:buChar char="ü"/>
              <a:defRPr/>
            </a:pPr>
            <a:r>
              <a:rPr lang="es-ES" sz="1400" dirty="0"/>
              <a:t>ISR Salarios y prestación  del personal subordinado de la federación EF y municipios y sus organismos descentralizados y autónomos.</a:t>
            </a:r>
          </a:p>
          <a:p>
            <a:pPr algn="just">
              <a:buFont typeface="Wingdings" pitchFamily="2" charset="2"/>
              <a:buChar char="ü"/>
              <a:defRPr/>
            </a:pPr>
            <a:r>
              <a:rPr lang="es-ES" sz="1400" dirty="0"/>
              <a:t>Derecho especial y adicional de minería </a:t>
            </a:r>
          </a:p>
          <a:p>
            <a:pPr algn="just">
              <a:buFont typeface="Wingdings" pitchFamily="2" charset="2"/>
              <a:buChar char="ü"/>
              <a:defRPr/>
            </a:pPr>
            <a:r>
              <a:rPr lang="es-ES" sz="1400" dirty="0"/>
              <a:t>Compensaciones</a:t>
            </a:r>
          </a:p>
          <a:p>
            <a:pPr algn="just">
              <a:buFont typeface="Wingdings" pitchFamily="2" charset="2"/>
              <a:buChar char="ü"/>
              <a:defRPr/>
            </a:pPr>
            <a:r>
              <a:rPr lang="es-ES" sz="1400" dirty="0"/>
              <a:t>ISTUV (hasta 2012)</a:t>
            </a:r>
          </a:p>
          <a:p>
            <a:pPr algn="just">
              <a:buFont typeface="Wingdings" pitchFamily="2" charset="2"/>
              <a:buChar char="ü"/>
              <a:defRPr/>
            </a:pPr>
            <a:r>
              <a:rPr lang="es-ES" sz="1400" dirty="0" err="1"/>
              <a:t>Repecos</a:t>
            </a:r>
            <a:r>
              <a:rPr lang="es-ES" sz="1400" dirty="0"/>
              <a:t>  </a:t>
            </a:r>
          </a:p>
          <a:p>
            <a:pPr algn="just">
              <a:buFont typeface="Wingdings" pitchFamily="2" charset="2"/>
              <a:buChar char="ü"/>
              <a:defRPr/>
            </a:pPr>
            <a:r>
              <a:rPr lang="es-ES" sz="1400" dirty="0"/>
              <a:t>ISAN</a:t>
            </a:r>
          </a:p>
          <a:p>
            <a:pPr algn="just">
              <a:buFont typeface="Wingdings" pitchFamily="2" charset="2"/>
              <a:buChar char="ü"/>
              <a:defRPr/>
            </a:pPr>
            <a:r>
              <a:rPr lang="es-ES" sz="1400" dirty="0"/>
              <a:t>Incentivos Económicos</a:t>
            </a:r>
          </a:p>
          <a:p>
            <a:pPr algn="just">
              <a:buFont typeface="Wingdings" pitchFamily="2" charset="2"/>
              <a:buChar char="ü"/>
              <a:defRPr/>
            </a:pPr>
            <a:r>
              <a:rPr lang="es-ES" sz="1400" dirty="0"/>
              <a:t>IEPS:</a:t>
            </a:r>
          </a:p>
          <a:p>
            <a:pPr marL="263525" lvl="1" algn="just">
              <a:buFont typeface="Wingdings" pitchFamily="2" charset="2"/>
              <a:buChar char="§"/>
              <a:defRPr/>
            </a:pPr>
            <a:r>
              <a:rPr lang="es-ES" sz="1400" dirty="0"/>
              <a:t>20% Bebidas alcohólicas</a:t>
            </a:r>
          </a:p>
          <a:p>
            <a:pPr marL="263525" lvl="1" algn="just">
              <a:buFont typeface="Wingdings" pitchFamily="2" charset="2"/>
              <a:buChar char="§"/>
              <a:defRPr/>
            </a:pPr>
            <a:r>
              <a:rPr lang="es-ES" sz="1400" dirty="0"/>
              <a:t>20% Cerveza</a:t>
            </a:r>
          </a:p>
          <a:p>
            <a:pPr marL="263525" lvl="1" algn="just">
              <a:buFont typeface="Wingdings" pitchFamily="2" charset="2"/>
              <a:buChar char="§"/>
              <a:defRPr/>
            </a:pPr>
            <a:r>
              <a:rPr lang="es-ES" sz="1400" dirty="0"/>
              <a:t>8% Tabacos</a:t>
            </a:r>
          </a:p>
          <a:p>
            <a:pPr marL="263525" lvl="1" algn="just">
              <a:buFont typeface="Wingdings" pitchFamily="2" charset="2"/>
              <a:buChar char="§"/>
              <a:defRPr/>
            </a:pPr>
            <a:r>
              <a:rPr lang="es-ES" sz="1400" dirty="0"/>
              <a:t>Art. 2-A frac. II de la LIEPS referente a gasolina y diesel</a:t>
            </a:r>
          </a:p>
          <a:p>
            <a:pPr marL="263525" lvl="1" algn="just">
              <a:buFont typeface="Wingdings" pitchFamily="2" charset="2"/>
              <a:buChar char="§"/>
              <a:defRPr/>
            </a:pPr>
            <a:r>
              <a:rPr lang="es-ES" sz="1400" dirty="0"/>
              <a:t>Art. 2 de la LIEPS referente a juegos y sorteos</a:t>
            </a:r>
          </a:p>
          <a:p>
            <a:pPr marL="82550" lvl="1" algn="just">
              <a:buFont typeface="Wingdings" pitchFamily="2" charset="2"/>
              <a:buChar char="ü"/>
              <a:defRPr/>
            </a:pPr>
            <a:r>
              <a:rPr lang="es-ES" sz="1400" dirty="0"/>
              <a:t>Loterías, rifas y sorteos (premios)</a:t>
            </a:r>
          </a:p>
        </p:txBody>
      </p:sp>
      <p:sp>
        <p:nvSpPr>
          <p:cNvPr id="13" name="12 CuadroTexto"/>
          <p:cNvSpPr txBox="1"/>
          <p:nvPr/>
        </p:nvSpPr>
        <p:spPr>
          <a:xfrm>
            <a:off x="7953388" y="2571729"/>
            <a:ext cx="2473240" cy="1938992"/>
          </a:xfrm>
          <a:prstGeom prst="rect">
            <a:avLst/>
          </a:prstGeom>
          <a:solidFill>
            <a:schemeClr val="tx2">
              <a:lumMod val="60000"/>
              <a:lumOff val="40000"/>
            </a:schemeClr>
          </a:solidFill>
          <a:ln>
            <a:solidFill>
              <a:schemeClr val="tx2"/>
            </a:solidFill>
          </a:ln>
        </p:spPr>
        <p:style>
          <a:lnRef idx="0">
            <a:schemeClr val="accent1"/>
          </a:lnRef>
          <a:fillRef idx="1001">
            <a:schemeClr val="dk2"/>
          </a:fillRef>
          <a:effectRef idx="3">
            <a:schemeClr val="accent1"/>
          </a:effectRef>
          <a:fontRef idx="minor">
            <a:schemeClr val="lt1"/>
          </a:fontRef>
        </p:style>
        <p:txBody>
          <a:bodyPr>
            <a:spAutoFit/>
          </a:bodyPr>
          <a:lstStyle/>
          <a:p>
            <a:pPr marL="0" lvl="1" algn="ctr">
              <a:tabLst>
                <a:tab pos="82550" algn="l"/>
              </a:tabLst>
              <a:defRPr/>
            </a:pPr>
            <a:r>
              <a:rPr lang="es-ES" sz="2000" b="1" dirty="0"/>
              <a:t>C. RFP NETA</a:t>
            </a:r>
          </a:p>
          <a:p>
            <a:pPr marL="0" lvl="1" algn="ctr">
              <a:tabLst>
                <a:tab pos="82550" algn="l"/>
              </a:tabLst>
              <a:defRPr/>
            </a:pPr>
            <a:r>
              <a:rPr lang="es-ES" sz="2000" dirty="0"/>
              <a:t> (A-B)</a:t>
            </a:r>
          </a:p>
          <a:p>
            <a:pPr marL="0" lvl="1" algn="ctr">
              <a:tabLst>
                <a:tab pos="82550" algn="l"/>
              </a:tabLst>
              <a:defRPr/>
            </a:pPr>
            <a:endParaRPr lang="es-ES" sz="2000" dirty="0"/>
          </a:p>
          <a:p>
            <a:pPr marL="0" lvl="1" algn="ctr">
              <a:tabLst>
                <a:tab pos="82550" algn="l"/>
              </a:tabLst>
              <a:defRPr/>
            </a:pPr>
            <a:r>
              <a:rPr lang="es-ES" sz="2000" dirty="0"/>
              <a:t>Base de cálculo de las participaciones </a:t>
            </a:r>
          </a:p>
          <a:p>
            <a:pPr marL="0" lvl="1" algn="ctr">
              <a:tabLst>
                <a:tab pos="82550" algn="l"/>
              </a:tabLst>
              <a:defRPr/>
            </a:pPr>
            <a:endParaRPr lang="es-ES" sz="2000" dirty="0"/>
          </a:p>
        </p:txBody>
      </p:sp>
      <p:sp>
        <p:nvSpPr>
          <p:cNvPr id="2" name="1 Marcador de número de diapositiva"/>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B6F922A-F4B6-4938-9F00-8693085C779C}" type="slidenum">
              <a:rPr lang="es-ES" altLang="es-MX">
                <a:solidFill>
                  <a:srgbClr val="898989"/>
                </a:solidFill>
              </a:rPr>
              <a:pPr eaLnBrk="1" hangingPunct="1"/>
              <a:t>63</a:t>
            </a:fld>
            <a:endParaRPr lang="es-ES" altLang="es-MX">
              <a:solidFill>
                <a:srgbClr val="898989"/>
              </a:solidFill>
            </a:endParaRPr>
          </a:p>
        </p:txBody>
      </p:sp>
    </p:spTree>
    <p:extLst>
      <p:ext uri="{BB962C8B-B14F-4D97-AF65-F5344CB8AC3E}">
        <p14:creationId xmlns:p14="http://schemas.microsoft.com/office/powerpoint/2010/main" val="160468675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2927351" y="142875"/>
            <a:ext cx="5832475" cy="642938"/>
          </a:xfrm>
          <a:prstGeom prst="rect">
            <a:avLst/>
          </a:prstGeom>
          <a:solidFill>
            <a:schemeClr val="accent1">
              <a:lumMod val="20000"/>
              <a:lumOff val="80000"/>
            </a:schemeClr>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s-MX" sz="2000" dirty="0">
              <a:solidFill>
                <a:srgbClr val="0070C0"/>
              </a:solidFill>
            </a:endParaRPr>
          </a:p>
          <a:p>
            <a:pPr algn="ctr">
              <a:defRPr/>
            </a:pPr>
            <a:r>
              <a:rPr lang="es-MX" sz="2000" dirty="0">
                <a:solidFill>
                  <a:srgbClr val="0070C0"/>
                </a:solidFill>
              </a:rPr>
              <a:t>Fondo General de Participaciones</a:t>
            </a:r>
          </a:p>
          <a:p>
            <a:pPr algn="ctr">
              <a:defRPr/>
            </a:pPr>
            <a:r>
              <a:rPr lang="es-MX" sz="1600" b="1" dirty="0">
                <a:solidFill>
                  <a:srgbClr val="0070C0"/>
                </a:solidFill>
              </a:rPr>
              <a:t>Se conforma por el 20% de la RFP</a:t>
            </a:r>
          </a:p>
          <a:p>
            <a:pPr algn="ctr">
              <a:defRPr/>
            </a:pPr>
            <a:endParaRPr lang="es-MX" sz="2000" dirty="0">
              <a:solidFill>
                <a:srgbClr val="0070C0"/>
              </a:solidFill>
            </a:endParaRPr>
          </a:p>
        </p:txBody>
      </p:sp>
      <p:sp>
        <p:nvSpPr>
          <p:cNvPr id="4104" name="10 CuadroTexto"/>
          <p:cNvSpPr txBox="1">
            <a:spLocks noChangeArrowheads="1"/>
          </p:cNvSpPr>
          <p:nvPr/>
        </p:nvSpPr>
        <p:spPr bwMode="auto">
          <a:xfrm>
            <a:off x="1738314" y="785814"/>
            <a:ext cx="8715375" cy="5293757"/>
          </a:xfrm>
          <a:prstGeom prst="rect">
            <a:avLst/>
          </a:prstGeom>
          <a:noFill/>
          <a:ln w="9525">
            <a:noFill/>
            <a:miter lim="800000"/>
            <a:headEnd/>
            <a:tailEnd/>
          </a:ln>
        </p:spPr>
        <p:txBody>
          <a:bodyPr>
            <a:spAutoFit/>
          </a:bodyPr>
          <a:lstStyle/>
          <a:p>
            <a:pPr algn="just">
              <a:buClr>
                <a:schemeClr val="accent6">
                  <a:lumMod val="75000"/>
                </a:schemeClr>
              </a:buClr>
              <a:defRPr/>
            </a:pPr>
            <a:r>
              <a:rPr lang="es-MX" sz="2000" b="1" dirty="0">
                <a:solidFill>
                  <a:schemeClr val="tx2"/>
                </a:solidFill>
              </a:rPr>
              <a:t>Distribución a Entidades Federativas</a:t>
            </a:r>
          </a:p>
          <a:p>
            <a:pPr algn="just">
              <a:buClr>
                <a:schemeClr val="accent6">
                  <a:lumMod val="75000"/>
                </a:schemeClr>
              </a:buClr>
              <a:defRPr/>
            </a:pPr>
            <a:endParaRPr lang="es-MX" sz="800" b="1" dirty="0">
              <a:solidFill>
                <a:schemeClr val="tx2"/>
              </a:solidFill>
            </a:endParaRPr>
          </a:p>
          <a:p>
            <a:pPr marL="360363" indent="-360363" algn="just">
              <a:buClr>
                <a:schemeClr val="accent6">
                  <a:lumMod val="75000"/>
                </a:schemeClr>
              </a:buClr>
              <a:buFont typeface="Wingdings" pitchFamily="2" charset="2"/>
              <a:buChar char="Ø"/>
              <a:defRPr/>
            </a:pPr>
            <a:r>
              <a:rPr lang="es-MX" dirty="0"/>
              <a:t>S</a:t>
            </a:r>
            <a:r>
              <a:rPr lang="es-ES" dirty="0"/>
              <a:t>e asigna de acuerdo a los criterios de reparto establecidos en el artículo 2° de la LCF conforme a la siguiente fórmula:</a:t>
            </a:r>
          </a:p>
          <a:p>
            <a:pPr marL="360363" indent="-360363" algn="just">
              <a:buClr>
                <a:schemeClr val="accent6">
                  <a:lumMod val="75000"/>
                </a:schemeClr>
              </a:buClr>
              <a:defRPr/>
            </a:pPr>
            <a:endParaRPr lang="es-ES" dirty="0"/>
          </a:p>
          <a:p>
            <a:pPr marL="360363" indent="-360363" algn="just">
              <a:buClr>
                <a:schemeClr val="accent6">
                  <a:lumMod val="75000"/>
                </a:schemeClr>
              </a:buClr>
              <a:buFont typeface="Wingdings" pitchFamily="2" charset="2"/>
              <a:buChar char="Ø"/>
              <a:defRPr/>
            </a:pPr>
            <a:endParaRPr lang="es-ES" dirty="0"/>
          </a:p>
          <a:p>
            <a:pPr algn="just">
              <a:buClr>
                <a:schemeClr val="accent6">
                  <a:lumMod val="75000"/>
                </a:schemeClr>
              </a:buClr>
              <a:defRPr/>
            </a:pPr>
            <a:endParaRPr lang="es-ES" sz="1200" dirty="0"/>
          </a:p>
          <a:p>
            <a:pPr marL="360363" indent="-360363" algn="just">
              <a:buClr>
                <a:schemeClr val="accent6">
                  <a:lumMod val="75000"/>
                </a:schemeClr>
              </a:buClr>
              <a:buFont typeface="Wingdings" pitchFamily="2" charset="2"/>
              <a:buChar char="Ø"/>
              <a:defRPr/>
            </a:pPr>
            <a:r>
              <a:rPr lang="es-ES" dirty="0"/>
              <a:t>Criterios de reparto:</a:t>
            </a:r>
          </a:p>
          <a:p>
            <a:pPr marL="360363" indent="-360363" algn="just">
              <a:buClr>
                <a:schemeClr val="accent6">
                  <a:lumMod val="75000"/>
                </a:schemeClr>
              </a:buClr>
              <a:buFont typeface="Wingdings" pitchFamily="2" charset="2"/>
              <a:buChar char="Ø"/>
              <a:defRPr/>
            </a:pPr>
            <a:endParaRPr lang="es-ES" sz="800" dirty="0"/>
          </a:p>
          <a:p>
            <a:pPr marL="360363" indent="-360363" algn="just">
              <a:buClr>
                <a:schemeClr val="accent6">
                  <a:lumMod val="75000"/>
                </a:schemeClr>
              </a:buClr>
              <a:buFont typeface="Wingdings" pitchFamily="2" charset="2"/>
              <a:buChar char="Ø"/>
              <a:defRPr/>
            </a:pPr>
            <a:endParaRPr lang="es-ES" sz="800" dirty="0"/>
          </a:p>
          <a:p>
            <a:pPr marL="539750" lvl="1" indent="-277813" algn="just">
              <a:buClr>
                <a:schemeClr val="accent6">
                  <a:lumMod val="75000"/>
                </a:schemeClr>
              </a:buClr>
              <a:buFont typeface="Wingdings" pitchFamily="2" charset="2"/>
              <a:buChar char="ü"/>
              <a:defRPr/>
            </a:pPr>
            <a:r>
              <a:rPr lang="es-ES" b="1" dirty="0"/>
              <a:t>Participación nominal de las entidades</a:t>
            </a:r>
            <a:r>
              <a:rPr lang="es-ES" dirty="0"/>
              <a:t> a lo que percibían en el año 2007.</a:t>
            </a:r>
          </a:p>
          <a:p>
            <a:pPr marL="539750" lvl="1" indent="-277813" algn="just">
              <a:buClr>
                <a:schemeClr val="accent6">
                  <a:lumMod val="75000"/>
                </a:schemeClr>
              </a:buClr>
              <a:buFont typeface="Wingdings" pitchFamily="2" charset="2"/>
              <a:buChar char="ü"/>
              <a:defRPr/>
            </a:pPr>
            <a:r>
              <a:rPr lang="es-ES" b="1" dirty="0"/>
              <a:t>Crecimiento entre el año de cálculo y 2007 se distribuye con base a:</a:t>
            </a:r>
          </a:p>
          <a:p>
            <a:pPr marL="539750" lvl="1" indent="-277813" algn="just">
              <a:buClr>
                <a:schemeClr val="accent6">
                  <a:lumMod val="75000"/>
                </a:schemeClr>
              </a:buClr>
              <a:buFont typeface="Wingdings" pitchFamily="2" charset="2"/>
              <a:buChar char="ü"/>
              <a:defRPr/>
            </a:pPr>
            <a:endParaRPr lang="es-ES" b="1" dirty="0"/>
          </a:p>
          <a:p>
            <a:pPr marL="996950" lvl="2" indent="-277813" algn="just">
              <a:buClr>
                <a:schemeClr val="accent6">
                  <a:lumMod val="75000"/>
                </a:schemeClr>
              </a:buClr>
              <a:buFont typeface="Wingdings" pitchFamily="2" charset="2"/>
              <a:buChar char="§"/>
              <a:defRPr/>
            </a:pPr>
            <a:r>
              <a:rPr lang="es-ES" sz="1700" b="1" dirty="0"/>
              <a:t>Incentivo a la actividad económica</a:t>
            </a:r>
            <a:r>
              <a:rPr lang="es-ES" sz="1700" dirty="0"/>
              <a:t>, el cual considera los factores de crecimiento del </a:t>
            </a:r>
            <a:r>
              <a:rPr lang="es-ES" sz="1700" b="1" i="1" dirty="0">
                <a:solidFill>
                  <a:srgbClr val="0070C0"/>
                </a:solidFill>
              </a:rPr>
              <a:t>PIB</a:t>
            </a:r>
            <a:r>
              <a:rPr lang="es-ES" sz="1700" dirty="0"/>
              <a:t> de las entidades ponderados por la población.</a:t>
            </a:r>
          </a:p>
          <a:p>
            <a:pPr marL="996950" lvl="2" indent="-277813" algn="just">
              <a:buClr>
                <a:schemeClr val="accent6">
                  <a:lumMod val="75000"/>
                </a:schemeClr>
              </a:buClr>
              <a:buFont typeface="Wingdings" pitchFamily="2" charset="2"/>
              <a:buChar char="§"/>
              <a:defRPr/>
            </a:pPr>
            <a:r>
              <a:rPr lang="es-ES" sz="1700" b="1" dirty="0"/>
              <a:t>Incentivo al esfuerzo recaudatorio local</a:t>
            </a:r>
            <a:r>
              <a:rPr lang="es-ES" sz="1700" dirty="0"/>
              <a:t>. Las variables serán con base en flujo de efectivo, es decir, la los impuestos y derechos efectivamente reportados.</a:t>
            </a:r>
          </a:p>
          <a:p>
            <a:pPr marL="996950" lvl="2" indent="-277813" algn="just">
              <a:buClr>
                <a:schemeClr val="accent6">
                  <a:lumMod val="75000"/>
                </a:schemeClr>
              </a:buClr>
              <a:buFont typeface="Wingdings" pitchFamily="2" charset="2"/>
              <a:buChar char="§"/>
              <a:defRPr/>
            </a:pPr>
            <a:r>
              <a:rPr lang="es-ES" sz="1700" b="1" dirty="0"/>
              <a:t>Promedio móvil </a:t>
            </a:r>
            <a:r>
              <a:rPr lang="es-ES" sz="1700" dirty="0"/>
              <a:t>de 3 años de las tasas de crecimiento en la recaudación de impuestos y derechos</a:t>
            </a:r>
          </a:p>
          <a:p>
            <a:pPr marL="539750" lvl="2" indent="-277813" algn="just">
              <a:buClr>
                <a:schemeClr val="accent6">
                  <a:lumMod val="75000"/>
                </a:schemeClr>
              </a:buClr>
              <a:buFont typeface="Wingdings" pitchFamily="2" charset="2"/>
              <a:buChar char="ü"/>
              <a:defRPr/>
            </a:pPr>
            <a:r>
              <a:rPr lang="es-ES" b="1" dirty="0"/>
              <a:t>La fórmula anterior no será aplicable en el evento de que en el año de cálculo la RFP sea inferior a la observada en el año 2007.</a:t>
            </a:r>
          </a:p>
        </p:txBody>
      </p:sp>
      <p:pic>
        <p:nvPicPr>
          <p:cNvPr id="413700" name="Picture 2"/>
          <p:cNvPicPr>
            <a:picLocks noChangeAspect="1" noChangeArrowheads="1"/>
          </p:cNvPicPr>
          <p:nvPr/>
        </p:nvPicPr>
        <p:blipFill>
          <a:blip r:embed="rId2">
            <a:lum contrast="20000"/>
            <a:extLst>
              <a:ext uri="{28A0092B-C50C-407E-A947-70E740481C1C}">
                <a14:useLocalDpi xmlns:a14="http://schemas.microsoft.com/office/drawing/2010/main" val="0"/>
              </a:ext>
            </a:extLst>
          </a:blip>
          <a:srcRect/>
          <a:stretch>
            <a:fillRect/>
          </a:stretch>
        </p:blipFill>
        <p:spPr bwMode="auto">
          <a:xfrm>
            <a:off x="3452814" y="2071689"/>
            <a:ext cx="5000625"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Marcador de número de diapositiva"/>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969D7FE-9676-4E8B-AB3D-41B1B8E350B7}" type="slidenum">
              <a:rPr lang="es-ES" altLang="es-MX">
                <a:solidFill>
                  <a:srgbClr val="898989"/>
                </a:solidFill>
              </a:rPr>
              <a:pPr eaLnBrk="1" hangingPunct="1"/>
              <a:t>64</a:t>
            </a:fld>
            <a:endParaRPr lang="es-ES" altLang="es-MX">
              <a:solidFill>
                <a:srgbClr val="898989"/>
              </a:solidFill>
            </a:endParaRPr>
          </a:p>
        </p:txBody>
      </p:sp>
    </p:spTree>
    <p:extLst>
      <p:ext uri="{BB962C8B-B14F-4D97-AF65-F5344CB8AC3E}">
        <p14:creationId xmlns:p14="http://schemas.microsoft.com/office/powerpoint/2010/main" val="86465143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nvPr>
        </p:nvGraphicFramePr>
        <p:xfrm>
          <a:off x="1919288" y="11114"/>
          <a:ext cx="8208961" cy="1279708"/>
        </p:xfrm>
        <a:graphic>
          <a:graphicData uri="http://schemas.openxmlformats.org/drawingml/2006/table">
            <a:tbl>
              <a:tblPr/>
              <a:tblGrid>
                <a:gridCol w="1218012"/>
                <a:gridCol w="1218012"/>
                <a:gridCol w="1172338"/>
                <a:gridCol w="1111251"/>
                <a:gridCol w="1083400"/>
                <a:gridCol w="1202974"/>
                <a:gridCol w="1202974"/>
              </a:tblGrid>
              <a:tr h="639763">
                <a:tc>
                  <a:txBody>
                    <a:bodyPr/>
                    <a:lstStyle/>
                    <a:p>
                      <a:pPr marL="0" indent="0" algn="ctr" fontAlgn="t">
                        <a:spcAft>
                          <a:spcPts val="370"/>
                        </a:spcAft>
                      </a:pPr>
                      <a:r>
                        <a:rPr lang="es-MX" sz="1200" dirty="0">
                          <a:solidFill>
                            <a:srgbClr val="000000"/>
                          </a:solidFill>
                          <a:effectLst/>
                        </a:rPr>
                        <a:t/>
                      </a:r>
                      <a:br>
                        <a:rPr lang="es-MX" sz="1200" dirty="0">
                          <a:solidFill>
                            <a:srgbClr val="000000"/>
                          </a:solidFill>
                          <a:effectLst/>
                        </a:rPr>
                      </a:br>
                      <a:endParaRPr lang="es-MX" sz="1200" dirty="0">
                        <a:solidFill>
                          <a:srgbClr val="000000"/>
                        </a:solidFill>
                        <a:effectLst/>
                      </a:endParaRPr>
                    </a:p>
                  </a:txBody>
                  <a:tcPr marL="44450" marR="44450" marT="45607" marB="45607">
                    <a:lnL>
                      <a:noFill/>
                    </a:lnL>
                    <a:lnR>
                      <a:noFill/>
                    </a:lnR>
                    <a:lnT w="6350" cap="flat" cmpd="sng" algn="ctr">
                      <a:solidFill>
                        <a:srgbClr val="000000"/>
                      </a:solidFill>
                      <a:prstDash val="solid"/>
                      <a:round/>
                      <a:headEnd type="none" w="med" len="med"/>
                      <a:tailEnd type="none" w="med" len="med"/>
                    </a:lnT>
                    <a:lnB>
                      <a:noFill/>
                    </a:lnB>
                  </a:tcPr>
                </a:tc>
                <a:tc gridSpan="3">
                  <a:txBody>
                    <a:bodyPr/>
                    <a:lstStyle/>
                    <a:p>
                      <a:pPr marL="0" indent="0" algn="ctr" fontAlgn="t">
                        <a:spcAft>
                          <a:spcPts val="370"/>
                        </a:spcAft>
                      </a:pPr>
                      <a:r>
                        <a:rPr lang="es-MX" sz="1200" dirty="0">
                          <a:solidFill>
                            <a:srgbClr val="000000"/>
                          </a:solidFill>
                          <a:effectLst/>
                          <a:latin typeface="Arial"/>
                        </a:rPr>
                        <a:t>Fondo General de Participaciones crecimiento 2015</a:t>
                      </a:r>
                      <a:r>
                        <a:rPr lang="es-MX" sz="1200" dirty="0">
                          <a:solidFill>
                            <a:srgbClr val="000000"/>
                          </a:solidFill>
                          <a:effectLst/>
                        </a:rPr>
                        <a:t/>
                      </a:r>
                      <a:br>
                        <a:rPr lang="es-MX" sz="1200" dirty="0">
                          <a:solidFill>
                            <a:srgbClr val="000000"/>
                          </a:solidFill>
                          <a:effectLst/>
                        </a:rPr>
                      </a:br>
                      <a:endParaRPr lang="es-MX" sz="1200" dirty="0">
                        <a:solidFill>
                          <a:srgbClr val="000000"/>
                        </a:solidFill>
                        <a:effectLst/>
                      </a:endParaRPr>
                    </a:p>
                  </a:txBody>
                  <a:tcPr marL="44450" marR="44450" marT="45607" marB="45607">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a:txBody>
                    <a:bodyPr/>
                    <a:lstStyle/>
                    <a:p>
                      <a:pPr marL="0" indent="0" algn="ctr" fontAlgn="t">
                        <a:spcAft>
                          <a:spcPts val="370"/>
                        </a:spcAft>
                      </a:pPr>
                      <a:r>
                        <a:rPr lang="es-MX" sz="3600" dirty="0">
                          <a:solidFill>
                            <a:srgbClr val="000000"/>
                          </a:solidFill>
                          <a:effectLst/>
                        </a:rPr>
                        <a:t> </a:t>
                      </a:r>
                    </a:p>
                  </a:txBody>
                  <a:tcPr marL="44450" marR="44450" marT="45607" marB="45607">
                    <a:lnL>
                      <a:noFill/>
                    </a:lnL>
                    <a:lnR>
                      <a:noFill/>
                    </a:lnR>
                    <a:lnT w="6350" cap="flat" cmpd="sng" algn="ctr">
                      <a:solidFill>
                        <a:srgbClr val="000000"/>
                      </a:solidFill>
                      <a:prstDash val="solid"/>
                      <a:round/>
                      <a:headEnd type="none" w="med" len="med"/>
                      <a:tailEnd type="none" w="med" len="med"/>
                    </a:lnT>
                    <a:lnB>
                      <a:noFill/>
                    </a:lnB>
                  </a:tcPr>
                </a:tc>
                <a:tc>
                  <a:txBody>
                    <a:bodyPr/>
                    <a:lstStyle/>
                    <a:p>
                      <a:pPr marL="0" indent="0" algn="ctr" fontAlgn="t">
                        <a:spcAft>
                          <a:spcPts val="370"/>
                        </a:spcAft>
                      </a:pPr>
                      <a:r>
                        <a:rPr lang="es-MX" sz="3600" dirty="0">
                          <a:solidFill>
                            <a:srgbClr val="000000"/>
                          </a:solidFill>
                          <a:effectLst/>
                        </a:rPr>
                        <a:t> </a:t>
                      </a:r>
                    </a:p>
                  </a:txBody>
                  <a:tcPr marL="44450" marR="44450" marT="45607" marB="45607">
                    <a:lnL>
                      <a:noFill/>
                    </a:lnL>
                    <a:lnR>
                      <a:noFill/>
                    </a:lnR>
                    <a:lnT w="6350" cap="flat" cmpd="sng" algn="ctr">
                      <a:solidFill>
                        <a:srgbClr val="000000"/>
                      </a:solidFill>
                      <a:prstDash val="solid"/>
                      <a:round/>
                      <a:headEnd type="none" w="med" len="med"/>
                      <a:tailEnd type="none" w="med" len="med"/>
                    </a:lnT>
                    <a:lnB>
                      <a:noFill/>
                    </a:lnB>
                  </a:tcPr>
                </a:tc>
                <a:tc>
                  <a:txBody>
                    <a:bodyPr/>
                    <a:lstStyle/>
                    <a:p>
                      <a:endParaRPr lang="es-MX" sz="3600" dirty="0"/>
                    </a:p>
                  </a:txBody>
                  <a:tcPr marL="91441" marR="91441" marT="45607" marB="45607">
                    <a:lnL>
                      <a:noFill/>
                    </a:lnL>
                  </a:tcPr>
                </a:tc>
              </a:tr>
              <a:tr h="639763">
                <a:tc>
                  <a:txBody>
                    <a:bodyPr/>
                    <a:lstStyle/>
                    <a:p>
                      <a:pPr marL="0" indent="0" algn="ctr" fontAlgn="t">
                        <a:spcAft>
                          <a:spcPts val="370"/>
                        </a:spcAft>
                      </a:pPr>
                      <a:r>
                        <a:rPr lang="es-MX" sz="3600">
                          <a:solidFill>
                            <a:srgbClr val="000000"/>
                          </a:solidFill>
                          <a:effectLst/>
                        </a:rPr>
                        <a:t> </a:t>
                      </a:r>
                    </a:p>
                  </a:txBody>
                  <a:tcPr marL="44450" marR="44450" marT="45607" marB="45607">
                    <a:lnL>
                      <a:noFill/>
                    </a:lnL>
                    <a:lnR>
                      <a:noFill/>
                    </a:lnR>
                    <a:lnT>
                      <a:noFill/>
                    </a:lnT>
                    <a:lnB>
                      <a:noFill/>
                    </a:lnB>
                  </a:tcPr>
                </a:tc>
                <a:tc>
                  <a:txBody>
                    <a:bodyPr/>
                    <a:lstStyle/>
                    <a:p>
                      <a:pPr marL="0" indent="0" algn="ctr" fontAlgn="t">
                        <a:spcAft>
                          <a:spcPts val="370"/>
                        </a:spcAft>
                      </a:pPr>
                      <a:r>
                        <a:rPr lang="es-MX" sz="1100">
                          <a:solidFill>
                            <a:srgbClr val="000000"/>
                          </a:solidFill>
                          <a:effectLst/>
                          <a:latin typeface="Arial"/>
                        </a:rPr>
                        <a:t>General</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50" marR="44450" marT="45607" marB="45607">
                    <a:lnL>
                      <a:noFill/>
                    </a:lnL>
                    <a:lnR>
                      <a:noFill/>
                    </a:lnR>
                    <a:lnT w="6350" cap="flat" cmpd="sng" algn="ctr">
                      <a:solidFill>
                        <a:srgbClr val="000000"/>
                      </a:solidFill>
                      <a:prstDash val="solid"/>
                      <a:round/>
                      <a:headEnd type="none" w="med" len="med"/>
                      <a:tailEnd type="none" w="med" len="med"/>
                    </a:lnT>
                    <a:lnB>
                      <a:noFill/>
                    </a:lnB>
                  </a:tcPr>
                </a:tc>
                <a:tc>
                  <a:txBody>
                    <a:bodyPr/>
                    <a:lstStyle/>
                    <a:p>
                      <a:pPr marL="0" indent="0" algn="ctr" fontAlgn="t">
                        <a:spcAft>
                          <a:spcPts val="370"/>
                        </a:spcAft>
                      </a:pPr>
                      <a:r>
                        <a:rPr lang="es-MX" sz="1100">
                          <a:solidFill>
                            <a:srgbClr val="000000"/>
                          </a:solidFill>
                          <a:effectLst/>
                          <a:latin typeface="Arial"/>
                        </a:rPr>
                        <a:t>Primera</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50" marR="44450" marT="45607" marB="45607">
                    <a:lnL>
                      <a:noFill/>
                    </a:lnL>
                    <a:lnR>
                      <a:noFill/>
                    </a:lnR>
                    <a:lnT w="6350" cap="flat" cmpd="sng" algn="ctr">
                      <a:solidFill>
                        <a:srgbClr val="000000"/>
                      </a:solidFill>
                      <a:prstDash val="solid"/>
                      <a:round/>
                      <a:headEnd type="none" w="med" len="med"/>
                      <a:tailEnd type="none" w="med" len="med"/>
                    </a:lnT>
                    <a:lnB>
                      <a:noFill/>
                    </a:lnB>
                  </a:tcPr>
                </a:tc>
                <a:tc>
                  <a:txBody>
                    <a:bodyPr/>
                    <a:lstStyle/>
                    <a:p>
                      <a:pPr marL="0" indent="0" algn="ctr" fontAlgn="t">
                        <a:spcAft>
                          <a:spcPts val="370"/>
                        </a:spcAft>
                      </a:pPr>
                      <a:r>
                        <a:rPr lang="es-MX" sz="1100">
                          <a:solidFill>
                            <a:srgbClr val="000000"/>
                          </a:solidFill>
                          <a:effectLst/>
                          <a:latin typeface="Arial"/>
                        </a:rPr>
                        <a:t>Segunda</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50" marR="44450" marT="45607" marB="45607">
                    <a:lnL>
                      <a:noFill/>
                    </a:lnL>
                    <a:lnR>
                      <a:noFill/>
                    </a:lnR>
                    <a:lnT w="6350" cap="flat" cmpd="sng" algn="ctr">
                      <a:solidFill>
                        <a:srgbClr val="000000"/>
                      </a:solidFill>
                      <a:prstDash val="solid"/>
                      <a:round/>
                      <a:headEnd type="none" w="med" len="med"/>
                      <a:tailEnd type="none" w="med" len="med"/>
                    </a:lnT>
                    <a:lnB>
                      <a:noFill/>
                    </a:lnB>
                  </a:tcPr>
                </a:tc>
                <a:tc>
                  <a:txBody>
                    <a:bodyPr/>
                    <a:lstStyle/>
                    <a:p>
                      <a:pPr marL="0" indent="0" algn="ctr" fontAlgn="t">
                        <a:spcAft>
                          <a:spcPts val="370"/>
                        </a:spcAft>
                      </a:pPr>
                      <a:r>
                        <a:rPr lang="es-MX" sz="1100" dirty="0">
                          <a:solidFill>
                            <a:srgbClr val="000000"/>
                          </a:solidFill>
                          <a:effectLst/>
                          <a:latin typeface="Arial"/>
                        </a:rPr>
                        <a:t>Tercera</a:t>
                      </a:r>
                      <a:r>
                        <a:rPr lang="es-MX" sz="1100" dirty="0">
                          <a:solidFill>
                            <a:srgbClr val="000000"/>
                          </a:solidFill>
                          <a:effectLst/>
                        </a:rPr>
                        <a:t/>
                      </a:r>
                      <a:br>
                        <a:rPr lang="es-MX" sz="1100" dirty="0">
                          <a:solidFill>
                            <a:srgbClr val="000000"/>
                          </a:solidFill>
                          <a:effectLst/>
                        </a:rPr>
                      </a:br>
                      <a:endParaRPr lang="es-MX" sz="1100" dirty="0">
                        <a:solidFill>
                          <a:srgbClr val="000000"/>
                        </a:solidFill>
                        <a:effectLst/>
                      </a:endParaRPr>
                    </a:p>
                  </a:txBody>
                  <a:tcPr marL="44450" marR="44450" marT="45607" marB="45607">
                    <a:lnL>
                      <a:noFill/>
                    </a:lnL>
                    <a:lnR>
                      <a:noFill/>
                    </a:lnR>
                    <a:lnT>
                      <a:noFill/>
                    </a:lnT>
                    <a:lnB>
                      <a:noFill/>
                    </a:lnB>
                  </a:tcPr>
                </a:tc>
                <a:tc>
                  <a:txBody>
                    <a:bodyPr/>
                    <a:lstStyle/>
                    <a:p>
                      <a:pPr marL="0" indent="0" algn="ctr" fontAlgn="t">
                        <a:spcAft>
                          <a:spcPts val="370"/>
                        </a:spcAft>
                      </a:pPr>
                      <a:r>
                        <a:rPr lang="es-MX" sz="1100">
                          <a:solidFill>
                            <a:srgbClr val="000000"/>
                          </a:solidFill>
                          <a:effectLst/>
                          <a:latin typeface="Arial"/>
                        </a:rPr>
                        <a:t>Resarcimiento</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50" marR="44450" marT="45607" marB="45607">
                    <a:lnL>
                      <a:noFill/>
                    </a:lnL>
                    <a:lnR>
                      <a:noFill/>
                    </a:lnR>
                    <a:lnT>
                      <a:noFill/>
                    </a:lnT>
                    <a:lnB>
                      <a:noFill/>
                    </a:lnB>
                  </a:tcPr>
                </a:tc>
                <a:tc>
                  <a:txBody>
                    <a:bodyPr/>
                    <a:lstStyle/>
                    <a:p>
                      <a:pPr marL="0" indent="0" algn="ctr" fontAlgn="t">
                        <a:spcAft>
                          <a:spcPts val="370"/>
                        </a:spcAft>
                      </a:pPr>
                      <a:r>
                        <a:rPr lang="es-MX" sz="3600" dirty="0">
                          <a:solidFill>
                            <a:srgbClr val="000000"/>
                          </a:solidFill>
                          <a:effectLst/>
                        </a:rPr>
                        <a:t> </a:t>
                      </a:r>
                    </a:p>
                  </a:txBody>
                  <a:tcPr marL="44450" marR="44450" marT="45607" marB="45607">
                    <a:lnL>
                      <a:noFill/>
                    </a:lnL>
                    <a:lnR>
                      <a:noFill/>
                    </a:lnR>
                    <a:lnB>
                      <a:noFill/>
                    </a:lnB>
                  </a:tcPr>
                </a:tc>
              </a:tr>
            </a:tbl>
          </a:graphicData>
        </a:graphic>
      </p:graphicFrame>
      <p:graphicFrame>
        <p:nvGraphicFramePr>
          <p:cNvPr id="7" name="6 Tabla"/>
          <p:cNvGraphicFramePr>
            <a:graphicFrameLocks noGrp="1"/>
          </p:cNvGraphicFramePr>
          <p:nvPr/>
        </p:nvGraphicFramePr>
        <p:xfrm>
          <a:off x="1703389" y="836614"/>
          <a:ext cx="8785224" cy="6061071"/>
        </p:xfrm>
        <a:graphic>
          <a:graphicData uri="http://schemas.openxmlformats.org/drawingml/2006/table">
            <a:tbl>
              <a:tblPr/>
              <a:tblGrid>
                <a:gridCol w="1322110"/>
                <a:gridCol w="1323120"/>
                <a:gridCol w="1273503"/>
                <a:gridCol w="1207143"/>
                <a:gridCol w="1176888"/>
                <a:gridCol w="1175679"/>
                <a:gridCol w="1306781"/>
              </a:tblGrid>
              <a:tr h="391878">
                <a:tc>
                  <a:txBody>
                    <a:bodyPr/>
                    <a:lstStyle/>
                    <a:p>
                      <a:pPr marL="0" indent="0" algn="l" fontAlgn="t">
                        <a:spcAft>
                          <a:spcPts val="370"/>
                        </a:spcAft>
                      </a:pPr>
                      <a:r>
                        <a:rPr lang="es-MX" sz="1000" dirty="0">
                          <a:solidFill>
                            <a:srgbClr val="000000"/>
                          </a:solidFill>
                          <a:effectLst/>
                          <a:latin typeface="Arial"/>
                        </a:rPr>
                        <a:t>Entidades</a:t>
                      </a:r>
                      <a:r>
                        <a:rPr lang="es-MX" sz="1000" dirty="0">
                          <a:solidFill>
                            <a:srgbClr val="000000"/>
                          </a:solidFill>
                          <a:effectLst/>
                        </a:rPr>
                        <a:t/>
                      </a:r>
                      <a:br>
                        <a:rPr lang="es-MX" sz="1000" dirty="0">
                          <a:solidFill>
                            <a:srgbClr val="000000"/>
                          </a:solidFill>
                          <a:effectLst/>
                        </a:rPr>
                      </a:br>
                      <a:endParaRPr lang="es-MX" sz="1000" dirty="0">
                        <a:solidFill>
                          <a:srgbClr val="000000"/>
                        </a:solidFill>
                        <a:effectLst/>
                      </a:endParaRPr>
                    </a:p>
                  </a:txBody>
                  <a:tcPr marL="42311" marR="42311" marT="43523" marB="43523">
                    <a:lnL>
                      <a:noFill/>
                    </a:lnL>
                    <a:lnR>
                      <a:noFill/>
                    </a:lnR>
                    <a:lnT>
                      <a:noFill/>
                    </a:lnT>
                    <a:lnB>
                      <a:noFill/>
                    </a:lnB>
                  </a:tcPr>
                </a:tc>
                <a:tc>
                  <a:txBody>
                    <a:bodyPr/>
                    <a:lstStyle/>
                    <a:p>
                      <a:pPr marL="0" indent="0" algn="ctr" fontAlgn="t">
                        <a:spcAft>
                          <a:spcPts val="370"/>
                        </a:spcAft>
                      </a:pPr>
                      <a:r>
                        <a:rPr lang="es-MX" sz="1000">
                          <a:solidFill>
                            <a:srgbClr val="000000"/>
                          </a:solidFill>
                          <a:effectLst/>
                          <a:latin typeface="Arial"/>
                        </a:rPr>
                        <a:t>de</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311" marR="42311" marT="43523" marB="43523">
                    <a:lnL>
                      <a:noFill/>
                    </a:lnL>
                    <a:lnR>
                      <a:noFill/>
                    </a:lnR>
                    <a:lnT>
                      <a:noFill/>
                    </a:lnT>
                    <a:lnB>
                      <a:noFill/>
                    </a:lnB>
                  </a:tcPr>
                </a:tc>
                <a:tc>
                  <a:txBody>
                    <a:bodyPr/>
                    <a:lstStyle/>
                    <a:p>
                      <a:pPr marL="0" indent="0" algn="ctr" fontAlgn="t">
                        <a:spcAft>
                          <a:spcPts val="370"/>
                        </a:spcAft>
                      </a:pPr>
                      <a:r>
                        <a:rPr lang="es-MX" sz="1000">
                          <a:solidFill>
                            <a:srgbClr val="000000"/>
                          </a:solidFill>
                          <a:effectLst/>
                          <a:latin typeface="Arial"/>
                        </a:rPr>
                        <a:t>Parte</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311" marR="42311" marT="43523" marB="43523">
                    <a:lnL>
                      <a:noFill/>
                    </a:lnL>
                    <a:lnR>
                      <a:noFill/>
                    </a:lnR>
                    <a:lnT>
                      <a:noFill/>
                    </a:lnT>
                    <a:lnB>
                      <a:noFill/>
                    </a:lnB>
                  </a:tcPr>
                </a:tc>
                <a:tc>
                  <a:txBody>
                    <a:bodyPr/>
                    <a:lstStyle/>
                    <a:p>
                      <a:pPr marL="0" indent="0" algn="ctr" fontAlgn="t">
                        <a:spcAft>
                          <a:spcPts val="370"/>
                        </a:spcAft>
                      </a:pPr>
                      <a:r>
                        <a:rPr lang="es-MX" sz="1000">
                          <a:solidFill>
                            <a:srgbClr val="000000"/>
                          </a:solidFill>
                          <a:effectLst/>
                          <a:latin typeface="Arial"/>
                        </a:rPr>
                        <a:t>Parte</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311" marR="42311" marT="43523" marB="43523">
                    <a:lnL>
                      <a:noFill/>
                    </a:lnL>
                    <a:lnR>
                      <a:noFill/>
                    </a:lnR>
                    <a:lnT>
                      <a:noFill/>
                    </a:lnT>
                    <a:lnB>
                      <a:noFill/>
                    </a:lnB>
                  </a:tcPr>
                </a:tc>
                <a:tc>
                  <a:txBody>
                    <a:bodyPr/>
                    <a:lstStyle/>
                    <a:p>
                      <a:pPr marL="0" indent="0" algn="ctr" fontAlgn="t">
                        <a:spcAft>
                          <a:spcPts val="370"/>
                        </a:spcAft>
                      </a:pPr>
                      <a:r>
                        <a:rPr lang="es-MX" sz="1000">
                          <a:solidFill>
                            <a:srgbClr val="000000"/>
                          </a:solidFill>
                          <a:effectLst/>
                          <a:latin typeface="Arial"/>
                        </a:rPr>
                        <a:t>Parte</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311" marR="42311" marT="43523" marB="43523">
                    <a:lnL>
                      <a:noFill/>
                    </a:lnL>
                    <a:lnR>
                      <a:noFill/>
                    </a:lnR>
                    <a:lnT>
                      <a:noFill/>
                    </a:lnT>
                    <a:lnB>
                      <a:noFill/>
                    </a:lnB>
                  </a:tcPr>
                </a:tc>
                <a:tc>
                  <a:txBody>
                    <a:bodyPr/>
                    <a:lstStyle/>
                    <a:p>
                      <a:pPr marL="0" indent="0" algn="ctr" fontAlgn="t">
                        <a:spcAft>
                          <a:spcPts val="370"/>
                        </a:spcAft>
                      </a:pPr>
                      <a:r>
                        <a:rPr lang="es-MX" sz="1000">
                          <a:solidFill>
                            <a:srgbClr val="000000"/>
                          </a:solidFill>
                          <a:effectLst/>
                          <a:latin typeface="Arial"/>
                        </a:rPr>
                        <a:t>BET</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311" marR="42311" marT="43523" marB="43523">
                    <a:lnL>
                      <a:noFill/>
                    </a:lnL>
                    <a:lnR>
                      <a:noFill/>
                    </a:lnR>
                    <a:lnT>
                      <a:noFill/>
                    </a:lnT>
                    <a:lnB>
                      <a:noFill/>
                    </a:lnB>
                  </a:tcPr>
                </a:tc>
                <a:tc>
                  <a:txBody>
                    <a:bodyPr/>
                    <a:lstStyle/>
                    <a:p>
                      <a:pPr marL="0" indent="0" algn="ctr" fontAlgn="t">
                        <a:spcAft>
                          <a:spcPts val="370"/>
                        </a:spcAft>
                      </a:pPr>
                      <a:r>
                        <a:rPr lang="es-MX" sz="1000">
                          <a:solidFill>
                            <a:srgbClr val="000000"/>
                          </a:solidFill>
                          <a:effectLst/>
                          <a:latin typeface="Arial"/>
                        </a:rPr>
                        <a:t>Total</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311" marR="42311" marT="43523" marB="43523">
                    <a:lnL>
                      <a:noFill/>
                    </a:lnL>
                    <a:lnR>
                      <a:noFill/>
                    </a:lnR>
                    <a:lnT>
                      <a:noFill/>
                    </a:lnT>
                    <a:lnB>
                      <a:noFill/>
                    </a:lnB>
                  </a:tcPr>
                </a:tc>
              </a:tr>
              <a:tr h="452845">
                <a:tc>
                  <a:txBody>
                    <a:bodyPr/>
                    <a:lstStyle/>
                    <a:p>
                      <a:pPr marL="0" indent="0" algn="ctr" fontAlgn="t">
                        <a:spcAft>
                          <a:spcPts val="370"/>
                        </a:spcAft>
                      </a:pPr>
                      <a:r>
                        <a:rPr lang="es-MX" sz="2400">
                          <a:solidFill>
                            <a:srgbClr val="000000"/>
                          </a:solidFill>
                          <a:effectLst/>
                        </a:rPr>
                        <a:t> </a:t>
                      </a:r>
                    </a:p>
                  </a:txBody>
                  <a:tcPr marL="42311" marR="42311" marT="43523" marB="43523">
                    <a:lnL>
                      <a:noFill/>
                    </a:lnL>
                    <a:lnR>
                      <a:noFill/>
                    </a:lnR>
                    <a:lnT>
                      <a:noFill/>
                    </a:lnT>
                    <a:lnB>
                      <a:noFill/>
                    </a:lnB>
                  </a:tcPr>
                </a:tc>
                <a:tc>
                  <a:txBody>
                    <a:bodyPr/>
                    <a:lstStyle/>
                    <a:p>
                      <a:pPr marL="0" indent="0" algn="ctr" fontAlgn="t">
                        <a:spcAft>
                          <a:spcPts val="370"/>
                        </a:spcAft>
                      </a:pPr>
                      <a:r>
                        <a:rPr lang="es-MX" sz="1000">
                          <a:solidFill>
                            <a:srgbClr val="000000"/>
                          </a:solidFill>
                          <a:effectLst/>
                          <a:latin typeface="Arial"/>
                        </a:rPr>
                        <a:t>Participaciones</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311" marR="42311" marT="43523" marB="43523">
                    <a:lnL>
                      <a:noFill/>
                    </a:lnL>
                    <a:lnR>
                      <a:noFill/>
                    </a:lnR>
                    <a:lnT>
                      <a:noFill/>
                    </a:lnT>
                    <a:lnB>
                      <a:noFill/>
                    </a:lnB>
                  </a:tcPr>
                </a:tc>
                <a:tc>
                  <a:txBody>
                    <a:bodyPr/>
                    <a:lstStyle/>
                    <a:p>
                      <a:pPr marL="0" indent="0" algn="ctr" fontAlgn="t">
                        <a:spcAft>
                          <a:spcPts val="370"/>
                        </a:spcAft>
                      </a:pPr>
                      <a:r>
                        <a:rPr lang="es-MX" sz="1000">
                          <a:solidFill>
                            <a:srgbClr val="000000"/>
                          </a:solidFill>
                          <a:effectLst/>
                          <a:latin typeface="Arial"/>
                        </a:rPr>
                        <a:t>C1</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311" marR="42311" marT="43523" marB="43523">
                    <a:lnL>
                      <a:noFill/>
                    </a:lnL>
                    <a:lnR>
                      <a:noFill/>
                    </a:lnR>
                    <a:lnT>
                      <a:noFill/>
                    </a:lnT>
                    <a:lnB>
                      <a:noFill/>
                    </a:lnB>
                  </a:tcPr>
                </a:tc>
                <a:tc>
                  <a:txBody>
                    <a:bodyPr/>
                    <a:lstStyle/>
                    <a:p>
                      <a:pPr marL="0" indent="0" algn="ctr" fontAlgn="t">
                        <a:spcAft>
                          <a:spcPts val="370"/>
                        </a:spcAft>
                      </a:pPr>
                      <a:r>
                        <a:rPr lang="es-MX" sz="1000">
                          <a:solidFill>
                            <a:srgbClr val="000000"/>
                          </a:solidFill>
                          <a:effectLst/>
                          <a:latin typeface="Arial"/>
                        </a:rPr>
                        <a:t>C2</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311" marR="42311" marT="43523" marB="43523">
                    <a:lnL>
                      <a:noFill/>
                    </a:lnL>
                    <a:lnR>
                      <a:noFill/>
                    </a:lnR>
                    <a:lnT>
                      <a:noFill/>
                    </a:lnT>
                    <a:lnB>
                      <a:noFill/>
                    </a:lnB>
                  </a:tcPr>
                </a:tc>
                <a:tc>
                  <a:txBody>
                    <a:bodyPr/>
                    <a:lstStyle/>
                    <a:p>
                      <a:pPr marL="0" indent="0" algn="ctr" fontAlgn="t">
                        <a:spcAft>
                          <a:spcPts val="370"/>
                        </a:spcAft>
                      </a:pPr>
                      <a:r>
                        <a:rPr lang="es-MX" sz="1000">
                          <a:solidFill>
                            <a:srgbClr val="000000"/>
                          </a:solidFill>
                          <a:effectLst/>
                          <a:latin typeface="Arial"/>
                        </a:rPr>
                        <a:t>C3</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311" marR="42311" marT="43523" marB="43523">
                    <a:lnL>
                      <a:noFill/>
                    </a:lnL>
                    <a:lnR>
                      <a:noFill/>
                    </a:lnR>
                    <a:lnT>
                      <a:noFill/>
                    </a:lnT>
                    <a:lnB>
                      <a:noFill/>
                    </a:lnB>
                  </a:tcPr>
                </a:tc>
                <a:tc>
                  <a:txBody>
                    <a:bodyPr/>
                    <a:lstStyle/>
                    <a:p>
                      <a:pPr marL="0" indent="0" algn="ctr" fontAlgn="t">
                        <a:spcAft>
                          <a:spcPts val="370"/>
                        </a:spcAft>
                      </a:pPr>
                      <a:r>
                        <a:rPr lang="es-MX" sz="1000">
                          <a:solidFill>
                            <a:srgbClr val="000000"/>
                          </a:solidFill>
                          <a:effectLst/>
                          <a:latin typeface="Arial"/>
                        </a:rPr>
                        <a:t>2015</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311" marR="42311" marT="43523" marB="43523">
                    <a:lnL>
                      <a:noFill/>
                    </a:lnL>
                    <a:lnR>
                      <a:noFill/>
                    </a:lnR>
                    <a:lnT>
                      <a:noFill/>
                    </a:lnT>
                    <a:lnB>
                      <a:noFill/>
                    </a:lnB>
                  </a:tcPr>
                </a:tc>
                <a:tc>
                  <a:txBody>
                    <a:bodyPr/>
                    <a:lstStyle/>
                    <a:p>
                      <a:pPr marL="0" indent="0" algn="ctr" fontAlgn="t">
                        <a:spcAft>
                          <a:spcPts val="370"/>
                        </a:spcAft>
                      </a:pPr>
                      <a:r>
                        <a:rPr lang="es-MX" sz="2400">
                          <a:solidFill>
                            <a:srgbClr val="000000"/>
                          </a:solidFill>
                          <a:effectLst/>
                        </a:rPr>
                        <a:t> </a:t>
                      </a:r>
                    </a:p>
                  </a:txBody>
                  <a:tcPr marL="42311" marR="42311" marT="43523" marB="43523">
                    <a:lnL>
                      <a:noFill/>
                    </a:lnL>
                    <a:lnR>
                      <a:noFill/>
                    </a:lnR>
                    <a:lnT>
                      <a:noFill/>
                    </a:lnT>
                    <a:lnB>
                      <a:noFill/>
                    </a:lnB>
                  </a:tcPr>
                </a:tc>
              </a:tr>
              <a:tr h="452845">
                <a:tc>
                  <a:txBody>
                    <a:bodyPr/>
                    <a:lstStyle/>
                    <a:p>
                      <a:pPr marL="0" indent="0" algn="ctr" fontAlgn="t">
                        <a:spcAft>
                          <a:spcPts val="370"/>
                        </a:spcAft>
                      </a:pPr>
                      <a:r>
                        <a:rPr lang="es-MX" sz="2400">
                          <a:solidFill>
                            <a:srgbClr val="000000"/>
                          </a:solidFill>
                          <a:effectLst/>
                        </a:rPr>
                        <a:t> </a:t>
                      </a:r>
                    </a:p>
                  </a:txBody>
                  <a:tcPr marL="42311" marR="42311" marT="43523" marB="43523">
                    <a:lnL>
                      <a:noFill/>
                    </a:lnL>
                    <a:lnR>
                      <a:noFill/>
                    </a:lnR>
                    <a:lnT>
                      <a:noFill/>
                    </a:lnT>
                    <a:lnB w="6350" cap="flat" cmpd="sng" algn="ctr">
                      <a:solidFill>
                        <a:srgbClr val="000000"/>
                      </a:solidFill>
                      <a:prstDash val="solid"/>
                      <a:round/>
                      <a:headEnd type="none" w="med" len="med"/>
                      <a:tailEnd type="none" w="med" len="med"/>
                    </a:lnB>
                  </a:tcPr>
                </a:tc>
                <a:tc>
                  <a:txBody>
                    <a:bodyPr/>
                    <a:lstStyle/>
                    <a:p>
                      <a:pPr marL="0" indent="0" algn="ctr" fontAlgn="t">
                        <a:spcAft>
                          <a:spcPts val="370"/>
                        </a:spcAft>
                      </a:pPr>
                      <a:r>
                        <a:rPr lang="es-MX" sz="1000">
                          <a:solidFill>
                            <a:srgbClr val="000000"/>
                          </a:solidFill>
                          <a:effectLst/>
                          <a:latin typeface="Arial"/>
                        </a:rPr>
                        <a:t>de 2007</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311" marR="42311" marT="43523" marB="43523">
                    <a:lnL>
                      <a:noFill/>
                    </a:lnL>
                    <a:lnR>
                      <a:noFill/>
                    </a:lnR>
                    <a:lnT>
                      <a:noFill/>
                    </a:lnT>
                    <a:lnB w="6350" cap="flat" cmpd="sng" algn="ctr">
                      <a:solidFill>
                        <a:srgbClr val="000000"/>
                      </a:solidFill>
                      <a:prstDash val="solid"/>
                      <a:round/>
                      <a:headEnd type="none" w="med" len="med"/>
                      <a:tailEnd type="none" w="med" len="med"/>
                    </a:lnB>
                  </a:tcPr>
                </a:tc>
                <a:tc>
                  <a:txBody>
                    <a:bodyPr/>
                    <a:lstStyle/>
                    <a:p>
                      <a:pPr marL="0" indent="0" algn="ctr" fontAlgn="t">
                        <a:spcAft>
                          <a:spcPts val="370"/>
                        </a:spcAft>
                      </a:pPr>
                      <a:r>
                        <a:rPr lang="es-MX" sz="2400">
                          <a:solidFill>
                            <a:srgbClr val="000000"/>
                          </a:solidFill>
                          <a:effectLst/>
                        </a:rPr>
                        <a:t> </a:t>
                      </a:r>
                    </a:p>
                  </a:txBody>
                  <a:tcPr marL="42311" marR="42311" marT="43523" marB="43523">
                    <a:lnL>
                      <a:noFill/>
                    </a:lnL>
                    <a:lnR>
                      <a:noFill/>
                    </a:lnR>
                    <a:lnT>
                      <a:noFill/>
                    </a:lnT>
                    <a:lnB w="6350" cap="flat" cmpd="sng" algn="ctr">
                      <a:solidFill>
                        <a:srgbClr val="000000"/>
                      </a:solidFill>
                      <a:prstDash val="solid"/>
                      <a:round/>
                      <a:headEnd type="none" w="med" len="med"/>
                      <a:tailEnd type="none" w="med" len="med"/>
                    </a:lnB>
                  </a:tcPr>
                </a:tc>
                <a:tc>
                  <a:txBody>
                    <a:bodyPr/>
                    <a:lstStyle/>
                    <a:p>
                      <a:pPr marL="0" indent="0" algn="ctr" fontAlgn="t">
                        <a:spcAft>
                          <a:spcPts val="370"/>
                        </a:spcAft>
                      </a:pPr>
                      <a:r>
                        <a:rPr lang="es-MX" sz="2400">
                          <a:solidFill>
                            <a:srgbClr val="000000"/>
                          </a:solidFill>
                          <a:effectLst/>
                        </a:rPr>
                        <a:t> </a:t>
                      </a:r>
                    </a:p>
                  </a:txBody>
                  <a:tcPr marL="42311" marR="42311" marT="43523" marB="43523">
                    <a:lnL>
                      <a:noFill/>
                    </a:lnL>
                    <a:lnR>
                      <a:noFill/>
                    </a:lnR>
                    <a:lnT>
                      <a:noFill/>
                    </a:lnT>
                    <a:lnB w="6350" cap="flat" cmpd="sng" algn="ctr">
                      <a:solidFill>
                        <a:srgbClr val="000000"/>
                      </a:solidFill>
                      <a:prstDash val="solid"/>
                      <a:round/>
                      <a:headEnd type="none" w="med" len="med"/>
                      <a:tailEnd type="none" w="med" len="med"/>
                    </a:lnB>
                  </a:tcPr>
                </a:tc>
                <a:tc>
                  <a:txBody>
                    <a:bodyPr/>
                    <a:lstStyle/>
                    <a:p>
                      <a:pPr marL="0" indent="0" algn="ctr" fontAlgn="t">
                        <a:spcAft>
                          <a:spcPts val="370"/>
                        </a:spcAft>
                      </a:pPr>
                      <a:r>
                        <a:rPr lang="es-MX" sz="2400">
                          <a:solidFill>
                            <a:srgbClr val="000000"/>
                          </a:solidFill>
                          <a:effectLst/>
                        </a:rPr>
                        <a:t> </a:t>
                      </a:r>
                    </a:p>
                  </a:txBody>
                  <a:tcPr marL="42311" marR="42311" marT="43523" marB="43523">
                    <a:lnL>
                      <a:noFill/>
                    </a:lnL>
                    <a:lnR>
                      <a:noFill/>
                    </a:lnR>
                    <a:lnT>
                      <a:noFill/>
                    </a:lnT>
                    <a:lnB w="6350" cap="flat" cmpd="sng" algn="ctr">
                      <a:solidFill>
                        <a:srgbClr val="000000"/>
                      </a:solidFill>
                      <a:prstDash val="solid"/>
                      <a:round/>
                      <a:headEnd type="none" w="med" len="med"/>
                      <a:tailEnd type="none" w="med" len="med"/>
                    </a:lnB>
                  </a:tcPr>
                </a:tc>
                <a:tc>
                  <a:txBody>
                    <a:bodyPr/>
                    <a:lstStyle/>
                    <a:p>
                      <a:pPr marL="0" indent="0" algn="ctr" fontAlgn="t">
                        <a:spcAft>
                          <a:spcPts val="370"/>
                        </a:spcAft>
                      </a:pPr>
                      <a:r>
                        <a:rPr lang="es-MX" sz="2400">
                          <a:solidFill>
                            <a:srgbClr val="000000"/>
                          </a:solidFill>
                          <a:effectLst/>
                        </a:rPr>
                        <a:t> </a:t>
                      </a:r>
                    </a:p>
                  </a:txBody>
                  <a:tcPr marL="42311" marR="42311" marT="43523" marB="43523">
                    <a:lnL>
                      <a:noFill/>
                    </a:lnL>
                    <a:lnR>
                      <a:noFill/>
                    </a:lnR>
                    <a:lnT>
                      <a:noFill/>
                    </a:lnT>
                    <a:lnB w="6350" cap="flat" cmpd="sng" algn="ctr">
                      <a:solidFill>
                        <a:srgbClr val="000000"/>
                      </a:solidFill>
                      <a:prstDash val="solid"/>
                      <a:round/>
                      <a:headEnd type="none" w="med" len="med"/>
                      <a:tailEnd type="none" w="med" len="med"/>
                    </a:lnB>
                  </a:tcPr>
                </a:tc>
                <a:tc>
                  <a:txBody>
                    <a:bodyPr/>
                    <a:lstStyle/>
                    <a:p>
                      <a:pPr marL="0" indent="0" algn="ctr" fontAlgn="t">
                        <a:spcAft>
                          <a:spcPts val="370"/>
                        </a:spcAft>
                      </a:pPr>
                      <a:r>
                        <a:rPr lang="es-MX" sz="2400">
                          <a:solidFill>
                            <a:srgbClr val="000000"/>
                          </a:solidFill>
                          <a:effectLst/>
                        </a:rPr>
                        <a:t> </a:t>
                      </a:r>
                    </a:p>
                  </a:txBody>
                  <a:tcPr marL="42311" marR="42311" marT="43523" marB="43523">
                    <a:lnL>
                      <a:noFill/>
                    </a:lnL>
                    <a:lnR>
                      <a:noFill/>
                    </a:lnR>
                    <a:lnT>
                      <a:noFill/>
                    </a:lnT>
                    <a:lnB w="6350" cap="flat" cmpd="sng" algn="ctr">
                      <a:solidFill>
                        <a:srgbClr val="000000"/>
                      </a:solidFill>
                      <a:prstDash val="solid"/>
                      <a:round/>
                      <a:headEnd type="none" w="med" len="med"/>
                      <a:tailEnd type="none" w="med" len="med"/>
                    </a:lnB>
                  </a:tcPr>
                </a:tc>
              </a:tr>
              <a:tr h="452845">
                <a:tc>
                  <a:txBody>
                    <a:bodyPr/>
                    <a:lstStyle/>
                    <a:p>
                      <a:pPr marL="0" indent="0" algn="ctr" fontAlgn="t">
                        <a:spcAft>
                          <a:spcPts val="370"/>
                        </a:spcAft>
                      </a:pPr>
                      <a:r>
                        <a:rPr lang="es-MX" sz="2400">
                          <a:solidFill>
                            <a:srgbClr val="000000"/>
                          </a:solidFill>
                          <a:effectLst/>
                        </a:rPr>
                        <a:t> </a:t>
                      </a:r>
                    </a:p>
                  </a:txBody>
                  <a:tcPr marL="42311" marR="42311" marT="43523" marB="43523">
                    <a:lnL>
                      <a:noFill/>
                    </a:lnL>
                    <a:lnR>
                      <a:noFill/>
                    </a:lnR>
                    <a:lnT w="6350" cap="flat" cmpd="sng" algn="ctr">
                      <a:solidFill>
                        <a:srgbClr val="000000"/>
                      </a:solidFill>
                      <a:prstDash val="solid"/>
                      <a:round/>
                      <a:headEnd type="none" w="med" len="med"/>
                      <a:tailEnd type="none" w="med" len="med"/>
                    </a:lnT>
                    <a:lnB>
                      <a:noFill/>
                    </a:lnB>
                  </a:tcPr>
                </a:tc>
                <a:tc>
                  <a:txBody>
                    <a:bodyPr/>
                    <a:lstStyle/>
                    <a:p>
                      <a:pPr marL="0" indent="0" algn="ctr" fontAlgn="t">
                        <a:spcAft>
                          <a:spcPts val="370"/>
                        </a:spcAft>
                      </a:pPr>
                      <a:r>
                        <a:rPr lang="es-MX" sz="2400">
                          <a:solidFill>
                            <a:srgbClr val="000000"/>
                          </a:solidFill>
                          <a:effectLst/>
                        </a:rPr>
                        <a:t> </a:t>
                      </a:r>
                    </a:p>
                  </a:txBody>
                  <a:tcPr marL="42311" marR="42311" marT="43523" marB="43523">
                    <a:lnL>
                      <a:noFill/>
                    </a:lnL>
                    <a:lnR>
                      <a:noFill/>
                    </a:lnR>
                    <a:lnT w="6350" cap="flat" cmpd="sng" algn="ctr">
                      <a:solidFill>
                        <a:srgbClr val="000000"/>
                      </a:solidFill>
                      <a:prstDash val="solid"/>
                      <a:round/>
                      <a:headEnd type="none" w="med" len="med"/>
                      <a:tailEnd type="none" w="med" len="med"/>
                    </a:lnT>
                    <a:lnB>
                      <a:noFill/>
                    </a:lnB>
                  </a:tcPr>
                </a:tc>
                <a:tc>
                  <a:txBody>
                    <a:bodyPr/>
                    <a:lstStyle/>
                    <a:p>
                      <a:pPr marL="0" indent="0" algn="ctr" fontAlgn="t">
                        <a:spcAft>
                          <a:spcPts val="370"/>
                        </a:spcAft>
                      </a:pPr>
                      <a:r>
                        <a:rPr lang="es-MX" sz="2400">
                          <a:solidFill>
                            <a:srgbClr val="000000"/>
                          </a:solidFill>
                          <a:effectLst/>
                        </a:rPr>
                        <a:t> </a:t>
                      </a:r>
                    </a:p>
                  </a:txBody>
                  <a:tcPr marL="42311" marR="42311" marT="43523" marB="43523">
                    <a:lnL>
                      <a:noFill/>
                    </a:lnL>
                    <a:lnR>
                      <a:noFill/>
                    </a:lnR>
                    <a:lnT w="6350" cap="flat" cmpd="sng" algn="ctr">
                      <a:solidFill>
                        <a:srgbClr val="000000"/>
                      </a:solidFill>
                      <a:prstDash val="solid"/>
                      <a:round/>
                      <a:headEnd type="none" w="med" len="med"/>
                      <a:tailEnd type="none" w="med" len="med"/>
                    </a:lnT>
                    <a:lnB>
                      <a:noFill/>
                    </a:lnB>
                  </a:tcPr>
                </a:tc>
                <a:tc>
                  <a:txBody>
                    <a:bodyPr/>
                    <a:lstStyle/>
                    <a:p>
                      <a:pPr marL="0" indent="0" algn="ctr" fontAlgn="t">
                        <a:spcAft>
                          <a:spcPts val="370"/>
                        </a:spcAft>
                      </a:pPr>
                      <a:r>
                        <a:rPr lang="es-MX" sz="2400">
                          <a:solidFill>
                            <a:srgbClr val="000000"/>
                          </a:solidFill>
                          <a:effectLst/>
                        </a:rPr>
                        <a:t> </a:t>
                      </a:r>
                    </a:p>
                  </a:txBody>
                  <a:tcPr marL="42311" marR="42311" marT="43523" marB="43523">
                    <a:lnL>
                      <a:noFill/>
                    </a:lnL>
                    <a:lnR>
                      <a:noFill/>
                    </a:lnR>
                    <a:lnT w="6350" cap="flat" cmpd="sng" algn="ctr">
                      <a:solidFill>
                        <a:srgbClr val="000000"/>
                      </a:solidFill>
                      <a:prstDash val="solid"/>
                      <a:round/>
                      <a:headEnd type="none" w="med" len="med"/>
                      <a:tailEnd type="none" w="med" len="med"/>
                    </a:lnT>
                    <a:lnB>
                      <a:noFill/>
                    </a:lnB>
                  </a:tcPr>
                </a:tc>
                <a:tc>
                  <a:txBody>
                    <a:bodyPr/>
                    <a:lstStyle/>
                    <a:p>
                      <a:pPr marL="0" indent="0" algn="ctr" fontAlgn="t">
                        <a:spcAft>
                          <a:spcPts val="370"/>
                        </a:spcAft>
                      </a:pPr>
                      <a:r>
                        <a:rPr lang="es-MX" sz="2400">
                          <a:solidFill>
                            <a:srgbClr val="000000"/>
                          </a:solidFill>
                          <a:effectLst/>
                        </a:rPr>
                        <a:t> </a:t>
                      </a:r>
                    </a:p>
                  </a:txBody>
                  <a:tcPr marL="42311" marR="42311" marT="43523" marB="43523">
                    <a:lnL>
                      <a:noFill/>
                    </a:lnL>
                    <a:lnR>
                      <a:noFill/>
                    </a:lnR>
                    <a:lnT w="6350" cap="flat" cmpd="sng" algn="ctr">
                      <a:solidFill>
                        <a:srgbClr val="000000"/>
                      </a:solidFill>
                      <a:prstDash val="solid"/>
                      <a:round/>
                      <a:headEnd type="none" w="med" len="med"/>
                      <a:tailEnd type="none" w="med" len="med"/>
                    </a:lnT>
                    <a:lnB>
                      <a:noFill/>
                    </a:lnB>
                  </a:tcPr>
                </a:tc>
                <a:tc>
                  <a:txBody>
                    <a:bodyPr/>
                    <a:lstStyle/>
                    <a:p>
                      <a:pPr marL="0" indent="0" algn="ctr" fontAlgn="t">
                        <a:spcAft>
                          <a:spcPts val="370"/>
                        </a:spcAft>
                      </a:pPr>
                      <a:r>
                        <a:rPr lang="es-MX" sz="2400">
                          <a:solidFill>
                            <a:srgbClr val="000000"/>
                          </a:solidFill>
                          <a:effectLst/>
                        </a:rPr>
                        <a:t> </a:t>
                      </a:r>
                    </a:p>
                  </a:txBody>
                  <a:tcPr marL="42311" marR="42311" marT="43523" marB="43523">
                    <a:lnL>
                      <a:noFill/>
                    </a:lnL>
                    <a:lnR>
                      <a:noFill/>
                    </a:lnR>
                    <a:lnT w="6350" cap="flat" cmpd="sng" algn="ctr">
                      <a:solidFill>
                        <a:srgbClr val="000000"/>
                      </a:solidFill>
                      <a:prstDash val="solid"/>
                      <a:round/>
                      <a:headEnd type="none" w="med" len="med"/>
                      <a:tailEnd type="none" w="med" len="med"/>
                    </a:lnT>
                    <a:lnB>
                      <a:noFill/>
                    </a:lnB>
                  </a:tcPr>
                </a:tc>
                <a:tc>
                  <a:txBody>
                    <a:bodyPr/>
                    <a:lstStyle/>
                    <a:p>
                      <a:pPr marL="0" indent="0" algn="ctr" fontAlgn="t">
                        <a:spcAft>
                          <a:spcPts val="370"/>
                        </a:spcAft>
                      </a:pPr>
                      <a:r>
                        <a:rPr lang="es-MX" sz="2400">
                          <a:solidFill>
                            <a:srgbClr val="000000"/>
                          </a:solidFill>
                          <a:effectLst/>
                        </a:rPr>
                        <a:t> </a:t>
                      </a:r>
                    </a:p>
                  </a:txBody>
                  <a:tcPr marL="42311" marR="42311" marT="43523" marB="43523">
                    <a:lnL>
                      <a:noFill/>
                    </a:lnL>
                    <a:lnR>
                      <a:noFill/>
                    </a:lnR>
                    <a:lnT w="6350" cap="flat" cmpd="sng" algn="ctr">
                      <a:solidFill>
                        <a:srgbClr val="000000"/>
                      </a:solidFill>
                      <a:prstDash val="solid"/>
                      <a:round/>
                      <a:headEnd type="none" w="med" len="med"/>
                      <a:tailEnd type="none" w="med" len="med"/>
                    </a:lnT>
                    <a:lnB>
                      <a:noFill/>
                    </a:lnB>
                  </a:tcPr>
                </a:tc>
              </a:tr>
              <a:tr h="391878">
                <a:tc>
                  <a:txBody>
                    <a:bodyPr/>
                    <a:lstStyle/>
                    <a:p>
                      <a:pPr marL="0" indent="0" fontAlgn="t">
                        <a:spcAft>
                          <a:spcPts val="370"/>
                        </a:spcAft>
                      </a:pPr>
                      <a:r>
                        <a:rPr lang="es-MX" sz="1000">
                          <a:solidFill>
                            <a:srgbClr val="000000"/>
                          </a:solidFill>
                          <a:effectLst/>
                          <a:latin typeface="Arial"/>
                        </a:rPr>
                        <a:t>Aguascalientes</a:t>
                      </a:r>
                      <a:endParaRPr lang="es-MX" sz="1000">
                        <a:solidFill>
                          <a:srgbClr val="000000"/>
                        </a:solidFill>
                        <a:effectLst/>
                      </a:endParaRPr>
                    </a:p>
                  </a:txBody>
                  <a:tcPr marL="42311" marR="42311" marT="43523" marB="435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253,448,939</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311" marR="42311" marT="43523" marB="435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119,097,933</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311" marR="42311" marT="43523" marB="435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56,593,601</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311" marR="42311" marT="43523" marB="435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4,127,302</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311" marR="42311" marT="43523" marB="435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849,399</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311" marR="42311" marT="43523" marB="435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434,117,175</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311" marR="42311" marT="43523" marB="43523">
                    <a:lnL>
                      <a:noFill/>
                    </a:lnL>
                    <a:lnR>
                      <a:noFill/>
                    </a:lnR>
                    <a:lnT>
                      <a:noFill/>
                    </a:lnT>
                    <a:lnB>
                      <a:noFill/>
                    </a:lnB>
                  </a:tcPr>
                </a:tc>
              </a:tr>
              <a:tr h="391878">
                <a:tc>
                  <a:txBody>
                    <a:bodyPr/>
                    <a:lstStyle/>
                    <a:p>
                      <a:pPr marL="0" indent="0" fontAlgn="t">
                        <a:spcAft>
                          <a:spcPts val="370"/>
                        </a:spcAft>
                      </a:pPr>
                      <a:r>
                        <a:rPr lang="es-MX" sz="1000">
                          <a:solidFill>
                            <a:srgbClr val="000000"/>
                          </a:solidFill>
                          <a:effectLst/>
                          <a:latin typeface="Arial"/>
                        </a:rPr>
                        <a:t>Baja California</a:t>
                      </a:r>
                      <a:endParaRPr lang="es-MX" sz="1000">
                        <a:solidFill>
                          <a:srgbClr val="000000"/>
                        </a:solidFill>
                        <a:effectLst/>
                      </a:endParaRPr>
                    </a:p>
                  </a:txBody>
                  <a:tcPr marL="42311" marR="42311" marT="43523" marB="435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635,563,001</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311" marR="42311" marT="43523" marB="435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308,451,048</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311" marR="42311" marT="43523" marB="435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150,129,651</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311" marR="42311" marT="43523" marB="435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38,504,999</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311" marR="42311" marT="43523" marB="435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3,184,194</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311" marR="42311" marT="43523" marB="435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1,135,832,893</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311" marR="42311" marT="43523" marB="43523">
                    <a:lnL>
                      <a:noFill/>
                    </a:lnL>
                    <a:lnR>
                      <a:noFill/>
                    </a:lnR>
                    <a:lnT>
                      <a:noFill/>
                    </a:lnT>
                    <a:lnB>
                      <a:noFill/>
                    </a:lnB>
                  </a:tcPr>
                </a:tc>
              </a:tr>
              <a:tr h="391878">
                <a:tc>
                  <a:txBody>
                    <a:bodyPr/>
                    <a:lstStyle/>
                    <a:p>
                      <a:pPr marL="0" indent="0" fontAlgn="t">
                        <a:spcAft>
                          <a:spcPts val="370"/>
                        </a:spcAft>
                      </a:pPr>
                      <a:r>
                        <a:rPr lang="es-MX" sz="1000">
                          <a:solidFill>
                            <a:srgbClr val="000000"/>
                          </a:solidFill>
                          <a:effectLst/>
                          <a:latin typeface="Arial"/>
                        </a:rPr>
                        <a:t>Baja California Sur</a:t>
                      </a:r>
                      <a:endParaRPr lang="es-MX" sz="1000">
                        <a:solidFill>
                          <a:srgbClr val="000000"/>
                        </a:solidFill>
                        <a:effectLst/>
                      </a:endParaRPr>
                    </a:p>
                  </a:txBody>
                  <a:tcPr marL="42311" marR="42311" marT="43523" marB="435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160,245,947</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311" marR="42311" marT="43523" marB="435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68,461,456</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311" marR="42311" marT="43523" marB="435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33,869,942</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311" marR="42311" marT="43523" marB="435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1,858,813</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311" marR="42311" marT="43523" marB="435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832,405</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311" marR="42311" marT="43523" marB="435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265,268,563</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311" marR="42311" marT="43523" marB="43523">
                    <a:lnL>
                      <a:noFill/>
                    </a:lnL>
                    <a:lnR>
                      <a:noFill/>
                    </a:lnR>
                    <a:lnT>
                      <a:noFill/>
                    </a:lnT>
                    <a:lnB>
                      <a:noFill/>
                    </a:lnB>
                  </a:tcPr>
                </a:tc>
              </a:tr>
              <a:tr h="391878">
                <a:tc>
                  <a:txBody>
                    <a:bodyPr/>
                    <a:lstStyle/>
                    <a:p>
                      <a:pPr marL="0" indent="0" fontAlgn="t">
                        <a:spcAft>
                          <a:spcPts val="370"/>
                        </a:spcAft>
                      </a:pPr>
                      <a:r>
                        <a:rPr lang="es-MX" sz="1000">
                          <a:solidFill>
                            <a:srgbClr val="000000"/>
                          </a:solidFill>
                          <a:effectLst/>
                          <a:latin typeface="Arial"/>
                        </a:rPr>
                        <a:t>Campeche </a:t>
                      </a:r>
                      <a:endParaRPr lang="es-MX" sz="1000">
                        <a:solidFill>
                          <a:srgbClr val="000000"/>
                        </a:solidFill>
                        <a:effectLst/>
                      </a:endParaRPr>
                    </a:p>
                  </a:txBody>
                  <a:tcPr marL="42311" marR="42311" marT="43523" marB="435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226,439,168</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311" marR="42311" marT="43523" marB="435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72,308,821</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311" marR="42311" marT="43523" marB="435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41,301,448</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311" marR="42311" marT="43523" marB="435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2,422,006</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311" marR="42311" marT="43523" marB="435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875,996</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311" marR="42311" marT="43523" marB="435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343,347,440</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311" marR="42311" marT="43523" marB="43523">
                    <a:lnL>
                      <a:noFill/>
                    </a:lnL>
                    <a:lnR>
                      <a:noFill/>
                    </a:lnR>
                    <a:lnT>
                      <a:noFill/>
                    </a:lnT>
                    <a:lnB>
                      <a:noFill/>
                    </a:lnB>
                  </a:tcPr>
                </a:tc>
              </a:tr>
              <a:tr h="391878">
                <a:tc>
                  <a:txBody>
                    <a:bodyPr/>
                    <a:lstStyle/>
                    <a:p>
                      <a:pPr marL="0" indent="0" fontAlgn="t">
                        <a:spcAft>
                          <a:spcPts val="370"/>
                        </a:spcAft>
                      </a:pPr>
                      <a:r>
                        <a:rPr lang="es-MX" sz="1000">
                          <a:solidFill>
                            <a:srgbClr val="000000"/>
                          </a:solidFill>
                          <a:effectLst/>
                          <a:latin typeface="Arial"/>
                        </a:rPr>
                        <a:t>Coahuila</a:t>
                      </a:r>
                      <a:endParaRPr lang="es-MX" sz="1000">
                        <a:solidFill>
                          <a:srgbClr val="000000"/>
                        </a:solidFill>
                        <a:effectLst/>
                      </a:endParaRPr>
                    </a:p>
                  </a:txBody>
                  <a:tcPr marL="42311" marR="42311" marT="43523" marB="435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538,189,157</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311" marR="42311" marT="43523" marB="435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258,335,953</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311" marR="42311" marT="43523" marB="435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144,409,223</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311" marR="42311" marT="43523" marB="435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25,671,527</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311" marR="42311" marT="43523" marB="435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2,422,080</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311" marR="42311" marT="43523" marB="435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969,027,941</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311" marR="42311" marT="43523" marB="43523">
                    <a:lnL>
                      <a:noFill/>
                    </a:lnL>
                    <a:lnR>
                      <a:noFill/>
                    </a:lnR>
                    <a:lnT>
                      <a:noFill/>
                    </a:lnT>
                    <a:lnB>
                      <a:noFill/>
                    </a:lnB>
                  </a:tcPr>
                </a:tc>
              </a:tr>
              <a:tr h="391878">
                <a:tc>
                  <a:txBody>
                    <a:bodyPr/>
                    <a:lstStyle/>
                    <a:p>
                      <a:pPr marL="0" indent="0" fontAlgn="t">
                        <a:spcAft>
                          <a:spcPts val="370"/>
                        </a:spcAft>
                      </a:pPr>
                      <a:r>
                        <a:rPr lang="es-MX" sz="1000">
                          <a:solidFill>
                            <a:srgbClr val="000000"/>
                          </a:solidFill>
                          <a:effectLst/>
                          <a:latin typeface="Arial"/>
                        </a:rPr>
                        <a:t>Colima</a:t>
                      </a:r>
                      <a:endParaRPr lang="es-MX" sz="1000">
                        <a:solidFill>
                          <a:srgbClr val="000000"/>
                        </a:solidFill>
                        <a:effectLst/>
                      </a:endParaRPr>
                    </a:p>
                  </a:txBody>
                  <a:tcPr marL="42311" marR="42311" marT="43523" marB="435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164,236,610</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311" marR="42311" marT="43523" marB="435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65,113,036</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311" marR="42311" marT="43523" marB="435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31,379,967</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311" marR="42311" marT="43523" marB="435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1,467,837</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311" marR="42311" marT="43523" marB="435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348,946</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311" marR="42311" marT="43523" marB="435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262,546,396</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311" marR="42311" marT="43523" marB="43523">
                    <a:lnL>
                      <a:noFill/>
                    </a:lnL>
                    <a:lnR>
                      <a:noFill/>
                    </a:lnR>
                    <a:lnT>
                      <a:noFill/>
                    </a:lnT>
                    <a:lnB>
                      <a:noFill/>
                    </a:lnB>
                  </a:tcPr>
                </a:tc>
              </a:tr>
              <a:tr h="391878">
                <a:tc>
                  <a:txBody>
                    <a:bodyPr/>
                    <a:lstStyle/>
                    <a:p>
                      <a:pPr marL="0" indent="0" fontAlgn="t">
                        <a:spcAft>
                          <a:spcPts val="370"/>
                        </a:spcAft>
                      </a:pPr>
                      <a:r>
                        <a:rPr lang="es-MX" sz="1000">
                          <a:solidFill>
                            <a:srgbClr val="000000"/>
                          </a:solidFill>
                          <a:effectLst/>
                          <a:latin typeface="Arial"/>
                        </a:rPr>
                        <a:t>Chiapas</a:t>
                      </a:r>
                      <a:endParaRPr lang="es-MX" sz="1000">
                        <a:solidFill>
                          <a:srgbClr val="000000"/>
                        </a:solidFill>
                        <a:effectLst/>
                      </a:endParaRPr>
                    </a:p>
                  </a:txBody>
                  <a:tcPr marL="42311" marR="42311" marT="43523" marB="435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1,004,369,892</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311" marR="42311" marT="43523" marB="435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455,258,493</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311" marR="42311" marT="43523" marB="435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227,891,713</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311" marR="42311" marT="43523" marB="435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26,667,361</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311" marR="42311" marT="43523" marB="435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7,848,643</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311" marR="42311" marT="43523" marB="435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1,722,036,102</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311" marR="42311" marT="43523" marB="43523">
                    <a:lnL>
                      <a:noFill/>
                    </a:lnL>
                    <a:lnR>
                      <a:noFill/>
                    </a:lnR>
                    <a:lnT>
                      <a:noFill/>
                    </a:lnT>
                    <a:lnB>
                      <a:noFill/>
                    </a:lnB>
                  </a:tcPr>
                </a:tc>
              </a:tr>
              <a:tr h="391878">
                <a:tc>
                  <a:txBody>
                    <a:bodyPr/>
                    <a:lstStyle/>
                    <a:p>
                      <a:pPr marL="0" indent="0" fontAlgn="t">
                        <a:spcAft>
                          <a:spcPts val="370"/>
                        </a:spcAft>
                      </a:pPr>
                      <a:r>
                        <a:rPr lang="es-MX" sz="1000">
                          <a:solidFill>
                            <a:srgbClr val="000000"/>
                          </a:solidFill>
                          <a:effectLst/>
                          <a:latin typeface="Arial"/>
                        </a:rPr>
                        <a:t>Chihuahua</a:t>
                      </a:r>
                      <a:endParaRPr lang="es-MX" sz="1000">
                        <a:solidFill>
                          <a:srgbClr val="000000"/>
                        </a:solidFill>
                        <a:effectLst/>
                      </a:endParaRPr>
                    </a:p>
                  </a:txBody>
                  <a:tcPr marL="42311" marR="42311" marT="43523" marB="435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629,999,297</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311" marR="42311" marT="43523" marB="435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338,650,579</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311" marR="42311" marT="43523" marB="435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163,784,443</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311" marR="42311" marT="43523" marB="435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48,883,714</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311" marR="42311" marT="43523" marB="435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8,778,791</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311" marR="42311" marT="43523" marB="435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1,190,096,825</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311" marR="42311" marT="43523" marB="43523">
                    <a:lnL>
                      <a:noFill/>
                    </a:lnL>
                    <a:lnR>
                      <a:noFill/>
                    </a:lnR>
                    <a:lnT>
                      <a:noFill/>
                    </a:lnT>
                    <a:lnB>
                      <a:noFill/>
                    </a:lnB>
                  </a:tcPr>
                </a:tc>
              </a:tr>
              <a:tr h="391878">
                <a:tc>
                  <a:txBody>
                    <a:bodyPr/>
                    <a:lstStyle/>
                    <a:p>
                      <a:pPr marL="0" indent="0" fontAlgn="t">
                        <a:spcAft>
                          <a:spcPts val="370"/>
                        </a:spcAft>
                      </a:pPr>
                      <a:r>
                        <a:rPr lang="es-MX" sz="1000">
                          <a:solidFill>
                            <a:srgbClr val="000000"/>
                          </a:solidFill>
                          <a:effectLst/>
                          <a:latin typeface="Arial"/>
                        </a:rPr>
                        <a:t>Distrito Federal</a:t>
                      </a:r>
                      <a:endParaRPr lang="es-MX" sz="1000">
                        <a:solidFill>
                          <a:srgbClr val="000000"/>
                        </a:solidFill>
                        <a:effectLst/>
                      </a:endParaRPr>
                    </a:p>
                  </a:txBody>
                  <a:tcPr marL="42311" marR="42311" marT="43523" marB="435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2,744,713,747</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311" marR="42311" marT="43523" marB="435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811,902,446</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311" marR="42311" marT="43523" marB="435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404,722,311</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311" marR="42311" marT="43523" marB="435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522,383,850</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311" marR="42311" marT="43523" marB="435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1,047,450</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311" marR="42311" marT="43523" marB="435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4,484,769,804</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311" marR="42311" marT="43523" marB="43523">
                    <a:lnL>
                      <a:noFill/>
                    </a:lnL>
                    <a:lnR>
                      <a:noFill/>
                    </a:lnR>
                    <a:lnT>
                      <a:noFill/>
                    </a:lnT>
                    <a:lnB>
                      <a:noFill/>
                    </a:lnB>
                  </a:tcPr>
                </a:tc>
              </a:tr>
              <a:tr h="391878">
                <a:tc>
                  <a:txBody>
                    <a:bodyPr/>
                    <a:lstStyle/>
                    <a:p>
                      <a:pPr marL="0" indent="0" fontAlgn="t">
                        <a:spcAft>
                          <a:spcPts val="370"/>
                        </a:spcAft>
                      </a:pPr>
                      <a:r>
                        <a:rPr lang="es-MX" sz="1000">
                          <a:solidFill>
                            <a:srgbClr val="000000"/>
                          </a:solidFill>
                          <a:effectLst/>
                          <a:latin typeface="Arial"/>
                        </a:rPr>
                        <a:t>Durango</a:t>
                      </a:r>
                      <a:endParaRPr lang="es-MX" sz="1000">
                        <a:solidFill>
                          <a:srgbClr val="000000"/>
                        </a:solidFill>
                        <a:effectLst/>
                      </a:endParaRPr>
                    </a:p>
                  </a:txBody>
                  <a:tcPr marL="42311" marR="42311" marT="43523" marB="435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288,519,244</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311" marR="42311" marT="43523" marB="435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159,709,548</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311" marR="42311" marT="43523" marB="435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79,342,208</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311" marR="42311" marT="43523" marB="435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4,426,153</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311" marR="42311" marT="43523" marB="435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4,564,645</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311" marR="42311" marT="43523" marB="435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536,561,798</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311" marR="42311" marT="43523" marB="43523">
                    <a:lnL>
                      <a:noFill/>
                    </a:lnL>
                    <a:lnR>
                      <a:noFill/>
                    </a:lnR>
                    <a:lnT>
                      <a:noFill/>
                    </a:lnT>
                    <a:lnB>
                      <a:noFill/>
                    </a:lnB>
                  </a:tcPr>
                </a:tc>
              </a:tr>
              <a:tr h="391878">
                <a:tc>
                  <a:txBody>
                    <a:bodyPr/>
                    <a:lstStyle/>
                    <a:p>
                      <a:pPr marL="0" indent="0" fontAlgn="t">
                        <a:spcAft>
                          <a:spcPts val="370"/>
                        </a:spcAft>
                      </a:pPr>
                      <a:r>
                        <a:rPr lang="es-MX" sz="1000">
                          <a:solidFill>
                            <a:srgbClr val="000000"/>
                          </a:solidFill>
                          <a:effectLst/>
                          <a:latin typeface="Arial"/>
                        </a:rPr>
                        <a:t>Guanajuato</a:t>
                      </a:r>
                      <a:endParaRPr lang="es-MX" sz="1000">
                        <a:solidFill>
                          <a:srgbClr val="000000"/>
                        </a:solidFill>
                        <a:effectLst/>
                      </a:endParaRPr>
                    </a:p>
                  </a:txBody>
                  <a:tcPr marL="42311" marR="42311" marT="43523" marB="435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855,324,839</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311" marR="42311" marT="43523" marB="435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533,442,067</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311" marR="42311" marT="43523" marB="435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256,407,067</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311" marR="42311" marT="43523" marB="435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63,408,560</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311" marR="42311" marT="43523" marB="435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2,762,654</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311" marR="42311" marT="43523" marB="43523">
                    <a:lnL>
                      <a:noFill/>
                    </a:lnL>
                    <a:lnR>
                      <a:noFill/>
                    </a:lnR>
                    <a:lnT>
                      <a:noFill/>
                    </a:lnT>
                    <a:lnB>
                      <a:noFill/>
                    </a:lnB>
                  </a:tcPr>
                </a:tc>
                <a:tc>
                  <a:txBody>
                    <a:bodyPr/>
                    <a:lstStyle/>
                    <a:p>
                      <a:pPr marL="0" indent="0" algn="r" fontAlgn="t">
                        <a:spcAft>
                          <a:spcPts val="370"/>
                        </a:spcAft>
                      </a:pPr>
                      <a:r>
                        <a:rPr lang="es-MX" sz="1000" dirty="0">
                          <a:solidFill>
                            <a:srgbClr val="000000"/>
                          </a:solidFill>
                          <a:effectLst/>
                          <a:latin typeface="Arial"/>
                        </a:rPr>
                        <a:t>1,711,345,187</a:t>
                      </a:r>
                      <a:endParaRPr lang="es-MX" sz="1000" dirty="0">
                        <a:solidFill>
                          <a:srgbClr val="000000"/>
                        </a:solidFill>
                        <a:effectLst/>
                      </a:endParaRPr>
                    </a:p>
                  </a:txBody>
                  <a:tcPr marL="42311" marR="42311" marT="43523" marB="43523">
                    <a:lnL>
                      <a:noFill/>
                    </a:lnL>
                    <a:lnR>
                      <a:noFill/>
                    </a:lnR>
                    <a:lnT>
                      <a:noFill/>
                    </a:lnT>
                    <a:lnB>
                      <a:noFill/>
                    </a:lnB>
                  </a:tcPr>
                </a:tc>
              </a:tr>
            </a:tbl>
          </a:graphicData>
        </a:graphic>
      </p:graphicFrame>
    </p:spTree>
    <p:extLst>
      <p:ext uri="{BB962C8B-B14F-4D97-AF65-F5344CB8AC3E}">
        <p14:creationId xmlns:p14="http://schemas.microsoft.com/office/powerpoint/2010/main" val="344614515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Marcador de contenido"/>
          <p:cNvGraphicFramePr>
            <a:graphicFrameLocks noGrp="1"/>
          </p:cNvGraphicFramePr>
          <p:nvPr>
            <p:ph idx="1"/>
          </p:nvPr>
        </p:nvGraphicFramePr>
        <p:xfrm>
          <a:off x="2279651" y="869950"/>
          <a:ext cx="7993064" cy="5151432"/>
        </p:xfrm>
        <a:graphic>
          <a:graphicData uri="http://schemas.openxmlformats.org/drawingml/2006/table">
            <a:tbl>
              <a:tblPr/>
              <a:tblGrid>
                <a:gridCol w="1202895"/>
                <a:gridCol w="1203814"/>
                <a:gridCol w="1158671"/>
                <a:gridCol w="1098296"/>
                <a:gridCol w="1070770"/>
                <a:gridCol w="1069669"/>
                <a:gridCol w="1188949"/>
              </a:tblGrid>
              <a:tr h="396264">
                <a:tc>
                  <a:txBody>
                    <a:bodyPr/>
                    <a:lstStyle/>
                    <a:p>
                      <a:pPr marL="0" indent="0" fontAlgn="t">
                        <a:spcAft>
                          <a:spcPts val="370"/>
                        </a:spcAft>
                      </a:pPr>
                      <a:r>
                        <a:rPr lang="es-MX" sz="1000">
                          <a:solidFill>
                            <a:srgbClr val="000000"/>
                          </a:solidFill>
                          <a:effectLst/>
                          <a:latin typeface="Arial"/>
                        </a:rPr>
                        <a:t>Guerrero</a:t>
                      </a:r>
                      <a:endParaRPr lang="es-MX" sz="1000">
                        <a:solidFill>
                          <a:srgbClr val="000000"/>
                        </a:solidFill>
                        <a:effectLst/>
                      </a:endParaRPr>
                    </a:p>
                  </a:txBody>
                  <a:tcPr marL="44451" marR="44451" marT="45723" marB="457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493,273,999</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4451" marR="44451" marT="45723" marB="457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322,383,949</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4451" marR="44451" marT="45723" marB="457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156,106,260</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4451" marR="44451" marT="45723" marB="457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15,300,045</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4451" marR="44451" marT="45723" marB="457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353,519</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4451" marR="44451" marT="45723" marB="457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987,417,772</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4451" marR="44451" marT="45723" marB="45723">
                    <a:lnL>
                      <a:noFill/>
                    </a:lnL>
                    <a:lnR>
                      <a:noFill/>
                    </a:lnR>
                    <a:lnT>
                      <a:noFill/>
                    </a:lnT>
                    <a:lnB>
                      <a:noFill/>
                    </a:lnB>
                  </a:tcPr>
                </a:tc>
              </a:tr>
              <a:tr h="396264">
                <a:tc>
                  <a:txBody>
                    <a:bodyPr/>
                    <a:lstStyle/>
                    <a:p>
                      <a:pPr marL="0" indent="0" fontAlgn="t">
                        <a:spcAft>
                          <a:spcPts val="370"/>
                        </a:spcAft>
                      </a:pPr>
                      <a:r>
                        <a:rPr lang="es-MX" sz="1000">
                          <a:solidFill>
                            <a:srgbClr val="000000"/>
                          </a:solidFill>
                          <a:effectLst/>
                          <a:latin typeface="Arial"/>
                        </a:rPr>
                        <a:t>Hidalgo</a:t>
                      </a:r>
                      <a:endParaRPr lang="es-MX" sz="1000">
                        <a:solidFill>
                          <a:srgbClr val="000000"/>
                        </a:solidFill>
                        <a:effectLst/>
                      </a:endParaRPr>
                    </a:p>
                  </a:txBody>
                  <a:tcPr marL="44451" marR="44451" marT="45723" marB="457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395,380,932</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4451" marR="44451" marT="45723" marB="457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249,113,836</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4451" marR="44451" marT="45723" marB="457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114,924,313</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4451" marR="44451" marT="45723" marB="457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10,939,800</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4451" marR="44451" marT="45723" marB="457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292,625</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4451" marR="44451" marT="45723" marB="457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770,651,506</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4451" marR="44451" marT="45723" marB="45723">
                    <a:lnL>
                      <a:noFill/>
                    </a:lnL>
                    <a:lnR>
                      <a:noFill/>
                    </a:lnR>
                    <a:lnT>
                      <a:noFill/>
                    </a:lnT>
                    <a:lnB>
                      <a:noFill/>
                    </a:lnB>
                  </a:tcPr>
                </a:tc>
              </a:tr>
              <a:tr h="396264">
                <a:tc>
                  <a:txBody>
                    <a:bodyPr/>
                    <a:lstStyle/>
                    <a:p>
                      <a:pPr marL="0" indent="0" fontAlgn="t">
                        <a:spcAft>
                          <a:spcPts val="370"/>
                        </a:spcAft>
                      </a:pPr>
                      <a:r>
                        <a:rPr lang="es-MX" sz="1000">
                          <a:solidFill>
                            <a:srgbClr val="000000"/>
                          </a:solidFill>
                          <a:effectLst/>
                          <a:latin typeface="Arial"/>
                        </a:rPr>
                        <a:t>Jalisco</a:t>
                      </a:r>
                      <a:endParaRPr lang="es-MX" sz="1000">
                        <a:solidFill>
                          <a:srgbClr val="000000"/>
                        </a:solidFill>
                        <a:effectLst/>
                      </a:endParaRPr>
                    </a:p>
                  </a:txBody>
                  <a:tcPr marL="44451" marR="44451" marT="45723" marB="457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1,432,795,987</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4451" marR="44451" marT="45723" marB="457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719,163,049</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4451" marR="44451" marT="45723" marB="457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350,125,139</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4451" marR="44451" marT="45723" marB="457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123,179,578</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4451" marR="44451" marT="45723" marB="457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10,320,161</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4451" marR="44451" marT="45723" marB="457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2,635,583,914</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4451" marR="44451" marT="45723" marB="45723">
                    <a:lnL>
                      <a:noFill/>
                    </a:lnL>
                    <a:lnR>
                      <a:noFill/>
                    </a:lnR>
                    <a:lnT>
                      <a:noFill/>
                    </a:lnT>
                    <a:lnB>
                      <a:noFill/>
                    </a:lnB>
                  </a:tcPr>
                </a:tc>
              </a:tr>
              <a:tr h="396264">
                <a:tc>
                  <a:txBody>
                    <a:bodyPr/>
                    <a:lstStyle/>
                    <a:p>
                      <a:pPr marL="0" indent="0" fontAlgn="t">
                        <a:spcAft>
                          <a:spcPts val="370"/>
                        </a:spcAft>
                      </a:pPr>
                      <a:r>
                        <a:rPr lang="es-MX" sz="1000">
                          <a:solidFill>
                            <a:srgbClr val="000000"/>
                          </a:solidFill>
                          <a:effectLst/>
                          <a:latin typeface="Arial"/>
                        </a:rPr>
                        <a:t>México</a:t>
                      </a:r>
                      <a:endParaRPr lang="es-MX" sz="1000">
                        <a:solidFill>
                          <a:srgbClr val="000000"/>
                        </a:solidFill>
                        <a:effectLst/>
                      </a:endParaRPr>
                    </a:p>
                  </a:txBody>
                  <a:tcPr marL="44451" marR="44451" marT="45723" marB="457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2,800,368,390</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4451" marR="44451" marT="45723" marB="457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1,515,729,011</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4451" marR="44451" marT="45723" marB="457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716,638,441</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4451" marR="44451" marT="45723" marB="457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483,418,550</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4451" marR="44451" marT="45723" marB="457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235,200</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4451" marR="44451" marT="45723" marB="457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5,516,389,592</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4451" marR="44451" marT="45723" marB="45723">
                    <a:lnL>
                      <a:noFill/>
                    </a:lnL>
                    <a:lnR>
                      <a:noFill/>
                    </a:lnR>
                    <a:lnT>
                      <a:noFill/>
                    </a:lnT>
                    <a:lnB>
                      <a:noFill/>
                    </a:lnB>
                  </a:tcPr>
                </a:tc>
              </a:tr>
              <a:tr h="396264">
                <a:tc>
                  <a:txBody>
                    <a:bodyPr/>
                    <a:lstStyle/>
                    <a:p>
                      <a:pPr marL="0" indent="0" fontAlgn="t">
                        <a:spcAft>
                          <a:spcPts val="370"/>
                        </a:spcAft>
                      </a:pPr>
                      <a:r>
                        <a:rPr lang="es-MX" sz="1000">
                          <a:solidFill>
                            <a:srgbClr val="000000"/>
                          </a:solidFill>
                          <a:effectLst/>
                          <a:latin typeface="Arial"/>
                        </a:rPr>
                        <a:t>Michoacán</a:t>
                      </a:r>
                      <a:endParaRPr lang="es-MX" sz="1000">
                        <a:solidFill>
                          <a:srgbClr val="000000"/>
                        </a:solidFill>
                        <a:effectLst/>
                      </a:endParaRPr>
                    </a:p>
                  </a:txBody>
                  <a:tcPr marL="44451" marR="44451" marT="45723" marB="457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629,287,410</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4451" marR="44451" marT="45723" marB="457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414,072,045</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4451" marR="44451" marT="45723" marB="457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212,119,574</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4451" marR="44451" marT="45723" marB="457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27,226,985</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4451" marR="44451" marT="45723" marB="457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2,645,639</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4451" marR="44451" marT="45723" marB="457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1,285,351,654</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4451" marR="44451" marT="45723" marB="45723">
                    <a:lnL>
                      <a:noFill/>
                    </a:lnL>
                    <a:lnR>
                      <a:noFill/>
                    </a:lnR>
                    <a:lnT>
                      <a:noFill/>
                    </a:lnT>
                    <a:lnB>
                      <a:noFill/>
                    </a:lnB>
                  </a:tcPr>
                </a:tc>
              </a:tr>
              <a:tr h="396264">
                <a:tc>
                  <a:txBody>
                    <a:bodyPr/>
                    <a:lstStyle/>
                    <a:p>
                      <a:pPr marL="0" indent="0" fontAlgn="t">
                        <a:spcAft>
                          <a:spcPts val="370"/>
                        </a:spcAft>
                      </a:pPr>
                      <a:r>
                        <a:rPr lang="es-MX" sz="1000">
                          <a:solidFill>
                            <a:srgbClr val="000000"/>
                          </a:solidFill>
                          <a:effectLst/>
                          <a:latin typeface="Arial"/>
                        </a:rPr>
                        <a:t>Morelos</a:t>
                      </a:r>
                      <a:endParaRPr lang="es-MX" sz="1000">
                        <a:solidFill>
                          <a:srgbClr val="000000"/>
                        </a:solidFill>
                        <a:effectLst/>
                      </a:endParaRPr>
                    </a:p>
                  </a:txBody>
                  <a:tcPr marL="44451" marR="44451" marT="45723" marB="457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323,614,323</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4451" marR="44451" marT="45723" marB="457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172,904,471</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4451" marR="44451" marT="45723" marB="457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86,979,479</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4451" marR="44451" marT="45723" marB="457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5,419,428</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4451" marR="44451" marT="45723" marB="457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487,076</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4451" marR="44451" marT="45723" marB="457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589,404,778</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4451" marR="44451" marT="45723" marB="45723">
                    <a:lnL>
                      <a:noFill/>
                    </a:lnL>
                    <a:lnR>
                      <a:noFill/>
                    </a:lnR>
                    <a:lnT>
                      <a:noFill/>
                    </a:lnT>
                    <a:lnB>
                      <a:noFill/>
                    </a:lnB>
                  </a:tcPr>
                </a:tc>
              </a:tr>
              <a:tr h="396264">
                <a:tc>
                  <a:txBody>
                    <a:bodyPr/>
                    <a:lstStyle/>
                    <a:p>
                      <a:pPr marL="0" indent="0" fontAlgn="t">
                        <a:spcAft>
                          <a:spcPts val="370"/>
                        </a:spcAft>
                      </a:pPr>
                      <a:r>
                        <a:rPr lang="es-MX" sz="1000">
                          <a:solidFill>
                            <a:srgbClr val="000000"/>
                          </a:solidFill>
                          <a:effectLst/>
                          <a:latin typeface="Arial"/>
                        </a:rPr>
                        <a:t>Nayarit</a:t>
                      </a:r>
                      <a:endParaRPr lang="es-MX" sz="1000">
                        <a:solidFill>
                          <a:srgbClr val="000000"/>
                        </a:solidFill>
                        <a:effectLst/>
                      </a:endParaRPr>
                    </a:p>
                  </a:txBody>
                  <a:tcPr marL="44451" marR="44451" marT="45723" marB="457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217,191,062</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4451" marR="44451" marT="45723" marB="457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111,738,995</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4451" marR="44451" marT="45723" marB="457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50,676,541</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4451" marR="44451" marT="45723" marB="457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2,601,765</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4451" marR="44451" marT="45723" marB="457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882,272</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4451" marR="44451" marT="45723" marB="457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383,090,636</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4451" marR="44451" marT="45723" marB="45723">
                    <a:lnL>
                      <a:noFill/>
                    </a:lnL>
                    <a:lnR>
                      <a:noFill/>
                    </a:lnR>
                    <a:lnT>
                      <a:noFill/>
                    </a:lnT>
                    <a:lnB>
                      <a:noFill/>
                    </a:lnB>
                  </a:tcPr>
                </a:tc>
              </a:tr>
              <a:tr h="396264">
                <a:tc>
                  <a:txBody>
                    <a:bodyPr/>
                    <a:lstStyle/>
                    <a:p>
                      <a:pPr marL="0" indent="0" fontAlgn="t">
                        <a:spcAft>
                          <a:spcPts val="370"/>
                        </a:spcAft>
                      </a:pPr>
                      <a:r>
                        <a:rPr lang="es-MX" sz="1000">
                          <a:solidFill>
                            <a:srgbClr val="000000"/>
                          </a:solidFill>
                          <a:effectLst/>
                          <a:latin typeface="Arial"/>
                        </a:rPr>
                        <a:t>Nuevo León</a:t>
                      </a:r>
                      <a:endParaRPr lang="es-MX" sz="1000">
                        <a:solidFill>
                          <a:srgbClr val="000000"/>
                        </a:solidFill>
                        <a:effectLst/>
                      </a:endParaRPr>
                    </a:p>
                  </a:txBody>
                  <a:tcPr marL="44451" marR="44451" marT="45723" marB="457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1,061,831,201</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4451" marR="44451" marT="45723" marB="457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450,576,489</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4451" marR="44451" marT="45723" marB="457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247,256,092</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4451" marR="44451" marT="45723" marB="457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107,471,091</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4451" marR="44451" marT="45723" marB="457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3,283,946</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4451" marR="44451" marT="45723" marB="457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1,870,418,820</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4451" marR="44451" marT="45723" marB="45723">
                    <a:lnL>
                      <a:noFill/>
                    </a:lnL>
                    <a:lnR>
                      <a:noFill/>
                    </a:lnR>
                    <a:lnT>
                      <a:noFill/>
                    </a:lnT>
                    <a:lnB>
                      <a:noFill/>
                    </a:lnB>
                  </a:tcPr>
                </a:tc>
              </a:tr>
              <a:tr h="396264">
                <a:tc>
                  <a:txBody>
                    <a:bodyPr/>
                    <a:lstStyle/>
                    <a:p>
                      <a:pPr marL="0" indent="0" fontAlgn="t">
                        <a:spcAft>
                          <a:spcPts val="370"/>
                        </a:spcAft>
                      </a:pPr>
                      <a:r>
                        <a:rPr lang="es-MX" sz="1000">
                          <a:solidFill>
                            <a:srgbClr val="000000"/>
                          </a:solidFill>
                          <a:effectLst/>
                          <a:latin typeface="Arial"/>
                        </a:rPr>
                        <a:t>Oaxaca</a:t>
                      </a:r>
                      <a:endParaRPr lang="es-MX" sz="1000">
                        <a:solidFill>
                          <a:srgbClr val="000000"/>
                        </a:solidFill>
                        <a:effectLst/>
                      </a:endParaRPr>
                    </a:p>
                  </a:txBody>
                  <a:tcPr marL="44451" marR="44451" marT="45723" marB="457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538,451,268</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4451" marR="44451" marT="45723" marB="457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347,486,510</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4451" marR="44451" marT="45723" marB="457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189,087,167</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4451" marR="44451" marT="45723" marB="457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14,136,599</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4451" marR="44451" marT="45723" marB="457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657,626</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4451" marR="44451" marT="45723" marB="457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1,089,819,171</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4451" marR="44451" marT="45723" marB="45723">
                    <a:lnL>
                      <a:noFill/>
                    </a:lnL>
                    <a:lnR>
                      <a:noFill/>
                    </a:lnR>
                    <a:lnT>
                      <a:noFill/>
                    </a:lnT>
                    <a:lnB>
                      <a:noFill/>
                    </a:lnB>
                  </a:tcPr>
                </a:tc>
              </a:tr>
              <a:tr h="396264">
                <a:tc>
                  <a:txBody>
                    <a:bodyPr/>
                    <a:lstStyle/>
                    <a:p>
                      <a:pPr marL="0" indent="0" fontAlgn="t">
                        <a:spcAft>
                          <a:spcPts val="370"/>
                        </a:spcAft>
                      </a:pPr>
                      <a:r>
                        <a:rPr lang="es-MX" sz="1000">
                          <a:solidFill>
                            <a:srgbClr val="000000"/>
                          </a:solidFill>
                          <a:effectLst/>
                          <a:latin typeface="Arial"/>
                        </a:rPr>
                        <a:t>Puebla</a:t>
                      </a:r>
                      <a:endParaRPr lang="es-MX" sz="1000">
                        <a:solidFill>
                          <a:srgbClr val="000000"/>
                        </a:solidFill>
                        <a:effectLst/>
                      </a:endParaRPr>
                    </a:p>
                  </a:txBody>
                  <a:tcPr marL="44451" marR="44451" marT="45723" marB="457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889,073,482</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4451" marR="44451" marT="45723" marB="457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548,188,232</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4451" marR="44451" marT="45723" marB="457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288,726,348</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4451" marR="44451" marT="45723" marB="457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46,009,938</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4451" marR="44451" marT="45723" marB="457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1,316,095</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4451" marR="44451" marT="45723" marB="457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1,773,314,095</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4451" marR="44451" marT="45723" marB="45723">
                    <a:lnL>
                      <a:noFill/>
                    </a:lnL>
                    <a:lnR>
                      <a:noFill/>
                    </a:lnR>
                    <a:lnT>
                      <a:noFill/>
                    </a:lnT>
                    <a:lnB>
                      <a:noFill/>
                    </a:lnB>
                  </a:tcPr>
                </a:tc>
              </a:tr>
              <a:tr h="396264">
                <a:tc>
                  <a:txBody>
                    <a:bodyPr/>
                    <a:lstStyle/>
                    <a:p>
                      <a:pPr marL="0" indent="0" fontAlgn="t">
                        <a:spcAft>
                          <a:spcPts val="370"/>
                        </a:spcAft>
                      </a:pPr>
                      <a:r>
                        <a:rPr lang="es-MX" sz="1000">
                          <a:solidFill>
                            <a:srgbClr val="000000"/>
                          </a:solidFill>
                          <a:effectLst/>
                          <a:latin typeface="Arial"/>
                        </a:rPr>
                        <a:t>Querétaro</a:t>
                      </a:r>
                      <a:endParaRPr lang="es-MX" sz="1000">
                        <a:solidFill>
                          <a:srgbClr val="000000"/>
                        </a:solidFill>
                        <a:effectLst/>
                      </a:endParaRPr>
                    </a:p>
                  </a:txBody>
                  <a:tcPr marL="44451" marR="44451" marT="45723" marB="457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376,413,841</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4451" marR="44451" marT="45723" marB="457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182,596,345</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4451" marR="44451" marT="45723" marB="457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89,314,417</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4451" marR="44451" marT="45723" marB="457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13,793,752</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4451" marR="44451" marT="45723" marB="457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1,547,191</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4451" marR="44451" marT="45723" marB="457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663,665,545</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4451" marR="44451" marT="45723" marB="45723">
                    <a:lnL>
                      <a:noFill/>
                    </a:lnL>
                    <a:lnR>
                      <a:noFill/>
                    </a:lnR>
                    <a:lnT>
                      <a:noFill/>
                    </a:lnT>
                    <a:lnB>
                      <a:noFill/>
                    </a:lnB>
                  </a:tcPr>
                </a:tc>
              </a:tr>
              <a:tr h="396264">
                <a:tc>
                  <a:txBody>
                    <a:bodyPr/>
                    <a:lstStyle/>
                    <a:p>
                      <a:pPr marL="0" indent="0" fontAlgn="t">
                        <a:spcAft>
                          <a:spcPts val="370"/>
                        </a:spcAft>
                      </a:pPr>
                      <a:r>
                        <a:rPr lang="es-MX" sz="1000">
                          <a:solidFill>
                            <a:srgbClr val="000000"/>
                          </a:solidFill>
                          <a:effectLst/>
                          <a:latin typeface="Arial"/>
                        </a:rPr>
                        <a:t>Quintana Roo</a:t>
                      </a:r>
                      <a:endParaRPr lang="es-MX" sz="1000">
                        <a:solidFill>
                          <a:srgbClr val="000000"/>
                        </a:solidFill>
                        <a:effectLst/>
                      </a:endParaRPr>
                    </a:p>
                  </a:txBody>
                  <a:tcPr marL="44451" marR="44451" marT="45723" marB="457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265,685,776</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4451" marR="44451" marT="45723" marB="457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142,700,986</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4451" marR="44451" marT="45723" marB="457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70,146,481</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4451" marR="44451" marT="45723" marB="457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10,859,155</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4451" marR="44451" marT="45723" marB="457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58,117</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4451" marR="44451" marT="45723" marB="457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489,450,515</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4451" marR="44451" marT="45723" marB="45723">
                    <a:lnL>
                      <a:noFill/>
                    </a:lnL>
                    <a:lnR>
                      <a:noFill/>
                    </a:lnR>
                    <a:lnT>
                      <a:noFill/>
                    </a:lnT>
                    <a:lnB>
                      <a:noFill/>
                    </a:lnB>
                  </a:tcPr>
                </a:tc>
              </a:tr>
              <a:tr h="396264">
                <a:tc>
                  <a:txBody>
                    <a:bodyPr/>
                    <a:lstStyle/>
                    <a:p>
                      <a:pPr marL="0" indent="0" fontAlgn="t">
                        <a:spcAft>
                          <a:spcPts val="370"/>
                        </a:spcAft>
                      </a:pPr>
                      <a:r>
                        <a:rPr lang="es-MX" sz="1000">
                          <a:solidFill>
                            <a:srgbClr val="000000"/>
                          </a:solidFill>
                          <a:effectLst/>
                          <a:latin typeface="Arial"/>
                        </a:rPr>
                        <a:t>San Luis Potosí</a:t>
                      </a:r>
                      <a:endParaRPr lang="es-MX" sz="1000">
                        <a:solidFill>
                          <a:srgbClr val="000000"/>
                        </a:solidFill>
                        <a:effectLst/>
                      </a:endParaRPr>
                    </a:p>
                  </a:txBody>
                  <a:tcPr marL="44451" marR="44451" marT="45723" marB="457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414,546,142</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4451" marR="44451" marT="45723" marB="457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243,977,015</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4451" marR="44451" marT="45723" marB="457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117,243,345</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4451" marR="44451" marT="45723" marB="457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13,011,716</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4451" marR="44451" marT="45723" marB="45723">
                    <a:lnL>
                      <a:noFill/>
                    </a:lnL>
                    <a:lnR>
                      <a:noFill/>
                    </a:lnR>
                    <a:lnT>
                      <a:noFill/>
                    </a:lnT>
                    <a:lnB>
                      <a:noFill/>
                    </a:lnB>
                  </a:tcPr>
                </a:tc>
                <a:tc>
                  <a:txBody>
                    <a:bodyPr/>
                    <a:lstStyle/>
                    <a:p>
                      <a:pPr marL="0" indent="0" algn="r" fontAlgn="t">
                        <a:spcAft>
                          <a:spcPts val="370"/>
                        </a:spcAft>
                      </a:pPr>
                      <a:r>
                        <a:rPr lang="es-MX" sz="1000">
                          <a:solidFill>
                            <a:srgbClr val="000000"/>
                          </a:solidFill>
                          <a:effectLst/>
                          <a:latin typeface="Arial"/>
                        </a:rPr>
                        <a:t>1,713,417</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4451" marR="44451" marT="45723" marB="45723">
                    <a:lnL>
                      <a:noFill/>
                    </a:lnL>
                    <a:lnR>
                      <a:noFill/>
                    </a:lnR>
                    <a:lnT>
                      <a:noFill/>
                    </a:lnT>
                    <a:lnB>
                      <a:noFill/>
                    </a:lnB>
                  </a:tcPr>
                </a:tc>
                <a:tc>
                  <a:txBody>
                    <a:bodyPr/>
                    <a:lstStyle/>
                    <a:p>
                      <a:pPr marL="0" indent="0" algn="r" fontAlgn="t">
                        <a:spcAft>
                          <a:spcPts val="370"/>
                        </a:spcAft>
                      </a:pPr>
                      <a:r>
                        <a:rPr lang="es-MX" sz="1000" dirty="0">
                          <a:solidFill>
                            <a:srgbClr val="000000"/>
                          </a:solidFill>
                          <a:effectLst/>
                          <a:latin typeface="Arial"/>
                        </a:rPr>
                        <a:t>790,491,633</a:t>
                      </a:r>
                      <a:endParaRPr lang="es-MX" sz="1000" dirty="0">
                        <a:solidFill>
                          <a:srgbClr val="000000"/>
                        </a:solidFill>
                        <a:effectLst/>
                      </a:endParaRPr>
                    </a:p>
                  </a:txBody>
                  <a:tcPr marL="44451" marR="44451" marT="45723" marB="45723">
                    <a:lnL>
                      <a:noFill/>
                    </a:lnL>
                    <a:lnR>
                      <a:noFill/>
                    </a:lnR>
                    <a:lnT>
                      <a:noFill/>
                    </a:lnT>
                    <a:lnB>
                      <a:noFill/>
                    </a:lnB>
                  </a:tcPr>
                </a:tc>
              </a:tr>
            </a:tbl>
          </a:graphicData>
        </a:graphic>
      </p:graphicFrame>
    </p:spTree>
    <p:extLst>
      <p:ext uri="{BB962C8B-B14F-4D97-AF65-F5344CB8AC3E}">
        <p14:creationId xmlns:p14="http://schemas.microsoft.com/office/powerpoint/2010/main" val="33382803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Marcador de contenido"/>
          <p:cNvGraphicFramePr>
            <a:graphicFrameLocks noGrp="1"/>
          </p:cNvGraphicFramePr>
          <p:nvPr>
            <p:ph idx="1"/>
          </p:nvPr>
        </p:nvGraphicFramePr>
        <p:xfrm>
          <a:off x="2424114" y="1341439"/>
          <a:ext cx="7775575" cy="4694239"/>
        </p:xfrm>
        <a:graphic>
          <a:graphicData uri="http://schemas.openxmlformats.org/drawingml/2006/table">
            <a:tbl>
              <a:tblPr/>
              <a:tblGrid>
                <a:gridCol w="1170165"/>
                <a:gridCol w="1171058"/>
                <a:gridCol w="1127144"/>
                <a:gridCol w="1068412"/>
                <a:gridCol w="1041634"/>
                <a:gridCol w="1040564"/>
                <a:gridCol w="1156598"/>
              </a:tblGrid>
              <a:tr h="426749">
                <a:tc>
                  <a:txBody>
                    <a:bodyPr/>
                    <a:lstStyle/>
                    <a:p>
                      <a:pPr marL="0" indent="0" fontAlgn="t">
                        <a:spcAft>
                          <a:spcPts val="370"/>
                        </a:spcAft>
                      </a:pPr>
                      <a:r>
                        <a:rPr lang="es-MX" sz="1100">
                          <a:solidFill>
                            <a:srgbClr val="000000"/>
                          </a:solidFill>
                          <a:effectLst/>
                          <a:latin typeface="Arial"/>
                        </a:rPr>
                        <a:t>Sinaloa</a:t>
                      </a:r>
                      <a:endParaRPr lang="es-MX" sz="1100">
                        <a:solidFill>
                          <a:srgbClr val="000000"/>
                        </a:solidFill>
                        <a:effectLst/>
                      </a:endParaRPr>
                    </a:p>
                  </a:txBody>
                  <a:tcPr marL="44443" marR="44443" marT="45714" marB="45714">
                    <a:lnL>
                      <a:noFill/>
                    </a:lnL>
                    <a:lnR>
                      <a:noFill/>
                    </a:lnR>
                    <a:lnT>
                      <a:noFill/>
                    </a:lnT>
                    <a:lnB>
                      <a:noFill/>
                    </a:lnB>
                  </a:tcPr>
                </a:tc>
                <a:tc>
                  <a:txBody>
                    <a:bodyPr/>
                    <a:lstStyle/>
                    <a:p>
                      <a:pPr marL="0" indent="0" algn="r" fontAlgn="t">
                        <a:spcAft>
                          <a:spcPts val="370"/>
                        </a:spcAft>
                      </a:pPr>
                      <a:r>
                        <a:rPr lang="es-MX" sz="1100">
                          <a:solidFill>
                            <a:srgbClr val="000000"/>
                          </a:solidFill>
                          <a:effectLst/>
                          <a:latin typeface="Arial"/>
                        </a:rPr>
                        <a:t>533,055,947</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43" marR="44443" marT="45714" marB="45714">
                    <a:lnL>
                      <a:noFill/>
                    </a:lnL>
                    <a:lnR>
                      <a:noFill/>
                    </a:lnR>
                    <a:lnT>
                      <a:noFill/>
                    </a:lnT>
                    <a:lnB>
                      <a:noFill/>
                    </a:lnB>
                  </a:tcPr>
                </a:tc>
                <a:tc>
                  <a:txBody>
                    <a:bodyPr/>
                    <a:lstStyle/>
                    <a:p>
                      <a:pPr marL="0" indent="0" algn="r" fontAlgn="t">
                        <a:spcAft>
                          <a:spcPts val="370"/>
                        </a:spcAft>
                      </a:pPr>
                      <a:r>
                        <a:rPr lang="es-MX" sz="1100">
                          <a:solidFill>
                            <a:srgbClr val="000000"/>
                          </a:solidFill>
                          <a:effectLst/>
                          <a:latin typeface="Arial"/>
                        </a:rPr>
                        <a:t>269,053,323</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43" marR="44443" marT="45714" marB="45714">
                    <a:lnL>
                      <a:noFill/>
                    </a:lnL>
                    <a:lnR>
                      <a:noFill/>
                    </a:lnR>
                    <a:lnT>
                      <a:noFill/>
                    </a:lnT>
                    <a:lnB>
                      <a:noFill/>
                    </a:lnB>
                  </a:tcPr>
                </a:tc>
                <a:tc>
                  <a:txBody>
                    <a:bodyPr/>
                    <a:lstStyle/>
                    <a:p>
                      <a:pPr marL="0" indent="0" algn="r" fontAlgn="t">
                        <a:spcAft>
                          <a:spcPts val="370"/>
                        </a:spcAft>
                      </a:pPr>
                      <a:r>
                        <a:rPr lang="es-MX" sz="1100">
                          <a:solidFill>
                            <a:srgbClr val="000000"/>
                          </a:solidFill>
                          <a:effectLst/>
                          <a:latin typeface="Arial"/>
                        </a:rPr>
                        <a:t>134,139,519</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43" marR="44443" marT="45714" marB="45714">
                    <a:lnL>
                      <a:noFill/>
                    </a:lnL>
                    <a:lnR>
                      <a:noFill/>
                    </a:lnR>
                    <a:lnT>
                      <a:noFill/>
                    </a:lnT>
                    <a:lnB>
                      <a:noFill/>
                    </a:lnB>
                  </a:tcPr>
                </a:tc>
                <a:tc>
                  <a:txBody>
                    <a:bodyPr/>
                    <a:lstStyle/>
                    <a:p>
                      <a:pPr marL="0" indent="0" algn="r" fontAlgn="t">
                        <a:spcAft>
                          <a:spcPts val="370"/>
                        </a:spcAft>
                      </a:pPr>
                      <a:r>
                        <a:rPr lang="es-MX" sz="1100">
                          <a:solidFill>
                            <a:srgbClr val="000000"/>
                          </a:solidFill>
                          <a:effectLst/>
                          <a:latin typeface="Arial"/>
                        </a:rPr>
                        <a:t>24,020,077</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43" marR="44443" marT="45714" marB="45714">
                    <a:lnL>
                      <a:noFill/>
                    </a:lnL>
                    <a:lnR>
                      <a:noFill/>
                    </a:lnR>
                    <a:lnT>
                      <a:noFill/>
                    </a:lnT>
                    <a:lnB>
                      <a:noFill/>
                    </a:lnB>
                  </a:tcPr>
                </a:tc>
                <a:tc>
                  <a:txBody>
                    <a:bodyPr/>
                    <a:lstStyle/>
                    <a:p>
                      <a:pPr marL="0" indent="0" algn="r" fontAlgn="t">
                        <a:spcAft>
                          <a:spcPts val="370"/>
                        </a:spcAft>
                      </a:pPr>
                      <a:r>
                        <a:rPr lang="es-MX" sz="1100">
                          <a:solidFill>
                            <a:srgbClr val="000000"/>
                          </a:solidFill>
                          <a:effectLst/>
                          <a:latin typeface="Arial"/>
                        </a:rPr>
                        <a:t>10,136,939</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43" marR="44443" marT="45714" marB="45714">
                    <a:lnL>
                      <a:noFill/>
                    </a:lnL>
                    <a:lnR>
                      <a:noFill/>
                    </a:lnR>
                    <a:lnT>
                      <a:noFill/>
                    </a:lnT>
                    <a:lnB>
                      <a:noFill/>
                    </a:lnB>
                  </a:tcPr>
                </a:tc>
                <a:tc>
                  <a:txBody>
                    <a:bodyPr/>
                    <a:lstStyle/>
                    <a:p>
                      <a:pPr marL="0" indent="0" algn="r" fontAlgn="t">
                        <a:spcAft>
                          <a:spcPts val="370"/>
                        </a:spcAft>
                      </a:pPr>
                      <a:r>
                        <a:rPr lang="es-MX" sz="1100">
                          <a:solidFill>
                            <a:srgbClr val="000000"/>
                          </a:solidFill>
                          <a:effectLst/>
                          <a:latin typeface="Arial"/>
                        </a:rPr>
                        <a:t>970,405,805</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43" marR="44443" marT="45714" marB="45714">
                    <a:lnL>
                      <a:noFill/>
                    </a:lnL>
                    <a:lnR>
                      <a:noFill/>
                    </a:lnR>
                    <a:lnT>
                      <a:noFill/>
                    </a:lnT>
                    <a:lnB>
                      <a:noFill/>
                    </a:lnB>
                  </a:tcPr>
                </a:tc>
              </a:tr>
              <a:tr h="426749">
                <a:tc>
                  <a:txBody>
                    <a:bodyPr/>
                    <a:lstStyle/>
                    <a:p>
                      <a:pPr marL="0" indent="0" fontAlgn="t">
                        <a:spcAft>
                          <a:spcPts val="370"/>
                        </a:spcAft>
                      </a:pPr>
                      <a:r>
                        <a:rPr lang="es-MX" sz="1100">
                          <a:solidFill>
                            <a:srgbClr val="000000"/>
                          </a:solidFill>
                          <a:effectLst/>
                          <a:latin typeface="Arial"/>
                        </a:rPr>
                        <a:t>Sonora</a:t>
                      </a:r>
                      <a:endParaRPr lang="es-MX" sz="1100">
                        <a:solidFill>
                          <a:srgbClr val="000000"/>
                        </a:solidFill>
                        <a:effectLst/>
                      </a:endParaRPr>
                    </a:p>
                  </a:txBody>
                  <a:tcPr marL="44443" marR="44443" marT="45714" marB="45714">
                    <a:lnL>
                      <a:noFill/>
                    </a:lnL>
                    <a:lnR>
                      <a:noFill/>
                    </a:lnR>
                    <a:lnT>
                      <a:noFill/>
                    </a:lnT>
                    <a:lnB>
                      <a:noFill/>
                    </a:lnB>
                  </a:tcPr>
                </a:tc>
                <a:tc>
                  <a:txBody>
                    <a:bodyPr/>
                    <a:lstStyle/>
                    <a:p>
                      <a:pPr marL="0" indent="0" algn="r" fontAlgn="t">
                        <a:spcAft>
                          <a:spcPts val="370"/>
                        </a:spcAft>
                      </a:pPr>
                      <a:r>
                        <a:rPr lang="es-MX" sz="1100">
                          <a:solidFill>
                            <a:srgbClr val="000000"/>
                          </a:solidFill>
                          <a:effectLst/>
                          <a:latin typeface="Arial"/>
                        </a:rPr>
                        <a:t>552,077,699</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43" marR="44443" marT="45714" marB="45714">
                    <a:lnL>
                      <a:noFill/>
                    </a:lnL>
                    <a:lnR>
                      <a:noFill/>
                    </a:lnR>
                    <a:lnT>
                      <a:noFill/>
                    </a:lnT>
                    <a:lnB>
                      <a:noFill/>
                    </a:lnB>
                  </a:tcPr>
                </a:tc>
                <a:tc>
                  <a:txBody>
                    <a:bodyPr/>
                    <a:lstStyle/>
                    <a:p>
                      <a:pPr marL="0" indent="0" algn="r" fontAlgn="t">
                        <a:spcAft>
                          <a:spcPts val="370"/>
                        </a:spcAft>
                      </a:pPr>
                      <a:r>
                        <a:rPr lang="es-MX" sz="1100">
                          <a:solidFill>
                            <a:srgbClr val="000000"/>
                          </a:solidFill>
                          <a:effectLst/>
                          <a:latin typeface="Arial"/>
                        </a:rPr>
                        <a:t>268,513,476</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43" marR="44443" marT="45714" marB="45714">
                    <a:lnL>
                      <a:noFill/>
                    </a:lnL>
                    <a:lnR>
                      <a:noFill/>
                    </a:lnR>
                    <a:lnT>
                      <a:noFill/>
                    </a:lnT>
                    <a:lnB>
                      <a:noFill/>
                    </a:lnB>
                  </a:tcPr>
                </a:tc>
                <a:tc>
                  <a:txBody>
                    <a:bodyPr/>
                    <a:lstStyle/>
                    <a:p>
                      <a:pPr marL="0" indent="0" algn="r" fontAlgn="t">
                        <a:spcAft>
                          <a:spcPts val="370"/>
                        </a:spcAft>
                      </a:pPr>
                      <a:r>
                        <a:rPr lang="es-MX" sz="1100">
                          <a:solidFill>
                            <a:srgbClr val="000000"/>
                          </a:solidFill>
                          <a:effectLst/>
                          <a:latin typeface="Arial"/>
                        </a:rPr>
                        <a:t>141,136,962</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43" marR="44443" marT="45714" marB="45714">
                    <a:lnL>
                      <a:noFill/>
                    </a:lnL>
                    <a:lnR>
                      <a:noFill/>
                    </a:lnR>
                    <a:lnT>
                      <a:noFill/>
                    </a:lnT>
                    <a:lnB>
                      <a:noFill/>
                    </a:lnB>
                  </a:tcPr>
                </a:tc>
                <a:tc>
                  <a:txBody>
                    <a:bodyPr/>
                    <a:lstStyle/>
                    <a:p>
                      <a:pPr marL="0" indent="0" algn="r" fontAlgn="t">
                        <a:spcAft>
                          <a:spcPts val="370"/>
                        </a:spcAft>
                      </a:pPr>
                      <a:r>
                        <a:rPr lang="es-MX" sz="1100">
                          <a:solidFill>
                            <a:srgbClr val="000000"/>
                          </a:solidFill>
                          <a:effectLst/>
                          <a:latin typeface="Arial"/>
                        </a:rPr>
                        <a:t>25,642,836</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43" marR="44443" marT="45714" marB="45714">
                    <a:lnL>
                      <a:noFill/>
                    </a:lnL>
                    <a:lnR>
                      <a:noFill/>
                    </a:lnR>
                    <a:lnT>
                      <a:noFill/>
                    </a:lnT>
                    <a:lnB>
                      <a:noFill/>
                    </a:lnB>
                  </a:tcPr>
                </a:tc>
                <a:tc>
                  <a:txBody>
                    <a:bodyPr/>
                    <a:lstStyle/>
                    <a:p>
                      <a:pPr marL="0" indent="0" algn="r" fontAlgn="t">
                        <a:spcAft>
                          <a:spcPts val="370"/>
                        </a:spcAft>
                      </a:pPr>
                      <a:r>
                        <a:rPr lang="es-MX" sz="1100">
                          <a:solidFill>
                            <a:srgbClr val="000000"/>
                          </a:solidFill>
                          <a:effectLst/>
                          <a:latin typeface="Arial"/>
                        </a:rPr>
                        <a:t>12,318,768</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43" marR="44443" marT="45714" marB="45714">
                    <a:lnL>
                      <a:noFill/>
                    </a:lnL>
                    <a:lnR>
                      <a:noFill/>
                    </a:lnR>
                    <a:lnT>
                      <a:noFill/>
                    </a:lnT>
                    <a:lnB>
                      <a:noFill/>
                    </a:lnB>
                  </a:tcPr>
                </a:tc>
                <a:tc>
                  <a:txBody>
                    <a:bodyPr/>
                    <a:lstStyle/>
                    <a:p>
                      <a:pPr marL="0" indent="0" algn="r" fontAlgn="t">
                        <a:spcAft>
                          <a:spcPts val="370"/>
                        </a:spcAft>
                      </a:pPr>
                      <a:r>
                        <a:rPr lang="es-MX" sz="1100">
                          <a:solidFill>
                            <a:srgbClr val="000000"/>
                          </a:solidFill>
                          <a:effectLst/>
                          <a:latin typeface="Arial"/>
                        </a:rPr>
                        <a:t>999,689,742</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43" marR="44443" marT="45714" marB="45714">
                    <a:lnL>
                      <a:noFill/>
                    </a:lnL>
                    <a:lnR>
                      <a:noFill/>
                    </a:lnR>
                    <a:lnT>
                      <a:noFill/>
                    </a:lnT>
                    <a:lnB>
                      <a:noFill/>
                    </a:lnB>
                  </a:tcPr>
                </a:tc>
              </a:tr>
              <a:tr h="426749">
                <a:tc>
                  <a:txBody>
                    <a:bodyPr/>
                    <a:lstStyle/>
                    <a:p>
                      <a:pPr marL="0" indent="0" fontAlgn="t">
                        <a:spcAft>
                          <a:spcPts val="370"/>
                        </a:spcAft>
                      </a:pPr>
                      <a:r>
                        <a:rPr lang="es-MX" sz="1100">
                          <a:solidFill>
                            <a:srgbClr val="000000"/>
                          </a:solidFill>
                          <a:effectLst/>
                          <a:latin typeface="Arial"/>
                        </a:rPr>
                        <a:t>Tabasco</a:t>
                      </a:r>
                      <a:endParaRPr lang="es-MX" sz="1100">
                        <a:solidFill>
                          <a:srgbClr val="000000"/>
                        </a:solidFill>
                        <a:effectLst/>
                      </a:endParaRPr>
                    </a:p>
                  </a:txBody>
                  <a:tcPr marL="44443" marR="44443" marT="45714" marB="45714">
                    <a:lnL>
                      <a:noFill/>
                    </a:lnL>
                    <a:lnR>
                      <a:noFill/>
                    </a:lnR>
                    <a:lnT>
                      <a:noFill/>
                    </a:lnT>
                    <a:lnB>
                      <a:noFill/>
                    </a:lnB>
                  </a:tcPr>
                </a:tc>
                <a:tc>
                  <a:txBody>
                    <a:bodyPr/>
                    <a:lstStyle/>
                    <a:p>
                      <a:pPr marL="0" indent="0" algn="r" fontAlgn="t">
                        <a:spcAft>
                          <a:spcPts val="370"/>
                        </a:spcAft>
                      </a:pPr>
                      <a:r>
                        <a:rPr lang="es-MX" sz="1100">
                          <a:solidFill>
                            <a:srgbClr val="000000"/>
                          </a:solidFill>
                          <a:effectLst/>
                          <a:latin typeface="Arial"/>
                        </a:rPr>
                        <a:t>919,495,148</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43" marR="44443" marT="45714" marB="45714">
                    <a:lnL>
                      <a:noFill/>
                    </a:lnL>
                    <a:lnR>
                      <a:noFill/>
                    </a:lnR>
                    <a:lnT>
                      <a:noFill/>
                    </a:lnT>
                    <a:lnB>
                      <a:noFill/>
                    </a:lnB>
                  </a:tcPr>
                </a:tc>
                <a:tc>
                  <a:txBody>
                    <a:bodyPr/>
                    <a:lstStyle/>
                    <a:p>
                      <a:pPr marL="0" indent="0" algn="r" fontAlgn="t">
                        <a:spcAft>
                          <a:spcPts val="370"/>
                        </a:spcAft>
                      </a:pPr>
                      <a:r>
                        <a:rPr lang="es-MX" sz="1100">
                          <a:solidFill>
                            <a:srgbClr val="000000"/>
                          </a:solidFill>
                          <a:effectLst/>
                          <a:latin typeface="Arial"/>
                        </a:rPr>
                        <a:t>193,310,301</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43" marR="44443" marT="45714" marB="45714">
                    <a:lnL>
                      <a:noFill/>
                    </a:lnL>
                    <a:lnR>
                      <a:noFill/>
                    </a:lnR>
                    <a:lnT>
                      <a:noFill/>
                    </a:lnT>
                    <a:lnB>
                      <a:noFill/>
                    </a:lnB>
                  </a:tcPr>
                </a:tc>
                <a:tc>
                  <a:txBody>
                    <a:bodyPr/>
                    <a:lstStyle/>
                    <a:p>
                      <a:pPr marL="0" indent="0" algn="r" fontAlgn="t">
                        <a:spcAft>
                          <a:spcPts val="370"/>
                        </a:spcAft>
                      </a:pPr>
                      <a:r>
                        <a:rPr lang="es-MX" sz="1100">
                          <a:solidFill>
                            <a:srgbClr val="000000"/>
                          </a:solidFill>
                          <a:effectLst/>
                          <a:latin typeface="Arial"/>
                        </a:rPr>
                        <a:t>119,025,026</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43" marR="44443" marT="45714" marB="45714">
                    <a:lnL>
                      <a:noFill/>
                    </a:lnL>
                    <a:lnR>
                      <a:noFill/>
                    </a:lnR>
                    <a:lnT>
                      <a:noFill/>
                    </a:lnT>
                    <a:lnB>
                      <a:noFill/>
                    </a:lnB>
                  </a:tcPr>
                </a:tc>
                <a:tc>
                  <a:txBody>
                    <a:bodyPr/>
                    <a:lstStyle/>
                    <a:p>
                      <a:pPr marL="0" indent="0" algn="r" fontAlgn="t">
                        <a:spcAft>
                          <a:spcPts val="370"/>
                        </a:spcAft>
                      </a:pPr>
                      <a:r>
                        <a:rPr lang="es-MX" sz="1100">
                          <a:solidFill>
                            <a:srgbClr val="000000"/>
                          </a:solidFill>
                          <a:effectLst/>
                          <a:latin typeface="Arial"/>
                        </a:rPr>
                        <a:t>9,306,474</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43" marR="44443" marT="45714" marB="45714">
                    <a:lnL>
                      <a:noFill/>
                    </a:lnL>
                    <a:lnR>
                      <a:noFill/>
                    </a:lnR>
                    <a:lnT>
                      <a:noFill/>
                    </a:lnT>
                    <a:lnB>
                      <a:noFill/>
                    </a:lnB>
                  </a:tcPr>
                </a:tc>
                <a:tc>
                  <a:txBody>
                    <a:bodyPr/>
                    <a:lstStyle/>
                    <a:p>
                      <a:pPr marL="0" indent="0" algn="r" fontAlgn="t">
                        <a:spcAft>
                          <a:spcPts val="370"/>
                        </a:spcAft>
                      </a:pPr>
                      <a:r>
                        <a:rPr lang="es-MX" sz="1100">
                          <a:solidFill>
                            <a:srgbClr val="000000"/>
                          </a:solidFill>
                          <a:effectLst/>
                          <a:latin typeface="Arial"/>
                        </a:rPr>
                        <a:t>2,653,857</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43" marR="44443" marT="45714" marB="45714">
                    <a:lnL>
                      <a:noFill/>
                    </a:lnL>
                    <a:lnR>
                      <a:noFill/>
                    </a:lnR>
                    <a:lnT>
                      <a:noFill/>
                    </a:lnT>
                    <a:lnB>
                      <a:noFill/>
                    </a:lnB>
                  </a:tcPr>
                </a:tc>
                <a:tc>
                  <a:txBody>
                    <a:bodyPr/>
                    <a:lstStyle/>
                    <a:p>
                      <a:pPr marL="0" indent="0" algn="r" fontAlgn="t">
                        <a:spcAft>
                          <a:spcPts val="370"/>
                        </a:spcAft>
                      </a:pPr>
                      <a:r>
                        <a:rPr lang="es-MX" sz="1100">
                          <a:solidFill>
                            <a:srgbClr val="000000"/>
                          </a:solidFill>
                          <a:effectLst/>
                          <a:latin typeface="Arial"/>
                        </a:rPr>
                        <a:t>1,243,790,805</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43" marR="44443" marT="45714" marB="45714">
                    <a:lnL>
                      <a:noFill/>
                    </a:lnL>
                    <a:lnR>
                      <a:noFill/>
                    </a:lnR>
                    <a:lnT>
                      <a:noFill/>
                    </a:lnT>
                    <a:lnB>
                      <a:noFill/>
                    </a:lnB>
                  </a:tcPr>
                </a:tc>
              </a:tr>
              <a:tr h="426749">
                <a:tc>
                  <a:txBody>
                    <a:bodyPr/>
                    <a:lstStyle/>
                    <a:p>
                      <a:pPr marL="0" indent="0" fontAlgn="t">
                        <a:spcAft>
                          <a:spcPts val="370"/>
                        </a:spcAft>
                      </a:pPr>
                      <a:r>
                        <a:rPr lang="es-MX" sz="1100">
                          <a:solidFill>
                            <a:srgbClr val="000000"/>
                          </a:solidFill>
                          <a:effectLst/>
                          <a:latin typeface="Arial"/>
                        </a:rPr>
                        <a:t>Tamaulipas</a:t>
                      </a:r>
                      <a:endParaRPr lang="es-MX" sz="1100">
                        <a:solidFill>
                          <a:srgbClr val="000000"/>
                        </a:solidFill>
                        <a:effectLst/>
                      </a:endParaRPr>
                    </a:p>
                  </a:txBody>
                  <a:tcPr marL="44443" marR="44443" marT="45714" marB="45714">
                    <a:lnL>
                      <a:noFill/>
                    </a:lnL>
                    <a:lnR>
                      <a:noFill/>
                    </a:lnR>
                    <a:lnT>
                      <a:noFill/>
                    </a:lnT>
                    <a:lnB>
                      <a:noFill/>
                    </a:lnB>
                  </a:tcPr>
                </a:tc>
                <a:tc>
                  <a:txBody>
                    <a:bodyPr/>
                    <a:lstStyle/>
                    <a:p>
                      <a:pPr marL="0" indent="0" algn="r" fontAlgn="t">
                        <a:spcAft>
                          <a:spcPts val="370"/>
                        </a:spcAft>
                      </a:pPr>
                      <a:r>
                        <a:rPr lang="es-MX" sz="1100">
                          <a:solidFill>
                            <a:srgbClr val="000000"/>
                          </a:solidFill>
                          <a:effectLst/>
                          <a:latin typeface="Arial"/>
                        </a:rPr>
                        <a:t>623,742,505</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43" marR="44443" marT="45714" marB="45714">
                    <a:lnL>
                      <a:noFill/>
                    </a:lnL>
                    <a:lnR>
                      <a:noFill/>
                    </a:lnR>
                    <a:lnT>
                      <a:noFill/>
                    </a:lnT>
                    <a:lnB>
                      <a:noFill/>
                    </a:lnB>
                  </a:tcPr>
                </a:tc>
                <a:tc>
                  <a:txBody>
                    <a:bodyPr/>
                    <a:lstStyle/>
                    <a:p>
                      <a:pPr marL="0" indent="0" algn="r" fontAlgn="t">
                        <a:spcAft>
                          <a:spcPts val="370"/>
                        </a:spcAft>
                      </a:pPr>
                      <a:r>
                        <a:rPr lang="es-MX" sz="1100">
                          <a:solidFill>
                            <a:srgbClr val="000000"/>
                          </a:solidFill>
                          <a:effectLst/>
                          <a:latin typeface="Arial"/>
                        </a:rPr>
                        <a:t>314,451,649</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43" marR="44443" marT="45714" marB="45714">
                    <a:lnL>
                      <a:noFill/>
                    </a:lnL>
                    <a:lnR>
                      <a:noFill/>
                    </a:lnR>
                    <a:lnT>
                      <a:noFill/>
                    </a:lnT>
                    <a:lnB>
                      <a:noFill/>
                    </a:lnB>
                  </a:tcPr>
                </a:tc>
                <a:tc>
                  <a:txBody>
                    <a:bodyPr/>
                    <a:lstStyle/>
                    <a:p>
                      <a:pPr marL="0" indent="0" algn="r" fontAlgn="t">
                        <a:spcAft>
                          <a:spcPts val="370"/>
                        </a:spcAft>
                      </a:pPr>
                      <a:r>
                        <a:rPr lang="es-MX" sz="1100">
                          <a:solidFill>
                            <a:srgbClr val="000000"/>
                          </a:solidFill>
                          <a:effectLst/>
                          <a:latin typeface="Arial"/>
                        </a:rPr>
                        <a:t>159,498,103</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43" marR="44443" marT="45714" marB="45714">
                    <a:lnL>
                      <a:noFill/>
                    </a:lnL>
                    <a:lnR>
                      <a:noFill/>
                    </a:lnR>
                    <a:lnT>
                      <a:noFill/>
                    </a:lnT>
                    <a:lnB>
                      <a:noFill/>
                    </a:lnB>
                  </a:tcPr>
                </a:tc>
                <a:tc>
                  <a:txBody>
                    <a:bodyPr/>
                    <a:lstStyle/>
                    <a:p>
                      <a:pPr marL="0" indent="0" algn="r" fontAlgn="t">
                        <a:spcAft>
                          <a:spcPts val="370"/>
                        </a:spcAft>
                      </a:pPr>
                      <a:r>
                        <a:rPr lang="es-MX" sz="1100">
                          <a:solidFill>
                            <a:srgbClr val="000000"/>
                          </a:solidFill>
                          <a:effectLst/>
                          <a:latin typeface="Arial"/>
                        </a:rPr>
                        <a:t>34,755,555</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43" marR="44443" marT="45714" marB="45714">
                    <a:lnL>
                      <a:noFill/>
                    </a:lnL>
                    <a:lnR>
                      <a:noFill/>
                    </a:lnR>
                    <a:lnT>
                      <a:noFill/>
                    </a:lnT>
                    <a:lnB>
                      <a:noFill/>
                    </a:lnB>
                  </a:tcPr>
                </a:tc>
                <a:tc>
                  <a:txBody>
                    <a:bodyPr/>
                    <a:lstStyle/>
                    <a:p>
                      <a:pPr marL="0" indent="0" algn="r" fontAlgn="t">
                        <a:spcAft>
                          <a:spcPts val="370"/>
                        </a:spcAft>
                      </a:pPr>
                      <a:r>
                        <a:rPr lang="es-MX" sz="1100">
                          <a:solidFill>
                            <a:srgbClr val="000000"/>
                          </a:solidFill>
                          <a:effectLst/>
                          <a:latin typeface="Arial"/>
                        </a:rPr>
                        <a:t>2,119,716</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43" marR="44443" marT="45714" marB="45714">
                    <a:lnL>
                      <a:noFill/>
                    </a:lnL>
                    <a:lnR>
                      <a:noFill/>
                    </a:lnR>
                    <a:lnT>
                      <a:noFill/>
                    </a:lnT>
                    <a:lnB>
                      <a:noFill/>
                    </a:lnB>
                  </a:tcPr>
                </a:tc>
                <a:tc>
                  <a:txBody>
                    <a:bodyPr/>
                    <a:lstStyle/>
                    <a:p>
                      <a:pPr marL="0" indent="0" algn="r" fontAlgn="t">
                        <a:spcAft>
                          <a:spcPts val="370"/>
                        </a:spcAft>
                      </a:pPr>
                      <a:r>
                        <a:rPr lang="es-MX" sz="1100">
                          <a:solidFill>
                            <a:srgbClr val="000000"/>
                          </a:solidFill>
                          <a:effectLst/>
                          <a:latin typeface="Arial"/>
                        </a:rPr>
                        <a:t>1,134,567,527</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43" marR="44443" marT="45714" marB="45714">
                    <a:lnL>
                      <a:noFill/>
                    </a:lnL>
                    <a:lnR>
                      <a:noFill/>
                    </a:lnR>
                    <a:lnT>
                      <a:noFill/>
                    </a:lnT>
                    <a:lnB>
                      <a:noFill/>
                    </a:lnB>
                  </a:tcPr>
                </a:tc>
              </a:tr>
              <a:tr h="426749">
                <a:tc>
                  <a:txBody>
                    <a:bodyPr/>
                    <a:lstStyle/>
                    <a:p>
                      <a:pPr marL="0" indent="0" fontAlgn="t">
                        <a:spcAft>
                          <a:spcPts val="370"/>
                        </a:spcAft>
                      </a:pPr>
                      <a:r>
                        <a:rPr lang="es-MX" sz="1100">
                          <a:solidFill>
                            <a:srgbClr val="000000"/>
                          </a:solidFill>
                          <a:effectLst/>
                          <a:latin typeface="Arial"/>
                        </a:rPr>
                        <a:t>Tlaxcala</a:t>
                      </a:r>
                      <a:endParaRPr lang="es-MX" sz="1100">
                        <a:solidFill>
                          <a:srgbClr val="000000"/>
                        </a:solidFill>
                        <a:effectLst/>
                      </a:endParaRPr>
                    </a:p>
                  </a:txBody>
                  <a:tcPr marL="44443" marR="44443" marT="45714" marB="45714">
                    <a:lnL>
                      <a:noFill/>
                    </a:lnL>
                    <a:lnR>
                      <a:noFill/>
                    </a:lnR>
                    <a:lnT>
                      <a:noFill/>
                    </a:lnT>
                    <a:lnB>
                      <a:noFill/>
                    </a:lnB>
                  </a:tcPr>
                </a:tc>
                <a:tc>
                  <a:txBody>
                    <a:bodyPr/>
                    <a:lstStyle/>
                    <a:p>
                      <a:pPr marL="0" indent="0" algn="r" fontAlgn="t">
                        <a:spcAft>
                          <a:spcPts val="370"/>
                        </a:spcAft>
                      </a:pPr>
                      <a:r>
                        <a:rPr lang="es-MX" sz="1100">
                          <a:solidFill>
                            <a:srgbClr val="000000"/>
                          </a:solidFill>
                          <a:effectLst/>
                          <a:latin typeface="Arial"/>
                        </a:rPr>
                        <a:t>229,036,641</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43" marR="44443" marT="45714" marB="45714">
                    <a:lnL>
                      <a:noFill/>
                    </a:lnL>
                    <a:lnR>
                      <a:noFill/>
                    </a:lnR>
                    <a:lnT>
                      <a:noFill/>
                    </a:lnT>
                    <a:lnB>
                      <a:noFill/>
                    </a:lnB>
                  </a:tcPr>
                </a:tc>
                <a:tc>
                  <a:txBody>
                    <a:bodyPr/>
                    <a:lstStyle/>
                    <a:p>
                      <a:pPr marL="0" indent="0" algn="r" fontAlgn="t">
                        <a:spcAft>
                          <a:spcPts val="370"/>
                        </a:spcAft>
                      </a:pPr>
                      <a:r>
                        <a:rPr lang="es-MX" sz="1100">
                          <a:solidFill>
                            <a:srgbClr val="000000"/>
                          </a:solidFill>
                          <a:effectLst/>
                          <a:latin typeface="Arial"/>
                        </a:rPr>
                        <a:t>114,473,597</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43" marR="44443" marT="45714" marB="45714">
                    <a:lnL>
                      <a:noFill/>
                    </a:lnL>
                    <a:lnR>
                      <a:noFill/>
                    </a:lnR>
                    <a:lnT>
                      <a:noFill/>
                    </a:lnT>
                    <a:lnB>
                      <a:noFill/>
                    </a:lnB>
                  </a:tcPr>
                </a:tc>
                <a:tc>
                  <a:txBody>
                    <a:bodyPr/>
                    <a:lstStyle/>
                    <a:p>
                      <a:pPr marL="0" indent="0" algn="r" fontAlgn="t">
                        <a:spcAft>
                          <a:spcPts val="370"/>
                        </a:spcAft>
                      </a:pPr>
                      <a:r>
                        <a:rPr lang="es-MX" sz="1100">
                          <a:solidFill>
                            <a:srgbClr val="000000"/>
                          </a:solidFill>
                          <a:effectLst/>
                          <a:latin typeface="Arial"/>
                        </a:rPr>
                        <a:t>56,941,400</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43" marR="44443" marT="45714" marB="45714">
                    <a:lnL>
                      <a:noFill/>
                    </a:lnL>
                    <a:lnR>
                      <a:noFill/>
                    </a:lnR>
                    <a:lnT>
                      <a:noFill/>
                    </a:lnT>
                    <a:lnB>
                      <a:noFill/>
                    </a:lnB>
                  </a:tcPr>
                </a:tc>
                <a:tc>
                  <a:txBody>
                    <a:bodyPr/>
                    <a:lstStyle/>
                    <a:p>
                      <a:pPr marL="0" indent="0" algn="r" fontAlgn="t">
                        <a:spcAft>
                          <a:spcPts val="370"/>
                        </a:spcAft>
                      </a:pPr>
                      <a:r>
                        <a:rPr lang="es-MX" sz="1100">
                          <a:solidFill>
                            <a:srgbClr val="000000"/>
                          </a:solidFill>
                          <a:effectLst/>
                          <a:latin typeface="Arial"/>
                        </a:rPr>
                        <a:t>1,231,918</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43" marR="44443" marT="45714" marB="45714">
                    <a:lnL>
                      <a:noFill/>
                    </a:lnL>
                    <a:lnR>
                      <a:noFill/>
                    </a:lnR>
                    <a:lnT>
                      <a:noFill/>
                    </a:lnT>
                    <a:lnB>
                      <a:noFill/>
                    </a:lnB>
                  </a:tcPr>
                </a:tc>
                <a:tc>
                  <a:txBody>
                    <a:bodyPr/>
                    <a:lstStyle/>
                    <a:p>
                      <a:pPr marL="0" indent="0" algn="r" fontAlgn="t">
                        <a:spcAft>
                          <a:spcPts val="370"/>
                        </a:spcAft>
                      </a:pPr>
                      <a:r>
                        <a:rPr lang="es-MX" sz="1100">
                          <a:solidFill>
                            <a:srgbClr val="000000"/>
                          </a:solidFill>
                          <a:effectLst/>
                          <a:latin typeface="Arial"/>
                        </a:rPr>
                        <a:t>19,292</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43" marR="44443" marT="45714" marB="45714">
                    <a:lnL>
                      <a:noFill/>
                    </a:lnL>
                    <a:lnR>
                      <a:noFill/>
                    </a:lnR>
                    <a:lnT>
                      <a:noFill/>
                    </a:lnT>
                    <a:lnB>
                      <a:noFill/>
                    </a:lnB>
                  </a:tcPr>
                </a:tc>
                <a:tc>
                  <a:txBody>
                    <a:bodyPr/>
                    <a:lstStyle/>
                    <a:p>
                      <a:pPr marL="0" indent="0" algn="r" fontAlgn="t">
                        <a:spcAft>
                          <a:spcPts val="370"/>
                        </a:spcAft>
                      </a:pPr>
                      <a:r>
                        <a:rPr lang="es-MX" sz="1100">
                          <a:solidFill>
                            <a:srgbClr val="000000"/>
                          </a:solidFill>
                          <a:effectLst/>
                          <a:latin typeface="Arial"/>
                        </a:rPr>
                        <a:t>401,702,848</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43" marR="44443" marT="45714" marB="45714">
                    <a:lnL>
                      <a:noFill/>
                    </a:lnL>
                    <a:lnR>
                      <a:noFill/>
                    </a:lnR>
                    <a:lnT>
                      <a:noFill/>
                    </a:lnT>
                    <a:lnB>
                      <a:noFill/>
                    </a:lnB>
                  </a:tcPr>
                </a:tc>
              </a:tr>
              <a:tr h="426749">
                <a:tc>
                  <a:txBody>
                    <a:bodyPr/>
                    <a:lstStyle/>
                    <a:p>
                      <a:pPr marL="0" indent="0" fontAlgn="t">
                        <a:spcAft>
                          <a:spcPts val="370"/>
                        </a:spcAft>
                      </a:pPr>
                      <a:r>
                        <a:rPr lang="es-MX" sz="1100">
                          <a:solidFill>
                            <a:srgbClr val="000000"/>
                          </a:solidFill>
                          <a:effectLst/>
                          <a:latin typeface="Arial"/>
                        </a:rPr>
                        <a:t>Veracruz</a:t>
                      </a:r>
                      <a:endParaRPr lang="es-MX" sz="1100">
                        <a:solidFill>
                          <a:srgbClr val="000000"/>
                        </a:solidFill>
                        <a:effectLst/>
                      </a:endParaRPr>
                    </a:p>
                  </a:txBody>
                  <a:tcPr marL="44443" marR="44443" marT="45714" marB="45714">
                    <a:lnL>
                      <a:noFill/>
                    </a:lnL>
                    <a:lnR>
                      <a:noFill/>
                    </a:lnR>
                    <a:lnT>
                      <a:noFill/>
                    </a:lnT>
                    <a:lnB>
                      <a:noFill/>
                    </a:lnB>
                  </a:tcPr>
                </a:tc>
                <a:tc>
                  <a:txBody>
                    <a:bodyPr/>
                    <a:lstStyle/>
                    <a:p>
                      <a:pPr marL="0" indent="0" algn="r" fontAlgn="t">
                        <a:spcAft>
                          <a:spcPts val="370"/>
                        </a:spcAft>
                      </a:pPr>
                      <a:r>
                        <a:rPr lang="es-MX" sz="1100">
                          <a:solidFill>
                            <a:srgbClr val="000000"/>
                          </a:solidFill>
                          <a:effectLst/>
                          <a:latin typeface="Arial"/>
                        </a:rPr>
                        <a:t>1,338,567,778</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43" marR="44443" marT="45714" marB="45714">
                    <a:lnL>
                      <a:noFill/>
                    </a:lnL>
                    <a:lnR>
                      <a:noFill/>
                    </a:lnR>
                    <a:lnT>
                      <a:noFill/>
                    </a:lnT>
                    <a:lnB>
                      <a:noFill/>
                    </a:lnB>
                  </a:tcPr>
                </a:tc>
                <a:tc>
                  <a:txBody>
                    <a:bodyPr/>
                    <a:lstStyle/>
                    <a:p>
                      <a:pPr marL="0" indent="0" algn="r" fontAlgn="t">
                        <a:spcAft>
                          <a:spcPts val="370"/>
                        </a:spcAft>
                      </a:pPr>
                      <a:r>
                        <a:rPr lang="es-MX" sz="1100">
                          <a:solidFill>
                            <a:srgbClr val="000000"/>
                          </a:solidFill>
                          <a:effectLst/>
                          <a:latin typeface="Arial"/>
                        </a:rPr>
                        <a:t>701,299,658</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43" marR="44443" marT="45714" marB="45714">
                    <a:lnL>
                      <a:noFill/>
                    </a:lnL>
                    <a:lnR>
                      <a:noFill/>
                    </a:lnR>
                    <a:lnT>
                      <a:noFill/>
                    </a:lnT>
                    <a:lnB>
                      <a:noFill/>
                    </a:lnB>
                  </a:tcPr>
                </a:tc>
                <a:tc>
                  <a:txBody>
                    <a:bodyPr/>
                    <a:lstStyle/>
                    <a:p>
                      <a:pPr marL="0" indent="0" algn="r" fontAlgn="t">
                        <a:spcAft>
                          <a:spcPts val="370"/>
                        </a:spcAft>
                      </a:pPr>
                      <a:r>
                        <a:rPr lang="es-MX" sz="1100">
                          <a:solidFill>
                            <a:srgbClr val="000000"/>
                          </a:solidFill>
                          <a:effectLst/>
                          <a:latin typeface="Arial"/>
                        </a:rPr>
                        <a:t>332,022,400</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43" marR="44443" marT="45714" marB="45714">
                    <a:lnL>
                      <a:noFill/>
                    </a:lnL>
                    <a:lnR>
                      <a:noFill/>
                    </a:lnR>
                    <a:lnT>
                      <a:noFill/>
                    </a:lnT>
                    <a:lnB>
                      <a:noFill/>
                    </a:lnB>
                  </a:tcPr>
                </a:tc>
                <a:tc>
                  <a:txBody>
                    <a:bodyPr/>
                    <a:lstStyle/>
                    <a:p>
                      <a:pPr marL="0" indent="0" algn="r" fontAlgn="t">
                        <a:spcAft>
                          <a:spcPts val="370"/>
                        </a:spcAft>
                      </a:pPr>
                      <a:r>
                        <a:rPr lang="es-MX" sz="1100">
                          <a:solidFill>
                            <a:srgbClr val="000000"/>
                          </a:solidFill>
                          <a:effectLst/>
                          <a:latin typeface="Arial"/>
                        </a:rPr>
                        <a:t>78,618,635</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43" marR="44443" marT="45714" marB="45714">
                    <a:lnL>
                      <a:noFill/>
                    </a:lnL>
                    <a:lnR>
                      <a:noFill/>
                    </a:lnR>
                    <a:lnT>
                      <a:noFill/>
                    </a:lnT>
                    <a:lnB>
                      <a:noFill/>
                    </a:lnB>
                  </a:tcPr>
                </a:tc>
                <a:tc>
                  <a:txBody>
                    <a:bodyPr/>
                    <a:lstStyle/>
                    <a:p>
                      <a:pPr marL="0" indent="0" algn="r" fontAlgn="t">
                        <a:spcAft>
                          <a:spcPts val="370"/>
                        </a:spcAft>
                      </a:pPr>
                      <a:r>
                        <a:rPr lang="es-MX" sz="1100">
                          <a:solidFill>
                            <a:srgbClr val="000000"/>
                          </a:solidFill>
                          <a:effectLst/>
                          <a:latin typeface="Arial"/>
                        </a:rPr>
                        <a:t>10,566,707</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43" marR="44443" marT="45714" marB="45714">
                    <a:lnL>
                      <a:noFill/>
                    </a:lnL>
                    <a:lnR>
                      <a:noFill/>
                    </a:lnR>
                    <a:lnT>
                      <a:noFill/>
                    </a:lnT>
                    <a:lnB>
                      <a:noFill/>
                    </a:lnB>
                  </a:tcPr>
                </a:tc>
                <a:tc>
                  <a:txBody>
                    <a:bodyPr/>
                    <a:lstStyle/>
                    <a:p>
                      <a:pPr marL="0" indent="0" algn="r" fontAlgn="t">
                        <a:spcAft>
                          <a:spcPts val="370"/>
                        </a:spcAft>
                      </a:pPr>
                      <a:r>
                        <a:rPr lang="es-MX" sz="1100">
                          <a:solidFill>
                            <a:srgbClr val="000000"/>
                          </a:solidFill>
                          <a:effectLst/>
                          <a:latin typeface="Arial"/>
                        </a:rPr>
                        <a:t>2,461,075,177</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43" marR="44443" marT="45714" marB="45714">
                    <a:lnL>
                      <a:noFill/>
                    </a:lnL>
                    <a:lnR>
                      <a:noFill/>
                    </a:lnR>
                    <a:lnT>
                      <a:noFill/>
                    </a:lnT>
                    <a:lnB>
                      <a:noFill/>
                    </a:lnB>
                  </a:tcPr>
                </a:tc>
              </a:tr>
              <a:tr h="426749">
                <a:tc>
                  <a:txBody>
                    <a:bodyPr/>
                    <a:lstStyle/>
                    <a:p>
                      <a:pPr marL="0" indent="0" fontAlgn="t">
                        <a:spcAft>
                          <a:spcPts val="370"/>
                        </a:spcAft>
                      </a:pPr>
                      <a:r>
                        <a:rPr lang="es-MX" sz="1100">
                          <a:solidFill>
                            <a:srgbClr val="000000"/>
                          </a:solidFill>
                          <a:effectLst/>
                          <a:latin typeface="Arial"/>
                        </a:rPr>
                        <a:t>Yucatán</a:t>
                      </a:r>
                      <a:endParaRPr lang="es-MX" sz="1100">
                        <a:solidFill>
                          <a:srgbClr val="000000"/>
                        </a:solidFill>
                        <a:effectLst/>
                      </a:endParaRPr>
                    </a:p>
                  </a:txBody>
                  <a:tcPr marL="44443" marR="44443" marT="45714" marB="45714">
                    <a:lnL>
                      <a:noFill/>
                    </a:lnL>
                    <a:lnR>
                      <a:noFill/>
                    </a:lnR>
                    <a:lnT>
                      <a:noFill/>
                    </a:lnT>
                    <a:lnB>
                      <a:noFill/>
                    </a:lnB>
                  </a:tcPr>
                </a:tc>
                <a:tc>
                  <a:txBody>
                    <a:bodyPr/>
                    <a:lstStyle/>
                    <a:p>
                      <a:pPr marL="0" indent="0" algn="r" fontAlgn="t">
                        <a:spcAft>
                          <a:spcPts val="370"/>
                        </a:spcAft>
                      </a:pPr>
                      <a:r>
                        <a:rPr lang="es-MX" sz="1100">
                          <a:solidFill>
                            <a:srgbClr val="000000"/>
                          </a:solidFill>
                          <a:effectLst/>
                          <a:latin typeface="Arial"/>
                        </a:rPr>
                        <a:t>350,185,660</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43" marR="44443" marT="45714" marB="45714">
                    <a:lnL>
                      <a:noFill/>
                    </a:lnL>
                    <a:lnR>
                      <a:noFill/>
                    </a:lnR>
                    <a:lnT>
                      <a:noFill/>
                    </a:lnT>
                    <a:lnB>
                      <a:noFill/>
                    </a:lnB>
                  </a:tcPr>
                </a:tc>
                <a:tc>
                  <a:txBody>
                    <a:bodyPr/>
                    <a:lstStyle/>
                    <a:p>
                      <a:pPr marL="0" indent="0" algn="r" fontAlgn="t">
                        <a:spcAft>
                          <a:spcPts val="370"/>
                        </a:spcAft>
                      </a:pPr>
                      <a:r>
                        <a:rPr lang="es-MX" sz="1100">
                          <a:solidFill>
                            <a:srgbClr val="000000"/>
                          </a:solidFill>
                          <a:effectLst/>
                          <a:latin typeface="Arial"/>
                        </a:rPr>
                        <a:t>191,296,799</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43" marR="44443" marT="45714" marB="45714">
                    <a:lnL>
                      <a:noFill/>
                    </a:lnL>
                    <a:lnR>
                      <a:noFill/>
                    </a:lnR>
                    <a:lnT>
                      <a:noFill/>
                    </a:lnT>
                    <a:lnB>
                      <a:noFill/>
                    </a:lnB>
                  </a:tcPr>
                </a:tc>
                <a:tc>
                  <a:txBody>
                    <a:bodyPr/>
                    <a:lstStyle/>
                    <a:p>
                      <a:pPr marL="0" indent="0" algn="r" fontAlgn="t">
                        <a:spcAft>
                          <a:spcPts val="370"/>
                        </a:spcAft>
                      </a:pPr>
                      <a:r>
                        <a:rPr lang="es-MX" sz="1100">
                          <a:solidFill>
                            <a:srgbClr val="000000"/>
                          </a:solidFill>
                          <a:effectLst/>
                          <a:latin typeface="Arial"/>
                        </a:rPr>
                        <a:t>99,445,959</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43" marR="44443" marT="45714" marB="45714">
                    <a:lnL>
                      <a:noFill/>
                    </a:lnL>
                    <a:lnR>
                      <a:noFill/>
                    </a:lnR>
                    <a:lnT>
                      <a:noFill/>
                    </a:lnT>
                    <a:lnB>
                      <a:noFill/>
                    </a:lnB>
                  </a:tcPr>
                </a:tc>
                <a:tc>
                  <a:txBody>
                    <a:bodyPr/>
                    <a:lstStyle/>
                    <a:p>
                      <a:pPr marL="0" indent="0" algn="r" fontAlgn="t">
                        <a:spcAft>
                          <a:spcPts val="370"/>
                        </a:spcAft>
                      </a:pPr>
                      <a:r>
                        <a:rPr lang="es-MX" sz="1100">
                          <a:solidFill>
                            <a:srgbClr val="000000"/>
                          </a:solidFill>
                          <a:effectLst/>
                          <a:latin typeface="Arial"/>
                        </a:rPr>
                        <a:t>6,567,350</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43" marR="44443" marT="45714" marB="45714">
                    <a:lnL>
                      <a:noFill/>
                    </a:lnL>
                    <a:lnR>
                      <a:noFill/>
                    </a:lnR>
                    <a:lnT>
                      <a:noFill/>
                    </a:lnT>
                    <a:lnB>
                      <a:noFill/>
                    </a:lnB>
                  </a:tcPr>
                </a:tc>
                <a:tc>
                  <a:txBody>
                    <a:bodyPr/>
                    <a:lstStyle/>
                    <a:p>
                      <a:pPr marL="0" indent="0" algn="r" fontAlgn="t">
                        <a:spcAft>
                          <a:spcPts val="370"/>
                        </a:spcAft>
                      </a:pPr>
                      <a:r>
                        <a:rPr lang="es-MX" sz="1100">
                          <a:solidFill>
                            <a:srgbClr val="000000"/>
                          </a:solidFill>
                          <a:effectLst/>
                          <a:latin typeface="Arial"/>
                        </a:rPr>
                        <a:t>1,274,840</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43" marR="44443" marT="45714" marB="45714">
                    <a:lnL>
                      <a:noFill/>
                    </a:lnL>
                    <a:lnR>
                      <a:noFill/>
                    </a:lnR>
                    <a:lnT>
                      <a:noFill/>
                    </a:lnT>
                    <a:lnB>
                      <a:noFill/>
                    </a:lnB>
                  </a:tcPr>
                </a:tc>
                <a:tc>
                  <a:txBody>
                    <a:bodyPr/>
                    <a:lstStyle/>
                    <a:p>
                      <a:pPr marL="0" indent="0" algn="r" fontAlgn="t">
                        <a:spcAft>
                          <a:spcPts val="370"/>
                        </a:spcAft>
                      </a:pPr>
                      <a:r>
                        <a:rPr lang="es-MX" sz="1100">
                          <a:solidFill>
                            <a:srgbClr val="000000"/>
                          </a:solidFill>
                          <a:effectLst/>
                          <a:latin typeface="Arial"/>
                        </a:rPr>
                        <a:t>648,770,608</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43" marR="44443" marT="45714" marB="45714">
                    <a:lnL>
                      <a:noFill/>
                    </a:lnL>
                    <a:lnR>
                      <a:noFill/>
                    </a:lnR>
                    <a:lnT>
                      <a:noFill/>
                    </a:lnT>
                    <a:lnB>
                      <a:noFill/>
                    </a:lnB>
                  </a:tcPr>
                </a:tc>
              </a:tr>
              <a:tr h="426749">
                <a:tc>
                  <a:txBody>
                    <a:bodyPr/>
                    <a:lstStyle/>
                    <a:p>
                      <a:pPr marL="0" indent="0" fontAlgn="t">
                        <a:spcAft>
                          <a:spcPts val="370"/>
                        </a:spcAft>
                      </a:pPr>
                      <a:r>
                        <a:rPr lang="es-MX" sz="1100">
                          <a:solidFill>
                            <a:srgbClr val="000000"/>
                          </a:solidFill>
                          <a:effectLst/>
                          <a:latin typeface="Arial"/>
                        </a:rPr>
                        <a:t>Zacatecas</a:t>
                      </a:r>
                      <a:endParaRPr lang="es-MX" sz="1100">
                        <a:solidFill>
                          <a:srgbClr val="000000"/>
                        </a:solidFill>
                        <a:effectLst/>
                      </a:endParaRPr>
                    </a:p>
                  </a:txBody>
                  <a:tcPr marL="44443" marR="44443" marT="45714" marB="45714">
                    <a:lnL>
                      <a:noFill/>
                    </a:lnL>
                    <a:lnR>
                      <a:noFill/>
                    </a:lnR>
                    <a:lnT>
                      <a:noFill/>
                    </a:lnT>
                    <a:lnB>
                      <a:noFill/>
                    </a:lnB>
                  </a:tcPr>
                </a:tc>
                <a:tc>
                  <a:txBody>
                    <a:bodyPr/>
                    <a:lstStyle/>
                    <a:p>
                      <a:pPr marL="0" indent="0" algn="r" fontAlgn="t">
                        <a:spcAft>
                          <a:spcPts val="370"/>
                        </a:spcAft>
                      </a:pPr>
                      <a:r>
                        <a:rPr lang="es-MX" sz="1100">
                          <a:solidFill>
                            <a:srgbClr val="000000"/>
                          </a:solidFill>
                          <a:effectLst/>
                          <a:latin typeface="Arial"/>
                        </a:rPr>
                        <a:t>267,212,803</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43" marR="44443" marT="45714" marB="45714">
                    <a:lnL>
                      <a:noFill/>
                    </a:lnL>
                    <a:lnR>
                      <a:noFill/>
                    </a:lnR>
                    <a:lnT>
                      <a:noFill/>
                    </a:lnT>
                    <a:lnB>
                      <a:noFill/>
                    </a:lnB>
                  </a:tcPr>
                </a:tc>
                <a:tc>
                  <a:txBody>
                    <a:bodyPr/>
                    <a:lstStyle/>
                    <a:p>
                      <a:pPr marL="0" indent="0" algn="r" fontAlgn="t">
                        <a:spcAft>
                          <a:spcPts val="370"/>
                        </a:spcAft>
                      </a:pPr>
                      <a:r>
                        <a:rPr lang="es-MX" sz="1100">
                          <a:solidFill>
                            <a:srgbClr val="000000"/>
                          </a:solidFill>
                          <a:effectLst/>
                          <a:latin typeface="Arial"/>
                        </a:rPr>
                        <a:t>121,413,325</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43" marR="44443" marT="45714" marB="45714">
                    <a:lnL>
                      <a:noFill/>
                    </a:lnL>
                    <a:lnR>
                      <a:noFill/>
                    </a:lnR>
                    <a:lnT>
                      <a:noFill/>
                    </a:lnT>
                    <a:lnB>
                      <a:noFill/>
                    </a:lnB>
                  </a:tcPr>
                </a:tc>
                <a:tc>
                  <a:txBody>
                    <a:bodyPr/>
                    <a:lstStyle/>
                    <a:p>
                      <a:pPr marL="0" indent="0" algn="r" fontAlgn="t">
                        <a:spcAft>
                          <a:spcPts val="370"/>
                        </a:spcAft>
                      </a:pPr>
                      <a:r>
                        <a:rPr lang="es-MX" sz="1100">
                          <a:solidFill>
                            <a:srgbClr val="000000"/>
                          </a:solidFill>
                          <a:effectLst/>
                          <a:latin typeface="Arial"/>
                        </a:rPr>
                        <a:t>71,202,684</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43" marR="44443" marT="45714" marB="45714">
                    <a:lnL>
                      <a:noFill/>
                    </a:lnL>
                    <a:lnR>
                      <a:noFill/>
                    </a:lnR>
                    <a:lnT>
                      <a:noFill/>
                    </a:lnT>
                    <a:lnB>
                      <a:noFill/>
                    </a:lnB>
                  </a:tcPr>
                </a:tc>
                <a:tc>
                  <a:txBody>
                    <a:bodyPr/>
                    <a:lstStyle/>
                    <a:p>
                      <a:pPr marL="0" indent="0" algn="r" fontAlgn="t">
                        <a:spcAft>
                          <a:spcPts val="370"/>
                        </a:spcAft>
                      </a:pPr>
                      <a:r>
                        <a:rPr lang="es-MX" sz="1100">
                          <a:solidFill>
                            <a:srgbClr val="000000"/>
                          </a:solidFill>
                          <a:effectLst/>
                          <a:latin typeface="Arial"/>
                        </a:rPr>
                        <a:t>4,195,702</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43" marR="44443" marT="45714" marB="45714">
                    <a:lnL>
                      <a:noFill/>
                    </a:lnL>
                    <a:lnR>
                      <a:noFill/>
                    </a:lnR>
                    <a:lnT>
                      <a:noFill/>
                    </a:lnT>
                    <a:lnB>
                      <a:noFill/>
                    </a:lnB>
                  </a:tcPr>
                </a:tc>
                <a:tc>
                  <a:txBody>
                    <a:bodyPr/>
                    <a:lstStyle/>
                    <a:p>
                      <a:pPr marL="0" indent="0" algn="r" fontAlgn="t">
                        <a:spcAft>
                          <a:spcPts val="370"/>
                        </a:spcAft>
                      </a:pPr>
                      <a:r>
                        <a:rPr lang="es-MX" sz="1100">
                          <a:solidFill>
                            <a:srgbClr val="000000"/>
                          </a:solidFill>
                          <a:effectLst/>
                          <a:latin typeface="Arial"/>
                        </a:rPr>
                        <a:t>919,701</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43" marR="44443" marT="45714" marB="45714">
                    <a:lnL>
                      <a:noFill/>
                    </a:lnL>
                    <a:lnR>
                      <a:noFill/>
                    </a:lnR>
                    <a:lnT>
                      <a:noFill/>
                    </a:lnT>
                    <a:lnB>
                      <a:noFill/>
                    </a:lnB>
                  </a:tcPr>
                </a:tc>
                <a:tc>
                  <a:txBody>
                    <a:bodyPr/>
                    <a:lstStyle/>
                    <a:p>
                      <a:pPr marL="0" indent="0" algn="r" fontAlgn="t">
                        <a:spcAft>
                          <a:spcPts val="370"/>
                        </a:spcAft>
                      </a:pPr>
                      <a:r>
                        <a:rPr lang="es-MX" sz="1100">
                          <a:solidFill>
                            <a:srgbClr val="000000"/>
                          </a:solidFill>
                          <a:effectLst/>
                          <a:latin typeface="Arial"/>
                        </a:rPr>
                        <a:t>464,944,215</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43" marR="44443" marT="45714" marB="45714">
                    <a:lnL>
                      <a:noFill/>
                    </a:lnL>
                    <a:lnR>
                      <a:noFill/>
                    </a:lnR>
                    <a:lnT>
                      <a:noFill/>
                    </a:lnT>
                    <a:lnB>
                      <a:noFill/>
                    </a:lnB>
                  </a:tcPr>
                </a:tc>
              </a:tr>
              <a:tr h="426749">
                <a:tc>
                  <a:txBody>
                    <a:bodyPr/>
                    <a:lstStyle/>
                    <a:p>
                      <a:pPr marL="0" indent="0" fontAlgn="t">
                        <a:spcAft>
                          <a:spcPts val="370"/>
                        </a:spcAft>
                      </a:pPr>
                      <a:r>
                        <a:rPr lang="es-MX" sz="1100">
                          <a:solidFill>
                            <a:srgbClr val="000000"/>
                          </a:solidFill>
                          <a:effectLst/>
                          <a:latin typeface="Arial"/>
                        </a:rPr>
                        <a:t> </a:t>
                      </a:r>
                      <a:endParaRPr lang="es-MX" sz="1100">
                        <a:solidFill>
                          <a:srgbClr val="000000"/>
                        </a:solidFill>
                        <a:effectLst/>
                      </a:endParaRPr>
                    </a:p>
                  </a:txBody>
                  <a:tcPr marL="44443" marR="44443" marT="45714" marB="45714">
                    <a:lnL>
                      <a:noFill/>
                    </a:lnL>
                    <a:lnR>
                      <a:noFill/>
                    </a:lnR>
                    <a:lnT>
                      <a:noFill/>
                    </a:lnT>
                    <a:lnB w="6350" cap="flat" cmpd="sng" algn="ctr">
                      <a:solidFill>
                        <a:srgbClr val="000000"/>
                      </a:solidFill>
                      <a:prstDash val="solid"/>
                      <a:round/>
                      <a:headEnd type="none" w="med" len="med"/>
                      <a:tailEnd type="none" w="med" len="med"/>
                    </a:lnB>
                  </a:tcPr>
                </a:tc>
                <a:tc>
                  <a:txBody>
                    <a:bodyPr/>
                    <a:lstStyle/>
                    <a:p>
                      <a:pPr marL="0" indent="0" algn="r" fontAlgn="t">
                        <a:spcAft>
                          <a:spcPts val="370"/>
                        </a:spcAft>
                      </a:pPr>
                      <a:r>
                        <a:rPr lang="es-MX" sz="1100">
                          <a:solidFill>
                            <a:srgbClr val="000000"/>
                          </a:solidFill>
                          <a:effectLst/>
                          <a:latin typeface="Arial"/>
                        </a:rPr>
                        <a:t> </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43" marR="44443" marT="45714" marB="45714">
                    <a:lnL>
                      <a:noFill/>
                    </a:lnL>
                    <a:lnR>
                      <a:noFill/>
                    </a:lnR>
                    <a:lnT>
                      <a:noFill/>
                    </a:lnT>
                    <a:lnB w="6350" cap="flat" cmpd="sng" algn="ctr">
                      <a:solidFill>
                        <a:srgbClr val="000000"/>
                      </a:solidFill>
                      <a:prstDash val="solid"/>
                      <a:round/>
                      <a:headEnd type="none" w="med" len="med"/>
                      <a:tailEnd type="none" w="med" len="med"/>
                    </a:lnB>
                  </a:tcPr>
                </a:tc>
                <a:tc>
                  <a:txBody>
                    <a:bodyPr/>
                    <a:lstStyle/>
                    <a:p>
                      <a:pPr marL="0" indent="0" algn="r" fontAlgn="t">
                        <a:spcAft>
                          <a:spcPts val="370"/>
                        </a:spcAft>
                      </a:pPr>
                      <a:r>
                        <a:rPr lang="es-MX" sz="1100">
                          <a:solidFill>
                            <a:srgbClr val="000000"/>
                          </a:solidFill>
                          <a:effectLst/>
                          <a:latin typeface="Arial"/>
                        </a:rPr>
                        <a:t> </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43" marR="44443" marT="45714" marB="45714">
                    <a:lnL>
                      <a:noFill/>
                    </a:lnL>
                    <a:lnR>
                      <a:noFill/>
                    </a:lnR>
                    <a:lnT>
                      <a:noFill/>
                    </a:lnT>
                    <a:lnB w="6350" cap="flat" cmpd="sng" algn="ctr">
                      <a:solidFill>
                        <a:srgbClr val="000000"/>
                      </a:solidFill>
                      <a:prstDash val="solid"/>
                      <a:round/>
                      <a:headEnd type="none" w="med" len="med"/>
                      <a:tailEnd type="none" w="med" len="med"/>
                    </a:lnB>
                  </a:tcPr>
                </a:tc>
                <a:tc>
                  <a:txBody>
                    <a:bodyPr/>
                    <a:lstStyle/>
                    <a:p>
                      <a:pPr marL="0" indent="0" algn="r" fontAlgn="t">
                        <a:spcAft>
                          <a:spcPts val="370"/>
                        </a:spcAft>
                      </a:pPr>
                      <a:r>
                        <a:rPr lang="es-MX" sz="1100">
                          <a:solidFill>
                            <a:srgbClr val="000000"/>
                          </a:solidFill>
                          <a:effectLst/>
                          <a:latin typeface="Arial"/>
                        </a:rPr>
                        <a:t> </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43" marR="44443" marT="45714" marB="45714">
                    <a:lnL>
                      <a:noFill/>
                    </a:lnL>
                    <a:lnR>
                      <a:noFill/>
                    </a:lnR>
                    <a:lnT>
                      <a:noFill/>
                    </a:lnT>
                    <a:lnB w="6350" cap="flat" cmpd="sng" algn="ctr">
                      <a:solidFill>
                        <a:srgbClr val="000000"/>
                      </a:solidFill>
                      <a:prstDash val="solid"/>
                      <a:round/>
                      <a:headEnd type="none" w="med" len="med"/>
                      <a:tailEnd type="none" w="med" len="med"/>
                    </a:lnB>
                  </a:tcPr>
                </a:tc>
                <a:tc>
                  <a:txBody>
                    <a:bodyPr/>
                    <a:lstStyle/>
                    <a:p>
                      <a:pPr marL="0" indent="0" algn="r" fontAlgn="t">
                        <a:spcAft>
                          <a:spcPts val="370"/>
                        </a:spcAft>
                      </a:pPr>
                      <a:r>
                        <a:rPr lang="es-MX" sz="1100">
                          <a:solidFill>
                            <a:srgbClr val="000000"/>
                          </a:solidFill>
                          <a:effectLst/>
                          <a:latin typeface="Arial"/>
                        </a:rPr>
                        <a:t> </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43" marR="44443" marT="45714" marB="45714">
                    <a:lnL>
                      <a:noFill/>
                    </a:lnL>
                    <a:lnR>
                      <a:noFill/>
                    </a:lnR>
                    <a:lnT>
                      <a:noFill/>
                    </a:lnT>
                    <a:lnB w="6350" cap="flat" cmpd="sng" algn="ctr">
                      <a:solidFill>
                        <a:srgbClr val="000000"/>
                      </a:solidFill>
                      <a:prstDash val="solid"/>
                      <a:round/>
                      <a:headEnd type="none" w="med" len="med"/>
                      <a:tailEnd type="none" w="med" len="med"/>
                    </a:lnB>
                  </a:tcPr>
                </a:tc>
                <a:tc>
                  <a:txBody>
                    <a:bodyPr/>
                    <a:lstStyle/>
                    <a:p>
                      <a:pPr marL="0" indent="0" algn="r" fontAlgn="t">
                        <a:spcAft>
                          <a:spcPts val="370"/>
                        </a:spcAft>
                      </a:pPr>
                      <a:r>
                        <a:rPr lang="es-MX" sz="1100">
                          <a:solidFill>
                            <a:srgbClr val="000000"/>
                          </a:solidFill>
                          <a:effectLst/>
                          <a:latin typeface="Arial"/>
                        </a:rPr>
                        <a:t> </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43" marR="44443" marT="45714" marB="45714">
                    <a:lnL>
                      <a:noFill/>
                    </a:lnL>
                    <a:lnR>
                      <a:noFill/>
                    </a:lnR>
                    <a:lnT>
                      <a:noFill/>
                    </a:lnT>
                    <a:lnB w="6350" cap="flat" cmpd="sng" algn="ctr">
                      <a:solidFill>
                        <a:srgbClr val="000000"/>
                      </a:solidFill>
                      <a:prstDash val="solid"/>
                      <a:round/>
                      <a:headEnd type="none" w="med" len="med"/>
                      <a:tailEnd type="none" w="med" len="med"/>
                    </a:lnB>
                  </a:tcPr>
                </a:tc>
                <a:tc>
                  <a:txBody>
                    <a:bodyPr/>
                    <a:lstStyle/>
                    <a:p>
                      <a:pPr marL="0" indent="0" algn="r" fontAlgn="t">
                        <a:spcAft>
                          <a:spcPts val="370"/>
                        </a:spcAft>
                      </a:pPr>
                      <a:r>
                        <a:rPr lang="es-MX" sz="1100">
                          <a:solidFill>
                            <a:srgbClr val="000000"/>
                          </a:solidFill>
                          <a:effectLst/>
                          <a:latin typeface="Arial"/>
                        </a:rPr>
                        <a:t> </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43" marR="44443" marT="45714" marB="45714">
                    <a:lnL>
                      <a:noFill/>
                    </a:lnL>
                    <a:lnR>
                      <a:noFill/>
                    </a:lnR>
                    <a:lnT>
                      <a:noFill/>
                    </a:lnT>
                    <a:lnB w="6350" cap="flat" cmpd="sng" algn="ctr">
                      <a:solidFill>
                        <a:srgbClr val="000000"/>
                      </a:solidFill>
                      <a:prstDash val="solid"/>
                      <a:round/>
                      <a:headEnd type="none" w="med" len="med"/>
                      <a:tailEnd type="none" w="med" len="med"/>
                    </a:lnB>
                  </a:tcPr>
                </a:tc>
              </a:tr>
              <a:tr h="426749">
                <a:tc>
                  <a:txBody>
                    <a:bodyPr/>
                    <a:lstStyle/>
                    <a:p>
                      <a:pPr marL="0" indent="0" fontAlgn="t">
                        <a:spcAft>
                          <a:spcPts val="370"/>
                        </a:spcAft>
                      </a:pPr>
                      <a:r>
                        <a:rPr lang="es-MX" sz="1100">
                          <a:solidFill>
                            <a:srgbClr val="000000"/>
                          </a:solidFill>
                          <a:effectLst/>
                          <a:latin typeface="Arial"/>
                        </a:rPr>
                        <a:t> </a:t>
                      </a:r>
                      <a:endParaRPr lang="es-MX" sz="1100">
                        <a:solidFill>
                          <a:srgbClr val="000000"/>
                        </a:solidFill>
                        <a:effectLst/>
                      </a:endParaRPr>
                    </a:p>
                  </a:txBody>
                  <a:tcPr marL="44443" marR="44443" marT="45714" marB="45714">
                    <a:lnL>
                      <a:noFill/>
                    </a:lnL>
                    <a:lnR>
                      <a:noFill/>
                    </a:lnR>
                    <a:lnT w="6350" cap="flat" cmpd="sng" algn="ctr">
                      <a:solidFill>
                        <a:srgbClr val="000000"/>
                      </a:solidFill>
                      <a:prstDash val="solid"/>
                      <a:round/>
                      <a:headEnd type="none" w="med" len="med"/>
                      <a:tailEnd type="none" w="med" len="med"/>
                    </a:lnT>
                    <a:lnB>
                      <a:noFill/>
                    </a:lnB>
                  </a:tcPr>
                </a:tc>
                <a:tc>
                  <a:txBody>
                    <a:bodyPr/>
                    <a:lstStyle/>
                    <a:p>
                      <a:pPr marL="0" indent="0" algn="r" fontAlgn="t">
                        <a:spcAft>
                          <a:spcPts val="370"/>
                        </a:spcAft>
                      </a:pPr>
                      <a:r>
                        <a:rPr lang="es-MX" sz="1100" b="1">
                          <a:solidFill>
                            <a:srgbClr val="000000"/>
                          </a:solidFill>
                          <a:effectLst/>
                          <a:latin typeface="Arial"/>
                        </a:rPr>
                        <a:t> </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43" marR="44443" marT="45714" marB="45714">
                    <a:lnL>
                      <a:noFill/>
                    </a:lnL>
                    <a:lnR>
                      <a:noFill/>
                    </a:lnR>
                    <a:lnT w="6350" cap="flat" cmpd="sng" algn="ctr">
                      <a:solidFill>
                        <a:srgbClr val="000000"/>
                      </a:solidFill>
                      <a:prstDash val="solid"/>
                      <a:round/>
                      <a:headEnd type="none" w="med" len="med"/>
                      <a:tailEnd type="none" w="med" len="med"/>
                    </a:lnT>
                    <a:lnB>
                      <a:noFill/>
                    </a:lnB>
                  </a:tcPr>
                </a:tc>
                <a:tc>
                  <a:txBody>
                    <a:bodyPr/>
                    <a:lstStyle/>
                    <a:p>
                      <a:pPr marL="0" indent="0" algn="r" fontAlgn="t">
                        <a:spcAft>
                          <a:spcPts val="370"/>
                        </a:spcAft>
                      </a:pPr>
                      <a:r>
                        <a:rPr lang="es-MX" sz="1100">
                          <a:solidFill>
                            <a:srgbClr val="000000"/>
                          </a:solidFill>
                          <a:effectLst/>
                          <a:latin typeface="Arial"/>
                        </a:rPr>
                        <a:t> </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43" marR="44443" marT="45714" marB="45714">
                    <a:lnL>
                      <a:noFill/>
                    </a:lnL>
                    <a:lnR>
                      <a:noFill/>
                    </a:lnR>
                    <a:lnT w="6350" cap="flat" cmpd="sng" algn="ctr">
                      <a:solidFill>
                        <a:srgbClr val="000000"/>
                      </a:solidFill>
                      <a:prstDash val="solid"/>
                      <a:round/>
                      <a:headEnd type="none" w="med" len="med"/>
                      <a:tailEnd type="none" w="med" len="med"/>
                    </a:lnT>
                    <a:lnB>
                      <a:noFill/>
                    </a:lnB>
                  </a:tcPr>
                </a:tc>
                <a:tc>
                  <a:txBody>
                    <a:bodyPr/>
                    <a:lstStyle/>
                    <a:p>
                      <a:pPr marL="0" indent="0" algn="r" fontAlgn="t">
                        <a:spcAft>
                          <a:spcPts val="370"/>
                        </a:spcAft>
                      </a:pPr>
                      <a:r>
                        <a:rPr lang="es-MX" sz="1100">
                          <a:solidFill>
                            <a:srgbClr val="000000"/>
                          </a:solidFill>
                          <a:effectLst/>
                          <a:latin typeface="Arial"/>
                        </a:rPr>
                        <a:t> </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43" marR="44443" marT="45714" marB="45714">
                    <a:lnL>
                      <a:noFill/>
                    </a:lnL>
                    <a:lnR>
                      <a:noFill/>
                    </a:lnR>
                    <a:lnT w="6350" cap="flat" cmpd="sng" algn="ctr">
                      <a:solidFill>
                        <a:srgbClr val="000000"/>
                      </a:solidFill>
                      <a:prstDash val="solid"/>
                      <a:round/>
                      <a:headEnd type="none" w="med" len="med"/>
                      <a:tailEnd type="none" w="med" len="med"/>
                    </a:lnT>
                    <a:lnB>
                      <a:noFill/>
                    </a:lnB>
                  </a:tcPr>
                </a:tc>
                <a:tc>
                  <a:txBody>
                    <a:bodyPr/>
                    <a:lstStyle/>
                    <a:p>
                      <a:pPr marL="0" indent="0" algn="r" fontAlgn="t">
                        <a:spcAft>
                          <a:spcPts val="370"/>
                        </a:spcAft>
                      </a:pPr>
                      <a:r>
                        <a:rPr lang="es-MX" sz="1100">
                          <a:solidFill>
                            <a:srgbClr val="000000"/>
                          </a:solidFill>
                          <a:effectLst/>
                          <a:latin typeface="Arial"/>
                        </a:rPr>
                        <a:t> </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43" marR="44443" marT="45714" marB="45714">
                    <a:lnL>
                      <a:noFill/>
                    </a:lnL>
                    <a:lnR>
                      <a:noFill/>
                    </a:lnR>
                    <a:lnT w="6350" cap="flat" cmpd="sng" algn="ctr">
                      <a:solidFill>
                        <a:srgbClr val="000000"/>
                      </a:solidFill>
                      <a:prstDash val="solid"/>
                      <a:round/>
                      <a:headEnd type="none" w="med" len="med"/>
                      <a:tailEnd type="none" w="med" len="med"/>
                    </a:lnT>
                    <a:lnB>
                      <a:noFill/>
                    </a:lnB>
                  </a:tcPr>
                </a:tc>
                <a:tc>
                  <a:txBody>
                    <a:bodyPr/>
                    <a:lstStyle/>
                    <a:p>
                      <a:pPr marL="0" indent="0" algn="r" fontAlgn="t">
                        <a:spcAft>
                          <a:spcPts val="370"/>
                        </a:spcAft>
                      </a:pPr>
                      <a:r>
                        <a:rPr lang="es-MX" sz="1100">
                          <a:solidFill>
                            <a:srgbClr val="000000"/>
                          </a:solidFill>
                          <a:effectLst/>
                          <a:latin typeface="Arial"/>
                        </a:rPr>
                        <a:t> </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43" marR="44443" marT="45714" marB="45714">
                    <a:lnL>
                      <a:noFill/>
                    </a:lnL>
                    <a:lnR>
                      <a:noFill/>
                    </a:lnR>
                    <a:lnT w="6350" cap="flat" cmpd="sng" algn="ctr">
                      <a:solidFill>
                        <a:srgbClr val="000000"/>
                      </a:solidFill>
                      <a:prstDash val="solid"/>
                      <a:round/>
                      <a:headEnd type="none" w="med" len="med"/>
                      <a:tailEnd type="none" w="med" len="med"/>
                    </a:lnT>
                    <a:lnB>
                      <a:noFill/>
                    </a:lnB>
                  </a:tcPr>
                </a:tc>
                <a:tc>
                  <a:txBody>
                    <a:bodyPr/>
                    <a:lstStyle/>
                    <a:p>
                      <a:pPr marL="0" indent="0" algn="r" fontAlgn="t">
                        <a:spcAft>
                          <a:spcPts val="370"/>
                        </a:spcAft>
                      </a:pPr>
                      <a:r>
                        <a:rPr lang="es-MX" sz="1100">
                          <a:solidFill>
                            <a:srgbClr val="000000"/>
                          </a:solidFill>
                          <a:effectLst/>
                          <a:latin typeface="Arial"/>
                        </a:rPr>
                        <a:t> </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43" marR="44443" marT="45714" marB="45714">
                    <a:lnL>
                      <a:noFill/>
                    </a:lnL>
                    <a:lnR>
                      <a:noFill/>
                    </a:lnR>
                    <a:lnT w="6350" cap="flat" cmpd="sng" algn="ctr">
                      <a:solidFill>
                        <a:srgbClr val="000000"/>
                      </a:solidFill>
                      <a:prstDash val="solid"/>
                      <a:round/>
                      <a:headEnd type="none" w="med" len="med"/>
                      <a:tailEnd type="none" w="med" len="med"/>
                    </a:lnT>
                    <a:lnB>
                      <a:noFill/>
                    </a:lnB>
                  </a:tcPr>
                </a:tc>
              </a:tr>
              <a:tr h="426749">
                <a:tc>
                  <a:txBody>
                    <a:bodyPr/>
                    <a:lstStyle/>
                    <a:p>
                      <a:pPr marL="0" indent="0" fontAlgn="t">
                        <a:spcAft>
                          <a:spcPts val="370"/>
                        </a:spcAft>
                      </a:pPr>
                      <a:r>
                        <a:rPr lang="es-MX" sz="1100">
                          <a:solidFill>
                            <a:srgbClr val="000000"/>
                          </a:solidFill>
                          <a:effectLst/>
                          <a:latin typeface="Arial"/>
                        </a:rPr>
                        <a:t>Totales</a:t>
                      </a:r>
                      <a:endParaRPr lang="es-MX" sz="1100">
                        <a:solidFill>
                          <a:srgbClr val="000000"/>
                        </a:solidFill>
                        <a:effectLst/>
                      </a:endParaRPr>
                    </a:p>
                  </a:txBody>
                  <a:tcPr marL="44443" marR="44443" marT="45714" marB="45714">
                    <a:lnL>
                      <a:noFill/>
                    </a:lnL>
                    <a:lnR>
                      <a:noFill/>
                    </a:lnR>
                    <a:lnT>
                      <a:noFill/>
                    </a:lnT>
                    <a:lnB>
                      <a:noFill/>
                    </a:lnB>
                  </a:tcPr>
                </a:tc>
                <a:tc>
                  <a:txBody>
                    <a:bodyPr/>
                    <a:lstStyle/>
                    <a:p>
                      <a:pPr marL="0" indent="0" algn="r" fontAlgn="t">
                        <a:spcAft>
                          <a:spcPts val="370"/>
                        </a:spcAft>
                      </a:pPr>
                      <a:r>
                        <a:rPr lang="es-MX" sz="1100">
                          <a:solidFill>
                            <a:srgbClr val="000000"/>
                          </a:solidFill>
                          <a:effectLst/>
                          <a:latin typeface="Arial"/>
                        </a:rPr>
                        <a:t>22,152,337,833</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43" marR="44443" marT="45714" marB="45714">
                    <a:lnL>
                      <a:noFill/>
                    </a:lnL>
                    <a:lnR>
                      <a:noFill/>
                    </a:lnR>
                    <a:lnT>
                      <a:noFill/>
                    </a:lnT>
                    <a:lnB>
                      <a:noFill/>
                    </a:lnB>
                  </a:tcPr>
                </a:tc>
                <a:tc>
                  <a:txBody>
                    <a:bodyPr/>
                    <a:lstStyle/>
                    <a:p>
                      <a:pPr marL="0" indent="0" algn="r" fontAlgn="t">
                        <a:spcAft>
                          <a:spcPts val="370"/>
                        </a:spcAft>
                      </a:pPr>
                      <a:r>
                        <a:rPr lang="es-MX" sz="1100">
                          <a:solidFill>
                            <a:srgbClr val="000000"/>
                          </a:solidFill>
                          <a:effectLst/>
                          <a:latin typeface="Arial"/>
                        </a:rPr>
                        <a:t>10,785,174,444</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43" marR="44443" marT="45714" marB="45714">
                    <a:lnL>
                      <a:noFill/>
                    </a:lnL>
                    <a:lnR>
                      <a:noFill/>
                    </a:lnR>
                    <a:lnT>
                      <a:noFill/>
                    </a:lnT>
                    <a:lnB>
                      <a:noFill/>
                    </a:lnB>
                  </a:tcPr>
                </a:tc>
                <a:tc>
                  <a:txBody>
                    <a:bodyPr/>
                    <a:lstStyle/>
                    <a:p>
                      <a:pPr marL="0" indent="0" algn="r" fontAlgn="t">
                        <a:spcAft>
                          <a:spcPts val="370"/>
                        </a:spcAft>
                      </a:pPr>
                      <a:r>
                        <a:rPr lang="es-MX" sz="1100">
                          <a:solidFill>
                            <a:srgbClr val="000000"/>
                          </a:solidFill>
                          <a:effectLst/>
                          <a:latin typeface="Arial"/>
                        </a:rPr>
                        <a:t>5,392,587,222</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43" marR="44443" marT="45714" marB="45714">
                    <a:lnL>
                      <a:noFill/>
                    </a:lnL>
                    <a:lnR>
                      <a:noFill/>
                    </a:lnR>
                    <a:lnT>
                      <a:noFill/>
                    </a:lnT>
                    <a:lnB>
                      <a:noFill/>
                    </a:lnB>
                  </a:tcPr>
                </a:tc>
                <a:tc>
                  <a:txBody>
                    <a:bodyPr/>
                    <a:lstStyle/>
                    <a:p>
                      <a:pPr marL="0" indent="0" algn="r" fontAlgn="t">
                        <a:spcAft>
                          <a:spcPts val="370"/>
                        </a:spcAft>
                      </a:pPr>
                      <a:r>
                        <a:rPr lang="es-MX" sz="1100">
                          <a:solidFill>
                            <a:srgbClr val="000000"/>
                          </a:solidFill>
                          <a:effectLst/>
                          <a:latin typeface="Arial"/>
                        </a:rPr>
                        <a:t>1,797,529,074</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43" marR="44443" marT="45714" marB="45714">
                    <a:lnL>
                      <a:noFill/>
                    </a:lnL>
                    <a:lnR>
                      <a:noFill/>
                    </a:lnR>
                    <a:lnT>
                      <a:noFill/>
                    </a:lnT>
                    <a:lnB>
                      <a:noFill/>
                    </a:lnB>
                  </a:tcPr>
                </a:tc>
                <a:tc>
                  <a:txBody>
                    <a:bodyPr/>
                    <a:lstStyle/>
                    <a:p>
                      <a:pPr marL="0" indent="0" algn="r" fontAlgn="t">
                        <a:spcAft>
                          <a:spcPts val="370"/>
                        </a:spcAft>
                      </a:pPr>
                      <a:r>
                        <a:rPr lang="es-MX" sz="1100">
                          <a:solidFill>
                            <a:srgbClr val="000000"/>
                          </a:solidFill>
                          <a:effectLst/>
                          <a:latin typeface="Arial"/>
                        </a:rPr>
                        <a:t>97,317,908</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43" marR="44443" marT="45714" marB="45714">
                    <a:lnL>
                      <a:noFill/>
                    </a:lnL>
                    <a:lnR>
                      <a:noFill/>
                    </a:lnR>
                    <a:lnT>
                      <a:noFill/>
                    </a:lnT>
                    <a:lnB>
                      <a:noFill/>
                    </a:lnB>
                  </a:tcPr>
                </a:tc>
                <a:tc>
                  <a:txBody>
                    <a:bodyPr/>
                    <a:lstStyle/>
                    <a:p>
                      <a:pPr marL="0" indent="0" algn="r" fontAlgn="t">
                        <a:spcAft>
                          <a:spcPts val="370"/>
                        </a:spcAft>
                      </a:pPr>
                      <a:r>
                        <a:rPr lang="es-MX" sz="1100" dirty="0">
                          <a:solidFill>
                            <a:srgbClr val="000000"/>
                          </a:solidFill>
                          <a:effectLst/>
                          <a:latin typeface="Arial"/>
                        </a:rPr>
                        <a:t>40,224,946,481</a:t>
                      </a:r>
                      <a:endParaRPr lang="es-MX" sz="1100" dirty="0">
                        <a:solidFill>
                          <a:srgbClr val="000000"/>
                        </a:solidFill>
                        <a:effectLst/>
                      </a:endParaRPr>
                    </a:p>
                  </a:txBody>
                  <a:tcPr marL="44443" marR="44443" marT="45714" marB="45714">
                    <a:lnL>
                      <a:noFill/>
                    </a:lnL>
                    <a:lnR>
                      <a:noFill/>
                    </a:lnR>
                    <a:lnT>
                      <a:noFill/>
                    </a:lnT>
                    <a:lnB>
                      <a:noFill/>
                    </a:lnB>
                  </a:tcPr>
                </a:tc>
              </a:tr>
            </a:tbl>
          </a:graphicData>
        </a:graphic>
      </p:graphicFrame>
    </p:spTree>
    <p:extLst>
      <p:ext uri="{BB962C8B-B14F-4D97-AF65-F5344CB8AC3E}">
        <p14:creationId xmlns:p14="http://schemas.microsoft.com/office/powerpoint/2010/main" val="19459057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3238501" y="214314"/>
            <a:ext cx="5357813" cy="62388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dirty="0"/>
              <a:t>Fondo de Fomento Municipal </a:t>
            </a:r>
          </a:p>
          <a:p>
            <a:pPr algn="ctr">
              <a:defRPr/>
            </a:pPr>
            <a:r>
              <a:rPr lang="es-MX" sz="1400" b="1" dirty="0"/>
              <a:t>Se conforma con el 1% del RFP</a:t>
            </a:r>
          </a:p>
        </p:txBody>
      </p:sp>
      <p:sp>
        <p:nvSpPr>
          <p:cNvPr id="4104" name="10 CuadroTexto"/>
          <p:cNvSpPr txBox="1">
            <a:spLocks noChangeArrowheads="1"/>
          </p:cNvSpPr>
          <p:nvPr/>
        </p:nvSpPr>
        <p:spPr bwMode="auto">
          <a:xfrm>
            <a:off x="1738314" y="928688"/>
            <a:ext cx="8643937" cy="5416868"/>
          </a:xfrm>
          <a:prstGeom prst="rect">
            <a:avLst/>
          </a:prstGeom>
          <a:noFill/>
          <a:ln w="9525">
            <a:noFill/>
            <a:miter lim="800000"/>
            <a:headEnd/>
            <a:tailEnd/>
          </a:ln>
        </p:spPr>
        <p:txBody>
          <a:bodyPr>
            <a:spAutoFit/>
          </a:bodyPr>
          <a:lstStyle/>
          <a:p>
            <a:pPr algn="just">
              <a:defRPr/>
            </a:pPr>
            <a:r>
              <a:rPr lang="es-ES" b="1" dirty="0">
                <a:solidFill>
                  <a:schemeClr val="tx2"/>
                </a:solidFill>
              </a:rPr>
              <a:t>Distribución a municipios (Art. 2 A </a:t>
            </a:r>
            <a:r>
              <a:rPr lang="es-ES" b="1" dirty="0" err="1">
                <a:solidFill>
                  <a:schemeClr val="tx2"/>
                </a:solidFill>
              </a:rPr>
              <a:t>fracc</a:t>
            </a:r>
            <a:r>
              <a:rPr lang="es-ES" b="1" dirty="0">
                <a:solidFill>
                  <a:schemeClr val="tx2"/>
                </a:solidFill>
              </a:rPr>
              <a:t> III)</a:t>
            </a:r>
          </a:p>
          <a:p>
            <a:pPr algn="just">
              <a:defRPr/>
            </a:pPr>
            <a:endParaRPr lang="es-ES" sz="700" b="1" dirty="0">
              <a:solidFill>
                <a:schemeClr val="tx2"/>
              </a:solidFill>
            </a:endParaRPr>
          </a:p>
          <a:p>
            <a:pPr algn="just">
              <a:defRPr/>
            </a:pPr>
            <a:endParaRPr lang="es-ES" b="1" dirty="0">
              <a:solidFill>
                <a:schemeClr val="tx2"/>
              </a:solidFill>
            </a:endParaRPr>
          </a:p>
          <a:p>
            <a:pPr algn="just">
              <a:defRPr/>
            </a:pPr>
            <a:r>
              <a:rPr lang="es-ES" b="1" dirty="0">
                <a:solidFill>
                  <a:schemeClr val="tx2"/>
                </a:solidFill>
              </a:rPr>
              <a:t>El 16.8% se destina a un fondo de fomento municipal</a:t>
            </a:r>
          </a:p>
          <a:p>
            <a:pPr algn="just">
              <a:defRPr/>
            </a:pPr>
            <a:r>
              <a:rPr lang="es-ES" b="1" dirty="0">
                <a:solidFill>
                  <a:schemeClr val="tx2"/>
                </a:solidFill>
              </a:rPr>
              <a:t>El 83.2% Corresponderá a las EF coordinadas en derechos</a:t>
            </a:r>
          </a:p>
          <a:p>
            <a:pPr algn="just">
              <a:defRPr/>
            </a:pPr>
            <a:endParaRPr lang="es-MX" dirty="0"/>
          </a:p>
          <a:p>
            <a:pPr marL="360363" indent="-360363" algn="just">
              <a:buClr>
                <a:schemeClr val="accent6">
                  <a:lumMod val="75000"/>
                </a:schemeClr>
              </a:buClr>
              <a:buFont typeface="Wingdings" pitchFamily="2" charset="2"/>
              <a:buChar char="Ø"/>
              <a:defRPr/>
            </a:pPr>
            <a:endParaRPr lang="es-MX" dirty="0"/>
          </a:p>
          <a:p>
            <a:pPr marL="360363" indent="-360363" algn="just">
              <a:buClr>
                <a:schemeClr val="accent6">
                  <a:lumMod val="75000"/>
                </a:schemeClr>
              </a:buClr>
              <a:buFont typeface="Wingdings" pitchFamily="2" charset="2"/>
              <a:buChar char="Ø"/>
              <a:defRPr/>
            </a:pPr>
            <a:endParaRPr lang="es-MX" dirty="0"/>
          </a:p>
          <a:p>
            <a:pPr marL="360363" indent="-360363" algn="just">
              <a:buClr>
                <a:schemeClr val="accent6">
                  <a:lumMod val="75000"/>
                </a:schemeClr>
              </a:buClr>
              <a:buFont typeface="Wingdings" pitchFamily="2" charset="2"/>
              <a:buChar char="Ø"/>
              <a:defRPr/>
            </a:pPr>
            <a:r>
              <a:rPr lang="es-ES" dirty="0"/>
              <a:t>Criterios de reparto:</a:t>
            </a:r>
          </a:p>
          <a:p>
            <a:pPr marL="360363" indent="-360363" algn="just">
              <a:buClr>
                <a:schemeClr val="accent6">
                  <a:lumMod val="75000"/>
                </a:schemeClr>
              </a:buClr>
              <a:buFont typeface="Wingdings" pitchFamily="2" charset="2"/>
              <a:buChar char="Ø"/>
              <a:defRPr/>
            </a:pPr>
            <a:endParaRPr lang="es-ES" dirty="0"/>
          </a:p>
          <a:p>
            <a:pPr marL="360363" indent="-360363" algn="just">
              <a:buClr>
                <a:schemeClr val="accent6">
                  <a:lumMod val="75000"/>
                </a:schemeClr>
              </a:buClr>
              <a:buFont typeface="Wingdings" pitchFamily="2" charset="2"/>
              <a:buChar char="Ø"/>
              <a:defRPr/>
            </a:pPr>
            <a:endParaRPr lang="es-ES" sz="700" dirty="0"/>
          </a:p>
          <a:p>
            <a:pPr marL="817563" lvl="1" indent="-360363" algn="just">
              <a:buClr>
                <a:schemeClr val="accent6">
                  <a:lumMod val="75000"/>
                </a:schemeClr>
              </a:buClr>
              <a:buFont typeface="Wingdings" pitchFamily="2" charset="2"/>
              <a:buChar char="ü"/>
              <a:defRPr/>
            </a:pPr>
            <a:r>
              <a:rPr lang="es-ES" b="1" dirty="0"/>
              <a:t>Participación nominal de las entidades </a:t>
            </a:r>
            <a:r>
              <a:rPr lang="es-ES" dirty="0"/>
              <a:t>a lo que percibían en el año 2007.</a:t>
            </a:r>
          </a:p>
          <a:p>
            <a:pPr marL="817563" lvl="1" indent="-360363" algn="just">
              <a:buClr>
                <a:schemeClr val="accent6">
                  <a:lumMod val="75000"/>
                </a:schemeClr>
              </a:buClr>
              <a:buFont typeface="Wingdings" pitchFamily="2" charset="2"/>
              <a:buChar char="ü"/>
              <a:defRPr/>
            </a:pPr>
            <a:r>
              <a:rPr lang="es-ES" b="1" dirty="0"/>
              <a:t>Crecimiento entre el año de cálculo y 2007 se distribuye con base a:</a:t>
            </a:r>
          </a:p>
          <a:p>
            <a:pPr marL="817563" lvl="1" indent="-360363" algn="just">
              <a:buClr>
                <a:schemeClr val="accent6">
                  <a:lumMod val="75000"/>
                </a:schemeClr>
              </a:buClr>
              <a:buFont typeface="Wingdings" pitchFamily="2" charset="2"/>
              <a:buChar char="ü"/>
              <a:defRPr/>
            </a:pPr>
            <a:endParaRPr lang="es-ES" b="1" dirty="0"/>
          </a:p>
          <a:p>
            <a:pPr marL="1274763" lvl="2" indent="-360363" algn="just">
              <a:buClr>
                <a:schemeClr val="accent6">
                  <a:lumMod val="75000"/>
                </a:schemeClr>
              </a:buClr>
              <a:buFont typeface="Wingdings" pitchFamily="2" charset="2"/>
              <a:buChar char="§"/>
              <a:defRPr/>
            </a:pPr>
            <a:r>
              <a:rPr lang="es-ES" sz="1600" b="1" dirty="0"/>
              <a:t>Proporción de la recaudación del impuesto predial y de los derechos de agua </a:t>
            </a:r>
            <a:r>
              <a:rPr lang="es-ES" sz="1600" dirty="0"/>
              <a:t>ponderados por población dentro del total, toma en cuenta el tamaño de la aportación de estos impuestos dentro del total.</a:t>
            </a:r>
          </a:p>
          <a:p>
            <a:pPr marL="1274763" lvl="2" indent="-360363" algn="just">
              <a:buClr>
                <a:schemeClr val="accent6">
                  <a:lumMod val="75000"/>
                </a:schemeClr>
              </a:buClr>
              <a:buFont typeface="Wingdings" pitchFamily="2" charset="2"/>
              <a:buChar char="§"/>
              <a:defRPr/>
            </a:pPr>
            <a:r>
              <a:rPr lang="es-ES" sz="1600" dirty="0"/>
              <a:t>Última información oficial de población que hubiere dado a conocer el INEGI</a:t>
            </a:r>
          </a:p>
          <a:p>
            <a:pPr marL="1274763" lvl="2" indent="-360363" algn="just">
              <a:buClr>
                <a:schemeClr val="accent6">
                  <a:lumMod val="75000"/>
                </a:schemeClr>
              </a:buClr>
              <a:buFont typeface="Wingdings" pitchFamily="2" charset="2"/>
              <a:buChar char="§"/>
              <a:defRPr/>
            </a:pPr>
            <a:endParaRPr lang="es-ES" sz="1600" dirty="0"/>
          </a:p>
          <a:p>
            <a:pPr marL="817563" lvl="1" indent="-360363" algn="just">
              <a:buClr>
                <a:schemeClr val="accent6">
                  <a:lumMod val="75000"/>
                </a:schemeClr>
              </a:buClr>
              <a:buFont typeface="Wingdings" pitchFamily="2" charset="2"/>
              <a:buChar char="ü"/>
              <a:defRPr/>
            </a:pPr>
            <a:r>
              <a:rPr lang="es-ES" b="1" dirty="0"/>
              <a:t>La fórmula anterior no será aplicable en el evento de que en el año que se calcula el monto de dicho Fondo sea inferior al obtenido en el año 2007. </a:t>
            </a:r>
          </a:p>
        </p:txBody>
      </p:sp>
      <p:pic>
        <p:nvPicPr>
          <p:cNvPr id="41779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75" y="2214563"/>
            <a:ext cx="224790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Marcador de número de diapositiva"/>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722A14E-14AC-41A0-BC4C-C00F7360ABB4}" type="slidenum">
              <a:rPr lang="es-ES" altLang="es-MX">
                <a:solidFill>
                  <a:srgbClr val="898989"/>
                </a:solidFill>
              </a:rPr>
              <a:pPr eaLnBrk="1" hangingPunct="1"/>
              <a:t>68</a:t>
            </a:fld>
            <a:endParaRPr lang="es-ES" altLang="es-MX">
              <a:solidFill>
                <a:srgbClr val="898989"/>
              </a:solidFill>
            </a:endParaRPr>
          </a:p>
        </p:txBody>
      </p:sp>
    </p:spTree>
    <p:extLst>
      <p:ext uri="{BB962C8B-B14F-4D97-AF65-F5344CB8AC3E}">
        <p14:creationId xmlns:p14="http://schemas.microsoft.com/office/powerpoint/2010/main" val="167824095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3238501" y="214314"/>
            <a:ext cx="5357813" cy="623887"/>
          </a:xfrm>
          <a:prstGeom prst="rect">
            <a:avLst/>
          </a:prstGeom>
          <a:ln/>
        </p:spPr>
        <p:style>
          <a:lnRef idx="2">
            <a:schemeClr val="accent2"/>
          </a:lnRef>
          <a:fillRef idx="1">
            <a:schemeClr val="lt1"/>
          </a:fillRef>
          <a:effectRef idx="0">
            <a:schemeClr val="accent2"/>
          </a:effectRef>
          <a:fontRef idx="minor">
            <a:schemeClr val="dk1"/>
          </a:fontRef>
        </p:style>
        <p:txBody>
          <a:bodyPr anchor="ctr"/>
          <a:lstStyle/>
          <a:p>
            <a:pPr algn="ctr">
              <a:defRPr/>
            </a:pPr>
            <a:r>
              <a:rPr lang="es-MX" sz="2400" dirty="0"/>
              <a:t>Fondo de Fomento Municipal </a:t>
            </a:r>
          </a:p>
          <a:p>
            <a:pPr algn="ctr">
              <a:defRPr/>
            </a:pPr>
            <a:r>
              <a:rPr lang="es-MX" b="1" dirty="0"/>
              <a:t>Se conforma con el 1% del RFP</a:t>
            </a:r>
          </a:p>
        </p:txBody>
      </p:sp>
      <p:sp>
        <p:nvSpPr>
          <p:cNvPr id="423939" name="10 CuadroTexto"/>
          <p:cNvSpPr txBox="1">
            <a:spLocks noChangeArrowheads="1"/>
          </p:cNvSpPr>
          <p:nvPr/>
        </p:nvSpPr>
        <p:spPr bwMode="auto">
          <a:xfrm>
            <a:off x="1738314" y="1243014"/>
            <a:ext cx="8643937" cy="535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defRPr/>
            </a:pPr>
            <a:r>
              <a:rPr lang="es-ES" b="1" i="1" dirty="0">
                <a:solidFill>
                  <a:schemeClr val="accent6">
                    <a:lumMod val="50000"/>
                  </a:schemeClr>
                </a:solidFill>
              </a:rPr>
              <a:t>Distribución a Entidades Federativas (FÓRMULA A PARTIR DEL 2015)</a:t>
            </a:r>
          </a:p>
          <a:p>
            <a:pPr algn="just" eaLnBrk="1" hangingPunct="1">
              <a:defRPr/>
            </a:pPr>
            <a:endParaRPr lang="es-ES" b="1" dirty="0">
              <a:solidFill>
                <a:schemeClr val="tx2"/>
              </a:solidFill>
            </a:endParaRPr>
          </a:p>
          <a:p>
            <a:pPr algn="just" eaLnBrk="1" hangingPunct="1">
              <a:defRPr/>
            </a:pPr>
            <a:r>
              <a:rPr lang="es-ES" b="1" dirty="0">
                <a:solidFill>
                  <a:schemeClr val="tx2"/>
                </a:solidFill>
              </a:rPr>
              <a:t>Se establece una nueva fórmula a partir del año 2015. Actualmente la </a:t>
            </a:r>
            <a:r>
              <a:rPr lang="es-ES" b="1" i="1" u="sng" dirty="0">
                <a:solidFill>
                  <a:schemeClr val="accent6">
                    <a:lumMod val="50000"/>
                  </a:schemeClr>
                </a:solidFill>
              </a:rPr>
              <a:t>recaudación del impuesto predial representa sólo el 0.2% del PIB Nacional</a:t>
            </a:r>
            <a:r>
              <a:rPr lang="es-ES" b="1" dirty="0">
                <a:solidFill>
                  <a:schemeClr val="tx2"/>
                </a:solidFill>
              </a:rPr>
              <a:t>, mientras que el promedio en los países que integran la </a:t>
            </a:r>
            <a:r>
              <a:rPr lang="es-ES" b="1" i="1" u="sng" dirty="0">
                <a:solidFill>
                  <a:schemeClr val="accent6">
                    <a:lumMod val="50000"/>
                  </a:schemeClr>
                </a:solidFill>
              </a:rPr>
              <a:t>OCDE es del 1.8% </a:t>
            </a:r>
          </a:p>
          <a:p>
            <a:pPr algn="just" eaLnBrk="1" hangingPunct="1">
              <a:defRPr/>
            </a:pPr>
            <a:endParaRPr lang="es-ES" b="1" dirty="0">
              <a:solidFill>
                <a:schemeClr val="tx2"/>
              </a:solidFill>
            </a:endParaRPr>
          </a:p>
          <a:p>
            <a:pPr algn="just" eaLnBrk="1" hangingPunct="1">
              <a:defRPr/>
            </a:pPr>
            <a:r>
              <a:rPr lang="es-ES" b="1" dirty="0">
                <a:solidFill>
                  <a:schemeClr val="tx2"/>
                </a:solidFill>
              </a:rPr>
              <a:t>En este sentido a través de este fondo se da un incentivo para que los Estados </a:t>
            </a:r>
            <a:r>
              <a:rPr lang="es-ES" b="1" i="1" u="sng" dirty="0">
                <a:solidFill>
                  <a:schemeClr val="accent6">
                    <a:lumMod val="50000"/>
                  </a:schemeClr>
                </a:solidFill>
              </a:rPr>
              <a:t>a partir del 2015 administre el predial de manera coordinada con los municipios.</a:t>
            </a:r>
            <a:r>
              <a:rPr lang="es-ES" b="1" dirty="0">
                <a:solidFill>
                  <a:schemeClr val="tx2"/>
                </a:solidFill>
              </a:rPr>
              <a:t> Para ello se firmarán convenios para la operación del cobro para así incrementar la eficacia en el mismo.</a:t>
            </a:r>
          </a:p>
          <a:p>
            <a:pPr algn="just" eaLnBrk="1" hangingPunct="1">
              <a:defRPr/>
            </a:pPr>
            <a:endParaRPr lang="es-ES" b="1" dirty="0">
              <a:solidFill>
                <a:schemeClr val="tx2"/>
              </a:solidFill>
            </a:endParaRPr>
          </a:p>
          <a:p>
            <a:pPr algn="just" eaLnBrk="1" hangingPunct="1">
              <a:defRPr/>
            </a:pPr>
            <a:r>
              <a:rPr lang="es-ES" b="1" dirty="0">
                <a:solidFill>
                  <a:schemeClr val="tx2"/>
                </a:solidFill>
              </a:rPr>
              <a:t>La nueva fórmula garantiza el mismo monto que recibieron el en 2013 mientras que el excedente se distribuirá de acuerdo a:</a:t>
            </a:r>
          </a:p>
          <a:p>
            <a:pPr algn="just" eaLnBrk="1" hangingPunct="1">
              <a:defRPr/>
            </a:pPr>
            <a:endParaRPr lang="es-ES" b="1" dirty="0">
              <a:solidFill>
                <a:schemeClr val="tx2"/>
              </a:solidFill>
            </a:endParaRPr>
          </a:p>
          <a:p>
            <a:pPr marL="285750" indent="-11113" algn="just" eaLnBrk="1" hangingPunct="1">
              <a:buFont typeface="Arial" pitchFamily="34" charset="0"/>
              <a:buChar char="•"/>
              <a:defRPr/>
            </a:pPr>
            <a:r>
              <a:rPr lang="es-ES" b="1" i="1" u="sng" dirty="0">
                <a:solidFill>
                  <a:schemeClr val="accent6">
                    <a:lumMod val="50000"/>
                  </a:schemeClr>
                </a:solidFill>
              </a:rPr>
              <a:t>Un 70% conforme a los criterios actuales y el 30% con base en el porcentaje que represente el incremento en la recaudación del impuesto predial.</a:t>
            </a:r>
          </a:p>
          <a:p>
            <a:pPr marL="285750" indent="-11113" algn="just" eaLnBrk="1" hangingPunct="1">
              <a:buFont typeface="Arial" pitchFamily="34" charset="0"/>
              <a:buChar char="•"/>
              <a:defRPr/>
            </a:pPr>
            <a:endParaRPr lang="es-ES" b="1" i="1" u="sng" dirty="0">
              <a:solidFill>
                <a:schemeClr val="accent6">
                  <a:lumMod val="50000"/>
                </a:schemeClr>
              </a:solidFill>
            </a:endParaRPr>
          </a:p>
          <a:p>
            <a:pPr algn="just" eaLnBrk="1" hangingPunct="1">
              <a:defRPr/>
            </a:pPr>
            <a:endParaRPr lang="es-ES" b="1" dirty="0">
              <a:solidFill>
                <a:schemeClr val="tx2"/>
              </a:solidFill>
            </a:endParaRPr>
          </a:p>
        </p:txBody>
      </p:sp>
      <p:sp>
        <p:nvSpPr>
          <p:cNvPr id="2" name="1 Marcador de número de diapositiva"/>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C68ADCA-2E97-4E37-B079-8072954D21D3}" type="slidenum">
              <a:rPr lang="es-ES" altLang="es-MX">
                <a:solidFill>
                  <a:srgbClr val="898989"/>
                </a:solidFill>
              </a:rPr>
              <a:pPr eaLnBrk="1" hangingPunct="1"/>
              <a:t>69</a:t>
            </a:fld>
            <a:endParaRPr lang="es-ES" altLang="es-MX">
              <a:solidFill>
                <a:srgbClr val="898989"/>
              </a:solidFill>
            </a:endParaRPr>
          </a:p>
        </p:txBody>
      </p:sp>
    </p:spTree>
    <p:extLst>
      <p:ext uri="{BB962C8B-B14F-4D97-AF65-F5344CB8AC3E}">
        <p14:creationId xmlns:p14="http://schemas.microsoft.com/office/powerpoint/2010/main" val="23995453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5 Marcador de número de diapositiva"/>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72269A2-A17E-4A93-976A-817FF8CAECD8}" type="slidenum">
              <a:rPr lang="es-ES" altLang="es-MX">
                <a:solidFill>
                  <a:srgbClr val="FFFFFF"/>
                </a:solidFill>
              </a:rPr>
              <a:pPr eaLnBrk="1" hangingPunct="1"/>
              <a:t>7</a:t>
            </a:fld>
            <a:endParaRPr lang="es-ES" altLang="es-MX">
              <a:solidFill>
                <a:srgbClr val="FFFFFF"/>
              </a:solidFill>
            </a:endParaRPr>
          </a:p>
        </p:txBody>
      </p:sp>
      <p:sp>
        <p:nvSpPr>
          <p:cNvPr id="356355" name="Rectangle 2"/>
          <p:cNvSpPr>
            <a:spLocks noChangeArrowheads="1"/>
          </p:cNvSpPr>
          <p:nvPr/>
        </p:nvSpPr>
        <p:spPr bwMode="auto">
          <a:xfrm>
            <a:off x="1992314" y="385764"/>
            <a:ext cx="73056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_tradnl" altLang="es-MX" sz="3200" b="1">
                <a:solidFill>
                  <a:srgbClr val="250793"/>
                </a:solidFill>
                <a:latin typeface="Times New Roman" panose="02020603050405020304" pitchFamily="18" charset="0"/>
              </a:rPr>
              <a:t>SEGUNDA CONVENCION DE 1933</a:t>
            </a:r>
            <a:endParaRPr lang="es-ES_tradnl" altLang="es-MX" sz="3600">
              <a:solidFill>
                <a:srgbClr val="250793"/>
              </a:solidFill>
              <a:latin typeface="Times New Roman" panose="02020603050405020304" pitchFamily="18" charset="0"/>
            </a:endParaRPr>
          </a:p>
        </p:txBody>
      </p:sp>
      <p:sp>
        <p:nvSpPr>
          <p:cNvPr id="356356" name="Text Box 3"/>
          <p:cNvSpPr txBox="1">
            <a:spLocks noChangeArrowheads="1"/>
          </p:cNvSpPr>
          <p:nvPr/>
        </p:nvSpPr>
        <p:spPr bwMode="auto">
          <a:xfrm>
            <a:off x="2027239" y="1428750"/>
            <a:ext cx="8137525"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s-ES" altLang="es-MX" sz="2800" b="1" i="1" u="sng">
                <a:latin typeface="Times New Roman" panose="02020603050405020304" pitchFamily="18" charset="0"/>
              </a:rPr>
              <a:t>OBJETIVOS</a:t>
            </a:r>
          </a:p>
          <a:p>
            <a:pPr algn="just" eaLnBrk="1" hangingPunct="1"/>
            <a:endParaRPr lang="es-ES" altLang="es-MX" sz="2800" b="1" i="1" u="sng">
              <a:latin typeface="Times New Roman" panose="02020603050405020304" pitchFamily="18" charset="0"/>
            </a:endParaRPr>
          </a:p>
          <a:p>
            <a:pPr algn="just" eaLnBrk="1" hangingPunct="1">
              <a:buFontTx/>
              <a:buAutoNum type="alphaLcParenR"/>
            </a:pPr>
            <a:r>
              <a:rPr lang="es-ES" altLang="es-MX" sz="2800">
                <a:solidFill>
                  <a:srgbClr val="C00000"/>
                </a:solidFill>
                <a:latin typeface="Times New Roman" panose="02020603050405020304" pitchFamily="18" charset="0"/>
              </a:rPr>
              <a:t>Delimitar la jurisdicción fiscal </a:t>
            </a:r>
            <a:r>
              <a:rPr lang="es-ES" altLang="es-MX" sz="2800">
                <a:latin typeface="Times New Roman" panose="02020603050405020304" pitchFamily="18" charset="0"/>
              </a:rPr>
              <a:t>de los tres ámbitos de gobierno</a:t>
            </a:r>
          </a:p>
          <a:p>
            <a:pPr algn="just" eaLnBrk="1" hangingPunct="1">
              <a:buFontTx/>
              <a:buAutoNum type="alphaLcParenR"/>
            </a:pPr>
            <a:r>
              <a:rPr lang="es-ES" altLang="es-MX" sz="2800">
                <a:solidFill>
                  <a:srgbClr val="C00000"/>
                </a:solidFill>
                <a:latin typeface="Times New Roman" panose="02020603050405020304" pitchFamily="18" charset="0"/>
              </a:rPr>
              <a:t>Establecer las bases para la unificación de los sistemas estatales y municipales de tributación y para su coordinación con el sistema federal</a:t>
            </a:r>
          </a:p>
          <a:p>
            <a:pPr algn="just" eaLnBrk="1" hangingPunct="1">
              <a:buFontTx/>
              <a:buAutoNum type="alphaLcParenR"/>
            </a:pPr>
            <a:r>
              <a:rPr lang="es-ES" altLang="es-MX" sz="2800">
                <a:latin typeface="Times New Roman" panose="02020603050405020304" pitchFamily="18" charset="0"/>
              </a:rPr>
              <a:t>Eliminar las </a:t>
            </a:r>
            <a:r>
              <a:rPr lang="es-ES" altLang="es-MX" sz="2800" b="1" i="1" u="sng">
                <a:solidFill>
                  <a:srgbClr val="C00000"/>
                </a:solidFill>
                <a:latin typeface="Times New Roman" panose="02020603050405020304" pitchFamily="18" charset="0"/>
              </a:rPr>
              <a:t>“guerras económicas” </a:t>
            </a:r>
            <a:r>
              <a:rPr lang="es-ES" altLang="es-MX" sz="2800">
                <a:latin typeface="Times New Roman" panose="02020603050405020304" pitchFamily="18" charset="0"/>
              </a:rPr>
              <a:t>para captar recursos que se generaban entre las tres esferas de gobierno, en virtud de la propia concurrencia impositiva</a:t>
            </a:r>
          </a:p>
        </p:txBody>
      </p:sp>
    </p:spTree>
    <p:extLst>
      <p:ext uri="{BB962C8B-B14F-4D97-AF65-F5344CB8AC3E}">
        <p14:creationId xmlns:p14="http://schemas.microsoft.com/office/powerpoint/2010/main" val="1426551508"/>
      </p:ext>
    </p:extLst>
  </p:cSld>
  <p:clrMapOvr>
    <a:masterClrMapping/>
  </p:clrMapOvr>
  <p:transition spd="med"/>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a:spLocks noChangeArrowheads="1"/>
          </p:cNvSpPr>
          <p:nvPr/>
        </p:nvSpPr>
        <p:spPr bwMode="auto">
          <a:xfrm>
            <a:off x="2095501" y="992188"/>
            <a:ext cx="8215313" cy="709612"/>
          </a:xfrm>
          <a:prstGeom prst="rect">
            <a:avLst/>
          </a:prstGeom>
          <a:noFill/>
          <a:ln w="9525">
            <a:noFill/>
            <a:miter lim="800000"/>
            <a:headEnd/>
            <a:tailEnd/>
          </a:ln>
        </p:spPr>
        <p:txBody>
          <a:bodyPr lIns="32345" tIns="16173" rIns="32345" bIns="16173">
            <a:spAutoFit/>
          </a:bodyPr>
          <a:lstStyle/>
          <a:p>
            <a:pPr algn="ctr" defTabSz="639763" eaLnBrk="0" hangingPunct="0">
              <a:spcBef>
                <a:spcPct val="50000"/>
              </a:spcBef>
              <a:defRPr/>
            </a:pPr>
            <a:r>
              <a:rPr lang="es-ES_tradnl" altLang="es-MX" sz="2200" b="1" dirty="0">
                <a:solidFill>
                  <a:schemeClr val="accent4">
                    <a:lumMod val="50000"/>
                  </a:schemeClr>
                </a:solidFill>
                <a:effectLst>
                  <a:outerShdw blurRad="38100" dist="38100" dir="2700000" algn="tl">
                    <a:srgbClr val="000000">
                      <a:alpha val="43137"/>
                    </a:srgbClr>
                  </a:outerShdw>
                </a:effectLst>
                <a:latin typeface="Arial Black" pitchFamily="34" charset="0"/>
              </a:rPr>
              <a:t>Objetivo de la reforma hacendaria (LCF) en materia de predial: “Fortalecer la Recaudación Predial” </a:t>
            </a:r>
          </a:p>
        </p:txBody>
      </p:sp>
      <p:grpSp>
        <p:nvGrpSpPr>
          <p:cNvPr id="419843" name="Group 16"/>
          <p:cNvGrpSpPr>
            <a:grpSpLocks/>
          </p:cNvGrpSpPr>
          <p:nvPr/>
        </p:nvGrpSpPr>
        <p:grpSpPr bwMode="auto">
          <a:xfrm>
            <a:off x="5427663" y="1989139"/>
            <a:ext cx="4953000" cy="4505325"/>
            <a:chOff x="2112" y="960"/>
            <a:chExt cx="3648" cy="2261"/>
          </a:xfrm>
        </p:grpSpPr>
        <p:grpSp>
          <p:nvGrpSpPr>
            <p:cNvPr id="419846" name="Group 2"/>
            <p:cNvGrpSpPr>
              <a:grpSpLocks/>
            </p:cNvGrpSpPr>
            <p:nvPr/>
          </p:nvGrpSpPr>
          <p:grpSpPr bwMode="auto">
            <a:xfrm>
              <a:off x="2652" y="1007"/>
              <a:ext cx="3108" cy="2214"/>
              <a:chOff x="2652" y="1007"/>
              <a:chExt cx="2681" cy="2214"/>
            </a:xfrm>
          </p:grpSpPr>
          <p:pic>
            <p:nvPicPr>
              <p:cNvPr id="419850"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7" y="2519"/>
                <a:ext cx="2636" cy="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51" name="Rectangle 4"/>
              <p:cNvSpPr>
                <a:spLocks noChangeArrowheads="1"/>
              </p:cNvSpPr>
              <p:nvPr/>
            </p:nvSpPr>
            <p:spPr bwMode="auto">
              <a:xfrm>
                <a:off x="2836" y="2640"/>
                <a:ext cx="2437"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345" tIns="16173" rIns="32345" bIns="16173">
                <a:spAutoFit/>
              </a:bodyPr>
              <a:lstStyle>
                <a:lvl1pPr marL="160338" indent="-160338" defTabSz="766763" eaLnBrk="0" hangingPunct="0">
                  <a:defRPr>
                    <a:solidFill>
                      <a:schemeClr val="tx1"/>
                    </a:solidFill>
                    <a:latin typeface="Arial" panose="020B0604020202020204" pitchFamily="34" charset="0"/>
                    <a:cs typeface="Arial" panose="020B0604020202020204" pitchFamily="34" charset="0"/>
                  </a:defRPr>
                </a:lvl1pPr>
                <a:lvl2pPr marL="742950" indent="-285750" defTabSz="766763" eaLnBrk="0" hangingPunct="0">
                  <a:defRPr>
                    <a:solidFill>
                      <a:schemeClr val="tx1"/>
                    </a:solidFill>
                    <a:latin typeface="Arial" panose="020B0604020202020204" pitchFamily="34" charset="0"/>
                    <a:cs typeface="Arial" panose="020B0604020202020204" pitchFamily="34" charset="0"/>
                  </a:defRPr>
                </a:lvl2pPr>
                <a:lvl3pPr marL="1143000" indent="-228600" defTabSz="766763" eaLnBrk="0" hangingPunct="0">
                  <a:defRPr>
                    <a:solidFill>
                      <a:schemeClr val="tx1"/>
                    </a:solidFill>
                    <a:latin typeface="Arial" panose="020B0604020202020204" pitchFamily="34" charset="0"/>
                    <a:cs typeface="Arial" panose="020B0604020202020204" pitchFamily="34" charset="0"/>
                  </a:defRPr>
                </a:lvl3pPr>
                <a:lvl4pPr marL="1600200" indent="-228600" defTabSz="766763" eaLnBrk="0" hangingPunct="0">
                  <a:defRPr>
                    <a:solidFill>
                      <a:schemeClr val="tx1"/>
                    </a:solidFill>
                    <a:latin typeface="Arial" panose="020B0604020202020204" pitchFamily="34" charset="0"/>
                    <a:cs typeface="Arial" panose="020B0604020202020204" pitchFamily="34" charset="0"/>
                  </a:defRPr>
                </a:lvl4pPr>
                <a:lvl5pPr marL="2057400" indent="-228600" defTabSz="766763" eaLnBrk="0" hangingPunct="0">
                  <a:defRPr>
                    <a:solidFill>
                      <a:schemeClr val="tx1"/>
                    </a:solidFill>
                    <a:latin typeface="Arial" panose="020B0604020202020204" pitchFamily="34" charset="0"/>
                    <a:cs typeface="Arial" panose="020B0604020202020204" pitchFamily="34" charset="0"/>
                  </a:defRPr>
                </a:lvl5pPr>
                <a:lvl6pPr marL="2514600" indent="-228600" defTabSz="7667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67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67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67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s-ES_tradnl" altLang="es-MX" b="1">
                    <a:latin typeface="Calibri" panose="020F0502020204030204" pitchFamily="34" charset="0"/>
                  </a:rPr>
                  <a:t>	Propuesta de reforma  en LCF en la materia  con efectos </a:t>
                </a:r>
                <a:r>
                  <a:rPr lang="es-ES_tradnl" altLang="es-MX" b="1" u="sng">
                    <a:latin typeface="Calibri" panose="020F0502020204030204" pitchFamily="34" charset="0"/>
                  </a:rPr>
                  <a:t>a partir del 2015 </a:t>
                </a:r>
              </a:p>
            </p:txBody>
          </p:sp>
          <p:pic>
            <p:nvPicPr>
              <p:cNvPr id="419852"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2" y="1007"/>
                <a:ext cx="2371" cy="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53" name="Picture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7" y="1763"/>
                <a:ext cx="2503" cy="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54" name="Rectangle 7"/>
              <p:cNvSpPr>
                <a:spLocks noChangeArrowheads="1"/>
              </p:cNvSpPr>
              <p:nvPr/>
            </p:nvSpPr>
            <p:spPr bwMode="auto">
              <a:xfrm>
                <a:off x="2836" y="1042"/>
                <a:ext cx="1994" cy="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345" tIns="16173" rIns="32345" bIns="16173">
                <a:spAutoFit/>
              </a:bodyPr>
              <a:lstStyle>
                <a:lvl1pPr marL="160338" indent="-160338" defTabSz="766763" eaLnBrk="0" hangingPunct="0">
                  <a:defRPr>
                    <a:solidFill>
                      <a:schemeClr val="tx1"/>
                    </a:solidFill>
                    <a:latin typeface="Arial" panose="020B0604020202020204" pitchFamily="34" charset="0"/>
                    <a:cs typeface="Arial" panose="020B0604020202020204" pitchFamily="34" charset="0"/>
                  </a:defRPr>
                </a:lvl1pPr>
                <a:lvl2pPr marL="742950" indent="-285750" defTabSz="766763" eaLnBrk="0" hangingPunct="0">
                  <a:defRPr>
                    <a:solidFill>
                      <a:schemeClr val="tx1"/>
                    </a:solidFill>
                    <a:latin typeface="Arial" panose="020B0604020202020204" pitchFamily="34" charset="0"/>
                    <a:cs typeface="Arial" panose="020B0604020202020204" pitchFamily="34" charset="0"/>
                  </a:defRPr>
                </a:lvl2pPr>
                <a:lvl3pPr marL="1143000" indent="-228600" defTabSz="766763" eaLnBrk="0" hangingPunct="0">
                  <a:defRPr>
                    <a:solidFill>
                      <a:schemeClr val="tx1"/>
                    </a:solidFill>
                    <a:latin typeface="Arial" panose="020B0604020202020204" pitchFamily="34" charset="0"/>
                    <a:cs typeface="Arial" panose="020B0604020202020204" pitchFamily="34" charset="0"/>
                  </a:defRPr>
                </a:lvl3pPr>
                <a:lvl4pPr marL="1600200" indent="-228600" defTabSz="766763" eaLnBrk="0" hangingPunct="0">
                  <a:defRPr>
                    <a:solidFill>
                      <a:schemeClr val="tx1"/>
                    </a:solidFill>
                    <a:latin typeface="Arial" panose="020B0604020202020204" pitchFamily="34" charset="0"/>
                    <a:cs typeface="Arial" panose="020B0604020202020204" pitchFamily="34" charset="0"/>
                  </a:defRPr>
                </a:lvl4pPr>
                <a:lvl5pPr marL="2057400" indent="-228600" defTabSz="766763" eaLnBrk="0" hangingPunct="0">
                  <a:defRPr>
                    <a:solidFill>
                      <a:schemeClr val="tx1"/>
                    </a:solidFill>
                    <a:latin typeface="Arial" panose="020B0604020202020204" pitchFamily="34" charset="0"/>
                    <a:cs typeface="Arial" panose="020B0604020202020204" pitchFamily="34" charset="0"/>
                  </a:defRPr>
                </a:lvl5pPr>
                <a:lvl6pPr marL="2514600" indent="-228600" defTabSz="7667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67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67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67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s-ES_tradnl" altLang="es-MX" b="1">
                    <a:latin typeface="Calibri" panose="020F0502020204030204" pitchFamily="34" charset="0"/>
                  </a:rPr>
                  <a:t>	Del incremento del FFM,  el 30% para municipios coordinados con el estado  </a:t>
                </a:r>
              </a:p>
            </p:txBody>
          </p:sp>
          <p:sp>
            <p:nvSpPr>
              <p:cNvPr id="419855" name="Rectangle 8"/>
              <p:cNvSpPr>
                <a:spLocks noChangeArrowheads="1"/>
              </p:cNvSpPr>
              <p:nvPr/>
            </p:nvSpPr>
            <p:spPr bwMode="auto">
              <a:xfrm>
                <a:off x="2836" y="1809"/>
                <a:ext cx="2260"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345" tIns="16173" rIns="32345" bIns="16173">
                <a:spAutoFit/>
              </a:bodyPr>
              <a:lstStyle>
                <a:lvl1pPr marL="160338" indent="-160338" defTabSz="766763" eaLnBrk="0" hangingPunct="0">
                  <a:defRPr>
                    <a:solidFill>
                      <a:schemeClr val="tx1"/>
                    </a:solidFill>
                    <a:latin typeface="Arial" panose="020B0604020202020204" pitchFamily="34" charset="0"/>
                    <a:cs typeface="Arial" panose="020B0604020202020204" pitchFamily="34" charset="0"/>
                  </a:defRPr>
                </a:lvl1pPr>
                <a:lvl2pPr marL="742950" indent="-285750" defTabSz="766763" eaLnBrk="0" hangingPunct="0">
                  <a:defRPr>
                    <a:solidFill>
                      <a:schemeClr val="tx1"/>
                    </a:solidFill>
                    <a:latin typeface="Arial" panose="020B0604020202020204" pitchFamily="34" charset="0"/>
                    <a:cs typeface="Arial" panose="020B0604020202020204" pitchFamily="34" charset="0"/>
                  </a:defRPr>
                </a:lvl2pPr>
                <a:lvl3pPr marL="1143000" indent="-228600" defTabSz="766763" eaLnBrk="0" hangingPunct="0">
                  <a:defRPr>
                    <a:solidFill>
                      <a:schemeClr val="tx1"/>
                    </a:solidFill>
                    <a:latin typeface="Arial" panose="020B0604020202020204" pitchFamily="34" charset="0"/>
                    <a:cs typeface="Arial" panose="020B0604020202020204" pitchFamily="34" charset="0"/>
                  </a:defRPr>
                </a:lvl3pPr>
                <a:lvl4pPr marL="1600200" indent="-228600" defTabSz="766763" eaLnBrk="0" hangingPunct="0">
                  <a:defRPr>
                    <a:solidFill>
                      <a:schemeClr val="tx1"/>
                    </a:solidFill>
                    <a:latin typeface="Arial" panose="020B0604020202020204" pitchFamily="34" charset="0"/>
                    <a:cs typeface="Arial" panose="020B0604020202020204" pitchFamily="34" charset="0"/>
                  </a:defRPr>
                </a:lvl4pPr>
                <a:lvl5pPr marL="2057400" indent="-228600" defTabSz="766763" eaLnBrk="0" hangingPunct="0">
                  <a:defRPr>
                    <a:solidFill>
                      <a:schemeClr val="tx1"/>
                    </a:solidFill>
                    <a:latin typeface="Arial" panose="020B0604020202020204" pitchFamily="34" charset="0"/>
                    <a:cs typeface="Arial" panose="020B0604020202020204" pitchFamily="34" charset="0"/>
                  </a:defRPr>
                </a:lvl5pPr>
                <a:lvl6pPr marL="2514600" indent="-228600" defTabSz="7667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67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67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67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Clr>
                    <a:srgbClr val="990000"/>
                  </a:buClr>
                </a:pPr>
                <a:r>
                  <a:rPr lang="es-ES_tradnl" altLang="es-MX" b="1">
                    <a:latin typeface="Calibri" panose="020F0502020204030204" pitchFamily="34" charset="0"/>
                  </a:rPr>
                  <a:t>	Requisito: celebrar convenio y publicarlo en medio oficial </a:t>
                </a:r>
              </a:p>
            </p:txBody>
          </p:sp>
        </p:grpSp>
        <p:sp>
          <p:nvSpPr>
            <p:cNvPr id="419847" name="AutoShape 10"/>
            <p:cNvSpPr>
              <a:spLocks noChangeArrowheads="1"/>
            </p:cNvSpPr>
            <p:nvPr/>
          </p:nvSpPr>
          <p:spPr bwMode="auto">
            <a:xfrm>
              <a:off x="2112" y="960"/>
              <a:ext cx="624" cy="401"/>
            </a:xfrm>
            <a:prstGeom prst="rightArrow">
              <a:avLst>
                <a:gd name="adj1" fmla="val 50000"/>
                <a:gd name="adj2" fmla="val 25001"/>
              </a:avLst>
            </a:prstGeom>
            <a:gradFill rotWithShape="0">
              <a:gsLst>
                <a:gs pos="0">
                  <a:srgbClr val="006699"/>
                </a:gs>
                <a:gs pos="100000">
                  <a:srgbClr val="FFFFFF"/>
                </a:gs>
              </a:gsLst>
              <a:path path="rect">
                <a:fillToRect r="100000" b="100000"/>
              </a:path>
            </a:gradFill>
            <a:ln w="12700">
              <a:solidFill>
                <a:srgbClr val="006699"/>
              </a:solidFill>
              <a:miter lim="800000"/>
              <a:headEnd type="none" w="sm" len="sm"/>
              <a:tailEnd type="none" w="sm" len="sm"/>
            </a:ln>
            <a:effectLst>
              <a:outerShdw dist="306909" dir="12266637" algn="ctr" rotWithShape="0">
                <a:srgbClr val="006699"/>
              </a:outerShdw>
            </a:effectLst>
          </p:spPr>
          <p:txBody>
            <a:bodyPr lIns="32345" tIns="16173" rIns="32345" bIns="16173">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MX" altLang="es-MX" sz="2400">
                <a:latin typeface="Calibri" panose="020F0502020204030204" pitchFamily="34" charset="0"/>
              </a:endParaRPr>
            </a:p>
          </p:txBody>
        </p:sp>
        <p:sp>
          <p:nvSpPr>
            <p:cNvPr id="419848" name="AutoShape 11"/>
            <p:cNvSpPr>
              <a:spLocks noChangeArrowheads="1"/>
            </p:cNvSpPr>
            <p:nvPr/>
          </p:nvSpPr>
          <p:spPr bwMode="auto">
            <a:xfrm>
              <a:off x="2304" y="1776"/>
              <a:ext cx="624" cy="401"/>
            </a:xfrm>
            <a:prstGeom prst="rightArrow">
              <a:avLst>
                <a:gd name="adj1" fmla="val 50000"/>
                <a:gd name="adj2" fmla="val 25003"/>
              </a:avLst>
            </a:prstGeom>
            <a:gradFill rotWithShape="0">
              <a:gsLst>
                <a:gs pos="0">
                  <a:srgbClr val="006699"/>
                </a:gs>
                <a:gs pos="100000">
                  <a:srgbClr val="FFFFFF"/>
                </a:gs>
              </a:gsLst>
              <a:path path="rect">
                <a:fillToRect r="100000" b="100000"/>
              </a:path>
            </a:gradFill>
            <a:ln w="12700">
              <a:solidFill>
                <a:srgbClr val="006699"/>
              </a:solidFill>
              <a:miter lim="800000"/>
              <a:headEnd type="none" w="sm" len="sm"/>
              <a:tailEnd type="none" w="sm" len="sm"/>
            </a:ln>
            <a:effectLst>
              <a:outerShdw dist="289883" dir="12528648" algn="ctr" rotWithShape="0">
                <a:srgbClr val="006699"/>
              </a:outerShdw>
            </a:effectLst>
          </p:spPr>
          <p:txBody>
            <a:bodyPr lIns="32345" tIns="16173" rIns="32345" bIns="16173">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MX" altLang="es-MX" sz="2400">
                <a:latin typeface="Calibri" panose="020F0502020204030204" pitchFamily="34" charset="0"/>
              </a:endParaRPr>
            </a:p>
          </p:txBody>
        </p:sp>
        <p:sp>
          <p:nvSpPr>
            <p:cNvPr id="419849" name="AutoShape 12"/>
            <p:cNvSpPr>
              <a:spLocks noChangeArrowheads="1"/>
            </p:cNvSpPr>
            <p:nvPr/>
          </p:nvSpPr>
          <p:spPr bwMode="auto">
            <a:xfrm>
              <a:off x="2112" y="2496"/>
              <a:ext cx="624" cy="401"/>
            </a:xfrm>
            <a:prstGeom prst="rightArrow">
              <a:avLst>
                <a:gd name="adj1" fmla="val 50000"/>
                <a:gd name="adj2" fmla="val 25001"/>
              </a:avLst>
            </a:prstGeom>
            <a:gradFill rotWithShape="0">
              <a:gsLst>
                <a:gs pos="0">
                  <a:srgbClr val="006699"/>
                </a:gs>
                <a:gs pos="100000">
                  <a:srgbClr val="FFFFFF"/>
                </a:gs>
              </a:gsLst>
              <a:path path="rect">
                <a:fillToRect r="100000" b="100000"/>
              </a:path>
            </a:gradFill>
            <a:ln w="12700">
              <a:solidFill>
                <a:srgbClr val="006699"/>
              </a:solidFill>
              <a:miter lim="800000"/>
              <a:headEnd type="none" w="sm" len="sm"/>
              <a:tailEnd type="none" w="sm" len="sm"/>
            </a:ln>
            <a:effectLst>
              <a:outerShdw dist="265184" dir="11801955" algn="ctr" rotWithShape="0">
                <a:srgbClr val="006699"/>
              </a:outerShdw>
            </a:effectLst>
          </p:spPr>
          <p:txBody>
            <a:bodyPr lIns="32345" tIns="16173" rIns="32345" bIns="16173">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MX" altLang="es-MX" sz="2400">
                <a:latin typeface="Calibri" panose="020F0502020204030204" pitchFamily="34" charset="0"/>
              </a:endParaRPr>
            </a:p>
          </p:txBody>
        </p:sp>
      </p:grpSp>
      <p:sp>
        <p:nvSpPr>
          <p:cNvPr id="419844" name="Oval 13"/>
          <p:cNvSpPr>
            <a:spLocks noChangeArrowheads="1"/>
          </p:cNvSpPr>
          <p:nvPr/>
        </p:nvSpPr>
        <p:spPr bwMode="auto">
          <a:xfrm>
            <a:off x="2533650" y="2255838"/>
            <a:ext cx="3246438" cy="3522662"/>
          </a:xfrm>
          <a:prstGeom prst="ellipse">
            <a:avLst/>
          </a:prstGeom>
          <a:gradFill rotWithShape="0">
            <a:gsLst>
              <a:gs pos="0">
                <a:srgbClr val="006699"/>
              </a:gs>
              <a:gs pos="100000">
                <a:srgbClr val="FFFFFF"/>
              </a:gs>
            </a:gsLst>
            <a:path path="rect">
              <a:fillToRect r="100000" b="100000"/>
            </a:path>
          </a:gradFill>
          <a:ln w="12700">
            <a:solidFill>
              <a:srgbClr val="006699"/>
            </a:solidFill>
            <a:round/>
            <a:headEnd/>
            <a:tailEnd/>
          </a:ln>
          <a:effectLst>
            <a:outerShdw dist="265184" dir="11801955" algn="ctr" rotWithShape="0">
              <a:srgbClr val="006699"/>
            </a:outerShdw>
          </a:effectLst>
        </p:spPr>
        <p:txBody>
          <a:bodyPr lIns="32345" tIns="16173" rIns="32345" bIns="16173"/>
          <a:lstStyle>
            <a:lvl1pPr defTabSz="762000" eaLnBrk="0" hangingPunct="0">
              <a:defRPr>
                <a:solidFill>
                  <a:schemeClr val="tx1"/>
                </a:solidFill>
                <a:latin typeface="Arial" panose="020B0604020202020204" pitchFamily="34" charset="0"/>
                <a:cs typeface="Arial" panose="020B0604020202020204" pitchFamily="34" charset="0"/>
              </a:defRPr>
            </a:lvl1pPr>
            <a:lvl2pPr marL="742950" indent="-285750" defTabSz="762000" eaLnBrk="0" hangingPunct="0">
              <a:defRPr>
                <a:solidFill>
                  <a:schemeClr val="tx1"/>
                </a:solidFill>
                <a:latin typeface="Arial" panose="020B0604020202020204" pitchFamily="34" charset="0"/>
                <a:cs typeface="Arial" panose="020B0604020202020204" pitchFamily="34" charset="0"/>
              </a:defRPr>
            </a:lvl2pPr>
            <a:lvl3pPr marL="1143000" indent="-228600" defTabSz="762000" eaLnBrk="0" hangingPunct="0">
              <a:defRPr>
                <a:solidFill>
                  <a:schemeClr val="tx1"/>
                </a:solidFill>
                <a:latin typeface="Arial" panose="020B0604020202020204" pitchFamily="34" charset="0"/>
                <a:cs typeface="Arial" panose="020B0604020202020204" pitchFamily="34" charset="0"/>
              </a:defRPr>
            </a:lvl3pPr>
            <a:lvl4pPr marL="1600200" indent="-228600" defTabSz="762000" eaLnBrk="0" hangingPunct="0">
              <a:defRPr>
                <a:solidFill>
                  <a:schemeClr val="tx1"/>
                </a:solidFill>
                <a:latin typeface="Arial" panose="020B0604020202020204" pitchFamily="34" charset="0"/>
                <a:cs typeface="Arial" panose="020B0604020202020204" pitchFamily="34" charset="0"/>
              </a:defRPr>
            </a:lvl4pPr>
            <a:lvl5pPr marL="2057400" indent="-228600" defTabSz="762000" eaLnBrk="0" hangingPunct="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s-MX" altLang="es-MX" sz="2000">
              <a:latin typeface="Calibri" panose="020F0502020204030204" pitchFamily="34" charset="0"/>
            </a:endParaRPr>
          </a:p>
        </p:txBody>
      </p:sp>
      <p:sp>
        <p:nvSpPr>
          <p:cNvPr id="419845" name="Rectangle 14"/>
          <p:cNvSpPr>
            <a:spLocks noChangeArrowheads="1"/>
          </p:cNvSpPr>
          <p:nvPr/>
        </p:nvSpPr>
        <p:spPr bwMode="auto">
          <a:xfrm>
            <a:off x="2687639" y="3349626"/>
            <a:ext cx="2884487" cy="169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345" tIns="16173" rIns="32345" bIns="16173">
            <a:spAutoFit/>
          </a:bodyPr>
          <a:lstStyle>
            <a:lvl1pPr defTabSz="766763" eaLnBrk="0" hangingPunct="0">
              <a:defRPr>
                <a:solidFill>
                  <a:schemeClr val="tx1"/>
                </a:solidFill>
                <a:latin typeface="Arial" panose="020B0604020202020204" pitchFamily="34" charset="0"/>
                <a:cs typeface="Arial" panose="020B0604020202020204" pitchFamily="34" charset="0"/>
              </a:defRPr>
            </a:lvl1pPr>
            <a:lvl2pPr marL="742950" indent="-285750" defTabSz="766763" eaLnBrk="0" hangingPunct="0">
              <a:defRPr>
                <a:solidFill>
                  <a:schemeClr val="tx1"/>
                </a:solidFill>
                <a:latin typeface="Arial" panose="020B0604020202020204" pitchFamily="34" charset="0"/>
                <a:cs typeface="Arial" panose="020B0604020202020204" pitchFamily="34" charset="0"/>
              </a:defRPr>
            </a:lvl2pPr>
            <a:lvl3pPr marL="1143000" indent="-228600" defTabSz="766763" eaLnBrk="0" hangingPunct="0">
              <a:defRPr>
                <a:solidFill>
                  <a:schemeClr val="tx1"/>
                </a:solidFill>
                <a:latin typeface="Arial" panose="020B0604020202020204" pitchFamily="34" charset="0"/>
                <a:cs typeface="Arial" panose="020B0604020202020204" pitchFamily="34" charset="0"/>
              </a:defRPr>
            </a:lvl3pPr>
            <a:lvl4pPr marL="1600200" indent="-228600" defTabSz="766763" eaLnBrk="0" hangingPunct="0">
              <a:defRPr>
                <a:solidFill>
                  <a:schemeClr val="tx1"/>
                </a:solidFill>
                <a:latin typeface="Arial" panose="020B0604020202020204" pitchFamily="34" charset="0"/>
                <a:cs typeface="Arial" panose="020B0604020202020204" pitchFamily="34" charset="0"/>
              </a:defRPr>
            </a:lvl4pPr>
            <a:lvl5pPr marL="2057400" indent="-228600" defTabSz="766763" eaLnBrk="0" hangingPunct="0">
              <a:defRPr>
                <a:solidFill>
                  <a:schemeClr val="tx1"/>
                </a:solidFill>
                <a:latin typeface="Arial" panose="020B0604020202020204" pitchFamily="34" charset="0"/>
                <a:cs typeface="Arial" panose="020B0604020202020204" pitchFamily="34" charset="0"/>
              </a:defRPr>
            </a:lvl5pPr>
            <a:lvl6pPr marL="2514600" indent="-228600" defTabSz="7667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67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67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67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s-ES_tradnl" altLang="es-MX" sz="2400" b="1">
                <a:latin typeface="Calibri" panose="020F0502020204030204" pitchFamily="34" charset="0"/>
              </a:rPr>
              <a:t>Estrategia:</a:t>
            </a:r>
          </a:p>
          <a:p>
            <a:pPr algn="ctr">
              <a:spcBef>
                <a:spcPct val="50000"/>
              </a:spcBef>
            </a:pPr>
            <a:r>
              <a:rPr lang="es-ES_tradnl" altLang="es-MX" sz="2400" b="1">
                <a:latin typeface="Calibri" panose="020F0502020204030204" pitchFamily="34" charset="0"/>
              </a:rPr>
              <a:t>colaboración administrativa Estado-Municipio</a:t>
            </a:r>
          </a:p>
        </p:txBody>
      </p:sp>
    </p:spTree>
    <p:extLst>
      <p:ext uri="{BB962C8B-B14F-4D97-AF65-F5344CB8AC3E}">
        <p14:creationId xmlns:p14="http://schemas.microsoft.com/office/powerpoint/2010/main" val="1070966351"/>
      </p:ext>
    </p:extLst>
  </p:cSld>
  <p:clrMapOvr>
    <a:masterClrMapping/>
  </p:clrMapOvr>
  <p:transition spd="slow">
    <p:circl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Proceso"/>
          <p:cNvSpPr/>
          <p:nvPr/>
        </p:nvSpPr>
        <p:spPr>
          <a:xfrm>
            <a:off x="2024064" y="909639"/>
            <a:ext cx="7786687" cy="928687"/>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39763" eaLnBrk="0" hangingPunct="0">
              <a:spcBef>
                <a:spcPts val="600"/>
              </a:spcBef>
              <a:defRPr/>
            </a:pPr>
            <a:r>
              <a:rPr lang="es-ES" altLang="es-MX" sz="2800" b="1" dirty="0">
                <a:solidFill>
                  <a:schemeClr val="accent4">
                    <a:lumMod val="50000"/>
                  </a:schemeClr>
                </a:solidFill>
                <a:effectLst>
                  <a:outerShdw blurRad="38100" dist="38100" dir="2700000" algn="tl">
                    <a:srgbClr val="000000">
                      <a:alpha val="43137"/>
                    </a:srgbClr>
                  </a:outerShdw>
                </a:effectLst>
                <a:latin typeface="Arial Black" pitchFamily="34" charset="0"/>
                <a:cs typeface="Arial" pitchFamily="34" charset="0"/>
              </a:rPr>
              <a:t> ¿Qué planteó la Reforma en materia de predial? Nueva Fórmula FFM </a:t>
            </a:r>
            <a:endParaRPr lang="es-MX" altLang="es-MX" sz="2800" b="1" dirty="0">
              <a:solidFill>
                <a:schemeClr val="accent4">
                  <a:lumMod val="50000"/>
                </a:schemeClr>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420867" name="3 CuadroTexto"/>
          <p:cNvSpPr txBox="1">
            <a:spLocks noChangeArrowheads="1"/>
          </p:cNvSpPr>
          <p:nvPr/>
        </p:nvSpPr>
        <p:spPr bwMode="auto">
          <a:xfrm>
            <a:off x="2560638" y="1808163"/>
            <a:ext cx="70024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ES" altLang="es-MX"/>
              <a:t>Esta estrategia  impulsada por la Reforma Hacendaria (LCF) plantea una nueva fórmula para la distribución del FFM:  </a:t>
            </a:r>
            <a:endParaRPr lang="es-MX" altLang="es-MX"/>
          </a:p>
        </p:txBody>
      </p:sp>
      <p:pic>
        <p:nvPicPr>
          <p:cNvPr id="420868" name="Picture 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90889" y="2573339"/>
            <a:ext cx="578167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869"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70100" y="3336926"/>
            <a:ext cx="1938338"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870" name="Picture 5"/>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81525" y="3500439"/>
            <a:ext cx="18288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871" name="Picture 7"/>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18000" y="4743450"/>
            <a:ext cx="2336800"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Rectángulo"/>
          <p:cNvSpPr/>
          <p:nvPr/>
        </p:nvSpPr>
        <p:spPr>
          <a:xfrm>
            <a:off x="6983414" y="3556000"/>
            <a:ext cx="3316287" cy="2370138"/>
          </a:xfrm>
          <a:prstGeom prst="rect">
            <a:avLst/>
          </a:prstGeom>
        </p:spPr>
        <p:txBody>
          <a:bodyPr>
            <a:spAutoFit/>
          </a:bodyPr>
          <a:lstStyle/>
          <a:p>
            <a:pPr algn="ctr">
              <a:defRPr/>
            </a:pPr>
            <a:r>
              <a:rPr lang="es-MX" b="1" u="sng" dirty="0">
                <a:solidFill>
                  <a:srgbClr val="FF0000"/>
                </a:solidFill>
                <a:effectLst>
                  <a:outerShdw blurRad="38100" dist="38100" dir="2700000" algn="tl">
                    <a:srgbClr val="000000">
                      <a:alpha val="43137"/>
                    </a:srgbClr>
                  </a:outerShdw>
                </a:effectLst>
                <a:latin typeface="Arial" charset="0"/>
                <a:cs typeface="Arial" charset="0"/>
              </a:rPr>
              <a:t>Coordinación Predial</a:t>
            </a:r>
          </a:p>
          <a:p>
            <a:pPr algn="ctr">
              <a:defRPr/>
            </a:pPr>
            <a:endParaRPr lang="es-MX" sz="1200" b="1" i="1" dirty="0">
              <a:latin typeface="Arial" charset="0"/>
              <a:cs typeface="Arial" charset="0"/>
            </a:endParaRPr>
          </a:p>
          <a:p>
            <a:pPr algn="ctr">
              <a:defRPr/>
            </a:pPr>
            <a:r>
              <a:rPr lang="es-MX" b="1" i="1" dirty="0">
                <a:latin typeface="Arial" charset="0"/>
                <a:cs typeface="Arial" charset="0"/>
              </a:rPr>
              <a:t>Octavo Transitorio</a:t>
            </a:r>
          </a:p>
          <a:p>
            <a:pPr algn="ctr">
              <a:defRPr/>
            </a:pPr>
            <a:endParaRPr lang="es-MX" sz="1200" b="1" i="1" dirty="0">
              <a:latin typeface="Arial" charset="0"/>
              <a:cs typeface="Arial" charset="0"/>
            </a:endParaRPr>
          </a:p>
          <a:p>
            <a:pPr marL="273050" indent="-273050" algn="just">
              <a:buFont typeface="Arial" pitchFamily="34" charset="0"/>
              <a:buChar char="•"/>
              <a:defRPr/>
            </a:pPr>
            <a:r>
              <a:rPr lang="es-MX" dirty="0">
                <a:latin typeface="Arial" charset="0"/>
                <a:cs typeface="Arial" charset="0"/>
              </a:rPr>
              <a:t>Aplicable en 2015.</a:t>
            </a:r>
          </a:p>
          <a:p>
            <a:pPr marL="273050" indent="-273050" algn="just">
              <a:buFont typeface="Arial" pitchFamily="34" charset="0"/>
              <a:buChar char="•"/>
              <a:defRPr/>
            </a:pPr>
            <a:endParaRPr lang="es-MX" sz="800" dirty="0">
              <a:latin typeface="Arial" charset="0"/>
              <a:cs typeface="Arial" charset="0"/>
            </a:endParaRPr>
          </a:p>
          <a:p>
            <a:pPr marL="273050" indent="-273050" algn="just">
              <a:buFont typeface="Arial" pitchFamily="34" charset="0"/>
              <a:buChar char="•"/>
              <a:defRPr/>
            </a:pPr>
            <a:r>
              <a:rPr lang="es-MX" dirty="0">
                <a:latin typeface="Arial" charset="0"/>
                <a:cs typeface="Arial" charset="0"/>
              </a:rPr>
              <a:t>Entregar información 15 de agosto 2014.</a:t>
            </a:r>
          </a:p>
          <a:p>
            <a:pPr marL="273050" indent="-273050" algn="just">
              <a:buFont typeface="Arial" pitchFamily="34" charset="0"/>
              <a:buChar char="•"/>
              <a:defRPr/>
            </a:pPr>
            <a:endParaRPr lang="es-MX" sz="800" dirty="0">
              <a:latin typeface="Arial" charset="0"/>
              <a:cs typeface="Arial" charset="0"/>
            </a:endParaRPr>
          </a:p>
          <a:p>
            <a:pPr marL="273050" indent="-273050" algn="just">
              <a:buFont typeface="Arial" pitchFamily="34" charset="0"/>
              <a:buChar char="•"/>
              <a:defRPr/>
            </a:pPr>
            <a:r>
              <a:rPr lang="es-MX" dirty="0">
                <a:latin typeface="Arial" charset="0"/>
                <a:cs typeface="Arial" charset="0"/>
              </a:rPr>
              <a:t>En 2014 ∆ solo con </a:t>
            </a:r>
            <a:r>
              <a:rPr lang="es-MX" b="1" dirty="0" err="1">
                <a:latin typeface="Cambria Math" pitchFamily="18" charset="0"/>
                <a:ea typeface="Cambria Math" pitchFamily="18" charset="0"/>
                <a:cs typeface="Arial" charset="0"/>
              </a:rPr>
              <a:t>C</a:t>
            </a:r>
            <a:r>
              <a:rPr lang="es-MX" b="1" baseline="-25000" dirty="0" err="1">
                <a:latin typeface="Cambria Math" pitchFamily="18" charset="0"/>
                <a:ea typeface="Cambria Math" pitchFamily="18" charset="0"/>
                <a:cs typeface="Arial" charset="0"/>
              </a:rPr>
              <a:t>i,t</a:t>
            </a:r>
            <a:endParaRPr lang="es-MX" b="1" baseline="-25000" dirty="0">
              <a:latin typeface="Cambria Math" pitchFamily="18" charset="0"/>
              <a:ea typeface="Cambria Math" pitchFamily="18" charset="0"/>
              <a:cs typeface="Arial" charset="0"/>
            </a:endParaRPr>
          </a:p>
        </p:txBody>
      </p:sp>
      <p:sp>
        <p:nvSpPr>
          <p:cNvPr id="9" name="8 Flecha abajo"/>
          <p:cNvSpPr/>
          <p:nvPr/>
        </p:nvSpPr>
        <p:spPr>
          <a:xfrm>
            <a:off x="7978775" y="3051175"/>
            <a:ext cx="833438" cy="5857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420874" name="11 CuadroTexto"/>
          <p:cNvSpPr txBox="1">
            <a:spLocks noChangeArrowheads="1"/>
          </p:cNvSpPr>
          <p:nvPr/>
        </p:nvSpPr>
        <p:spPr bwMode="auto">
          <a:xfrm>
            <a:off x="3667126" y="6135688"/>
            <a:ext cx="4143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MX" altLang="es-MX" sz="1200"/>
              <a:t>Recaudación local de </a:t>
            </a:r>
            <a:r>
              <a:rPr lang="es-MX" altLang="es-MX" sz="1200" b="1" u="sng"/>
              <a:t>PREDIAL </a:t>
            </a:r>
            <a:r>
              <a:rPr lang="es-MX" altLang="es-MX" sz="1200"/>
              <a:t>que registre flujo de efectivo, reportada en los formatos que emita la SHCP</a:t>
            </a:r>
          </a:p>
        </p:txBody>
      </p:sp>
      <p:sp>
        <p:nvSpPr>
          <p:cNvPr id="11" name="10 Flecha arriba"/>
          <p:cNvSpPr/>
          <p:nvPr/>
        </p:nvSpPr>
        <p:spPr>
          <a:xfrm>
            <a:off x="5453063" y="5553075"/>
            <a:ext cx="571500" cy="5715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420876" name="11 Rectángulo"/>
          <p:cNvSpPr>
            <a:spLocks noChangeArrowheads="1"/>
          </p:cNvSpPr>
          <p:nvPr/>
        </p:nvSpPr>
        <p:spPr bwMode="auto">
          <a:xfrm>
            <a:off x="1666875" y="5195888"/>
            <a:ext cx="264318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MX" altLang="es-MX" sz="1000"/>
              <a:t>Recaudación local de </a:t>
            </a:r>
            <a:r>
              <a:rPr lang="es-MX" altLang="es-MX" sz="1000" b="1" u="sng"/>
              <a:t>PREDIAL</a:t>
            </a:r>
            <a:r>
              <a:rPr lang="es-MX" altLang="es-MX" sz="1000" u="sng"/>
              <a:t> </a:t>
            </a:r>
            <a:r>
              <a:rPr lang="es-MX" altLang="es-MX" sz="1000"/>
              <a:t>,</a:t>
            </a:r>
            <a:r>
              <a:rPr lang="es-MX" altLang="es-MX" sz="1000" b="1" u="sng"/>
              <a:t>Y AGUA</a:t>
            </a:r>
            <a:r>
              <a:rPr lang="es-MX" altLang="es-MX" sz="1000"/>
              <a:t> que registre flujo de efectivo, reportada en los formatos que emita la SHCP</a:t>
            </a:r>
          </a:p>
        </p:txBody>
      </p:sp>
      <p:sp>
        <p:nvSpPr>
          <p:cNvPr id="13" name="12 Flecha arriba"/>
          <p:cNvSpPr/>
          <p:nvPr/>
        </p:nvSpPr>
        <p:spPr>
          <a:xfrm>
            <a:off x="2952750" y="4624388"/>
            <a:ext cx="571500" cy="5715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Tree>
    <p:extLst>
      <p:ext uri="{BB962C8B-B14F-4D97-AF65-F5344CB8AC3E}">
        <p14:creationId xmlns:p14="http://schemas.microsoft.com/office/powerpoint/2010/main" val="404422488"/>
      </p:ext>
    </p:extLst>
  </p:cSld>
  <p:clrMapOvr>
    <a:masterClrMapping/>
  </p:clrMapOvr>
  <p:transition spd="slow">
    <p:circl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495551" y="404814"/>
            <a:ext cx="7072313" cy="954087"/>
          </a:xfrm>
          <a:prstGeom prst="rect">
            <a:avLst/>
          </a:prstGeom>
        </p:spPr>
        <p:txBody>
          <a:bodyPr>
            <a:spAutoFit/>
          </a:bodyPr>
          <a:lstStyle/>
          <a:p>
            <a:pPr algn="ctr">
              <a:defRPr/>
            </a:pPr>
            <a:r>
              <a:rPr lang="es-MX" sz="2800" b="1" dirty="0">
                <a:effectLst>
                  <a:outerShdw blurRad="38100" dist="38100" dir="2700000" algn="tl">
                    <a:srgbClr val="000000">
                      <a:alpha val="43137"/>
                    </a:srgbClr>
                  </a:outerShdw>
                </a:effectLst>
                <a:latin typeface="Arial Black" pitchFamily="34" charset="0"/>
              </a:rPr>
              <a:t>Funciones de Administración del Impuesto Predial a Coordinar</a:t>
            </a:r>
          </a:p>
        </p:txBody>
      </p:sp>
      <p:sp>
        <p:nvSpPr>
          <p:cNvPr id="4" name="3 Rectángulo"/>
          <p:cNvSpPr/>
          <p:nvPr/>
        </p:nvSpPr>
        <p:spPr>
          <a:xfrm>
            <a:off x="3104096" y="3330858"/>
            <a:ext cx="5983818" cy="1754326"/>
          </a:xfrm>
          <a:prstGeom prst="rect">
            <a:avLst/>
          </a:prstGeom>
          <a:noFill/>
        </p:spPr>
        <p:txBody>
          <a:bodyPr wrap="none">
            <a:spAutoFit/>
          </a:bodyPr>
          <a:lstStyle/>
          <a:p>
            <a:pPr algn="ctr">
              <a:defRPr/>
            </a:pPr>
            <a:r>
              <a:rPr lang="es-ES" sz="5400" b="1" spc="100" dirty="0">
                <a:ln w="18000">
                  <a:solidFill>
                    <a:schemeClr val="accent1">
                      <a:satMod val="200000"/>
                      <a:tint val="72000"/>
                    </a:schemeClr>
                  </a:solidFill>
                  <a:prstDash val="solid"/>
                </a:ln>
                <a:solidFill>
                  <a:srgbClr val="7030A0"/>
                </a:solidFill>
                <a:effectLst>
                  <a:outerShdw blurRad="38100" dist="38100" dir="2700000" algn="tl">
                    <a:srgbClr val="000000">
                      <a:alpha val="43137"/>
                    </a:srgbClr>
                  </a:outerShdw>
                </a:effectLst>
              </a:rPr>
              <a:t>Administración del </a:t>
            </a:r>
          </a:p>
          <a:p>
            <a:pPr algn="ctr">
              <a:defRPr/>
            </a:pPr>
            <a:r>
              <a:rPr lang="es-ES" sz="5400" b="1" spc="100" dirty="0">
                <a:ln w="18000">
                  <a:solidFill>
                    <a:schemeClr val="accent1">
                      <a:satMod val="200000"/>
                      <a:tint val="72000"/>
                    </a:schemeClr>
                  </a:solidFill>
                  <a:prstDash val="solid"/>
                </a:ln>
                <a:solidFill>
                  <a:srgbClr val="7030A0"/>
                </a:solidFill>
                <a:effectLst>
                  <a:outerShdw blurRad="38100" dist="38100" dir="2700000" algn="tl">
                    <a:srgbClr val="000000">
                      <a:alpha val="43137"/>
                    </a:srgbClr>
                  </a:outerShdw>
                </a:effectLst>
              </a:rPr>
              <a:t>impuesto</a:t>
            </a:r>
          </a:p>
        </p:txBody>
      </p:sp>
      <p:sp>
        <p:nvSpPr>
          <p:cNvPr id="5" name="4 Flecha a la derecha con bandas"/>
          <p:cNvSpPr/>
          <p:nvPr/>
        </p:nvSpPr>
        <p:spPr>
          <a:xfrm>
            <a:off x="8256588" y="4581525"/>
            <a:ext cx="1295400" cy="1727200"/>
          </a:xfrm>
          <a:prstGeom prst="stripedRightArrow">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s-MX"/>
          </a:p>
        </p:txBody>
      </p:sp>
      <p:sp>
        <p:nvSpPr>
          <p:cNvPr id="6" name="5 CuadroTexto"/>
          <p:cNvSpPr txBox="1"/>
          <p:nvPr/>
        </p:nvSpPr>
        <p:spPr>
          <a:xfrm>
            <a:off x="1919538" y="2060849"/>
            <a:ext cx="8188657" cy="1015663"/>
          </a:xfrm>
          <a:prstGeom prst="rect">
            <a:avLst/>
          </a:prstGeom>
          <a:ln/>
        </p:spPr>
        <p:style>
          <a:lnRef idx="0">
            <a:schemeClr val="accent6"/>
          </a:lnRef>
          <a:fillRef idx="3">
            <a:schemeClr val="accent6"/>
          </a:fillRef>
          <a:effectRef idx="3">
            <a:schemeClr val="accent6"/>
          </a:effectRef>
          <a:fontRef idx="minor">
            <a:schemeClr val="lt1"/>
          </a:fontRef>
        </p:style>
        <p:txBody>
          <a:bodyPr>
            <a:spAutoFit/>
          </a:bodyPr>
          <a:lstStyle/>
          <a:p>
            <a:pPr algn="just">
              <a:defRPr/>
            </a:pPr>
            <a:r>
              <a:rPr lang="es-MX" sz="2000" b="1" i="1" dirty="0">
                <a:latin typeface="Arial" pitchFamily="34" charset="0"/>
                <a:cs typeface="Arial" pitchFamily="34" charset="0"/>
              </a:rPr>
              <a:t>Siempre y cuando el gobierno de la entidad sea el responsable de la administración del impuesto predial por cuenta y orden del municipio</a:t>
            </a:r>
          </a:p>
        </p:txBody>
      </p:sp>
    </p:spTree>
    <p:extLst>
      <p:ext uri="{BB962C8B-B14F-4D97-AF65-F5344CB8AC3E}">
        <p14:creationId xmlns:p14="http://schemas.microsoft.com/office/powerpoint/2010/main" val="3080647071"/>
      </p:ext>
    </p:extLst>
  </p:cSld>
  <p:clrMapOvr>
    <a:masterClrMapping/>
  </p:clrMapOvr>
  <p:transition spd="slow">
    <p:circl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1992313" y="333376"/>
          <a:ext cx="8496300" cy="5903916"/>
        </p:xfrm>
        <a:graphic>
          <a:graphicData uri="http://schemas.openxmlformats.org/drawingml/2006/table">
            <a:tbl>
              <a:tblPr/>
              <a:tblGrid>
                <a:gridCol w="4248150"/>
                <a:gridCol w="4248150"/>
              </a:tblGrid>
              <a:tr h="452696">
                <a:tc gridSpan="2">
                  <a:txBody>
                    <a:bodyPr/>
                    <a:lstStyle/>
                    <a:p>
                      <a:pPr algn="ctr">
                        <a:lnSpc>
                          <a:spcPct val="115000"/>
                        </a:lnSpc>
                        <a:spcAft>
                          <a:spcPts val="0"/>
                        </a:spcAft>
                      </a:pPr>
                      <a:r>
                        <a:rPr lang="es-ES" sz="2400" b="1" dirty="0">
                          <a:solidFill>
                            <a:schemeClr val="bg1"/>
                          </a:solidFill>
                          <a:effectLst>
                            <a:outerShdw blurRad="38100" dist="38100" dir="2700000" algn="tl">
                              <a:srgbClr val="000000">
                                <a:alpha val="43137"/>
                              </a:srgbClr>
                            </a:outerShdw>
                          </a:effectLst>
                          <a:latin typeface="Arial" pitchFamily="34" charset="0"/>
                          <a:ea typeface="Calibri"/>
                          <a:cs typeface="Arial" pitchFamily="34" charset="0"/>
                        </a:rPr>
                        <a:t>CONVENIO </a:t>
                      </a:r>
                      <a:r>
                        <a:rPr lang="es-ES" sz="2400" b="1" dirty="0" smtClean="0">
                          <a:solidFill>
                            <a:schemeClr val="bg1"/>
                          </a:solidFill>
                          <a:effectLst>
                            <a:outerShdw blurRad="38100" dist="38100" dir="2700000" algn="tl">
                              <a:srgbClr val="000000">
                                <a:alpha val="43137"/>
                              </a:srgbClr>
                            </a:outerShdw>
                          </a:effectLst>
                          <a:latin typeface="Arial" pitchFamily="34" charset="0"/>
                          <a:ea typeface="Calibri"/>
                          <a:cs typeface="Arial" pitchFamily="34" charset="0"/>
                        </a:rPr>
                        <a:t>DE COLABORACIÓN ADMINISTRATIVA</a:t>
                      </a:r>
                      <a:endParaRPr lang="es-MX" sz="2400" dirty="0">
                        <a:solidFill>
                          <a:schemeClr val="bg1"/>
                        </a:solidFill>
                        <a:effectLst>
                          <a:outerShdw blurRad="38100" dist="38100" dir="2700000" algn="tl">
                            <a:srgbClr val="000000">
                              <a:alpha val="43137"/>
                            </a:srgbClr>
                          </a:outerShdw>
                        </a:effectLst>
                        <a:latin typeface="Arial" pitchFamily="34" charset="0"/>
                        <a:ea typeface="Calibri"/>
                        <a:cs typeface="Arial" pitchFamily="34" charset="0"/>
                      </a:endParaRPr>
                    </a:p>
                  </a:txBody>
                  <a:tcPr marL="68575" marR="68575"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hMerge="1">
                  <a:txBody>
                    <a:bodyPr/>
                    <a:lstStyle/>
                    <a:p>
                      <a:endParaRPr lang="es-MX"/>
                    </a:p>
                  </a:txBody>
                  <a:tcPr/>
                </a:tc>
              </a:tr>
              <a:tr h="320660">
                <a:tc gridSpan="2">
                  <a:txBody>
                    <a:bodyPr/>
                    <a:lstStyle/>
                    <a:p>
                      <a:pPr algn="ctr">
                        <a:lnSpc>
                          <a:spcPct val="115000"/>
                        </a:lnSpc>
                        <a:spcAft>
                          <a:spcPts val="0"/>
                        </a:spcAft>
                      </a:pPr>
                      <a:r>
                        <a:rPr lang="es-MX" sz="1700" b="1" dirty="0" smtClean="0">
                          <a:latin typeface="Arial" pitchFamily="34" charset="0"/>
                          <a:ea typeface="Calibri"/>
                          <a:cs typeface="Arial" pitchFamily="34" charset="0"/>
                        </a:rPr>
                        <a:t>FUNCIONES DE ADMINISTRACIÓN</a:t>
                      </a:r>
                      <a:r>
                        <a:rPr lang="es-MX" sz="1700" b="1" baseline="0" dirty="0" smtClean="0">
                          <a:latin typeface="Arial" pitchFamily="34" charset="0"/>
                          <a:ea typeface="Calibri"/>
                          <a:cs typeface="Arial" pitchFamily="34" charset="0"/>
                        </a:rPr>
                        <a:t> TRIBUTARIA</a:t>
                      </a:r>
                      <a:endParaRPr lang="es-MX" sz="1700" b="1" dirty="0">
                        <a:latin typeface="Arial" pitchFamily="34" charset="0"/>
                        <a:ea typeface="Calibri"/>
                        <a:cs typeface="Arial" pitchFamily="34" charset="0"/>
                      </a:endParaRPr>
                    </a:p>
                  </a:txBody>
                  <a:tcPr marL="68575" marR="68575"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92D050"/>
                    </a:solidFill>
                  </a:tcPr>
                </a:tc>
                <a:tc hMerge="1">
                  <a:txBody>
                    <a:bodyPr/>
                    <a:lstStyle/>
                    <a:p>
                      <a:pPr algn="ctr">
                        <a:lnSpc>
                          <a:spcPct val="115000"/>
                        </a:lnSpc>
                        <a:spcAft>
                          <a:spcPts val="0"/>
                        </a:spcAft>
                      </a:pPr>
                      <a:endParaRPr lang="es-MX" sz="17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1">
                        <a:lumMod val="60000"/>
                        <a:lumOff val="40000"/>
                      </a:schemeClr>
                    </a:solidFill>
                  </a:tcPr>
                </a:tc>
              </a:tr>
              <a:tr h="320660">
                <a:tc>
                  <a:txBody>
                    <a:bodyPr/>
                    <a:lstStyle/>
                    <a:p>
                      <a:pPr>
                        <a:lnSpc>
                          <a:spcPct val="115000"/>
                        </a:lnSpc>
                        <a:spcAft>
                          <a:spcPts val="0"/>
                        </a:spcAft>
                      </a:pPr>
                      <a:r>
                        <a:rPr lang="es-ES" sz="1700" dirty="0">
                          <a:latin typeface="Arial" pitchFamily="34" charset="0"/>
                          <a:ea typeface="Calibri"/>
                          <a:cs typeface="Arial" pitchFamily="34" charset="0"/>
                        </a:rPr>
                        <a:t>Administración </a:t>
                      </a:r>
                      <a:endParaRPr lang="es-MX" sz="1700" dirty="0">
                        <a:latin typeface="Arial" pitchFamily="34" charset="0"/>
                        <a:ea typeface="Calibri"/>
                        <a:cs typeface="Arial" pitchFamily="34" charset="0"/>
                      </a:endParaRPr>
                    </a:p>
                  </a:txBody>
                  <a:tcPr marL="68575" marR="68575"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s-MX" sz="1700">
                          <a:latin typeface="Arial" pitchFamily="34" charset="0"/>
                          <a:ea typeface="Calibri"/>
                          <a:cs typeface="Arial" pitchFamily="34" charset="0"/>
                        </a:rPr>
                        <a:t>Apoyo administrativo y/o jurídico</a:t>
                      </a:r>
                    </a:p>
                  </a:txBody>
                  <a:tcPr marL="68575" marR="68575"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20660">
                <a:tc>
                  <a:txBody>
                    <a:bodyPr/>
                    <a:lstStyle/>
                    <a:p>
                      <a:pPr>
                        <a:lnSpc>
                          <a:spcPct val="115000"/>
                        </a:lnSpc>
                        <a:spcAft>
                          <a:spcPts val="0"/>
                        </a:spcAft>
                      </a:pPr>
                      <a:r>
                        <a:rPr lang="es-MX" sz="1700">
                          <a:latin typeface="Arial" pitchFamily="34" charset="0"/>
                          <a:ea typeface="Calibri"/>
                          <a:cs typeface="Arial" pitchFamily="34" charset="0"/>
                        </a:rPr>
                        <a:t>Recaudación</a:t>
                      </a:r>
                    </a:p>
                  </a:txBody>
                  <a:tcPr marL="68575" marR="68575"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s-MX" sz="1700" dirty="0">
                          <a:latin typeface="Arial" pitchFamily="34" charset="0"/>
                          <a:ea typeface="Calibri"/>
                          <a:cs typeface="Arial" pitchFamily="34" charset="0"/>
                        </a:rPr>
                        <a:t>Fiscalización</a:t>
                      </a:r>
                    </a:p>
                  </a:txBody>
                  <a:tcPr marL="68575" marR="68575"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20660">
                <a:tc>
                  <a:txBody>
                    <a:bodyPr/>
                    <a:lstStyle/>
                    <a:p>
                      <a:pPr>
                        <a:lnSpc>
                          <a:spcPct val="115000"/>
                        </a:lnSpc>
                        <a:spcAft>
                          <a:spcPts val="0"/>
                        </a:spcAft>
                      </a:pPr>
                      <a:r>
                        <a:rPr lang="es-MX" sz="1700">
                          <a:latin typeface="Arial" pitchFamily="34" charset="0"/>
                          <a:ea typeface="Calibri"/>
                          <a:cs typeface="Arial" pitchFamily="34" charset="0"/>
                        </a:rPr>
                        <a:t>Atención al contribuyente</a:t>
                      </a:r>
                    </a:p>
                  </a:txBody>
                  <a:tcPr marL="68575" marR="68575"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s-MX" sz="1700">
                          <a:latin typeface="Arial" pitchFamily="34" charset="0"/>
                          <a:ea typeface="Calibri"/>
                          <a:cs typeface="Arial" pitchFamily="34" charset="0"/>
                        </a:rPr>
                        <a:t>Vigilancia de obligaciones</a:t>
                      </a:r>
                    </a:p>
                  </a:txBody>
                  <a:tcPr marL="68575" marR="68575"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20660">
                <a:tc>
                  <a:txBody>
                    <a:bodyPr/>
                    <a:lstStyle/>
                    <a:p>
                      <a:pPr>
                        <a:lnSpc>
                          <a:spcPct val="115000"/>
                        </a:lnSpc>
                        <a:spcAft>
                          <a:spcPts val="0"/>
                        </a:spcAft>
                      </a:pPr>
                      <a:r>
                        <a:rPr lang="es-MX" sz="1700">
                          <a:latin typeface="Arial" pitchFamily="34" charset="0"/>
                          <a:ea typeface="Calibri"/>
                          <a:cs typeface="Arial" pitchFamily="34" charset="0"/>
                        </a:rPr>
                        <a:t>Determinación de los créditos fiscales</a:t>
                      </a:r>
                    </a:p>
                  </a:txBody>
                  <a:tcPr marL="68575" marR="68575"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s-MX" sz="1700">
                          <a:latin typeface="Arial" pitchFamily="34" charset="0"/>
                          <a:ea typeface="Calibri"/>
                          <a:cs typeface="Arial" pitchFamily="34" charset="0"/>
                        </a:rPr>
                        <a:t>El requerimiento de los documentos</a:t>
                      </a:r>
                    </a:p>
                  </a:txBody>
                  <a:tcPr marL="68575" marR="68575"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20660">
                <a:tc>
                  <a:txBody>
                    <a:bodyPr/>
                    <a:lstStyle/>
                    <a:p>
                      <a:pPr>
                        <a:lnSpc>
                          <a:spcPct val="115000"/>
                        </a:lnSpc>
                        <a:spcAft>
                          <a:spcPts val="0"/>
                        </a:spcAft>
                      </a:pPr>
                      <a:r>
                        <a:rPr lang="es-MX" sz="1700">
                          <a:latin typeface="Arial" pitchFamily="34" charset="0"/>
                          <a:ea typeface="Calibri"/>
                          <a:cs typeface="Arial" pitchFamily="34" charset="0"/>
                        </a:rPr>
                        <a:t>Verificación física</a:t>
                      </a:r>
                    </a:p>
                  </a:txBody>
                  <a:tcPr marL="68575" marR="68575"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s-MX" sz="1700">
                          <a:latin typeface="Arial" pitchFamily="34" charset="0"/>
                          <a:ea typeface="Calibri"/>
                          <a:cs typeface="Arial" pitchFamily="34" charset="0"/>
                        </a:rPr>
                        <a:t>Valuación de los bienes inmuebles</a:t>
                      </a:r>
                    </a:p>
                  </a:txBody>
                  <a:tcPr marL="68575" marR="68575"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20660">
                <a:tc>
                  <a:txBody>
                    <a:bodyPr/>
                    <a:lstStyle/>
                    <a:p>
                      <a:pPr>
                        <a:lnSpc>
                          <a:spcPct val="115000"/>
                        </a:lnSpc>
                        <a:spcAft>
                          <a:spcPts val="0"/>
                        </a:spcAft>
                      </a:pPr>
                      <a:r>
                        <a:rPr lang="es-MX" sz="1700">
                          <a:latin typeface="Arial" pitchFamily="34" charset="0"/>
                          <a:ea typeface="Calibri"/>
                          <a:cs typeface="Arial" pitchFamily="34" charset="0"/>
                        </a:rPr>
                        <a:t>Imposición de multas</a:t>
                      </a:r>
                    </a:p>
                  </a:txBody>
                  <a:tcPr marL="68575" marR="68575"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s-MX" sz="1700">
                          <a:latin typeface="Arial" pitchFamily="34" charset="0"/>
                          <a:ea typeface="Calibri"/>
                          <a:cs typeface="Arial" pitchFamily="34" charset="0"/>
                        </a:rPr>
                        <a:t>Cobro</a:t>
                      </a:r>
                    </a:p>
                  </a:txBody>
                  <a:tcPr marL="68575" marR="68575"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41320">
                <a:tc>
                  <a:txBody>
                    <a:bodyPr/>
                    <a:lstStyle/>
                    <a:p>
                      <a:pPr>
                        <a:lnSpc>
                          <a:spcPct val="115000"/>
                        </a:lnSpc>
                        <a:spcAft>
                          <a:spcPts val="0"/>
                        </a:spcAft>
                      </a:pPr>
                      <a:r>
                        <a:rPr lang="es-MX" sz="1700">
                          <a:latin typeface="Arial" pitchFamily="34" charset="0"/>
                          <a:ea typeface="Calibri"/>
                          <a:cs typeface="Arial" pitchFamily="34" charset="0"/>
                        </a:rPr>
                        <a:t>Aplicación del procedimiento administrativo de ejecución</a:t>
                      </a:r>
                    </a:p>
                  </a:txBody>
                  <a:tcPr marL="68575" marR="68575"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s-MX" sz="1700">
                          <a:latin typeface="Arial" pitchFamily="34" charset="0"/>
                          <a:ea typeface="Calibri"/>
                          <a:cs typeface="Arial" pitchFamily="34" charset="0"/>
                        </a:rPr>
                        <a:t>Autorización de pago a plazos </a:t>
                      </a:r>
                    </a:p>
                  </a:txBody>
                  <a:tcPr marL="68575" marR="68575"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41320">
                <a:tc>
                  <a:txBody>
                    <a:bodyPr/>
                    <a:lstStyle/>
                    <a:p>
                      <a:pPr>
                        <a:lnSpc>
                          <a:spcPct val="115000"/>
                        </a:lnSpc>
                        <a:spcAft>
                          <a:spcPts val="0"/>
                        </a:spcAft>
                      </a:pPr>
                      <a:r>
                        <a:rPr lang="es-MX" sz="1700">
                          <a:latin typeface="Arial" pitchFamily="34" charset="0"/>
                          <a:ea typeface="Calibri"/>
                          <a:cs typeface="Arial" pitchFamily="34" charset="0"/>
                        </a:rPr>
                        <a:t>Recepción de Declaraciones y Pagos</a:t>
                      </a:r>
                      <a:r>
                        <a:rPr lang="es-MX" sz="1700" b="1">
                          <a:latin typeface="Arial" pitchFamily="34" charset="0"/>
                          <a:ea typeface="Calibri"/>
                          <a:cs typeface="Arial" pitchFamily="34" charset="0"/>
                        </a:rPr>
                        <a:t> </a:t>
                      </a:r>
                      <a:endParaRPr lang="es-MX" sz="1700">
                        <a:latin typeface="Arial" pitchFamily="34" charset="0"/>
                        <a:ea typeface="Calibri"/>
                        <a:cs typeface="Arial" pitchFamily="34" charset="0"/>
                      </a:endParaRPr>
                    </a:p>
                  </a:txBody>
                  <a:tcPr marL="68575" marR="68575"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s-MX" sz="1700">
                          <a:latin typeface="Arial" pitchFamily="34" charset="0"/>
                          <a:ea typeface="Calibri"/>
                          <a:cs typeface="Arial" pitchFamily="34" charset="0"/>
                        </a:rPr>
                        <a:t>Contabilidad del Ingreso y Rendición de Cuentas</a:t>
                      </a:r>
                      <a:r>
                        <a:rPr lang="es-MX" sz="1700" b="1">
                          <a:latin typeface="Arial" pitchFamily="34" charset="0"/>
                          <a:ea typeface="Calibri"/>
                          <a:cs typeface="Arial" pitchFamily="34" charset="0"/>
                        </a:rPr>
                        <a:t> </a:t>
                      </a:r>
                      <a:endParaRPr lang="es-MX" sz="1700">
                        <a:latin typeface="Arial" pitchFamily="34" charset="0"/>
                        <a:ea typeface="Calibri"/>
                        <a:cs typeface="Arial" pitchFamily="34" charset="0"/>
                      </a:endParaRPr>
                    </a:p>
                  </a:txBody>
                  <a:tcPr marL="68575" marR="68575"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20660">
                <a:tc gridSpan="2">
                  <a:txBody>
                    <a:bodyPr/>
                    <a:lstStyle/>
                    <a:p>
                      <a:pPr marL="0" algn="ctr" defTabSz="914400" rtl="0" eaLnBrk="1" latinLnBrk="0" hangingPunct="1">
                        <a:lnSpc>
                          <a:spcPct val="115000"/>
                        </a:lnSpc>
                        <a:spcAft>
                          <a:spcPts val="0"/>
                        </a:spcAft>
                      </a:pPr>
                      <a:r>
                        <a:rPr lang="es-ES" sz="1700" b="1" kern="1200" dirty="0" smtClean="0">
                          <a:solidFill>
                            <a:schemeClr val="tx1"/>
                          </a:solidFill>
                          <a:latin typeface="Arial" pitchFamily="34" charset="0"/>
                          <a:ea typeface="Calibri"/>
                          <a:cs typeface="Arial" pitchFamily="34" charset="0"/>
                        </a:rPr>
                        <a:t>PARTES*</a:t>
                      </a:r>
                      <a:endParaRPr lang="es-MX" sz="1700" b="1" kern="1200" dirty="0">
                        <a:solidFill>
                          <a:schemeClr val="tx1"/>
                        </a:solidFill>
                        <a:latin typeface="Arial" pitchFamily="34" charset="0"/>
                        <a:ea typeface="Calibri"/>
                        <a:cs typeface="Arial" pitchFamily="34" charset="0"/>
                      </a:endParaRPr>
                    </a:p>
                  </a:txBody>
                  <a:tcPr marL="68575" marR="68575"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es-MX"/>
                    </a:p>
                  </a:txBody>
                  <a:tcPr/>
                </a:tc>
              </a:tr>
              <a:tr h="320660">
                <a:tc>
                  <a:txBody>
                    <a:bodyPr/>
                    <a:lstStyle/>
                    <a:p>
                      <a:pPr>
                        <a:lnSpc>
                          <a:spcPct val="115000"/>
                        </a:lnSpc>
                        <a:spcAft>
                          <a:spcPts val="0"/>
                        </a:spcAft>
                      </a:pPr>
                      <a:r>
                        <a:rPr lang="es-ES" sz="1700" b="1" dirty="0" smtClean="0">
                          <a:latin typeface="Arial" pitchFamily="34" charset="0"/>
                          <a:ea typeface="Calibri"/>
                          <a:cs typeface="Arial" pitchFamily="34" charset="0"/>
                        </a:rPr>
                        <a:t>ESTADO</a:t>
                      </a:r>
                      <a:r>
                        <a:rPr lang="es-ES" sz="1700" b="1" baseline="0" dirty="0" smtClean="0">
                          <a:latin typeface="Arial" pitchFamily="34" charset="0"/>
                          <a:ea typeface="Calibri"/>
                          <a:cs typeface="Arial" pitchFamily="34" charset="0"/>
                        </a:rPr>
                        <a:t> </a:t>
                      </a:r>
                      <a:endParaRPr lang="es-MX" sz="1700" dirty="0">
                        <a:latin typeface="Arial" pitchFamily="34" charset="0"/>
                        <a:ea typeface="Calibri"/>
                        <a:cs typeface="Arial" pitchFamily="34" charset="0"/>
                      </a:endParaRPr>
                    </a:p>
                  </a:txBody>
                  <a:tcPr marL="68575" marR="68575"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s-ES" sz="1700" b="1">
                          <a:latin typeface="Arial" pitchFamily="34" charset="0"/>
                          <a:ea typeface="Calibri"/>
                          <a:cs typeface="Arial" pitchFamily="34" charset="0"/>
                        </a:rPr>
                        <a:t>MUNICIPIO:</a:t>
                      </a:r>
                      <a:endParaRPr lang="es-MX" sz="1700">
                        <a:latin typeface="Arial" pitchFamily="34" charset="0"/>
                        <a:ea typeface="Calibri"/>
                        <a:cs typeface="Arial" pitchFamily="34" charset="0"/>
                      </a:endParaRPr>
                    </a:p>
                  </a:txBody>
                  <a:tcPr marL="68575" marR="68575"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20660">
                <a:tc>
                  <a:txBody>
                    <a:bodyPr/>
                    <a:lstStyle/>
                    <a:p>
                      <a:pPr>
                        <a:lnSpc>
                          <a:spcPct val="115000"/>
                        </a:lnSpc>
                        <a:spcAft>
                          <a:spcPts val="0"/>
                        </a:spcAft>
                      </a:pPr>
                      <a:r>
                        <a:rPr lang="es-ES" sz="1700">
                          <a:latin typeface="Arial" pitchFamily="34" charset="0"/>
                          <a:ea typeface="Calibri"/>
                          <a:cs typeface="Arial" pitchFamily="34" charset="0"/>
                        </a:rPr>
                        <a:t>GOBERNADOR DEL ESTADO</a:t>
                      </a:r>
                      <a:endParaRPr lang="es-MX" sz="1700">
                        <a:latin typeface="Arial" pitchFamily="34" charset="0"/>
                        <a:ea typeface="Calibri"/>
                        <a:cs typeface="Arial" pitchFamily="34" charset="0"/>
                      </a:endParaRPr>
                    </a:p>
                  </a:txBody>
                  <a:tcPr marL="68575" marR="68575"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s-MX" sz="1700">
                          <a:latin typeface="Arial" pitchFamily="34" charset="0"/>
                          <a:ea typeface="Calibri"/>
                          <a:cs typeface="Arial" pitchFamily="34" charset="0"/>
                        </a:rPr>
                        <a:t>PRESIDENTE MUNICIPAL</a:t>
                      </a:r>
                    </a:p>
                  </a:txBody>
                  <a:tcPr marL="68575" marR="68575"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20660">
                <a:tc>
                  <a:txBody>
                    <a:bodyPr/>
                    <a:lstStyle/>
                    <a:p>
                      <a:pPr>
                        <a:lnSpc>
                          <a:spcPct val="115000"/>
                        </a:lnSpc>
                        <a:spcAft>
                          <a:spcPts val="0"/>
                        </a:spcAft>
                      </a:pPr>
                      <a:r>
                        <a:rPr lang="es-MX" sz="1700" dirty="0">
                          <a:latin typeface="Arial" pitchFamily="34" charset="0"/>
                          <a:ea typeface="Calibri"/>
                          <a:cs typeface="Arial" pitchFamily="34" charset="0"/>
                        </a:rPr>
                        <a:t>SECRETARIO DE FINANZAS</a:t>
                      </a:r>
                    </a:p>
                  </a:txBody>
                  <a:tcPr marL="68575" marR="68575"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s-MX" sz="1700">
                          <a:latin typeface="Arial" pitchFamily="34" charset="0"/>
                          <a:ea typeface="Calibri"/>
                          <a:cs typeface="Arial" pitchFamily="34" charset="0"/>
                        </a:rPr>
                        <a:t>EL SECRETARIO</a:t>
                      </a:r>
                    </a:p>
                  </a:txBody>
                  <a:tcPr marL="68575" marR="68575"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20660">
                <a:tc>
                  <a:txBody>
                    <a:bodyPr/>
                    <a:lstStyle/>
                    <a:p>
                      <a:pPr>
                        <a:lnSpc>
                          <a:spcPct val="115000"/>
                        </a:lnSpc>
                        <a:spcAft>
                          <a:spcPts val="0"/>
                        </a:spcAft>
                      </a:pPr>
                      <a:r>
                        <a:rPr lang="es-MX" sz="1700" dirty="0" smtClean="0">
                          <a:latin typeface="Arial" pitchFamily="34" charset="0"/>
                          <a:ea typeface="Calibri"/>
                          <a:cs typeface="Arial" pitchFamily="34" charset="0"/>
                        </a:rPr>
                        <a:t>DIRECTOR DE INGRESOS </a:t>
                      </a:r>
                      <a:endParaRPr lang="es-MX" sz="1700" dirty="0">
                        <a:latin typeface="Arial" pitchFamily="34" charset="0"/>
                        <a:ea typeface="Calibri"/>
                        <a:cs typeface="Arial" pitchFamily="34" charset="0"/>
                      </a:endParaRPr>
                    </a:p>
                  </a:txBody>
                  <a:tcPr marL="68575" marR="68575"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s-MX" sz="1700" dirty="0" smtClean="0">
                          <a:latin typeface="Arial" pitchFamily="34" charset="0"/>
                          <a:ea typeface="Calibri"/>
                          <a:cs typeface="Arial" pitchFamily="34" charset="0"/>
                        </a:rPr>
                        <a:t>TESORERO</a:t>
                      </a:r>
                      <a:r>
                        <a:rPr lang="es-MX" sz="1700" baseline="0" dirty="0" smtClean="0">
                          <a:latin typeface="Arial" pitchFamily="34" charset="0"/>
                          <a:ea typeface="Calibri"/>
                          <a:cs typeface="Arial" pitchFamily="34" charset="0"/>
                        </a:rPr>
                        <a:t> MUNICIPAL </a:t>
                      </a:r>
                      <a:endParaRPr lang="es-MX" sz="1700" dirty="0">
                        <a:latin typeface="Arial" pitchFamily="34" charset="0"/>
                        <a:ea typeface="Calibri"/>
                        <a:cs typeface="Arial" pitchFamily="34" charset="0"/>
                      </a:endParaRPr>
                    </a:p>
                  </a:txBody>
                  <a:tcPr marL="68575" marR="68575"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20660">
                <a:tc gridSpan="2">
                  <a:txBody>
                    <a:bodyPr/>
                    <a:lstStyle/>
                    <a:p>
                      <a:pPr>
                        <a:lnSpc>
                          <a:spcPct val="115000"/>
                        </a:lnSpc>
                        <a:spcAft>
                          <a:spcPts val="0"/>
                        </a:spcAft>
                      </a:pPr>
                      <a:r>
                        <a:rPr lang="es-MX" sz="1700" b="1" dirty="0">
                          <a:latin typeface="Arial" pitchFamily="34" charset="0"/>
                          <a:ea typeface="Calibri"/>
                          <a:cs typeface="Arial" pitchFamily="34" charset="0"/>
                        </a:rPr>
                        <a:t>* </a:t>
                      </a:r>
                      <a:r>
                        <a:rPr lang="es-MX" sz="1700" b="1" dirty="0" smtClean="0">
                          <a:latin typeface="Arial" pitchFamily="34" charset="0"/>
                          <a:ea typeface="Calibri"/>
                          <a:cs typeface="Arial" pitchFamily="34" charset="0"/>
                        </a:rPr>
                        <a:t>De acuerdo al marco normativo local </a:t>
                      </a:r>
                      <a:endParaRPr lang="es-MX" sz="1700" dirty="0">
                        <a:latin typeface="Arial" pitchFamily="34" charset="0"/>
                        <a:ea typeface="Calibri"/>
                        <a:cs typeface="Arial" pitchFamily="34" charset="0"/>
                      </a:endParaRPr>
                    </a:p>
                  </a:txBody>
                  <a:tcPr marL="68575" marR="68575"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hMerge="1">
                  <a:txBody>
                    <a:bodyPr/>
                    <a:lstStyle/>
                    <a:p>
                      <a:endParaRPr lang="es-MX"/>
                    </a:p>
                  </a:txBody>
                  <a:tcPr/>
                </a:tc>
              </a:tr>
            </a:tbl>
          </a:graphicData>
        </a:graphic>
      </p:graphicFrame>
    </p:spTree>
    <p:extLst>
      <p:ext uri="{BB962C8B-B14F-4D97-AF65-F5344CB8AC3E}">
        <p14:creationId xmlns:p14="http://schemas.microsoft.com/office/powerpoint/2010/main" val="2292177874"/>
      </p:ext>
    </p:extLst>
  </p:cSld>
  <p:clrMapOvr>
    <a:masterClrMapping/>
  </p:clrMapOvr>
  <p:transition spd="slow">
    <p:circl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p:cNvGraphicFramePr>
            <a:graphicFrameLocks noGrp="1"/>
          </p:cNvGraphicFramePr>
          <p:nvPr/>
        </p:nvGraphicFramePr>
        <p:xfrm>
          <a:off x="2351088" y="1989138"/>
          <a:ext cx="7200900" cy="3275094"/>
        </p:xfrm>
        <a:graphic>
          <a:graphicData uri="http://schemas.openxmlformats.org/drawingml/2006/table">
            <a:tbl>
              <a:tblPr firstRow="1" bandRow="1">
                <a:tableStyleId>{5C22544A-7EE6-4342-B048-85BDC9FD1C3A}</a:tableStyleId>
              </a:tblPr>
              <a:tblGrid>
                <a:gridCol w="1800225"/>
                <a:gridCol w="1800225"/>
                <a:gridCol w="1800225"/>
                <a:gridCol w="1800225"/>
              </a:tblGrid>
              <a:tr h="349094">
                <a:tc>
                  <a:txBody>
                    <a:bodyPr/>
                    <a:lstStyle/>
                    <a:p>
                      <a:r>
                        <a:rPr lang="es-MX" sz="1400" dirty="0" smtClean="0">
                          <a:solidFill>
                            <a:schemeClr val="tx1"/>
                          </a:solidFill>
                          <a:latin typeface="Arial" panose="020B0604020202020204" pitchFamily="34" charset="0"/>
                          <a:cs typeface="Arial" panose="020B0604020202020204" pitchFamily="34" charset="0"/>
                        </a:rPr>
                        <a:t>Entidad Federativa</a:t>
                      </a:r>
                      <a:endParaRPr lang="es-MX" sz="1400" dirty="0">
                        <a:solidFill>
                          <a:schemeClr val="tx1"/>
                        </a:solidFill>
                        <a:latin typeface="Arial" panose="020B0604020202020204" pitchFamily="34" charset="0"/>
                        <a:cs typeface="Arial" panose="020B0604020202020204" pitchFamily="34" charset="0"/>
                      </a:endParaRPr>
                    </a:p>
                  </a:txBody>
                  <a:tcPr marL="91441" marR="91441" marT="45715" marB="45715">
                    <a:solidFill>
                      <a:schemeClr val="accent3">
                        <a:lumMod val="40000"/>
                        <a:lumOff val="60000"/>
                      </a:schemeClr>
                    </a:solidFill>
                  </a:tcPr>
                </a:tc>
                <a:tc>
                  <a:txBody>
                    <a:bodyPr/>
                    <a:lstStyle/>
                    <a:p>
                      <a:r>
                        <a:rPr lang="es-MX" sz="1400" dirty="0" smtClean="0">
                          <a:solidFill>
                            <a:schemeClr val="tx1"/>
                          </a:solidFill>
                          <a:latin typeface="Arial" panose="020B0604020202020204" pitchFamily="34" charset="0"/>
                          <a:cs typeface="Arial" panose="020B0604020202020204" pitchFamily="34" charset="0"/>
                        </a:rPr>
                        <a:t>Coeficiente</a:t>
                      </a:r>
                      <a:r>
                        <a:rPr lang="es-MX" sz="1400" baseline="0" dirty="0" smtClean="0">
                          <a:solidFill>
                            <a:schemeClr val="tx1"/>
                          </a:solidFill>
                          <a:latin typeface="Arial" panose="020B0604020202020204" pitchFamily="34" charset="0"/>
                          <a:cs typeface="Arial" panose="020B0604020202020204" pitchFamily="34" charset="0"/>
                        </a:rPr>
                        <a:t> *</a:t>
                      </a:r>
                      <a:endParaRPr lang="es-MX" sz="1400" dirty="0">
                        <a:solidFill>
                          <a:schemeClr val="tx1"/>
                        </a:solidFill>
                        <a:latin typeface="Arial" panose="020B0604020202020204" pitchFamily="34" charset="0"/>
                        <a:cs typeface="Arial" panose="020B0604020202020204" pitchFamily="34" charset="0"/>
                      </a:endParaRPr>
                    </a:p>
                  </a:txBody>
                  <a:tcPr marL="91441" marR="91441" marT="45715" marB="45715">
                    <a:solidFill>
                      <a:schemeClr val="accent3">
                        <a:lumMod val="40000"/>
                        <a:lumOff val="60000"/>
                      </a:schemeClr>
                    </a:solidFill>
                  </a:tcPr>
                </a:tc>
                <a:tc>
                  <a:txBody>
                    <a:bodyPr/>
                    <a:lstStyle/>
                    <a:p>
                      <a:r>
                        <a:rPr lang="es-MX" sz="1400" dirty="0" smtClean="0">
                          <a:solidFill>
                            <a:schemeClr val="tx1"/>
                          </a:solidFill>
                          <a:latin typeface="Arial" panose="020B0604020202020204" pitchFamily="34" charset="0"/>
                          <a:cs typeface="Arial" panose="020B0604020202020204" pitchFamily="34" charset="0"/>
                        </a:rPr>
                        <a:t>Entidad Federativa</a:t>
                      </a:r>
                      <a:endParaRPr lang="es-MX" sz="1400" dirty="0">
                        <a:solidFill>
                          <a:schemeClr val="tx1"/>
                        </a:solidFill>
                        <a:latin typeface="Arial" panose="020B0604020202020204" pitchFamily="34" charset="0"/>
                        <a:cs typeface="Arial" panose="020B0604020202020204" pitchFamily="34" charset="0"/>
                      </a:endParaRPr>
                    </a:p>
                  </a:txBody>
                  <a:tcPr marL="91441" marR="91441" marT="45715" marB="45715">
                    <a:solidFill>
                      <a:schemeClr val="accent3">
                        <a:lumMod val="40000"/>
                        <a:lumOff val="60000"/>
                      </a:schemeClr>
                    </a:solidFill>
                  </a:tcPr>
                </a:tc>
                <a:tc>
                  <a:txBody>
                    <a:bodyPr/>
                    <a:lstStyle/>
                    <a:p>
                      <a:r>
                        <a:rPr lang="es-MX" sz="1400" dirty="0" smtClean="0">
                          <a:solidFill>
                            <a:schemeClr val="tx1"/>
                          </a:solidFill>
                          <a:latin typeface="Arial" panose="020B0604020202020204" pitchFamily="34" charset="0"/>
                          <a:cs typeface="Arial" panose="020B0604020202020204" pitchFamily="34" charset="0"/>
                        </a:rPr>
                        <a:t>Coeficiente *</a:t>
                      </a:r>
                      <a:endParaRPr lang="es-MX" sz="1400" dirty="0">
                        <a:solidFill>
                          <a:schemeClr val="tx1"/>
                        </a:solidFill>
                        <a:latin typeface="Arial" panose="020B0604020202020204" pitchFamily="34" charset="0"/>
                        <a:cs typeface="Arial" panose="020B0604020202020204" pitchFamily="34" charset="0"/>
                      </a:endParaRPr>
                    </a:p>
                  </a:txBody>
                  <a:tcPr marL="91441" marR="91441" marT="45715" marB="45715">
                    <a:solidFill>
                      <a:schemeClr val="accent3">
                        <a:lumMod val="40000"/>
                        <a:lumOff val="60000"/>
                      </a:schemeClr>
                    </a:solidFill>
                  </a:tcPr>
                </a:tc>
              </a:tr>
              <a:tr h="365740">
                <a:tc>
                  <a:txBody>
                    <a:bodyPr/>
                    <a:lstStyle/>
                    <a:p>
                      <a:r>
                        <a:rPr lang="es-MX" sz="1800" dirty="0" smtClean="0"/>
                        <a:t>Aguascalientes</a:t>
                      </a:r>
                      <a:endParaRPr lang="es-MX" sz="1800" dirty="0"/>
                    </a:p>
                  </a:txBody>
                  <a:tcPr marL="91441" marR="91441" marT="45715" marB="45715"/>
                </a:tc>
                <a:tc>
                  <a:txBody>
                    <a:bodyPr/>
                    <a:lstStyle/>
                    <a:p>
                      <a:r>
                        <a:rPr lang="es-MX" sz="1800" dirty="0" smtClean="0"/>
                        <a:t>0.719997</a:t>
                      </a:r>
                      <a:endParaRPr lang="es-MX" sz="1800" dirty="0"/>
                    </a:p>
                  </a:txBody>
                  <a:tcPr marL="91441" marR="91441" marT="45715" marB="45715"/>
                </a:tc>
                <a:tc>
                  <a:txBody>
                    <a:bodyPr/>
                    <a:lstStyle/>
                    <a:p>
                      <a:r>
                        <a:rPr lang="es-MX" sz="1800" dirty="0" smtClean="0"/>
                        <a:t>Hidalgo</a:t>
                      </a:r>
                      <a:endParaRPr lang="es-MX" sz="1800" dirty="0"/>
                    </a:p>
                  </a:txBody>
                  <a:tcPr marL="91441" marR="91441" marT="45715" marB="45715"/>
                </a:tc>
                <a:tc>
                  <a:txBody>
                    <a:bodyPr/>
                    <a:lstStyle/>
                    <a:p>
                      <a:r>
                        <a:rPr lang="es-MX" sz="1800" dirty="0" smtClean="0"/>
                        <a:t>0.043799</a:t>
                      </a:r>
                      <a:endParaRPr lang="es-MX" sz="1800" dirty="0"/>
                    </a:p>
                  </a:txBody>
                  <a:tcPr marL="91441" marR="91441" marT="45715" marB="45715"/>
                </a:tc>
              </a:tr>
              <a:tr h="365740">
                <a:tc>
                  <a:txBody>
                    <a:bodyPr/>
                    <a:lstStyle/>
                    <a:p>
                      <a:r>
                        <a:rPr lang="es-MX" sz="1800" dirty="0" smtClean="0"/>
                        <a:t>Campeche</a:t>
                      </a:r>
                      <a:endParaRPr lang="es-MX" sz="1800" dirty="0"/>
                    </a:p>
                  </a:txBody>
                  <a:tcPr marL="91441" marR="91441" marT="45715" marB="45715"/>
                </a:tc>
                <a:tc>
                  <a:txBody>
                    <a:bodyPr/>
                    <a:lstStyle/>
                    <a:p>
                      <a:r>
                        <a:rPr lang="es-MX" sz="1800" dirty="0" smtClean="0"/>
                        <a:t>1.657272</a:t>
                      </a:r>
                      <a:endParaRPr lang="es-MX" sz="1800" dirty="0"/>
                    </a:p>
                  </a:txBody>
                  <a:tcPr marL="91441" marR="91441" marT="45715" marB="45715"/>
                </a:tc>
                <a:tc>
                  <a:txBody>
                    <a:bodyPr/>
                    <a:lstStyle/>
                    <a:p>
                      <a:r>
                        <a:rPr lang="es-MX" sz="1800" dirty="0" smtClean="0"/>
                        <a:t>Jalisco</a:t>
                      </a:r>
                      <a:endParaRPr lang="es-MX" sz="1800" dirty="0"/>
                    </a:p>
                  </a:txBody>
                  <a:tcPr marL="91441" marR="91441" marT="45715" marB="45715"/>
                </a:tc>
                <a:tc>
                  <a:txBody>
                    <a:bodyPr/>
                    <a:lstStyle/>
                    <a:p>
                      <a:r>
                        <a:rPr lang="es-MX" sz="1800" dirty="0" smtClean="0"/>
                        <a:t>17.860764</a:t>
                      </a:r>
                      <a:endParaRPr lang="es-MX" sz="1800" dirty="0"/>
                    </a:p>
                  </a:txBody>
                  <a:tcPr marL="91441" marR="91441" marT="45715" marB="45715"/>
                </a:tc>
              </a:tr>
              <a:tr h="365740">
                <a:tc>
                  <a:txBody>
                    <a:bodyPr/>
                    <a:lstStyle/>
                    <a:p>
                      <a:r>
                        <a:rPr lang="es-MX" sz="1800" dirty="0" smtClean="0"/>
                        <a:t>Coahuila</a:t>
                      </a:r>
                      <a:endParaRPr lang="es-MX" sz="1800" dirty="0"/>
                    </a:p>
                  </a:txBody>
                  <a:tcPr marL="91441" marR="91441" marT="45715" marB="45715"/>
                </a:tc>
                <a:tc>
                  <a:txBody>
                    <a:bodyPr/>
                    <a:lstStyle/>
                    <a:p>
                      <a:r>
                        <a:rPr lang="es-MX" sz="1800" dirty="0" smtClean="0"/>
                        <a:t>2.346620</a:t>
                      </a:r>
                      <a:endParaRPr lang="es-MX" sz="1800" dirty="0"/>
                    </a:p>
                  </a:txBody>
                  <a:tcPr marL="91441" marR="91441" marT="45715" marB="45715"/>
                </a:tc>
                <a:tc>
                  <a:txBody>
                    <a:bodyPr/>
                    <a:lstStyle/>
                    <a:p>
                      <a:r>
                        <a:rPr lang="es-MX" sz="1800" dirty="0" smtClean="0"/>
                        <a:t>México</a:t>
                      </a:r>
                      <a:endParaRPr lang="es-MX" sz="1800" dirty="0"/>
                    </a:p>
                  </a:txBody>
                  <a:tcPr marL="91441" marR="91441" marT="45715" marB="45715"/>
                </a:tc>
                <a:tc>
                  <a:txBody>
                    <a:bodyPr/>
                    <a:lstStyle/>
                    <a:p>
                      <a:r>
                        <a:rPr lang="es-MX" sz="1800" dirty="0" smtClean="0"/>
                        <a:t>15.863980</a:t>
                      </a:r>
                      <a:endParaRPr lang="es-MX" sz="1800" dirty="0"/>
                    </a:p>
                  </a:txBody>
                  <a:tcPr marL="91441" marR="91441" marT="45715" marB="45715"/>
                </a:tc>
              </a:tr>
              <a:tr h="365740">
                <a:tc>
                  <a:txBody>
                    <a:bodyPr/>
                    <a:lstStyle/>
                    <a:p>
                      <a:r>
                        <a:rPr lang="es-MX" sz="1800" dirty="0" smtClean="0"/>
                        <a:t>Chiapas</a:t>
                      </a:r>
                      <a:endParaRPr lang="es-MX" sz="1800" dirty="0"/>
                    </a:p>
                  </a:txBody>
                  <a:tcPr marL="91441" marR="91441" marT="45715" marB="45715"/>
                </a:tc>
                <a:tc>
                  <a:txBody>
                    <a:bodyPr/>
                    <a:lstStyle/>
                    <a:p>
                      <a:r>
                        <a:rPr lang="es-MX" sz="1800" dirty="0" smtClean="0"/>
                        <a:t>10.910647</a:t>
                      </a:r>
                      <a:endParaRPr lang="es-MX" sz="1800" dirty="0"/>
                    </a:p>
                  </a:txBody>
                  <a:tcPr marL="91441" marR="91441" marT="45715" marB="45715"/>
                </a:tc>
                <a:tc>
                  <a:txBody>
                    <a:bodyPr/>
                    <a:lstStyle/>
                    <a:p>
                      <a:r>
                        <a:rPr lang="es-MX" sz="1800" dirty="0" smtClean="0"/>
                        <a:t>Michoacán </a:t>
                      </a:r>
                      <a:endParaRPr lang="es-MX" sz="1800" dirty="0"/>
                    </a:p>
                  </a:txBody>
                  <a:tcPr marL="91441" marR="91441" marT="45715" marB="45715"/>
                </a:tc>
                <a:tc>
                  <a:txBody>
                    <a:bodyPr/>
                    <a:lstStyle/>
                    <a:p>
                      <a:r>
                        <a:rPr lang="es-MX" sz="1800" dirty="0" smtClean="0"/>
                        <a:t>0.193406</a:t>
                      </a:r>
                      <a:endParaRPr lang="es-MX" sz="1800" dirty="0"/>
                    </a:p>
                  </a:txBody>
                  <a:tcPr marL="91441" marR="91441" marT="45715" marB="45715"/>
                </a:tc>
              </a:tr>
              <a:tr h="365740">
                <a:tc>
                  <a:txBody>
                    <a:bodyPr/>
                    <a:lstStyle/>
                    <a:p>
                      <a:r>
                        <a:rPr lang="es-MX" sz="1800" dirty="0" smtClean="0"/>
                        <a:t>Chihuahua</a:t>
                      </a:r>
                      <a:endParaRPr lang="es-MX" sz="1800" dirty="0"/>
                    </a:p>
                  </a:txBody>
                  <a:tcPr marL="91441" marR="91441" marT="45715" marB="45715"/>
                </a:tc>
                <a:tc>
                  <a:txBody>
                    <a:bodyPr/>
                    <a:lstStyle/>
                    <a:p>
                      <a:r>
                        <a:rPr lang="es-MX" sz="1800" dirty="0" smtClean="0"/>
                        <a:t>6.957249</a:t>
                      </a:r>
                      <a:endParaRPr lang="es-MX" sz="1800" dirty="0"/>
                    </a:p>
                  </a:txBody>
                  <a:tcPr marL="91441" marR="91441" marT="45715" marB="45715"/>
                </a:tc>
                <a:tc>
                  <a:txBody>
                    <a:bodyPr/>
                    <a:lstStyle/>
                    <a:p>
                      <a:r>
                        <a:rPr lang="es-MX" sz="1800" dirty="0" smtClean="0"/>
                        <a:t>Nayarit</a:t>
                      </a:r>
                      <a:endParaRPr lang="es-MX" sz="1800" dirty="0"/>
                    </a:p>
                  </a:txBody>
                  <a:tcPr marL="91441" marR="91441" marT="45715" marB="45715"/>
                </a:tc>
                <a:tc>
                  <a:txBody>
                    <a:bodyPr/>
                    <a:lstStyle/>
                    <a:p>
                      <a:r>
                        <a:rPr lang="es-MX" sz="1800" dirty="0" smtClean="0"/>
                        <a:t>0.796582</a:t>
                      </a:r>
                      <a:endParaRPr lang="es-MX" sz="1800" dirty="0"/>
                    </a:p>
                  </a:txBody>
                  <a:tcPr marL="91441" marR="91441" marT="45715" marB="45715"/>
                </a:tc>
              </a:tr>
              <a:tr h="365740">
                <a:tc>
                  <a:txBody>
                    <a:bodyPr/>
                    <a:lstStyle/>
                    <a:p>
                      <a:r>
                        <a:rPr lang="es-MX" sz="1800" dirty="0" smtClean="0"/>
                        <a:t>Distrito Federal</a:t>
                      </a:r>
                      <a:endParaRPr lang="es-MX" sz="1800" dirty="0"/>
                    </a:p>
                  </a:txBody>
                  <a:tcPr marL="91441" marR="91441" marT="45715" marB="45715"/>
                </a:tc>
                <a:tc>
                  <a:txBody>
                    <a:bodyPr/>
                    <a:lstStyle/>
                    <a:p>
                      <a:r>
                        <a:rPr lang="es-MX" sz="1800" dirty="0" smtClean="0"/>
                        <a:t>25.803126</a:t>
                      </a:r>
                      <a:endParaRPr lang="es-MX" sz="1800" dirty="0"/>
                    </a:p>
                  </a:txBody>
                  <a:tcPr marL="91441" marR="91441" marT="45715" marB="45715"/>
                </a:tc>
                <a:tc>
                  <a:txBody>
                    <a:bodyPr/>
                    <a:lstStyle/>
                    <a:p>
                      <a:r>
                        <a:rPr lang="es-MX" sz="1800" dirty="0" smtClean="0"/>
                        <a:t>Sinaloa</a:t>
                      </a:r>
                      <a:endParaRPr lang="es-MX" sz="1800" dirty="0"/>
                    </a:p>
                  </a:txBody>
                  <a:tcPr marL="91441" marR="91441" marT="45715" marB="45715"/>
                </a:tc>
                <a:tc>
                  <a:txBody>
                    <a:bodyPr/>
                    <a:lstStyle/>
                    <a:p>
                      <a:r>
                        <a:rPr lang="es-MX" sz="1800" dirty="0" smtClean="0"/>
                        <a:t>7.611863</a:t>
                      </a:r>
                      <a:endParaRPr lang="es-MX" sz="1800" dirty="0"/>
                    </a:p>
                  </a:txBody>
                  <a:tcPr marL="91441" marR="91441" marT="45715" marB="45715"/>
                </a:tc>
              </a:tr>
              <a:tr h="365740">
                <a:tc>
                  <a:txBody>
                    <a:bodyPr/>
                    <a:lstStyle/>
                    <a:p>
                      <a:r>
                        <a:rPr lang="es-MX" sz="1800" dirty="0" smtClean="0"/>
                        <a:t>Durango</a:t>
                      </a:r>
                      <a:endParaRPr lang="es-MX" sz="1800" dirty="0"/>
                    </a:p>
                  </a:txBody>
                  <a:tcPr marL="91441" marR="91441" marT="45715" marB="45715"/>
                </a:tc>
                <a:tc>
                  <a:txBody>
                    <a:bodyPr/>
                    <a:lstStyle/>
                    <a:p>
                      <a:r>
                        <a:rPr lang="es-MX" sz="1800" dirty="0" smtClean="0"/>
                        <a:t>4.756437</a:t>
                      </a:r>
                      <a:endParaRPr lang="es-MX" sz="1800" dirty="0"/>
                    </a:p>
                  </a:txBody>
                  <a:tcPr marL="91441" marR="91441" marT="45715" marB="45715"/>
                </a:tc>
                <a:tc>
                  <a:txBody>
                    <a:bodyPr/>
                    <a:lstStyle/>
                    <a:p>
                      <a:r>
                        <a:rPr lang="es-MX" sz="1800" dirty="0" smtClean="0"/>
                        <a:t>Yucatán</a:t>
                      </a:r>
                      <a:endParaRPr lang="es-MX" sz="1800" dirty="0"/>
                    </a:p>
                  </a:txBody>
                  <a:tcPr marL="91441" marR="91441" marT="45715" marB="45715"/>
                </a:tc>
                <a:tc>
                  <a:txBody>
                    <a:bodyPr/>
                    <a:lstStyle/>
                    <a:p>
                      <a:r>
                        <a:rPr lang="es-MX" sz="1800" dirty="0" smtClean="0"/>
                        <a:t>3.402584</a:t>
                      </a:r>
                      <a:endParaRPr lang="es-MX" sz="1800" dirty="0"/>
                    </a:p>
                  </a:txBody>
                  <a:tcPr marL="91441" marR="91441" marT="45715" marB="45715"/>
                </a:tc>
              </a:tr>
              <a:tr h="365740">
                <a:tc>
                  <a:txBody>
                    <a:bodyPr/>
                    <a:lstStyle/>
                    <a:p>
                      <a:r>
                        <a:rPr lang="es-MX" sz="1800" dirty="0" smtClean="0"/>
                        <a:t>Guerrero</a:t>
                      </a:r>
                      <a:endParaRPr lang="es-MX" sz="1800" dirty="0"/>
                    </a:p>
                  </a:txBody>
                  <a:tcPr marL="91441" marR="91441" marT="45715" marB="45715"/>
                </a:tc>
                <a:tc>
                  <a:txBody>
                    <a:bodyPr/>
                    <a:lstStyle/>
                    <a:p>
                      <a:r>
                        <a:rPr lang="es-MX" sz="1800" dirty="0" smtClean="0"/>
                        <a:t>1.075674</a:t>
                      </a:r>
                      <a:endParaRPr lang="es-MX" sz="1800" dirty="0"/>
                    </a:p>
                  </a:txBody>
                  <a:tcPr marL="91441" marR="91441" marT="45715" marB="45715"/>
                </a:tc>
                <a:tc>
                  <a:txBody>
                    <a:bodyPr/>
                    <a:lstStyle/>
                    <a:p>
                      <a:endParaRPr lang="es-MX" sz="1800"/>
                    </a:p>
                  </a:txBody>
                  <a:tcPr marL="91441" marR="91441" marT="45715" marB="45715"/>
                </a:tc>
                <a:tc>
                  <a:txBody>
                    <a:bodyPr/>
                    <a:lstStyle/>
                    <a:p>
                      <a:endParaRPr lang="es-MX" sz="1800" dirty="0"/>
                    </a:p>
                  </a:txBody>
                  <a:tcPr marL="91441" marR="91441" marT="45715" marB="45715"/>
                </a:tc>
              </a:tr>
            </a:tbl>
          </a:graphicData>
        </a:graphic>
      </p:graphicFrame>
      <p:sp>
        <p:nvSpPr>
          <p:cNvPr id="7" name="CuadroTexto 6"/>
          <p:cNvSpPr txBox="1"/>
          <p:nvPr/>
        </p:nvSpPr>
        <p:spPr>
          <a:xfrm>
            <a:off x="3467100" y="142875"/>
            <a:ext cx="7200900" cy="1200150"/>
          </a:xfrm>
          <a:prstGeom prst="rect">
            <a:avLst/>
          </a:prstGeom>
          <a:noFill/>
        </p:spPr>
        <p:txBody>
          <a:bodyPr>
            <a:spAutoFit/>
          </a:bodyPr>
          <a:lstStyle/>
          <a:p>
            <a:pPr algn="ctr">
              <a:defRPr/>
            </a:pPr>
            <a:r>
              <a:rPr lang="es-MX" sz="2400" b="1" dirty="0">
                <a:effectLst>
                  <a:outerShdw blurRad="38100" dist="38100" dir="2700000" algn="tl">
                    <a:srgbClr val="000000">
                      <a:alpha val="43137"/>
                    </a:srgbClr>
                  </a:outerShdw>
                </a:effectLst>
              </a:rPr>
              <a:t>Cálculo de coeficientes de participación del 30% del crecimiento del Fondo de Fomento Municipal para 2015</a:t>
            </a:r>
          </a:p>
        </p:txBody>
      </p:sp>
      <p:sp>
        <p:nvSpPr>
          <p:cNvPr id="423991" name="CuadroTexto 7"/>
          <p:cNvSpPr txBox="1">
            <a:spLocks noChangeArrowheads="1"/>
          </p:cNvSpPr>
          <p:nvPr/>
        </p:nvSpPr>
        <p:spPr bwMode="auto">
          <a:xfrm>
            <a:off x="2351088" y="5589588"/>
            <a:ext cx="7200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MX" altLang="es-MX" sz="1000"/>
              <a:t>* Coeficientes preliminares</a:t>
            </a:r>
          </a:p>
          <a:p>
            <a:pPr eaLnBrk="1" hangingPunct="1"/>
            <a:r>
              <a:rPr lang="es-MX" altLang="es-MX" sz="1000"/>
              <a:t>Fuente: DOF del 29/06/2015</a:t>
            </a:r>
          </a:p>
        </p:txBody>
      </p:sp>
    </p:spTree>
    <p:extLst>
      <p:ext uri="{BB962C8B-B14F-4D97-AF65-F5344CB8AC3E}">
        <p14:creationId xmlns:p14="http://schemas.microsoft.com/office/powerpoint/2010/main" val="170216863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3309938" y="214314"/>
            <a:ext cx="5357812" cy="42862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dirty="0"/>
              <a:t>Impuesto Especial sobre  Productos y Servicios</a:t>
            </a:r>
          </a:p>
        </p:txBody>
      </p:sp>
      <p:sp>
        <p:nvSpPr>
          <p:cNvPr id="4104" name="10 CuadroTexto"/>
          <p:cNvSpPr txBox="1">
            <a:spLocks noChangeArrowheads="1"/>
          </p:cNvSpPr>
          <p:nvPr/>
        </p:nvSpPr>
        <p:spPr bwMode="auto">
          <a:xfrm>
            <a:off x="1738314" y="1143000"/>
            <a:ext cx="8715375" cy="5416550"/>
          </a:xfrm>
          <a:prstGeom prst="rect">
            <a:avLst/>
          </a:prstGeom>
          <a:noFill/>
          <a:ln w="9525">
            <a:noFill/>
            <a:miter lim="800000"/>
            <a:headEnd/>
            <a:tailEnd/>
          </a:ln>
        </p:spPr>
        <p:txBody>
          <a:bodyPr>
            <a:spAutoFit/>
          </a:bodyPr>
          <a:lstStyle/>
          <a:p>
            <a:pPr algn="just">
              <a:defRPr/>
            </a:pPr>
            <a:r>
              <a:rPr lang="es-ES" sz="2000" dirty="0"/>
              <a:t>De acuerdo con el artículo 3-A de la LCF, las entidades participarán de la recaudación que se obtenga del IEPS en las siguientes:</a:t>
            </a:r>
          </a:p>
          <a:p>
            <a:pPr algn="just">
              <a:defRPr/>
            </a:pPr>
            <a:endParaRPr lang="es-ES" sz="900" dirty="0"/>
          </a:p>
          <a:p>
            <a:pPr marL="857250" lvl="1" indent="-400050" algn="just">
              <a:buClr>
                <a:schemeClr val="accent6">
                  <a:lumMod val="75000"/>
                </a:schemeClr>
              </a:buClr>
              <a:buFont typeface="+mj-lt"/>
              <a:buAutoNum type="romanLcPeriod"/>
              <a:defRPr/>
            </a:pPr>
            <a:r>
              <a:rPr lang="es-ES" sz="2000" dirty="0"/>
              <a:t>El </a:t>
            </a:r>
            <a:r>
              <a:rPr lang="es-ES" sz="2000" b="1" dirty="0"/>
              <a:t>20%</a:t>
            </a:r>
            <a:r>
              <a:rPr lang="es-ES" sz="2000" dirty="0"/>
              <a:t> de lo recaudado por </a:t>
            </a:r>
            <a:r>
              <a:rPr lang="es-ES" sz="2000" b="1" dirty="0"/>
              <a:t>bebidas refrescantes, alcohol, bebidas alcohólicas fermentadas y bebidas alcohólicas.</a:t>
            </a:r>
            <a:endParaRPr lang="es-ES" sz="2000" dirty="0"/>
          </a:p>
          <a:p>
            <a:pPr marL="857250" lvl="1" indent="-400050" algn="just">
              <a:buClr>
                <a:schemeClr val="accent6">
                  <a:lumMod val="75000"/>
                </a:schemeClr>
              </a:buClr>
              <a:buFont typeface="+mj-lt"/>
              <a:buAutoNum type="romanLcPeriod"/>
              <a:defRPr/>
            </a:pPr>
            <a:r>
              <a:rPr lang="es-ES" sz="2000" dirty="0"/>
              <a:t>El </a:t>
            </a:r>
            <a:r>
              <a:rPr lang="es-ES" sz="2000" b="1" dirty="0"/>
              <a:t>20%</a:t>
            </a:r>
            <a:r>
              <a:rPr lang="es-ES" sz="2000" dirty="0"/>
              <a:t> de lo recaudado por </a:t>
            </a:r>
            <a:r>
              <a:rPr lang="es-ES" sz="2000" b="1" dirty="0"/>
              <a:t>cervezas</a:t>
            </a:r>
            <a:r>
              <a:rPr lang="es-ES" sz="2000" dirty="0"/>
              <a:t>.</a:t>
            </a:r>
          </a:p>
          <a:p>
            <a:pPr marL="857250" lvl="1" indent="-400050" algn="just">
              <a:buClr>
                <a:schemeClr val="accent6">
                  <a:lumMod val="75000"/>
                </a:schemeClr>
              </a:buClr>
              <a:buFont typeface="+mj-lt"/>
              <a:buAutoNum type="romanLcPeriod"/>
              <a:defRPr/>
            </a:pPr>
            <a:r>
              <a:rPr lang="es-ES" sz="2000" dirty="0"/>
              <a:t>El </a:t>
            </a:r>
            <a:r>
              <a:rPr lang="es-ES" sz="2000" b="1" dirty="0"/>
              <a:t>8%</a:t>
            </a:r>
            <a:r>
              <a:rPr lang="es-ES" sz="2000" dirty="0"/>
              <a:t> de la recaudación si se trata de </a:t>
            </a:r>
            <a:r>
              <a:rPr lang="es-ES" sz="2000" b="1" dirty="0"/>
              <a:t>tabacos labrados</a:t>
            </a:r>
            <a:r>
              <a:rPr lang="es-ES" sz="2000" dirty="0"/>
              <a:t>.</a:t>
            </a:r>
          </a:p>
          <a:p>
            <a:pPr lvl="1">
              <a:defRPr/>
            </a:pPr>
            <a:r>
              <a:rPr lang="es-ES" sz="2400" dirty="0"/>
              <a:t> </a:t>
            </a:r>
            <a:endParaRPr lang="es-ES" sz="2400" b="1" dirty="0">
              <a:solidFill>
                <a:schemeClr val="tx2"/>
              </a:solidFill>
            </a:endParaRPr>
          </a:p>
          <a:p>
            <a:pPr marL="14288" lvl="1" indent="-14288" algn="just">
              <a:buClr>
                <a:schemeClr val="accent6">
                  <a:lumMod val="75000"/>
                </a:schemeClr>
              </a:buClr>
              <a:defRPr/>
            </a:pPr>
            <a:r>
              <a:rPr lang="es-ES" sz="2400" b="1" dirty="0">
                <a:solidFill>
                  <a:schemeClr val="tx2"/>
                </a:solidFill>
              </a:rPr>
              <a:t>Distribución a Entidades</a:t>
            </a:r>
          </a:p>
          <a:p>
            <a:pPr marL="14288" lvl="1" indent="-14288" algn="just">
              <a:buClr>
                <a:schemeClr val="accent6">
                  <a:lumMod val="75000"/>
                </a:schemeClr>
              </a:buClr>
              <a:defRPr/>
            </a:pPr>
            <a:endParaRPr lang="es-ES" sz="900" b="1" dirty="0">
              <a:solidFill>
                <a:schemeClr val="tx2"/>
              </a:solidFill>
            </a:endParaRPr>
          </a:p>
          <a:p>
            <a:pPr marL="360363" indent="-360363" algn="just">
              <a:buClr>
                <a:schemeClr val="accent6">
                  <a:lumMod val="75000"/>
                </a:schemeClr>
              </a:buClr>
              <a:buFont typeface="Wingdings" pitchFamily="2" charset="2"/>
              <a:buChar char="Ø"/>
              <a:defRPr/>
            </a:pPr>
            <a:r>
              <a:rPr lang="es-ES" sz="2000" dirty="0"/>
              <a:t>Para calcular la participación de las entidades de estos recursos, se procede de la siguiente manera:</a:t>
            </a:r>
          </a:p>
          <a:p>
            <a:pPr algn="just">
              <a:defRPr/>
            </a:pPr>
            <a:r>
              <a:rPr lang="es-ES" sz="2000" dirty="0"/>
              <a:t> </a:t>
            </a:r>
          </a:p>
          <a:p>
            <a:pPr marL="800100" lvl="1" indent="-342900" algn="just">
              <a:buClr>
                <a:schemeClr val="accent6">
                  <a:lumMod val="75000"/>
                </a:schemeClr>
              </a:buClr>
              <a:buFont typeface="Wingdings" pitchFamily="2" charset="2"/>
              <a:buChar char="ü"/>
              <a:defRPr/>
            </a:pPr>
            <a:r>
              <a:rPr lang="es-ES" sz="2000" dirty="0"/>
              <a:t>Se calcula la </a:t>
            </a:r>
            <a:r>
              <a:rPr lang="es-ES" sz="2000" b="1" dirty="0"/>
              <a:t>participación de cada entidad en la recaudación de cada concepto</a:t>
            </a:r>
            <a:r>
              <a:rPr lang="es-ES" sz="2000" dirty="0"/>
              <a:t> mencionado </a:t>
            </a:r>
            <a:r>
              <a:rPr lang="es-ES" sz="2000" b="1" dirty="0"/>
              <a:t>respecto de la recaudación de dichos rubros a nivel nacional.</a:t>
            </a:r>
          </a:p>
          <a:p>
            <a:pPr marL="800100" lvl="1" indent="-342900" algn="just">
              <a:buClr>
                <a:schemeClr val="accent6">
                  <a:lumMod val="75000"/>
                </a:schemeClr>
              </a:buClr>
              <a:buFont typeface="Wingdings" pitchFamily="2" charset="2"/>
              <a:buChar char="ü"/>
              <a:defRPr/>
            </a:pPr>
            <a:r>
              <a:rPr lang="es-ES" sz="2000" dirty="0"/>
              <a:t>La </a:t>
            </a:r>
            <a:r>
              <a:rPr lang="es-ES" sz="2000" b="1" dirty="0"/>
              <a:t>distribución</a:t>
            </a:r>
            <a:r>
              <a:rPr lang="es-ES" sz="2000" dirty="0"/>
              <a:t> de cada concepto se realiza </a:t>
            </a:r>
            <a:r>
              <a:rPr lang="es-ES" sz="2000" b="1" dirty="0"/>
              <a:t>de acuerdo al</a:t>
            </a:r>
            <a:r>
              <a:rPr lang="es-ES" sz="2000" dirty="0"/>
              <a:t> </a:t>
            </a:r>
            <a:r>
              <a:rPr lang="es-ES" sz="2000" b="1" dirty="0"/>
              <a:t>coeficiente de participación calculado en el punto anterior.</a:t>
            </a:r>
          </a:p>
        </p:txBody>
      </p:sp>
      <p:sp>
        <p:nvSpPr>
          <p:cNvPr id="2" name="1 Marcador de número de diapositiva"/>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0AEFE0B-4C8E-42C1-9A75-99293CD1FC91}" type="slidenum">
              <a:rPr lang="es-ES" altLang="es-MX">
                <a:solidFill>
                  <a:srgbClr val="898989"/>
                </a:solidFill>
              </a:rPr>
              <a:pPr eaLnBrk="1" hangingPunct="1"/>
              <a:t>75</a:t>
            </a:fld>
            <a:endParaRPr lang="es-ES" altLang="es-MX">
              <a:solidFill>
                <a:srgbClr val="898989"/>
              </a:solidFill>
            </a:endParaRPr>
          </a:p>
        </p:txBody>
      </p:sp>
    </p:spTree>
    <p:extLst>
      <p:ext uri="{BB962C8B-B14F-4D97-AF65-F5344CB8AC3E}">
        <p14:creationId xmlns:p14="http://schemas.microsoft.com/office/powerpoint/2010/main" val="8318529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2 Marcador de contenido"/>
          <p:cNvSpPr>
            <a:spLocks noGrp="1"/>
          </p:cNvSpPr>
          <p:nvPr>
            <p:ph idx="1"/>
          </p:nvPr>
        </p:nvSpPr>
        <p:spPr>
          <a:xfrm>
            <a:off x="1981200" y="2176464"/>
            <a:ext cx="8229600" cy="2116137"/>
          </a:xfrm>
        </p:spPr>
        <p:txBody>
          <a:bodyPr/>
          <a:lstStyle/>
          <a:p>
            <a:pPr marL="0" indent="0" algn="ctr">
              <a:buNone/>
            </a:pPr>
            <a:r>
              <a:rPr lang="es-MX" altLang="es-MX" sz="4000" b="1"/>
              <a:t>RECAUDACION 2014  TABACOS LABRADOS, BEBIDAS ALCOHÓLICAS Y CERVEZA</a:t>
            </a:r>
          </a:p>
        </p:txBody>
      </p:sp>
    </p:spTree>
    <p:extLst>
      <p:ext uri="{BB962C8B-B14F-4D97-AF65-F5344CB8AC3E}">
        <p14:creationId xmlns:p14="http://schemas.microsoft.com/office/powerpoint/2010/main" val="37822877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2135189" y="692150"/>
          <a:ext cx="7705726" cy="5570536"/>
        </p:xfrm>
        <a:graphic>
          <a:graphicData uri="http://schemas.openxmlformats.org/drawingml/2006/table">
            <a:tbl>
              <a:tblPr/>
              <a:tblGrid>
                <a:gridCol w="1934206"/>
                <a:gridCol w="1505458"/>
                <a:gridCol w="1505458"/>
                <a:gridCol w="1380302"/>
                <a:gridCol w="1380302"/>
              </a:tblGrid>
              <a:tr h="429705">
                <a:tc>
                  <a:txBody>
                    <a:bodyPr/>
                    <a:lstStyle/>
                    <a:p>
                      <a:pPr marL="0" indent="0" algn="ctr" fontAlgn="b">
                        <a:spcBef>
                          <a:spcPts val="200"/>
                        </a:spcBef>
                        <a:spcAft>
                          <a:spcPts val="200"/>
                        </a:spcAft>
                      </a:pPr>
                      <a:r>
                        <a:rPr lang="es-MX" sz="1000" dirty="0">
                          <a:solidFill>
                            <a:srgbClr val="000000"/>
                          </a:solidFill>
                          <a:effectLst/>
                          <a:latin typeface="Arial"/>
                        </a:rPr>
                        <a:t/>
                      </a:r>
                      <a:br>
                        <a:rPr lang="es-MX" sz="1000" dirty="0">
                          <a:solidFill>
                            <a:srgbClr val="000000"/>
                          </a:solidFill>
                          <a:effectLst/>
                          <a:latin typeface="Arial"/>
                        </a:rPr>
                      </a:br>
                      <a:r>
                        <a:rPr lang="es-MX" sz="1000" dirty="0" smtClean="0">
                          <a:solidFill>
                            <a:srgbClr val="000000"/>
                          </a:solidFill>
                          <a:effectLst/>
                          <a:latin typeface="Arial"/>
                        </a:rPr>
                        <a:t>                      </a:t>
                      </a:r>
                      <a:endParaRPr lang="es-MX" sz="1000" dirty="0">
                        <a:solidFill>
                          <a:srgbClr val="000000"/>
                        </a:solidFill>
                        <a:effectLst/>
                      </a:endParaRPr>
                    </a:p>
                  </a:txBody>
                  <a:tcPr marL="41779" marR="41779" marT="42971" marB="42971"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L="0" indent="0" algn="ctr" fontAlgn="b">
                        <a:spcBef>
                          <a:spcPts val="200"/>
                        </a:spcBef>
                        <a:spcAft>
                          <a:spcPts val="200"/>
                        </a:spcAft>
                      </a:pPr>
                      <a:r>
                        <a:rPr lang="es-MX" sz="1000" dirty="0" smtClean="0">
                          <a:solidFill>
                            <a:srgbClr val="000000"/>
                          </a:solidFill>
                          <a:effectLst/>
                          <a:latin typeface="Arial"/>
                        </a:rPr>
                        <a:t>Tabacos</a:t>
                      </a:r>
                      <a:endParaRPr lang="es-MX" sz="1000" dirty="0">
                        <a:solidFill>
                          <a:srgbClr val="000000"/>
                        </a:solidFill>
                        <a:effectLst/>
                      </a:endParaRPr>
                    </a:p>
                  </a:txBody>
                  <a:tcPr marL="41779" marR="41779" marT="42971" marB="42971"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L="0" indent="0" algn="ctr" fontAlgn="b">
                        <a:spcBef>
                          <a:spcPts val="200"/>
                        </a:spcBef>
                        <a:spcAft>
                          <a:spcPts val="200"/>
                        </a:spcAft>
                      </a:pPr>
                      <a:endParaRPr lang="es-MX" sz="1000" dirty="0">
                        <a:solidFill>
                          <a:srgbClr val="000000"/>
                        </a:solidFill>
                        <a:effectLst/>
                      </a:endParaRPr>
                    </a:p>
                  </a:txBody>
                  <a:tcPr marL="41779" marR="41779" marT="42971" marB="42971"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L="0" marR="0" indent="0" algn="ctr" defTabSz="914400" rtl="0" eaLnBrk="1" fontAlgn="b" latinLnBrk="0" hangingPunct="1">
                        <a:lnSpc>
                          <a:spcPct val="100000"/>
                        </a:lnSpc>
                        <a:spcBef>
                          <a:spcPts val="200"/>
                        </a:spcBef>
                        <a:spcAft>
                          <a:spcPts val="200"/>
                        </a:spcAft>
                        <a:buClrTx/>
                        <a:buSzTx/>
                        <a:buFontTx/>
                        <a:buNone/>
                        <a:tabLst/>
                        <a:defRPr/>
                      </a:pPr>
                      <a:r>
                        <a:rPr lang="es-MX" sz="1000" dirty="0" smtClean="0">
                          <a:solidFill>
                            <a:srgbClr val="000000"/>
                          </a:solidFill>
                          <a:effectLst/>
                          <a:latin typeface="Arial"/>
                        </a:rPr>
                        <a:t>Bebidas</a:t>
                      </a:r>
                      <a:endParaRPr lang="es-MX" sz="1000" dirty="0" smtClean="0">
                        <a:solidFill>
                          <a:srgbClr val="000000"/>
                        </a:solidFill>
                        <a:effectLst/>
                      </a:endParaRPr>
                    </a:p>
                  </a:txBody>
                  <a:tcPr marL="41779" marR="41779" marT="42971" marB="42971"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endParaRPr lang="es-MX" sz="2000"/>
                    </a:p>
                  </a:txBody>
                  <a:tcPr marL="85946" marR="85946" marT="42971" marB="42971">
                    <a:lnL>
                      <a:noFill/>
                    </a:lnL>
                  </a:tcPr>
                </a:tc>
              </a:tr>
              <a:tr h="390759">
                <a:tc>
                  <a:txBody>
                    <a:bodyPr/>
                    <a:lstStyle/>
                    <a:p>
                      <a:pPr marL="0" indent="0" algn="just" fontAlgn="b">
                        <a:spcBef>
                          <a:spcPts val="200"/>
                        </a:spcBef>
                        <a:spcAft>
                          <a:spcPts val="200"/>
                        </a:spcAft>
                      </a:pPr>
                      <a:r>
                        <a:rPr lang="es-MX" sz="1000">
                          <a:solidFill>
                            <a:srgbClr val="000000"/>
                          </a:solidFill>
                          <a:effectLst/>
                          <a:latin typeface="Arial"/>
                        </a:rPr>
                        <a:t>Entidades</a:t>
                      </a:r>
                      <a:endParaRPr lang="es-MX" sz="1000">
                        <a:solidFill>
                          <a:srgbClr val="000000"/>
                        </a:solidFill>
                        <a:effectLst/>
                      </a:endParaRPr>
                    </a:p>
                  </a:txBody>
                  <a:tcPr marL="41779" marR="41779" marT="42971" marB="42971"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L="0" indent="0" algn="ctr" fontAlgn="b">
                        <a:spcBef>
                          <a:spcPts val="200"/>
                        </a:spcBef>
                        <a:spcAft>
                          <a:spcPts val="200"/>
                        </a:spcAft>
                      </a:pPr>
                      <a:r>
                        <a:rPr lang="es-MX" sz="1000">
                          <a:solidFill>
                            <a:srgbClr val="000000"/>
                          </a:solidFill>
                          <a:effectLst/>
                          <a:latin typeface="Arial"/>
                        </a:rPr>
                        <a:t>Labrados</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1779" marR="41779" marT="42971" marB="42971"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L="0" indent="0" algn="ctr" fontAlgn="b">
                        <a:spcBef>
                          <a:spcPts val="200"/>
                        </a:spcBef>
                        <a:spcAft>
                          <a:spcPts val="200"/>
                        </a:spcAft>
                      </a:pPr>
                      <a:r>
                        <a:rPr lang="es-MX" sz="1000" dirty="0">
                          <a:solidFill>
                            <a:srgbClr val="000000"/>
                          </a:solidFill>
                          <a:effectLst/>
                          <a:latin typeface="Arial"/>
                        </a:rPr>
                        <a:t>Cerveza</a:t>
                      </a:r>
                      <a:r>
                        <a:rPr lang="es-MX" sz="1000" dirty="0">
                          <a:solidFill>
                            <a:srgbClr val="000000"/>
                          </a:solidFill>
                          <a:effectLst/>
                        </a:rPr>
                        <a:t/>
                      </a:r>
                      <a:br>
                        <a:rPr lang="es-MX" sz="1000" dirty="0">
                          <a:solidFill>
                            <a:srgbClr val="000000"/>
                          </a:solidFill>
                          <a:effectLst/>
                        </a:rPr>
                      </a:br>
                      <a:endParaRPr lang="es-MX" sz="1000" dirty="0">
                        <a:solidFill>
                          <a:srgbClr val="000000"/>
                        </a:solidFill>
                        <a:effectLst/>
                      </a:endParaRPr>
                    </a:p>
                  </a:txBody>
                  <a:tcPr marL="41779" marR="41779" marT="42971" marB="42971"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L="0" indent="0" algn="ctr" fontAlgn="b">
                        <a:spcBef>
                          <a:spcPts val="200"/>
                        </a:spcBef>
                        <a:spcAft>
                          <a:spcPts val="200"/>
                        </a:spcAft>
                      </a:pPr>
                      <a:r>
                        <a:rPr lang="es-MX" sz="1000" dirty="0">
                          <a:solidFill>
                            <a:srgbClr val="000000"/>
                          </a:solidFill>
                          <a:effectLst/>
                          <a:latin typeface="Arial"/>
                        </a:rPr>
                        <a:t>Alcohólicas</a:t>
                      </a:r>
                      <a:r>
                        <a:rPr lang="es-MX" sz="1000" dirty="0">
                          <a:solidFill>
                            <a:srgbClr val="000000"/>
                          </a:solidFill>
                          <a:effectLst/>
                        </a:rPr>
                        <a:t/>
                      </a:r>
                      <a:br>
                        <a:rPr lang="es-MX" sz="1000" dirty="0">
                          <a:solidFill>
                            <a:srgbClr val="000000"/>
                          </a:solidFill>
                          <a:effectLst/>
                        </a:rPr>
                      </a:br>
                      <a:endParaRPr lang="es-MX" sz="1000" dirty="0">
                        <a:solidFill>
                          <a:srgbClr val="000000"/>
                        </a:solidFill>
                        <a:effectLst/>
                      </a:endParaRPr>
                    </a:p>
                  </a:txBody>
                  <a:tcPr marL="41779" marR="41779" marT="42971" marB="42971"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L="0" indent="0" algn="ctr" fontAlgn="b">
                        <a:spcBef>
                          <a:spcPts val="200"/>
                        </a:spcBef>
                        <a:spcAft>
                          <a:spcPts val="200"/>
                        </a:spcAft>
                      </a:pPr>
                      <a:r>
                        <a:rPr lang="es-MX" sz="1000" dirty="0">
                          <a:solidFill>
                            <a:srgbClr val="000000"/>
                          </a:solidFill>
                          <a:effectLst/>
                          <a:latin typeface="Arial"/>
                        </a:rPr>
                        <a:t>Total</a:t>
                      </a:r>
                      <a:r>
                        <a:rPr lang="es-MX" sz="1000" dirty="0">
                          <a:solidFill>
                            <a:srgbClr val="000000"/>
                          </a:solidFill>
                          <a:effectLst/>
                        </a:rPr>
                        <a:t/>
                      </a:r>
                      <a:br>
                        <a:rPr lang="es-MX" sz="1000" dirty="0">
                          <a:solidFill>
                            <a:srgbClr val="000000"/>
                          </a:solidFill>
                          <a:effectLst/>
                        </a:rPr>
                      </a:br>
                      <a:endParaRPr lang="es-MX" sz="1000" dirty="0">
                        <a:solidFill>
                          <a:srgbClr val="000000"/>
                        </a:solidFill>
                        <a:effectLst/>
                      </a:endParaRPr>
                    </a:p>
                  </a:txBody>
                  <a:tcPr marL="41779" marR="41779" marT="42971" marB="42971" anchor="b">
                    <a:lnL>
                      <a:noFill/>
                    </a:lnL>
                    <a:lnR>
                      <a:noFill/>
                    </a:lnR>
                    <a:lnB w="6350" cap="flat" cmpd="sng" algn="ctr">
                      <a:solidFill>
                        <a:srgbClr val="000000"/>
                      </a:solidFill>
                      <a:prstDash val="solid"/>
                      <a:round/>
                      <a:headEnd type="none" w="med" len="med"/>
                      <a:tailEnd type="none" w="med" len="med"/>
                    </a:lnB>
                    <a:solidFill>
                      <a:srgbClr val="FFFFFF"/>
                    </a:solidFill>
                  </a:tcPr>
                </a:tc>
              </a:tr>
              <a:tr h="390759">
                <a:tc>
                  <a:txBody>
                    <a:bodyPr/>
                    <a:lstStyle/>
                    <a:p>
                      <a:pPr marL="0" indent="0" algn="just" fontAlgn="b">
                        <a:spcBef>
                          <a:spcPts val="200"/>
                        </a:spcBef>
                        <a:spcAft>
                          <a:spcPts val="200"/>
                        </a:spcAft>
                      </a:pPr>
                      <a:r>
                        <a:rPr lang="es-MX" sz="1000">
                          <a:solidFill>
                            <a:srgbClr val="000000"/>
                          </a:solidFill>
                          <a:effectLst/>
                          <a:latin typeface="Arial"/>
                        </a:rPr>
                        <a:t> </a:t>
                      </a:r>
                      <a:endParaRPr lang="es-MX" sz="1000">
                        <a:solidFill>
                          <a:srgbClr val="000000"/>
                        </a:solidFill>
                        <a:effectLst/>
                      </a:endParaRPr>
                    </a:p>
                  </a:txBody>
                  <a:tcPr marL="41779" marR="41779" marT="42971" marB="42971"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L="0" indent="0" algn="r" fontAlgn="b">
                        <a:spcBef>
                          <a:spcPts val="200"/>
                        </a:spcBef>
                        <a:spcAft>
                          <a:spcPts val="200"/>
                        </a:spcAft>
                      </a:pPr>
                      <a:r>
                        <a:rPr lang="es-MX" sz="1000">
                          <a:solidFill>
                            <a:srgbClr val="000000"/>
                          </a:solidFill>
                          <a:effectLst/>
                          <a:latin typeface="Arial"/>
                        </a:rPr>
                        <a:t> </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1779" marR="41779" marT="42971" marB="42971"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L="0" indent="0" algn="r" fontAlgn="b">
                        <a:spcBef>
                          <a:spcPts val="200"/>
                        </a:spcBef>
                        <a:spcAft>
                          <a:spcPts val="200"/>
                        </a:spcAft>
                      </a:pPr>
                      <a:r>
                        <a:rPr lang="es-MX" sz="1000">
                          <a:solidFill>
                            <a:srgbClr val="000000"/>
                          </a:solidFill>
                          <a:effectLst/>
                          <a:latin typeface="Arial"/>
                        </a:rPr>
                        <a:t> </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1779" marR="41779" marT="42971" marB="42971"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L="0" indent="0" algn="r" fontAlgn="b">
                        <a:spcBef>
                          <a:spcPts val="200"/>
                        </a:spcBef>
                        <a:spcAft>
                          <a:spcPts val="200"/>
                        </a:spcAft>
                      </a:pPr>
                      <a:r>
                        <a:rPr lang="es-MX" sz="1000">
                          <a:solidFill>
                            <a:srgbClr val="000000"/>
                          </a:solidFill>
                          <a:effectLst/>
                          <a:latin typeface="Arial"/>
                        </a:rPr>
                        <a:t> </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1779" marR="41779" marT="42971" marB="42971"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L="0" indent="0" algn="r" fontAlgn="b">
                        <a:spcBef>
                          <a:spcPts val="200"/>
                        </a:spcBef>
                        <a:spcAft>
                          <a:spcPts val="200"/>
                        </a:spcAft>
                      </a:pPr>
                      <a:r>
                        <a:rPr lang="es-MX" sz="1000">
                          <a:solidFill>
                            <a:srgbClr val="000000"/>
                          </a:solidFill>
                          <a:effectLst/>
                          <a:latin typeface="Arial"/>
                        </a:rPr>
                        <a:t> </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1779" marR="41779" marT="42971" marB="42971"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r>
              <a:tr h="421241">
                <a:tc>
                  <a:txBody>
                    <a:bodyPr/>
                    <a:lstStyle/>
                    <a:p>
                      <a:pPr marL="0" indent="0" algn="just" fontAlgn="b">
                        <a:spcBef>
                          <a:spcPts val="200"/>
                        </a:spcBef>
                        <a:spcAft>
                          <a:spcPts val="200"/>
                        </a:spcAft>
                      </a:pPr>
                      <a:r>
                        <a:rPr lang="es-MX" sz="1100" b="1" dirty="0">
                          <a:solidFill>
                            <a:srgbClr val="0070C0"/>
                          </a:solidFill>
                          <a:effectLst/>
                          <a:latin typeface="Arial"/>
                        </a:rPr>
                        <a:t>Aguascalientes</a:t>
                      </a:r>
                      <a:endParaRPr lang="es-MX" sz="1100" b="1" dirty="0">
                        <a:solidFill>
                          <a:srgbClr val="0070C0"/>
                        </a:solidFill>
                        <a:effectLst/>
                      </a:endParaRPr>
                    </a:p>
                  </a:txBody>
                  <a:tcPr marL="41779" marR="41779" marT="42971" marB="42971"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100" b="1" dirty="0">
                          <a:solidFill>
                            <a:srgbClr val="0070C0"/>
                          </a:solidFill>
                          <a:effectLst/>
                          <a:latin typeface="Arial"/>
                        </a:rPr>
                        <a:t>1,143,735</a:t>
                      </a:r>
                      <a:r>
                        <a:rPr lang="es-MX" sz="1100" b="1" dirty="0">
                          <a:solidFill>
                            <a:srgbClr val="0070C0"/>
                          </a:solidFill>
                          <a:effectLst/>
                        </a:rPr>
                        <a:t/>
                      </a:r>
                      <a:br>
                        <a:rPr lang="es-MX" sz="1100" b="1" dirty="0">
                          <a:solidFill>
                            <a:srgbClr val="0070C0"/>
                          </a:solidFill>
                          <a:effectLst/>
                        </a:rPr>
                      </a:br>
                      <a:endParaRPr lang="es-MX" sz="1100" b="1" dirty="0">
                        <a:solidFill>
                          <a:srgbClr val="0070C0"/>
                        </a:solidFill>
                        <a:effectLst/>
                      </a:endParaRPr>
                    </a:p>
                  </a:txBody>
                  <a:tcPr marL="41779" marR="41779" marT="42971" marB="42971"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100" b="1" dirty="0">
                          <a:solidFill>
                            <a:srgbClr val="0070C0"/>
                          </a:solidFill>
                          <a:effectLst/>
                          <a:latin typeface="Arial"/>
                        </a:rPr>
                        <a:t>4,756,233</a:t>
                      </a:r>
                      <a:r>
                        <a:rPr lang="es-MX" sz="1100" b="1" dirty="0">
                          <a:solidFill>
                            <a:srgbClr val="0070C0"/>
                          </a:solidFill>
                          <a:effectLst/>
                        </a:rPr>
                        <a:t/>
                      </a:r>
                      <a:br>
                        <a:rPr lang="es-MX" sz="1100" b="1" dirty="0">
                          <a:solidFill>
                            <a:srgbClr val="0070C0"/>
                          </a:solidFill>
                          <a:effectLst/>
                        </a:rPr>
                      </a:br>
                      <a:endParaRPr lang="es-MX" sz="1100" b="1" dirty="0">
                        <a:solidFill>
                          <a:srgbClr val="0070C0"/>
                        </a:solidFill>
                        <a:effectLst/>
                      </a:endParaRPr>
                    </a:p>
                  </a:txBody>
                  <a:tcPr marL="41779" marR="41779" marT="42971" marB="42971"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100" b="1" dirty="0">
                          <a:solidFill>
                            <a:srgbClr val="0070C0"/>
                          </a:solidFill>
                          <a:effectLst/>
                          <a:latin typeface="Arial"/>
                        </a:rPr>
                        <a:t>1,582,089</a:t>
                      </a:r>
                      <a:r>
                        <a:rPr lang="es-MX" sz="1100" b="1" dirty="0">
                          <a:solidFill>
                            <a:srgbClr val="0070C0"/>
                          </a:solidFill>
                          <a:effectLst/>
                        </a:rPr>
                        <a:t/>
                      </a:r>
                      <a:br>
                        <a:rPr lang="es-MX" sz="1100" b="1" dirty="0">
                          <a:solidFill>
                            <a:srgbClr val="0070C0"/>
                          </a:solidFill>
                          <a:effectLst/>
                        </a:rPr>
                      </a:br>
                      <a:endParaRPr lang="es-MX" sz="1100" b="1" dirty="0">
                        <a:solidFill>
                          <a:srgbClr val="0070C0"/>
                        </a:solidFill>
                        <a:effectLst/>
                      </a:endParaRPr>
                    </a:p>
                  </a:txBody>
                  <a:tcPr marL="41779" marR="41779" marT="42971" marB="42971"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100" b="1" dirty="0">
                          <a:solidFill>
                            <a:srgbClr val="0070C0"/>
                          </a:solidFill>
                          <a:effectLst/>
                          <a:latin typeface="Arial"/>
                        </a:rPr>
                        <a:t>7,482,057</a:t>
                      </a:r>
                      <a:r>
                        <a:rPr lang="es-MX" sz="1100" b="1" dirty="0">
                          <a:solidFill>
                            <a:srgbClr val="0070C0"/>
                          </a:solidFill>
                          <a:effectLst/>
                        </a:rPr>
                        <a:t/>
                      </a:r>
                      <a:br>
                        <a:rPr lang="es-MX" sz="1100" b="1" dirty="0">
                          <a:solidFill>
                            <a:srgbClr val="0070C0"/>
                          </a:solidFill>
                          <a:effectLst/>
                        </a:rPr>
                      </a:br>
                      <a:endParaRPr lang="es-MX" sz="1100" b="1" dirty="0">
                        <a:solidFill>
                          <a:srgbClr val="0070C0"/>
                        </a:solidFill>
                        <a:effectLst/>
                      </a:endParaRPr>
                    </a:p>
                  </a:txBody>
                  <a:tcPr marL="41779" marR="41779" marT="42971" marB="42971" anchor="b">
                    <a:lnL>
                      <a:noFill/>
                    </a:lnL>
                    <a:lnR>
                      <a:noFill/>
                    </a:lnR>
                    <a:lnT>
                      <a:noFill/>
                    </a:lnT>
                    <a:lnB>
                      <a:noFill/>
                    </a:lnB>
                    <a:solidFill>
                      <a:srgbClr val="FFFFFF"/>
                    </a:solidFill>
                  </a:tcPr>
                </a:tc>
              </a:tr>
              <a:tr h="390759">
                <a:tc>
                  <a:txBody>
                    <a:bodyPr/>
                    <a:lstStyle/>
                    <a:p>
                      <a:pPr marL="0" indent="0" algn="just" fontAlgn="b">
                        <a:spcBef>
                          <a:spcPts val="200"/>
                        </a:spcBef>
                        <a:spcAft>
                          <a:spcPts val="200"/>
                        </a:spcAft>
                      </a:pPr>
                      <a:r>
                        <a:rPr lang="es-MX" sz="1000">
                          <a:solidFill>
                            <a:srgbClr val="000000"/>
                          </a:solidFill>
                          <a:effectLst/>
                          <a:latin typeface="Arial"/>
                        </a:rPr>
                        <a:t>Baja California</a:t>
                      </a:r>
                      <a:endParaRPr lang="es-MX" sz="1000">
                        <a:solidFill>
                          <a:srgbClr val="000000"/>
                        </a:solidFill>
                        <a:effectLst/>
                      </a:endParaRPr>
                    </a:p>
                  </a:txBody>
                  <a:tcPr marL="41779" marR="41779" marT="42971" marB="42971"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000">
                          <a:solidFill>
                            <a:srgbClr val="000000"/>
                          </a:solidFill>
                          <a:effectLst/>
                          <a:latin typeface="Arial"/>
                        </a:rPr>
                        <a:t>3,967,909</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1779" marR="41779" marT="42971" marB="42971"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000">
                          <a:solidFill>
                            <a:srgbClr val="000000"/>
                          </a:solidFill>
                          <a:effectLst/>
                          <a:latin typeface="Arial"/>
                        </a:rPr>
                        <a:t>15,449,204</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1779" marR="41779" marT="42971" marB="42971"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000">
                          <a:solidFill>
                            <a:srgbClr val="000000"/>
                          </a:solidFill>
                          <a:effectLst/>
                          <a:latin typeface="Arial"/>
                        </a:rPr>
                        <a:t>3,982,947</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1779" marR="41779" marT="42971" marB="42971"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000">
                          <a:solidFill>
                            <a:srgbClr val="000000"/>
                          </a:solidFill>
                          <a:effectLst/>
                          <a:latin typeface="Arial"/>
                        </a:rPr>
                        <a:t>23,400,059</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1779" marR="41779" marT="42971" marB="42971" anchor="b">
                    <a:lnL>
                      <a:noFill/>
                    </a:lnL>
                    <a:lnR>
                      <a:noFill/>
                    </a:lnR>
                    <a:lnT>
                      <a:noFill/>
                    </a:lnT>
                    <a:lnB>
                      <a:noFill/>
                    </a:lnB>
                    <a:solidFill>
                      <a:srgbClr val="FFFFFF"/>
                    </a:solidFill>
                  </a:tcPr>
                </a:tc>
              </a:tr>
              <a:tr h="390759">
                <a:tc>
                  <a:txBody>
                    <a:bodyPr/>
                    <a:lstStyle/>
                    <a:p>
                      <a:pPr marL="0" indent="0" algn="just" fontAlgn="b">
                        <a:spcBef>
                          <a:spcPts val="200"/>
                        </a:spcBef>
                        <a:spcAft>
                          <a:spcPts val="200"/>
                        </a:spcAft>
                      </a:pPr>
                      <a:r>
                        <a:rPr lang="es-MX" sz="1000">
                          <a:solidFill>
                            <a:srgbClr val="000000"/>
                          </a:solidFill>
                          <a:effectLst/>
                          <a:latin typeface="Arial"/>
                        </a:rPr>
                        <a:t>Baja California Sur</a:t>
                      </a:r>
                      <a:endParaRPr lang="es-MX" sz="1000">
                        <a:solidFill>
                          <a:srgbClr val="000000"/>
                        </a:solidFill>
                        <a:effectLst/>
                      </a:endParaRPr>
                    </a:p>
                  </a:txBody>
                  <a:tcPr marL="41779" marR="41779" marT="42971" marB="42971"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000">
                          <a:solidFill>
                            <a:srgbClr val="000000"/>
                          </a:solidFill>
                          <a:effectLst/>
                          <a:latin typeface="Arial"/>
                        </a:rPr>
                        <a:t>765,464</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1779" marR="41779" marT="42971" marB="42971"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000">
                          <a:solidFill>
                            <a:srgbClr val="000000"/>
                          </a:solidFill>
                          <a:effectLst/>
                          <a:latin typeface="Arial"/>
                        </a:rPr>
                        <a:t>3,802,285</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1779" marR="41779" marT="42971" marB="42971"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000">
                          <a:solidFill>
                            <a:srgbClr val="000000"/>
                          </a:solidFill>
                          <a:effectLst/>
                          <a:latin typeface="Arial"/>
                        </a:rPr>
                        <a:t>1,840,971</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1779" marR="41779" marT="42971" marB="42971"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000">
                          <a:solidFill>
                            <a:srgbClr val="000000"/>
                          </a:solidFill>
                          <a:effectLst/>
                          <a:latin typeface="Arial"/>
                        </a:rPr>
                        <a:t>6,408,719</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1779" marR="41779" marT="42971" marB="42971" anchor="b">
                    <a:lnL>
                      <a:noFill/>
                    </a:lnL>
                    <a:lnR>
                      <a:noFill/>
                    </a:lnR>
                    <a:lnT>
                      <a:noFill/>
                    </a:lnT>
                    <a:lnB>
                      <a:noFill/>
                    </a:lnB>
                    <a:solidFill>
                      <a:srgbClr val="FFFFFF"/>
                    </a:solidFill>
                  </a:tcPr>
                </a:tc>
              </a:tr>
              <a:tr h="390759">
                <a:tc>
                  <a:txBody>
                    <a:bodyPr/>
                    <a:lstStyle/>
                    <a:p>
                      <a:pPr marL="0" indent="0" algn="just" fontAlgn="b">
                        <a:spcBef>
                          <a:spcPts val="200"/>
                        </a:spcBef>
                        <a:spcAft>
                          <a:spcPts val="200"/>
                        </a:spcAft>
                      </a:pPr>
                      <a:r>
                        <a:rPr lang="es-MX" sz="1000">
                          <a:solidFill>
                            <a:srgbClr val="000000"/>
                          </a:solidFill>
                          <a:effectLst/>
                          <a:latin typeface="Arial"/>
                        </a:rPr>
                        <a:t>Campeche</a:t>
                      </a:r>
                      <a:endParaRPr lang="es-MX" sz="1000">
                        <a:solidFill>
                          <a:srgbClr val="000000"/>
                        </a:solidFill>
                        <a:effectLst/>
                      </a:endParaRPr>
                    </a:p>
                  </a:txBody>
                  <a:tcPr marL="41779" marR="41779" marT="42971" marB="42971"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000">
                          <a:solidFill>
                            <a:srgbClr val="000000"/>
                          </a:solidFill>
                          <a:effectLst/>
                          <a:latin typeface="Arial"/>
                        </a:rPr>
                        <a:t>245,248</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1779" marR="41779" marT="42971" marB="42971"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000">
                          <a:solidFill>
                            <a:srgbClr val="000000"/>
                          </a:solidFill>
                          <a:effectLst/>
                          <a:latin typeface="Arial"/>
                        </a:rPr>
                        <a:t>4,328,896</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1779" marR="41779" marT="42971" marB="42971"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000">
                          <a:solidFill>
                            <a:srgbClr val="000000"/>
                          </a:solidFill>
                          <a:effectLst/>
                          <a:latin typeface="Arial"/>
                        </a:rPr>
                        <a:t>494,134</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1779" marR="41779" marT="42971" marB="42971"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000">
                          <a:solidFill>
                            <a:srgbClr val="000000"/>
                          </a:solidFill>
                          <a:effectLst/>
                          <a:latin typeface="Arial"/>
                        </a:rPr>
                        <a:t>5,068,279</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1779" marR="41779" marT="42971" marB="42971" anchor="b">
                    <a:lnL>
                      <a:noFill/>
                    </a:lnL>
                    <a:lnR>
                      <a:noFill/>
                    </a:lnR>
                    <a:lnT>
                      <a:noFill/>
                    </a:lnT>
                    <a:lnB>
                      <a:noFill/>
                    </a:lnB>
                    <a:solidFill>
                      <a:srgbClr val="FFFFFF"/>
                    </a:solidFill>
                  </a:tcPr>
                </a:tc>
              </a:tr>
              <a:tr h="390759">
                <a:tc>
                  <a:txBody>
                    <a:bodyPr/>
                    <a:lstStyle/>
                    <a:p>
                      <a:pPr marL="0" indent="0" algn="just" fontAlgn="b">
                        <a:spcBef>
                          <a:spcPts val="200"/>
                        </a:spcBef>
                        <a:spcAft>
                          <a:spcPts val="200"/>
                        </a:spcAft>
                      </a:pPr>
                      <a:r>
                        <a:rPr lang="es-MX" sz="1000">
                          <a:solidFill>
                            <a:srgbClr val="000000"/>
                          </a:solidFill>
                          <a:effectLst/>
                          <a:latin typeface="Arial"/>
                        </a:rPr>
                        <a:t>Coahuila</a:t>
                      </a:r>
                      <a:endParaRPr lang="es-MX" sz="1000">
                        <a:solidFill>
                          <a:srgbClr val="000000"/>
                        </a:solidFill>
                        <a:effectLst/>
                      </a:endParaRPr>
                    </a:p>
                  </a:txBody>
                  <a:tcPr marL="41779" marR="41779" marT="42971" marB="42971"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000">
                          <a:solidFill>
                            <a:srgbClr val="000000"/>
                          </a:solidFill>
                          <a:effectLst/>
                          <a:latin typeface="Arial"/>
                        </a:rPr>
                        <a:t>2,046,162</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1779" marR="41779" marT="42971" marB="42971"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000">
                          <a:solidFill>
                            <a:srgbClr val="000000"/>
                          </a:solidFill>
                          <a:effectLst/>
                          <a:latin typeface="Arial"/>
                        </a:rPr>
                        <a:t>17,907,745</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1779" marR="41779" marT="42971" marB="42971"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000">
                          <a:solidFill>
                            <a:srgbClr val="000000"/>
                          </a:solidFill>
                          <a:effectLst/>
                          <a:latin typeface="Arial"/>
                        </a:rPr>
                        <a:t>1,978,822</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1779" marR="41779" marT="42971" marB="42971"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000">
                          <a:solidFill>
                            <a:srgbClr val="000000"/>
                          </a:solidFill>
                          <a:effectLst/>
                          <a:latin typeface="Arial"/>
                        </a:rPr>
                        <a:t>21,932,729</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1779" marR="41779" marT="42971" marB="42971" anchor="b">
                    <a:lnL>
                      <a:noFill/>
                    </a:lnL>
                    <a:lnR>
                      <a:noFill/>
                    </a:lnR>
                    <a:lnT>
                      <a:noFill/>
                    </a:lnT>
                    <a:lnB>
                      <a:noFill/>
                    </a:lnB>
                    <a:solidFill>
                      <a:srgbClr val="FFFFFF"/>
                    </a:solidFill>
                  </a:tcPr>
                </a:tc>
              </a:tr>
              <a:tr h="390759">
                <a:tc>
                  <a:txBody>
                    <a:bodyPr/>
                    <a:lstStyle/>
                    <a:p>
                      <a:pPr marL="0" indent="0" algn="just" fontAlgn="b">
                        <a:spcBef>
                          <a:spcPts val="200"/>
                        </a:spcBef>
                        <a:spcAft>
                          <a:spcPts val="200"/>
                        </a:spcAft>
                      </a:pPr>
                      <a:r>
                        <a:rPr lang="es-MX" sz="1000">
                          <a:solidFill>
                            <a:srgbClr val="000000"/>
                          </a:solidFill>
                          <a:effectLst/>
                          <a:latin typeface="Arial"/>
                        </a:rPr>
                        <a:t>Colima</a:t>
                      </a:r>
                      <a:endParaRPr lang="es-MX" sz="1000">
                        <a:solidFill>
                          <a:srgbClr val="000000"/>
                        </a:solidFill>
                        <a:effectLst/>
                      </a:endParaRPr>
                    </a:p>
                  </a:txBody>
                  <a:tcPr marL="41779" marR="41779" marT="42971" marB="42971"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000">
                          <a:solidFill>
                            <a:srgbClr val="000000"/>
                          </a:solidFill>
                          <a:effectLst/>
                          <a:latin typeface="Arial"/>
                        </a:rPr>
                        <a:t>811,134</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1779" marR="41779" marT="42971" marB="42971"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000">
                          <a:solidFill>
                            <a:srgbClr val="000000"/>
                          </a:solidFill>
                          <a:effectLst/>
                          <a:latin typeface="Arial"/>
                        </a:rPr>
                        <a:t>2,593,565</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1779" marR="41779" marT="42971" marB="42971"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000">
                          <a:solidFill>
                            <a:srgbClr val="000000"/>
                          </a:solidFill>
                          <a:effectLst/>
                          <a:latin typeface="Arial"/>
                        </a:rPr>
                        <a:t>820,155</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1779" marR="41779" marT="42971" marB="42971"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000">
                          <a:solidFill>
                            <a:srgbClr val="000000"/>
                          </a:solidFill>
                          <a:effectLst/>
                          <a:latin typeface="Arial"/>
                        </a:rPr>
                        <a:t>4,224,854</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1779" marR="41779" marT="42971" marB="42971" anchor="b">
                    <a:lnL>
                      <a:noFill/>
                    </a:lnL>
                    <a:lnR>
                      <a:noFill/>
                    </a:lnR>
                    <a:lnT>
                      <a:noFill/>
                    </a:lnT>
                    <a:lnB>
                      <a:noFill/>
                    </a:lnB>
                    <a:solidFill>
                      <a:srgbClr val="FFFFFF"/>
                    </a:solidFill>
                  </a:tcPr>
                </a:tc>
              </a:tr>
              <a:tr h="390759">
                <a:tc>
                  <a:txBody>
                    <a:bodyPr/>
                    <a:lstStyle/>
                    <a:p>
                      <a:pPr marL="0" indent="0" algn="just" fontAlgn="b">
                        <a:spcBef>
                          <a:spcPts val="200"/>
                        </a:spcBef>
                        <a:spcAft>
                          <a:spcPts val="200"/>
                        </a:spcAft>
                      </a:pPr>
                      <a:r>
                        <a:rPr lang="es-MX" sz="1000">
                          <a:solidFill>
                            <a:srgbClr val="000000"/>
                          </a:solidFill>
                          <a:effectLst/>
                          <a:latin typeface="Arial"/>
                        </a:rPr>
                        <a:t>Chiapas</a:t>
                      </a:r>
                      <a:endParaRPr lang="es-MX" sz="1000">
                        <a:solidFill>
                          <a:srgbClr val="000000"/>
                        </a:solidFill>
                        <a:effectLst/>
                      </a:endParaRPr>
                    </a:p>
                  </a:txBody>
                  <a:tcPr marL="41779" marR="41779" marT="42971" marB="42971"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000">
                          <a:solidFill>
                            <a:srgbClr val="000000"/>
                          </a:solidFill>
                          <a:effectLst/>
                          <a:latin typeface="Arial"/>
                        </a:rPr>
                        <a:t>700,586</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1779" marR="41779" marT="42971" marB="42971"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000">
                          <a:solidFill>
                            <a:srgbClr val="000000"/>
                          </a:solidFill>
                          <a:effectLst/>
                          <a:latin typeface="Arial"/>
                        </a:rPr>
                        <a:t>11,755,628</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1779" marR="41779" marT="42971" marB="42971"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000">
                          <a:solidFill>
                            <a:srgbClr val="000000"/>
                          </a:solidFill>
                          <a:effectLst/>
                          <a:latin typeface="Arial"/>
                        </a:rPr>
                        <a:t>1,811,873</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1779" marR="41779" marT="42971" marB="42971"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000">
                          <a:solidFill>
                            <a:srgbClr val="000000"/>
                          </a:solidFill>
                          <a:effectLst/>
                          <a:latin typeface="Arial"/>
                        </a:rPr>
                        <a:t>14,268,087</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1779" marR="41779" marT="42971" marB="42971" anchor="b">
                    <a:lnL>
                      <a:noFill/>
                    </a:lnL>
                    <a:lnR>
                      <a:noFill/>
                    </a:lnR>
                    <a:lnT>
                      <a:noFill/>
                    </a:lnT>
                    <a:lnB>
                      <a:noFill/>
                    </a:lnB>
                    <a:solidFill>
                      <a:srgbClr val="FFFFFF"/>
                    </a:solidFill>
                  </a:tcPr>
                </a:tc>
              </a:tr>
              <a:tr h="390759">
                <a:tc>
                  <a:txBody>
                    <a:bodyPr/>
                    <a:lstStyle/>
                    <a:p>
                      <a:pPr marL="0" indent="0" algn="just" fontAlgn="b">
                        <a:spcBef>
                          <a:spcPts val="200"/>
                        </a:spcBef>
                        <a:spcAft>
                          <a:spcPts val="200"/>
                        </a:spcAft>
                      </a:pPr>
                      <a:r>
                        <a:rPr lang="es-MX" sz="1000">
                          <a:solidFill>
                            <a:srgbClr val="000000"/>
                          </a:solidFill>
                          <a:effectLst/>
                          <a:latin typeface="Arial"/>
                        </a:rPr>
                        <a:t>Chihuahua</a:t>
                      </a:r>
                      <a:endParaRPr lang="es-MX" sz="1000">
                        <a:solidFill>
                          <a:srgbClr val="000000"/>
                        </a:solidFill>
                        <a:effectLst/>
                      </a:endParaRPr>
                    </a:p>
                  </a:txBody>
                  <a:tcPr marL="41779" marR="41779" marT="42971" marB="42971"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000">
                          <a:solidFill>
                            <a:srgbClr val="000000"/>
                          </a:solidFill>
                          <a:effectLst/>
                          <a:latin typeface="Arial"/>
                        </a:rPr>
                        <a:t>4,205,971</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1779" marR="41779" marT="42971" marB="42971"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000">
                          <a:solidFill>
                            <a:srgbClr val="000000"/>
                          </a:solidFill>
                          <a:effectLst/>
                          <a:latin typeface="Arial"/>
                        </a:rPr>
                        <a:t>19,139,659</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1779" marR="41779" marT="42971" marB="42971"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000">
                          <a:solidFill>
                            <a:srgbClr val="000000"/>
                          </a:solidFill>
                          <a:effectLst/>
                          <a:latin typeface="Arial"/>
                        </a:rPr>
                        <a:t>3,105,158</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1779" marR="41779" marT="42971" marB="42971"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000">
                          <a:solidFill>
                            <a:srgbClr val="000000"/>
                          </a:solidFill>
                          <a:effectLst/>
                          <a:latin typeface="Arial"/>
                        </a:rPr>
                        <a:t>26,450,788</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1779" marR="41779" marT="42971" marB="42971" anchor="b">
                    <a:lnL>
                      <a:noFill/>
                    </a:lnL>
                    <a:lnR>
                      <a:noFill/>
                    </a:lnR>
                    <a:lnT>
                      <a:noFill/>
                    </a:lnT>
                    <a:lnB>
                      <a:noFill/>
                    </a:lnB>
                    <a:solidFill>
                      <a:srgbClr val="FFFFFF"/>
                    </a:solidFill>
                  </a:tcPr>
                </a:tc>
              </a:tr>
              <a:tr h="390759">
                <a:tc>
                  <a:txBody>
                    <a:bodyPr/>
                    <a:lstStyle/>
                    <a:p>
                      <a:pPr marL="0" indent="0" algn="just" fontAlgn="b">
                        <a:spcBef>
                          <a:spcPts val="200"/>
                        </a:spcBef>
                        <a:spcAft>
                          <a:spcPts val="200"/>
                        </a:spcAft>
                      </a:pPr>
                      <a:r>
                        <a:rPr lang="es-MX" sz="1000">
                          <a:solidFill>
                            <a:srgbClr val="000000"/>
                          </a:solidFill>
                          <a:effectLst/>
                          <a:latin typeface="Arial"/>
                        </a:rPr>
                        <a:t>Distrito Federal</a:t>
                      </a:r>
                      <a:endParaRPr lang="es-MX" sz="1000">
                        <a:solidFill>
                          <a:srgbClr val="000000"/>
                        </a:solidFill>
                        <a:effectLst/>
                      </a:endParaRPr>
                    </a:p>
                  </a:txBody>
                  <a:tcPr marL="41779" marR="41779" marT="42971" marB="42971"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000">
                          <a:solidFill>
                            <a:srgbClr val="000000"/>
                          </a:solidFill>
                          <a:effectLst/>
                          <a:latin typeface="Arial"/>
                        </a:rPr>
                        <a:t>14,186,344</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1779" marR="41779" marT="42971" marB="42971"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000">
                          <a:solidFill>
                            <a:srgbClr val="000000"/>
                          </a:solidFill>
                          <a:effectLst/>
                          <a:latin typeface="Arial"/>
                        </a:rPr>
                        <a:t>34,175,867</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1779" marR="41779" marT="42971" marB="42971"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000">
                          <a:solidFill>
                            <a:srgbClr val="000000"/>
                          </a:solidFill>
                          <a:effectLst/>
                          <a:latin typeface="Arial"/>
                        </a:rPr>
                        <a:t>61,054,016</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1779" marR="41779" marT="42971" marB="42971"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000">
                          <a:solidFill>
                            <a:srgbClr val="000000"/>
                          </a:solidFill>
                          <a:effectLst/>
                          <a:latin typeface="Arial"/>
                        </a:rPr>
                        <a:t>109,416,227</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1779" marR="41779" marT="42971" marB="42971" anchor="b">
                    <a:lnL>
                      <a:noFill/>
                    </a:lnL>
                    <a:lnR>
                      <a:noFill/>
                    </a:lnR>
                    <a:lnT>
                      <a:noFill/>
                    </a:lnT>
                    <a:lnB>
                      <a:noFill/>
                    </a:lnB>
                    <a:solidFill>
                      <a:srgbClr val="FFFFFF"/>
                    </a:solidFill>
                  </a:tcPr>
                </a:tc>
              </a:tr>
              <a:tr h="390759">
                <a:tc>
                  <a:txBody>
                    <a:bodyPr/>
                    <a:lstStyle/>
                    <a:p>
                      <a:pPr marL="0" indent="0" algn="just" fontAlgn="b">
                        <a:spcBef>
                          <a:spcPts val="200"/>
                        </a:spcBef>
                        <a:spcAft>
                          <a:spcPts val="200"/>
                        </a:spcAft>
                      </a:pPr>
                      <a:r>
                        <a:rPr lang="es-MX" sz="1000">
                          <a:solidFill>
                            <a:srgbClr val="000000"/>
                          </a:solidFill>
                          <a:effectLst/>
                          <a:latin typeface="Arial"/>
                        </a:rPr>
                        <a:t>Durango</a:t>
                      </a:r>
                      <a:endParaRPr lang="es-MX" sz="1000">
                        <a:solidFill>
                          <a:srgbClr val="000000"/>
                        </a:solidFill>
                        <a:effectLst/>
                      </a:endParaRPr>
                    </a:p>
                  </a:txBody>
                  <a:tcPr marL="41779" marR="41779" marT="42971" marB="42971"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000">
                          <a:solidFill>
                            <a:srgbClr val="000000"/>
                          </a:solidFill>
                          <a:effectLst/>
                          <a:latin typeface="Arial"/>
                        </a:rPr>
                        <a:t>1,502,022</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1779" marR="41779" marT="42971" marB="42971"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000">
                          <a:solidFill>
                            <a:srgbClr val="000000"/>
                          </a:solidFill>
                          <a:effectLst/>
                          <a:latin typeface="Arial"/>
                        </a:rPr>
                        <a:t>6,546,365</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1779" marR="41779" marT="42971" marB="42971"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000">
                          <a:solidFill>
                            <a:srgbClr val="000000"/>
                          </a:solidFill>
                          <a:effectLst/>
                          <a:latin typeface="Arial"/>
                        </a:rPr>
                        <a:t>873,661</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1779" marR="41779" marT="42971" marB="42971"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000">
                          <a:solidFill>
                            <a:srgbClr val="000000"/>
                          </a:solidFill>
                          <a:effectLst/>
                          <a:latin typeface="Arial"/>
                        </a:rPr>
                        <a:t>8,922,048</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1779" marR="41779" marT="42971" marB="42971" anchor="b">
                    <a:lnL>
                      <a:noFill/>
                    </a:lnL>
                    <a:lnR>
                      <a:noFill/>
                    </a:lnR>
                    <a:lnT>
                      <a:noFill/>
                    </a:lnT>
                    <a:lnB>
                      <a:noFill/>
                    </a:lnB>
                    <a:solidFill>
                      <a:srgbClr val="FFFFFF"/>
                    </a:solidFill>
                  </a:tcPr>
                </a:tc>
              </a:tr>
              <a:tr h="421241">
                <a:tc>
                  <a:txBody>
                    <a:bodyPr/>
                    <a:lstStyle/>
                    <a:p>
                      <a:pPr marL="0" indent="0" algn="just" fontAlgn="b">
                        <a:spcBef>
                          <a:spcPts val="200"/>
                        </a:spcBef>
                        <a:spcAft>
                          <a:spcPts val="200"/>
                        </a:spcAft>
                      </a:pPr>
                      <a:r>
                        <a:rPr lang="es-MX" sz="1100" b="1" dirty="0">
                          <a:solidFill>
                            <a:srgbClr val="0070C0"/>
                          </a:solidFill>
                          <a:effectLst/>
                          <a:latin typeface="Arial"/>
                        </a:rPr>
                        <a:t>Guanajuato</a:t>
                      </a:r>
                      <a:endParaRPr lang="es-MX" sz="1100" b="1" dirty="0">
                        <a:solidFill>
                          <a:srgbClr val="0070C0"/>
                        </a:solidFill>
                        <a:effectLst/>
                      </a:endParaRPr>
                    </a:p>
                  </a:txBody>
                  <a:tcPr marL="41779" marR="41779" marT="42971" marB="42971"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100" b="1" dirty="0">
                          <a:solidFill>
                            <a:srgbClr val="0070C0"/>
                          </a:solidFill>
                          <a:effectLst/>
                          <a:latin typeface="Arial"/>
                        </a:rPr>
                        <a:t>5,525,676</a:t>
                      </a:r>
                      <a:r>
                        <a:rPr lang="es-MX" sz="1100" b="1" dirty="0">
                          <a:solidFill>
                            <a:srgbClr val="0070C0"/>
                          </a:solidFill>
                          <a:effectLst/>
                        </a:rPr>
                        <a:t/>
                      </a:r>
                      <a:br>
                        <a:rPr lang="es-MX" sz="1100" b="1" dirty="0">
                          <a:solidFill>
                            <a:srgbClr val="0070C0"/>
                          </a:solidFill>
                          <a:effectLst/>
                        </a:rPr>
                      </a:br>
                      <a:endParaRPr lang="es-MX" sz="1100" b="1" dirty="0">
                        <a:solidFill>
                          <a:srgbClr val="0070C0"/>
                        </a:solidFill>
                        <a:effectLst/>
                      </a:endParaRPr>
                    </a:p>
                  </a:txBody>
                  <a:tcPr marL="41779" marR="41779" marT="42971" marB="42971"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100" b="1" dirty="0">
                          <a:solidFill>
                            <a:srgbClr val="0070C0"/>
                          </a:solidFill>
                          <a:effectLst/>
                          <a:latin typeface="Arial"/>
                        </a:rPr>
                        <a:t>21,094,560</a:t>
                      </a:r>
                      <a:r>
                        <a:rPr lang="es-MX" sz="1100" b="1" dirty="0">
                          <a:solidFill>
                            <a:srgbClr val="0070C0"/>
                          </a:solidFill>
                          <a:effectLst/>
                        </a:rPr>
                        <a:t/>
                      </a:r>
                      <a:br>
                        <a:rPr lang="es-MX" sz="1100" b="1" dirty="0">
                          <a:solidFill>
                            <a:srgbClr val="0070C0"/>
                          </a:solidFill>
                          <a:effectLst/>
                        </a:rPr>
                      </a:br>
                      <a:endParaRPr lang="es-MX" sz="1100" b="1" dirty="0">
                        <a:solidFill>
                          <a:srgbClr val="0070C0"/>
                        </a:solidFill>
                        <a:effectLst/>
                      </a:endParaRPr>
                    </a:p>
                  </a:txBody>
                  <a:tcPr marL="41779" marR="41779" marT="42971" marB="42971"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100" b="1" dirty="0">
                          <a:solidFill>
                            <a:srgbClr val="0070C0"/>
                          </a:solidFill>
                          <a:effectLst/>
                          <a:latin typeface="Arial"/>
                        </a:rPr>
                        <a:t>7,093,352</a:t>
                      </a:r>
                      <a:r>
                        <a:rPr lang="es-MX" sz="1100" b="1" dirty="0">
                          <a:solidFill>
                            <a:srgbClr val="0070C0"/>
                          </a:solidFill>
                          <a:effectLst/>
                        </a:rPr>
                        <a:t/>
                      </a:r>
                      <a:br>
                        <a:rPr lang="es-MX" sz="1100" b="1" dirty="0">
                          <a:solidFill>
                            <a:srgbClr val="0070C0"/>
                          </a:solidFill>
                          <a:effectLst/>
                        </a:rPr>
                      </a:br>
                      <a:endParaRPr lang="es-MX" sz="1100" b="1" dirty="0">
                        <a:solidFill>
                          <a:srgbClr val="0070C0"/>
                        </a:solidFill>
                        <a:effectLst/>
                      </a:endParaRPr>
                    </a:p>
                  </a:txBody>
                  <a:tcPr marL="41779" marR="41779" marT="42971" marB="42971"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100" b="1" dirty="0">
                          <a:solidFill>
                            <a:srgbClr val="0070C0"/>
                          </a:solidFill>
                          <a:effectLst/>
                          <a:latin typeface="Arial"/>
                        </a:rPr>
                        <a:t>33,713,589</a:t>
                      </a:r>
                      <a:endParaRPr lang="es-MX" sz="1100" b="1" dirty="0">
                        <a:solidFill>
                          <a:srgbClr val="0070C0"/>
                        </a:solidFill>
                        <a:effectLst/>
                      </a:endParaRPr>
                    </a:p>
                  </a:txBody>
                  <a:tcPr marL="41779" marR="41779" marT="42971" marB="42971" anchor="b">
                    <a:lnL>
                      <a:noFill/>
                    </a:lnL>
                    <a:lnR>
                      <a:noFill/>
                    </a:lnR>
                    <a:lnT>
                      <a:noFill/>
                    </a:lnT>
                    <a:lnB>
                      <a:noFill/>
                    </a:lnB>
                    <a:solidFill>
                      <a:srgbClr val="FFFFFF"/>
                    </a:solidFill>
                  </a:tcPr>
                </a:tc>
              </a:tr>
            </a:tbl>
          </a:graphicData>
        </a:graphic>
      </p:graphicFrame>
    </p:spTree>
    <p:extLst>
      <p:ext uri="{BB962C8B-B14F-4D97-AF65-F5344CB8AC3E}">
        <p14:creationId xmlns:p14="http://schemas.microsoft.com/office/powerpoint/2010/main" val="267948856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nvGraphicFramePr>
        <p:xfrm>
          <a:off x="2208213" y="333375"/>
          <a:ext cx="7848601" cy="5975354"/>
        </p:xfrm>
        <a:graphic>
          <a:graphicData uri="http://schemas.openxmlformats.org/drawingml/2006/table">
            <a:tbl>
              <a:tblPr/>
              <a:tblGrid>
                <a:gridCol w="1979764"/>
                <a:gridCol w="1540917"/>
                <a:gridCol w="1540917"/>
                <a:gridCol w="1374189"/>
                <a:gridCol w="1412814"/>
              </a:tblGrid>
              <a:tr h="426811">
                <a:tc>
                  <a:txBody>
                    <a:bodyPr/>
                    <a:lstStyle/>
                    <a:p>
                      <a:pPr marL="0" indent="0" algn="just" fontAlgn="b">
                        <a:spcBef>
                          <a:spcPts val="200"/>
                        </a:spcBef>
                        <a:spcAft>
                          <a:spcPts val="200"/>
                        </a:spcAft>
                      </a:pPr>
                      <a:r>
                        <a:rPr lang="es-MX" sz="1000">
                          <a:solidFill>
                            <a:srgbClr val="000000"/>
                          </a:solidFill>
                          <a:effectLst/>
                          <a:latin typeface="Arial"/>
                        </a:rPr>
                        <a:t>Guerrero</a:t>
                      </a:r>
                      <a:endParaRPr lang="es-MX" sz="1000">
                        <a:solidFill>
                          <a:srgbClr val="000000"/>
                        </a:solidFill>
                        <a:effectLst/>
                      </a:endParaRPr>
                    </a:p>
                  </a:txBody>
                  <a:tcPr marL="42858" marR="42858" marT="44074" marB="44074"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000">
                          <a:solidFill>
                            <a:srgbClr val="000000"/>
                          </a:solidFill>
                          <a:effectLst/>
                          <a:latin typeface="Arial"/>
                        </a:rPr>
                        <a:t>1,349,975</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858" marR="42858" marT="44074" marB="44074"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000">
                          <a:solidFill>
                            <a:srgbClr val="000000"/>
                          </a:solidFill>
                          <a:effectLst/>
                          <a:latin typeface="Arial"/>
                        </a:rPr>
                        <a:t>11,360,728</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858" marR="42858" marT="44074" marB="44074"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000">
                          <a:solidFill>
                            <a:srgbClr val="000000"/>
                          </a:solidFill>
                          <a:effectLst/>
                          <a:latin typeface="Arial"/>
                        </a:rPr>
                        <a:t>2,392,740</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858" marR="42858" marT="44074" marB="44074"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000">
                          <a:solidFill>
                            <a:srgbClr val="000000"/>
                          </a:solidFill>
                          <a:effectLst/>
                          <a:latin typeface="Arial"/>
                        </a:rPr>
                        <a:t>15,103,444</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858" marR="42858" marT="44074" marB="44074" anchor="b">
                    <a:lnL>
                      <a:noFill/>
                    </a:lnL>
                    <a:lnR>
                      <a:noFill/>
                    </a:lnR>
                    <a:lnT>
                      <a:noFill/>
                    </a:lnT>
                    <a:lnB>
                      <a:noFill/>
                    </a:lnB>
                    <a:solidFill>
                      <a:srgbClr val="FFFFFF"/>
                    </a:solidFill>
                  </a:tcPr>
                </a:tc>
              </a:tr>
              <a:tr h="426811">
                <a:tc>
                  <a:txBody>
                    <a:bodyPr/>
                    <a:lstStyle/>
                    <a:p>
                      <a:pPr marL="0" indent="0" algn="just" fontAlgn="b">
                        <a:spcBef>
                          <a:spcPts val="200"/>
                        </a:spcBef>
                        <a:spcAft>
                          <a:spcPts val="200"/>
                        </a:spcAft>
                      </a:pPr>
                      <a:r>
                        <a:rPr lang="es-MX" sz="1000">
                          <a:solidFill>
                            <a:srgbClr val="000000"/>
                          </a:solidFill>
                          <a:effectLst/>
                          <a:latin typeface="Arial"/>
                        </a:rPr>
                        <a:t>Hidalgo</a:t>
                      </a:r>
                      <a:endParaRPr lang="es-MX" sz="1000">
                        <a:solidFill>
                          <a:srgbClr val="000000"/>
                        </a:solidFill>
                        <a:effectLst/>
                      </a:endParaRPr>
                    </a:p>
                  </a:txBody>
                  <a:tcPr marL="42858" marR="42858" marT="44074" marB="44074"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000">
                          <a:solidFill>
                            <a:srgbClr val="000000"/>
                          </a:solidFill>
                          <a:effectLst/>
                          <a:latin typeface="Arial"/>
                        </a:rPr>
                        <a:t>1,351,882</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858" marR="42858" marT="44074" marB="44074"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000">
                          <a:solidFill>
                            <a:srgbClr val="000000"/>
                          </a:solidFill>
                          <a:effectLst/>
                          <a:latin typeface="Arial"/>
                        </a:rPr>
                        <a:t>5,977,011</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858" marR="42858" marT="44074" marB="44074"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000">
                          <a:solidFill>
                            <a:srgbClr val="000000"/>
                          </a:solidFill>
                          <a:effectLst/>
                          <a:latin typeface="Arial"/>
                        </a:rPr>
                        <a:t>3,169,000</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858" marR="42858" marT="44074" marB="44074"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000">
                          <a:solidFill>
                            <a:srgbClr val="000000"/>
                          </a:solidFill>
                          <a:effectLst/>
                          <a:latin typeface="Arial"/>
                        </a:rPr>
                        <a:t>10,497,893</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858" marR="42858" marT="44074" marB="44074" anchor="b">
                    <a:lnL>
                      <a:noFill/>
                    </a:lnL>
                    <a:lnR>
                      <a:noFill/>
                    </a:lnR>
                    <a:lnT>
                      <a:noFill/>
                    </a:lnT>
                    <a:lnB>
                      <a:noFill/>
                    </a:lnB>
                    <a:solidFill>
                      <a:srgbClr val="FFFFFF"/>
                    </a:solidFill>
                  </a:tcPr>
                </a:tc>
              </a:tr>
              <a:tr h="426811">
                <a:tc>
                  <a:txBody>
                    <a:bodyPr/>
                    <a:lstStyle/>
                    <a:p>
                      <a:pPr marL="0" indent="0" algn="just" fontAlgn="b">
                        <a:spcBef>
                          <a:spcPts val="200"/>
                        </a:spcBef>
                        <a:spcAft>
                          <a:spcPts val="200"/>
                        </a:spcAft>
                      </a:pPr>
                      <a:r>
                        <a:rPr lang="es-MX" sz="1000">
                          <a:solidFill>
                            <a:srgbClr val="000000"/>
                          </a:solidFill>
                          <a:effectLst/>
                          <a:latin typeface="Arial"/>
                        </a:rPr>
                        <a:t>Jalisco</a:t>
                      </a:r>
                      <a:endParaRPr lang="es-MX" sz="1000">
                        <a:solidFill>
                          <a:srgbClr val="000000"/>
                        </a:solidFill>
                        <a:effectLst/>
                      </a:endParaRPr>
                    </a:p>
                  </a:txBody>
                  <a:tcPr marL="42858" marR="42858" marT="44074" marB="44074"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000">
                          <a:solidFill>
                            <a:srgbClr val="000000"/>
                          </a:solidFill>
                          <a:effectLst/>
                          <a:latin typeface="Arial"/>
                        </a:rPr>
                        <a:t>9,991,921</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858" marR="42858" marT="44074" marB="44074"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000">
                          <a:solidFill>
                            <a:srgbClr val="000000"/>
                          </a:solidFill>
                          <a:effectLst/>
                          <a:latin typeface="Arial"/>
                        </a:rPr>
                        <a:t>28,164,420</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858" marR="42858" marT="44074" marB="44074"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000">
                          <a:solidFill>
                            <a:srgbClr val="000000"/>
                          </a:solidFill>
                          <a:effectLst/>
                          <a:latin typeface="Arial"/>
                        </a:rPr>
                        <a:t>27,480,184</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858" marR="42858" marT="44074" marB="44074"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000">
                          <a:solidFill>
                            <a:srgbClr val="000000"/>
                          </a:solidFill>
                          <a:effectLst/>
                          <a:latin typeface="Arial"/>
                        </a:rPr>
                        <a:t>65,636,525</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858" marR="42858" marT="44074" marB="44074" anchor="b">
                    <a:lnL>
                      <a:noFill/>
                    </a:lnL>
                    <a:lnR>
                      <a:noFill/>
                    </a:lnR>
                    <a:lnT>
                      <a:noFill/>
                    </a:lnT>
                    <a:lnB>
                      <a:noFill/>
                    </a:lnB>
                    <a:solidFill>
                      <a:srgbClr val="FFFFFF"/>
                    </a:solidFill>
                  </a:tcPr>
                </a:tc>
              </a:tr>
              <a:tr h="426811">
                <a:tc>
                  <a:txBody>
                    <a:bodyPr/>
                    <a:lstStyle/>
                    <a:p>
                      <a:pPr marL="0" indent="0" algn="just" fontAlgn="b">
                        <a:spcBef>
                          <a:spcPts val="200"/>
                        </a:spcBef>
                        <a:spcAft>
                          <a:spcPts val="200"/>
                        </a:spcAft>
                      </a:pPr>
                      <a:r>
                        <a:rPr lang="es-MX" sz="1000">
                          <a:solidFill>
                            <a:srgbClr val="000000"/>
                          </a:solidFill>
                          <a:effectLst/>
                          <a:latin typeface="Arial"/>
                        </a:rPr>
                        <a:t>México</a:t>
                      </a:r>
                      <a:endParaRPr lang="es-MX" sz="1000">
                        <a:solidFill>
                          <a:srgbClr val="000000"/>
                        </a:solidFill>
                        <a:effectLst/>
                      </a:endParaRPr>
                    </a:p>
                  </a:txBody>
                  <a:tcPr marL="42858" marR="42858" marT="44074" marB="44074"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000">
                          <a:solidFill>
                            <a:srgbClr val="000000"/>
                          </a:solidFill>
                          <a:effectLst/>
                          <a:latin typeface="Arial"/>
                        </a:rPr>
                        <a:t>19,575,188</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858" marR="42858" marT="44074" marB="44074"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000">
                          <a:solidFill>
                            <a:srgbClr val="000000"/>
                          </a:solidFill>
                          <a:effectLst/>
                          <a:latin typeface="Arial"/>
                        </a:rPr>
                        <a:t>26,627,714</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858" marR="42858" marT="44074" marB="44074"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000">
                          <a:solidFill>
                            <a:srgbClr val="000000"/>
                          </a:solidFill>
                          <a:effectLst/>
                          <a:latin typeface="Arial"/>
                        </a:rPr>
                        <a:t>34,873,087</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858" marR="42858" marT="44074" marB="44074"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000">
                          <a:solidFill>
                            <a:srgbClr val="000000"/>
                          </a:solidFill>
                          <a:effectLst/>
                          <a:latin typeface="Arial"/>
                        </a:rPr>
                        <a:t>81,075,990</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858" marR="42858" marT="44074" marB="44074" anchor="b">
                    <a:lnL>
                      <a:noFill/>
                    </a:lnL>
                    <a:lnR>
                      <a:noFill/>
                    </a:lnR>
                    <a:lnT>
                      <a:noFill/>
                    </a:lnT>
                    <a:lnB>
                      <a:noFill/>
                    </a:lnB>
                    <a:solidFill>
                      <a:srgbClr val="FFFFFF"/>
                    </a:solidFill>
                  </a:tcPr>
                </a:tc>
              </a:tr>
              <a:tr h="426811">
                <a:tc>
                  <a:txBody>
                    <a:bodyPr/>
                    <a:lstStyle/>
                    <a:p>
                      <a:pPr marL="0" indent="0" algn="just" fontAlgn="b">
                        <a:spcBef>
                          <a:spcPts val="200"/>
                        </a:spcBef>
                        <a:spcAft>
                          <a:spcPts val="200"/>
                        </a:spcAft>
                      </a:pPr>
                      <a:r>
                        <a:rPr lang="es-MX" sz="1000">
                          <a:solidFill>
                            <a:srgbClr val="000000"/>
                          </a:solidFill>
                          <a:effectLst/>
                          <a:latin typeface="Arial"/>
                        </a:rPr>
                        <a:t>Michoacán</a:t>
                      </a:r>
                      <a:endParaRPr lang="es-MX" sz="1000">
                        <a:solidFill>
                          <a:srgbClr val="000000"/>
                        </a:solidFill>
                        <a:effectLst/>
                      </a:endParaRPr>
                    </a:p>
                  </a:txBody>
                  <a:tcPr marL="42858" marR="42858" marT="44074" marB="44074"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000">
                          <a:solidFill>
                            <a:srgbClr val="000000"/>
                          </a:solidFill>
                          <a:effectLst/>
                          <a:latin typeface="Arial"/>
                        </a:rPr>
                        <a:t>3,685,094</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858" marR="42858" marT="44074" marB="44074"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000">
                          <a:solidFill>
                            <a:srgbClr val="000000"/>
                          </a:solidFill>
                          <a:effectLst/>
                          <a:latin typeface="Arial"/>
                        </a:rPr>
                        <a:t>17,281,325</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858" marR="42858" marT="44074" marB="44074"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000">
                          <a:solidFill>
                            <a:srgbClr val="000000"/>
                          </a:solidFill>
                          <a:effectLst/>
                          <a:latin typeface="Arial"/>
                        </a:rPr>
                        <a:t>8,302,054</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858" marR="42858" marT="44074" marB="44074"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000">
                          <a:solidFill>
                            <a:srgbClr val="000000"/>
                          </a:solidFill>
                          <a:effectLst/>
                          <a:latin typeface="Arial"/>
                        </a:rPr>
                        <a:t>29,268,473</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858" marR="42858" marT="44074" marB="44074" anchor="b">
                    <a:lnL>
                      <a:noFill/>
                    </a:lnL>
                    <a:lnR>
                      <a:noFill/>
                    </a:lnR>
                    <a:lnT>
                      <a:noFill/>
                    </a:lnT>
                    <a:lnB>
                      <a:noFill/>
                    </a:lnB>
                    <a:solidFill>
                      <a:srgbClr val="FFFFFF"/>
                    </a:solidFill>
                  </a:tcPr>
                </a:tc>
              </a:tr>
              <a:tr h="426811">
                <a:tc>
                  <a:txBody>
                    <a:bodyPr/>
                    <a:lstStyle/>
                    <a:p>
                      <a:pPr marL="0" indent="0" algn="just" fontAlgn="b">
                        <a:spcBef>
                          <a:spcPts val="200"/>
                        </a:spcBef>
                        <a:spcAft>
                          <a:spcPts val="200"/>
                        </a:spcAft>
                      </a:pPr>
                      <a:r>
                        <a:rPr lang="es-MX" sz="1000">
                          <a:solidFill>
                            <a:srgbClr val="000000"/>
                          </a:solidFill>
                          <a:effectLst/>
                          <a:latin typeface="Arial"/>
                        </a:rPr>
                        <a:t>Morelos</a:t>
                      </a:r>
                      <a:endParaRPr lang="es-MX" sz="1000">
                        <a:solidFill>
                          <a:srgbClr val="000000"/>
                        </a:solidFill>
                        <a:effectLst/>
                      </a:endParaRPr>
                    </a:p>
                  </a:txBody>
                  <a:tcPr marL="42858" marR="42858" marT="44074" marB="44074"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000">
                          <a:solidFill>
                            <a:srgbClr val="000000"/>
                          </a:solidFill>
                          <a:effectLst/>
                          <a:latin typeface="Arial"/>
                        </a:rPr>
                        <a:t>1,350,450</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858" marR="42858" marT="44074" marB="44074"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000">
                          <a:solidFill>
                            <a:srgbClr val="000000"/>
                          </a:solidFill>
                          <a:effectLst/>
                          <a:latin typeface="Arial"/>
                        </a:rPr>
                        <a:t>6,582,277</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858" marR="42858" marT="44074" marB="44074"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000">
                          <a:solidFill>
                            <a:srgbClr val="000000"/>
                          </a:solidFill>
                          <a:effectLst/>
                          <a:latin typeface="Arial"/>
                        </a:rPr>
                        <a:t>1,757,246</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858" marR="42858" marT="44074" marB="44074"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000">
                          <a:solidFill>
                            <a:srgbClr val="000000"/>
                          </a:solidFill>
                          <a:effectLst/>
                          <a:latin typeface="Arial"/>
                        </a:rPr>
                        <a:t>9,689,972</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858" marR="42858" marT="44074" marB="44074" anchor="b">
                    <a:lnL>
                      <a:noFill/>
                    </a:lnL>
                    <a:lnR>
                      <a:noFill/>
                    </a:lnR>
                    <a:lnT>
                      <a:noFill/>
                    </a:lnT>
                    <a:lnB>
                      <a:noFill/>
                    </a:lnB>
                    <a:solidFill>
                      <a:srgbClr val="FFFFFF"/>
                    </a:solidFill>
                  </a:tcPr>
                </a:tc>
              </a:tr>
              <a:tr h="426811">
                <a:tc>
                  <a:txBody>
                    <a:bodyPr/>
                    <a:lstStyle/>
                    <a:p>
                      <a:pPr marL="0" indent="0" algn="just" fontAlgn="b">
                        <a:spcBef>
                          <a:spcPts val="200"/>
                        </a:spcBef>
                        <a:spcAft>
                          <a:spcPts val="200"/>
                        </a:spcAft>
                      </a:pPr>
                      <a:r>
                        <a:rPr lang="es-MX" sz="1000">
                          <a:solidFill>
                            <a:srgbClr val="000000"/>
                          </a:solidFill>
                          <a:effectLst/>
                          <a:latin typeface="Arial"/>
                        </a:rPr>
                        <a:t>Nayarit</a:t>
                      </a:r>
                      <a:endParaRPr lang="es-MX" sz="1000">
                        <a:solidFill>
                          <a:srgbClr val="000000"/>
                        </a:solidFill>
                        <a:effectLst/>
                      </a:endParaRPr>
                    </a:p>
                  </a:txBody>
                  <a:tcPr marL="42858" marR="42858" marT="44074" marB="44074"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000">
                          <a:solidFill>
                            <a:srgbClr val="000000"/>
                          </a:solidFill>
                          <a:effectLst/>
                          <a:latin typeface="Arial"/>
                        </a:rPr>
                        <a:t>741,567</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858" marR="42858" marT="44074" marB="44074"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000">
                          <a:solidFill>
                            <a:srgbClr val="000000"/>
                          </a:solidFill>
                          <a:effectLst/>
                          <a:latin typeface="Arial"/>
                        </a:rPr>
                        <a:t>5,796,987</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858" marR="42858" marT="44074" marB="44074"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000">
                          <a:solidFill>
                            <a:srgbClr val="000000"/>
                          </a:solidFill>
                          <a:effectLst/>
                          <a:latin typeface="Arial"/>
                        </a:rPr>
                        <a:t>634,554</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858" marR="42858" marT="44074" marB="44074"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000">
                          <a:solidFill>
                            <a:srgbClr val="000000"/>
                          </a:solidFill>
                          <a:effectLst/>
                          <a:latin typeface="Arial"/>
                        </a:rPr>
                        <a:t>7,173,107</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858" marR="42858" marT="44074" marB="44074" anchor="b">
                    <a:lnL>
                      <a:noFill/>
                    </a:lnL>
                    <a:lnR>
                      <a:noFill/>
                    </a:lnR>
                    <a:lnT>
                      <a:noFill/>
                    </a:lnT>
                    <a:lnB>
                      <a:noFill/>
                    </a:lnB>
                    <a:solidFill>
                      <a:srgbClr val="FFFFFF"/>
                    </a:solidFill>
                  </a:tcPr>
                </a:tc>
              </a:tr>
              <a:tr h="426811">
                <a:tc>
                  <a:txBody>
                    <a:bodyPr/>
                    <a:lstStyle/>
                    <a:p>
                      <a:pPr marL="0" indent="0" algn="just" fontAlgn="b">
                        <a:spcBef>
                          <a:spcPts val="200"/>
                        </a:spcBef>
                        <a:spcAft>
                          <a:spcPts val="200"/>
                        </a:spcAft>
                      </a:pPr>
                      <a:r>
                        <a:rPr lang="es-MX" sz="1000">
                          <a:solidFill>
                            <a:srgbClr val="000000"/>
                          </a:solidFill>
                          <a:effectLst/>
                          <a:latin typeface="Arial"/>
                        </a:rPr>
                        <a:t>Nuevo León</a:t>
                      </a:r>
                      <a:endParaRPr lang="es-MX" sz="1000">
                        <a:solidFill>
                          <a:srgbClr val="000000"/>
                        </a:solidFill>
                        <a:effectLst/>
                      </a:endParaRPr>
                    </a:p>
                  </a:txBody>
                  <a:tcPr marL="42858" marR="42858" marT="44074" marB="44074"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000">
                          <a:solidFill>
                            <a:srgbClr val="000000"/>
                          </a:solidFill>
                          <a:effectLst/>
                          <a:latin typeface="Arial"/>
                        </a:rPr>
                        <a:t>10,048,890</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858" marR="42858" marT="44074" marB="44074"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000">
                          <a:solidFill>
                            <a:srgbClr val="000000"/>
                          </a:solidFill>
                          <a:effectLst/>
                          <a:latin typeface="Arial"/>
                        </a:rPr>
                        <a:t>33,780,813</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858" marR="42858" marT="44074" marB="44074"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000">
                          <a:solidFill>
                            <a:srgbClr val="000000"/>
                          </a:solidFill>
                          <a:effectLst/>
                          <a:latin typeface="Arial"/>
                        </a:rPr>
                        <a:t>11,055,176</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858" marR="42858" marT="44074" marB="44074"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000">
                          <a:solidFill>
                            <a:srgbClr val="000000"/>
                          </a:solidFill>
                          <a:effectLst/>
                          <a:latin typeface="Arial"/>
                        </a:rPr>
                        <a:t>54,884,878</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858" marR="42858" marT="44074" marB="44074" anchor="b">
                    <a:lnL>
                      <a:noFill/>
                    </a:lnL>
                    <a:lnR>
                      <a:noFill/>
                    </a:lnR>
                    <a:lnT>
                      <a:noFill/>
                    </a:lnT>
                    <a:lnB>
                      <a:noFill/>
                    </a:lnB>
                    <a:solidFill>
                      <a:srgbClr val="FFFFFF"/>
                    </a:solidFill>
                  </a:tcPr>
                </a:tc>
              </a:tr>
              <a:tr h="426811">
                <a:tc>
                  <a:txBody>
                    <a:bodyPr/>
                    <a:lstStyle/>
                    <a:p>
                      <a:pPr marL="0" indent="0" algn="just" fontAlgn="b">
                        <a:spcBef>
                          <a:spcPts val="200"/>
                        </a:spcBef>
                        <a:spcAft>
                          <a:spcPts val="200"/>
                        </a:spcAft>
                      </a:pPr>
                      <a:r>
                        <a:rPr lang="es-MX" sz="1000">
                          <a:solidFill>
                            <a:srgbClr val="000000"/>
                          </a:solidFill>
                          <a:effectLst/>
                          <a:latin typeface="Arial"/>
                        </a:rPr>
                        <a:t>Oaxaca</a:t>
                      </a:r>
                      <a:endParaRPr lang="es-MX" sz="1000">
                        <a:solidFill>
                          <a:srgbClr val="000000"/>
                        </a:solidFill>
                        <a:effectLst/>
                      </a:endParaRPr>
                    </a:p>
                  </a:txBody>
                  <a:tcPr marL="42858" marR="42858" marT="44074" marB="44074"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000">
                          <a:solidFill>
                            <a:srgbClr val="000000"/>
                          </a:solidFill>
                          <a:effectLst/>
                          <a:latin typeface="Arial"/>
                        </a:rPr>
                        <a:t>947,557</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858" marR="42858" marT="44074" marB="44074"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000">
                          <a:solidFill>
                            <a:srgbClr val="000000"/>
                          </a:solidFill>
                          <a:effectLst/>
                          <a:latin typeface="Arial"/>
                        </a:rPr>
                        <a:t>12,314,965</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858" marR="42858" marT="44074" marB="44074"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000">
                          <a:solidFill>
                            <a:srgbClr val="000000"/>
                          </a:solidFill>
                          <a:effectLst/>
                          <a:latin typeface="Arial"/>
                        </a:rPr>
                        <a:t>983,992</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858" marR="42858" marT="44074" marB="44074"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000">
                          <a:solidFill>
                            <a:srgbClr val="000000"/>
                          </a:solidFill>
                          <a:effectLst/>
                          <a:latin typeface="Arial"/>
                        </a:rPr>
                        <a:t>14,246,514</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858" marR="42858" marT="44074" marB="44074" anchor="b">
                    <a:lnL>
                      <a:noFill/>
                    </a:lnL>
                    <a:lnR>
                      <a:noFill/>
                    </a:lnR>
                    <a:lnT>
                      <a:noFill/>
                    </a:lnT>
                    <a:lnB>
                      <a:noFill/>
                    </a:lnB>
                    <a:solidFill>
                      <a:srgbClr val="FFFFFF"/>
                    </a:solidFill>
                  </a:tcPr>
                </a:tc>
              </a:tr>
              <a:tr h="426811">
                <a:tc>
                  <a:txBody>
                    <a:bodyPr/>
                    <a:lstStyle/>
                    <a:p>
                      <a:pPr marL="0" indent="0" algn="just" fontAlgn="b">
                        <a:spcBef>
                          <a:spcPts val="200"/>
                        </a:spcBef>
                        <a:spcAft>
                          <a:spcPts val="200"/>
                        </a:spcAft>
                      </a:pPr>
                      <a:r>
                        <a:rPr lang="es-MX" sz="1000">
                          <a:solidFill>
                            <a:srgbClr val="000000"/>
                          </a:solidFill>
                          <a:effectLst/>
                          <a:latin typeface="Arial"/>
                        </a:rPr>
                        <a:t>Puebla</a:t>
                      </a:r>
                      <a:endParaRPr lang="es-MX" sz="1000">
                        <a:solidFill>
                          <a:srgbClr val="000000"/>
                        </a:solidFill>
                        <a:effectLst/>
                      </a:endParaRPr>
                    </a:p>
                  </a:txBody>
                  <a:tcPr marL="42858" marR="42858" marT="44074" marB="44074"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000">
                          <a:solidFill>
                            <a:srgbClr val="000000"/>
                          </a:solidFill>
                          <a:effectLst/>
                          <a:latin typeface="Arial"/>
                        </a:rPr>
                        <a:t>4,179,019</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858" marR="42858" marT="44074" marB="44074"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000">
                          <a:solidFill>
                            <a:srgbClr val="000000"/>
                          </a:solidFill>
                          <a:effectLst/>
                          <a:latin typeface="Arial"/>
                        </a:rPr>
                        <a:t>11,498,348</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858" marR="42858" marT="44074" marB="44074"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000">
                          <a:solidFill>
                            <a:srgbClr val="000000"/>
                          </a:solidFill>
                          <a:effectLst/>
                          <a:latin typeface="Arial"/>
                        </a:rPr>
                        <a:t>10,084,703</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858" marR="42858" marT="44074" marB="44074"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000">
                          <a:solidFill>
                            <a:srgbClr val="000000"/>
                          </a:solidFill>
                          <a:effectLst/>
                          <a:latin typeface="Arial"/>
                        </a:rPr>
                        <a:t>25,762,070</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858" marR="42858" marT="44074" marB="44074" anchor="b">
                    <a:lnL>
                      <a:noFill/>
                    </a:lnL>
                    <a:lnR>
                      <a:noFill/>
                    </a:lnR>
                    <a:lnT>
                      <a:noFill/>
                    </a:lnT>
                    <a:lnB>
                      <a:noFill/>
                    </a:lnB>
                    <a:solidFill>
                      <a:srgbClr val="FFFFFF"/>
                    </a:solidFill>
                  </a:tcPr>
                </a:tc>
              </a:tr>
              <a:tr h="426811">
                <a:tc>
                  <a:txBody>
                    <a:bodyPr/>
                    <a:lstStyle/>
                    <a:p>
                      <a:pPr marL="0" indent="0" algn="just" fontAlgn="b">
                        <a:spcBef>
                          <a:spcPts val="200"/>
                        </a:spcBef>
                        <a:spcAft>
                          <a:spcPts val="200"/>
                        </a:spcAft>
                      </a:pPr>
                      <a:r>
                        <a:rPr lang="es-MX" sz="1000">
                          <a:solidFill>
                            <a:srgbClr val="000000"/>
                          </a:solidFill>
                          <a:effectLst/>
                          <a:latin typeface="Arial"/>
                        </a:rPr>
                        <a:t>Querétaro</a:t>
                      </a:r>
                      <a:endParaRPr lang="es-MX" sz="1000">
                        <a:solidFill>
                          <a:srgbClr val="000000"/>
                        </a:solidFill>
                        <a:effectLst/>
                      </a:endParaRPr>
                    </a:p>
                  </a:txBody>
                  <a:tcPr marL="42858" marR="42858" marT="44074" marB="44074"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000">
                          <a:solidFill>
                            <a:srgbClr val="000000"/>
                          </a:solidFill>
                          <a:effectLst/>
                          <a:latin typeface="Arial"/>
                        </a:rPr>
                        <a:t>1,788,579</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858" marR="42858" marT="44074" marB="44074"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000">
                          <a:solidFill>
                            <a:srgbClr val="000000"/>
                          </a:solidFill>
                          <a:effectLst/>
                          <a:latin typeface="Arial"/>
                        </a:rPr>
                        <a:t>5,449,664</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858" marR="42858" marT="44074" marB="44074"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000">
                          <a:solidFill>
                            <a:srgbClr val="000000"/>
                          </a:solidFill>
                          <a:effectLst/>
                          <a:latin typeface="Arial"/>
                        </a:rPr>
                        <a:t>3,372,974</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858" marR="42858" marT="44074" marB="44074"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000">
                          <a:solidFill>
                            <a:srgbClr val="000000"/>
                          </a:solidFill>
                          <a:effectLst/>
                          <a:latin typeface="Arial"/>
                        </a:rPr>
                        <a:t>10,611,216</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858" marR="42858" marT="44074" marB="44074" anchor="b">
                    <a:lnL>
                      <a:noFill/>
                    </a:lnL>
                    <a:lnR>
                      <a:noFill/>
                    </a:lnR>
                    <a:lnT>
                      <a:noFill/>
                    </a:lnT>
                    <a:lnB>
                      <a:noFill/>
                    </a:lnB>
                    <a:solidFill>
                      <a:srgbClr val="FFFFFF"/>
                    </a:solidFill>
                  </a:tcPr>
                </a:tc>
              </a:tr>
              <a:tr h="426811">
                <a:tc>
                  <a:txBody>
                    <a:bodyPr/>
                    <a:lstStyle/>
                    <a:p>
                      <a:pPr marL="0" indent="0" algn="just" fontAlgn="b">
                        <a:spcBef>
                          <a:spcPts val="200"/>
                        </a:spcBef>
                        <a:spcAft>
                          <a:spcPts val="200"/>
                        </a:spcAft>
                      </a:pPr>
                      <a:r>
                        <a:rPr lang="es-MX" sz="1000">
                          <a:solidFill>
                            <a:srgbClr val="000000"/>
                          </a:solidFill>
                          <a:effectLst/>
                          <a:latin typeface="Arial"/>
                        </a:rPr>
                        <a:t>Quintana Roo</a:t>
                      </a:r>
                      <a:endParaRPr lang="es-MX" sz="1000">
                        <a:solidFill>
                          <a:srgbClr val="000000"/>
                        </a:solidFill>
                        <a:effectLst/>
                      </a:endParaRPr>
                    </a:p>
                  </a:txBody>
                  <a:tcPr marL="42858" marR="42858" marT="44074" marB="44074"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000">
                          <a:solidFill>
                            <a:srgbClr val="000000"/>
                          </a:solidFill>
                          <a:effectLst/>
                          <a:latin typeface="Arial"/>
                        </a:rPr>
                        <a:t>523,848</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858" marR="42858" marT="44074" marB="44074"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000">
                          <a:solidFill>
                            <a:srgbClr val="000000"/>
                          </a:solidFill>
                          <a:effectLst/>
                          <a:latin typeface="Arial"/>
                        </a:rPr>
                        <a:t>8,234,089</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858" marR="42858" marT="44074" marB="44074"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000">
                          <a:solidFill>
                            <a:srgbClr val="000000"/>
                          </a:solidFill>
                          <a:effectLst/>
                          <a:latin typeface="Arial"/>
                        </a:rPr>
                        <a:t>5,211,468</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858" marR="42858" marT="44074" marB="44074"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000">
                          <a:solidFill>
                            <a:srgbClr val="000000"/>
                          </a:solidFill>
                          <a:effectLst/>
                          <a:latin typeface="Arial"/>
                        </a:rPr>
                        <a:t>13,969,405</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858" marR="42858" marT="44074" marB="44074" anchor="b">
                    <a:lnL>
                      <a:noFill/>
                    </a:lnL>
                    <a:lnR>
                      <a:noFill/>
                    </a:lnR>
                    <a:lnT>
                      <a:noFill/>
                    </a:lnT>
                    <a:lnB>
                      <a:noFill/>
                    </a:lnB>
                    <a:solidFill>
                      <a:srgbClr val="FFFFFF"/>
                    </a:solidFill>
                  </a:tcPr>
                </a:tc>
              </a:tr>
              <a:tr h="426811">
                <a:tc>
                  <a:txBody>
                    <a:bodyPr/>
                    <a:lstStyle/>
                    <a:p>
                      <a:pPr marL="0" indent="0" algn="just" fontAlgn="b">
                        <a:spcBef>
                          <a:spcPts val="200"/>
                        </a:spcBef>
                        <a:spcAft>
                          <a:spcPts val="200"/>
                        </a:spcAft>
                      </a:pPr>
                      <a:r>
                        <a:rPr lang="es-MX" sz="1000">
                          <a:solidFill>
                            <a:srgbClr val="000000"/>
                          </a:solidFill>
                          <a:effectLst/>
                          <a:latin typeface="Arial"/>
                        </a:rPr>
                        <a:t>San Luis Potosí</a:t>
                      </a:r>
                      <a:endParaRPr lang="es-MX" sz="1000">
                        <a:solidFill>
                          <a:srgbClr val="000000"/>
                        </a:solidFill>
                        <a:effectLst/>
                      </a:endParaRPr>
                    </a:p>
                  </a:txBody>
                  <a:tcPr marL="42858" marR="42858" marT="44074" marB="44074"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000">
                          <a:solidFill>
                            <a:srgbClr val="000000"/>
                          </a:solidFill>
                          <a:effectLst/>
                          <a:latin typeface="Arial"/>
                        </a:rPr>
                        <a:t>1,540,487</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858" marR="42858" marT="44074" marB="44074"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000">
                          <a:solidFill>
                            <a:srgbClr val="000000"/>
                          </a:solidFill>
                          <a:effectLst/>
                          <a:latin typeface="Arial"/>
                        </a:rPr>
                        <a:t>9,416,969</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858" marR="42858" marT="44074" marB="44074"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000">
                          <a:solidFill>
                            <a:srgbClr val="000000"/>
                          </a:solidFill>
                          <a:effectLst/>
                          <a:latin typeface="Arial"/>
                        </a:rPr>
                        <a:t>1,646,194</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858" marR="42858" marT="44074" marB="44074"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000">
                          <a:solidFill>
                            <a:srgbClr val="000000"/>
                          </a:solidFill>
                          <a:effectLst/>
                          <a:latin typeface="Arial"/>
                        </a:rPr>
                        <a:t>12,603,651</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858" marR="42858" marT="44074" marB="44074" anchor="b">
                    <a:lnL>
                      <a:noFill/>
                    </a:lnL>
                    <a:lnR>
                      <a:noFill/>
                    </a:lnR>
                    <a:lnT>
                      <a:noFill/>
                    </a:lnT>
                    <a:lnB>
                      <a:noFill/>
                    </a:lnB>
                    <a:solidFill>
                      <a:srgbClr val="FFFFFF"/>
                    </a:solidFill>
                  </a:tcPr>
                </a:tc>
              </a:tr>
              <a:tr h="426811">
                <a:tc>
                  <a:txBody>
                    <a:bodyPr/>
                    <a:lstStyle/>
                    <a:p>
                      <a:pPr marL="0" indent="0" algn="just" fontAlgn="b">
                        <a:spcBef>
                          <a:spcPts val="200"/>
                        </a:spcBef>
                        <a:spcAft>
                          <a:spcPts val="200"/>
                        </a:spcAft>
                      </a:pPr>
                      <a:r>
                        <a:rPr lang="es-MX" sz="1000">
                          <a:solidFill>
                            <a:srgbClr val="000000"/>
                          </a:solidFill>
                          <a:effectLst/>
                          <a:latin typeface="Arial"/>
                        </a:rPr>
                        <a:t>Sinaloa</a:t>
                      </a:r>
                      <a:endParaRPr lang="es-MX" sz="1000">
                        <a:solidFill>
                          <a:srgbClr val="000000"/>
                        </a:solidFill>
                        <a:effectLst/>
                      </a:endParaRPr>
                    </a:p>
                  </a:txBody>
                  <a:tcPr marL="42858" marR="42858" marT="44074" marB="44074"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000">
                          <a:solidFill>
                            <a:srgbClr val="000000"/>
                          </a:solidFill>
                          <a:effectLst/>
                          <a:latin typeface="Arial"/>
                        </a:rPr>
                        <a:t>1,998,770</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858" marR="42858" marT="44074" marB="44074"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000">
                          <a:solidFill>
                            <a:srgbClr val="000000"/>
                          </a:solidFill>
                          <a:effectLst/>
                          <a:latin typeface="Arial"/>
                        </a:rPr>
                        <a:t>18,583,542</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858" marR="42858" marT="44074" marB="44074"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000">
                          <a:solidFill>
                            <a:srgbClr val="000000"/>
                          </a:solidFill>
                          <a:effectLst/>
                          <a:latin typeface="Arial"/>
                        </a:rPr>
                        <a:t>2,000,628</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2858" marR="42858" marT="44074" marB="44074"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000" dirty="0">
                          <a:solidFill>
                            <a:srgbClr val="000000"/>
                          </a:solidFill>
                          <a:effectLst/>
                          <a:latin typeface="Arial"/>
                        </a:rPr>
                        <a:t>22,582,939</a:t>
                      </a:r>
                      <a:endParaRPr lang="es-MX" sz="1000" dirty="0">
                        <a:solidFill>
                          <a:srgbClr val="000000"/>
                        </a:solidFill>
                        <a:effectLst/>
                      </a:endParaRPr>
                    </a:p>
                  </a:txBody>
                  <a:tcPr marL="42858" marR="42858" marT="44074" marB="44074" anchor="b">
                    <a:lnL>
                      <a:noFill/>
                    </a:lnL>
                    <a:lnR>
                      <a:noFill/>
                    </a:lnR>
                    <a:lnT>
                      <a:noFill/>
                    </a:lnT>
                    <a:lnB>
                      <a:noFill/>
                    </a:lnB>
                    <a:solidFill>
                      <a:srgbClr val="FFFFFF"/>
                    </a:solidFill>
                  </a:tcPr>
                </a:tc>
              </a:tr>
            </a:tbl>
          </a:graphicData>
        </a:graphic>
      </p:graphicFrame>
    </p:spTree>
    <p:extLst>
      <p:ext uri="{BB962C8B-B14F-4D97-AF65-F5344CB8AC3E}">
        <p14:creationId xmlns:p14="http://schemas.microsoft.com/office/powerpoint/2010/main" val="36921547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135189" y="1412876"/>
          <a:ext cx="7705725" cy="3840210"/>
        </p:xfrm>
        <a:graphic>
          <a:graphicData uri="http://schemas.openxmlformats.org/drawingml/2006/table">
            <a:tbl>
              <a:tblPr/>
              <a:tblGrid>
                <a:gridCol w="1943724"/>
                <a:gridCol w="1512866"/>
                <a:gridCol w="1512866"/>
                <a:gridCol w="1349173"/>
                <a:gridCol w="1387096"/>
              </a:tblGrid>
              <a:tr h="426685">
                <a:tc>
                  <a:txBody>
                    <a:bodyPr/>
                    <a:lstStyle/>
                    <a:p>
                      <a:pPr marL="0" indent="0" algn="just" fontAlgn="b">
                        <a:spcBef>
                          <a:spcPts val="200"/>
                        </a:spcBef>
                        <a:spcAft>
                          <a:spcPts val="200"/>
                        </a:spcAft>
                      </a:pPr>
                      <a:r>
                        <a:rPr lang="es-MX" sz="1100" dirty="0">
                          <a:solidFill>
                            <a:srgbClr val="000000"/>
                          </a:solidFill>
                          <a:effectLst/>
                          <a:latin typeface="Arial"/>
                        </a:rPr>
                        <a:t>Sonora</a:t>
                      </a:r>
                      <a:endParaRPr lang="es-MX" sz="1100" dirty="0">
                        <a:solidFill>
                          <a:srgbClr val="000000"/>
                        </a:solidFill>
                        <a:effectLst/>
                      </a:endParaRPr>
                    </a:p>
                  </a:txBody>
                  <a:tcPr marL="44455" marR="44455" marT="45705" marB="45705"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100">
                          <a:solidFill>
                            <a:srgbClr val="000000"/>
                          </a:solidFill>
                          <a:effectLst/>
                          <a:latin typeface="Arial"/>
                        </a:rPr>
                        <a:t>4,515,341</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55" marR="44455" marT="45705" marB="45705"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100">
                          <a:solidFill>
                            <a:srgbClr val="000000"/>
                          </a:solidFill>
                          <a:effectLst/>
                          <a:latin typeface="Arial"/>
                        </a:rPr>
                        <a:t>16,774,046</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55" marR="44455" marT="45705" marB="45705"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100">
                          <a:solidFill>
                            <a:srgbClr val="000000"/>
                          </a:solidFill>
                          <a:effectLst/>
                          <a:latin typeface="Arial"/>
                        </a:rPr>
                        <a:t>1,762,998</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55" marR="44455" marT="45705" marB="45705"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100">
                          <a:solidFill>
                            <a:srgbClr val="000000"/>
                          </a:solidFill>
                          <a:effectLst/>
                          <a:latin typeface="Arial"/>
                        </a:rPr>
                        <a:t>23,052,385</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55" marR="44455" marT="45705" marB="45705" anchor="b">
                    <a:lnL>
                      <a:noFill/>
                    </a:lnL>
                    <a:lnR>
                      <a:noFill/>
                    </a:lnR>
                    <a:lnT>
                      <a:noFill/>
                    </a:lnT>
                    <a:lnB>
                      <a:noFill/>
                    </a:lnB>
                    <a:solidFill>
                      <a:srgbClr val="FFFFFF"/>
                    </a:solidFill>
                  </a:tcPr>
                </a:tc>
              </a:tr>
              <a:tr h="426685">
                <a:tc>
                  <a:txBody>
                    <a:bodyPr/>
                    <a:lstStyle/>
                    <a:p>
                      <a:pPr marL="0" indent="0" algn="just" fontAlgn="b">
                        <a:spcBef>
                          <a:spcPts val="200"/>
                        </a:spcBef>
                        <a:spcAft>
                          <a:spcPts val="200"/>
                        </a:spcAft>
                      </a:pPr>
                      <a:r>
                        <a:rPr lang="es-MX" sz="1100">
                          <a:solidFill>
                            <a:srgbClr val="000000"/>
                          </a:solidFill>
                          <a:effectLst/>
                          <a:latin typeface="Arial"/>
                        </a:rPr>
                        <a:t>Tabasco</a:t>
                      </a:r>
                      <a:endParaRPr lang="es-MX" sz="1100">
                        <a:solidFill>
                          <a:srgbClr val="000000"/>
                        </a:solidFill>
                        <a:effectLst/>
                      </a:endParaRPr>
                    </a:p>
                  </a:txBody>
                  <a:tcPr marL="44455" marR="44455" marT="45705" marB="45705"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100">
                          <a:solidFill>
                            <a:srgbClr val="000000"/>
                          </a:solidFill>
                          <a:effectLst/>
                          <a:latin typeface="Arial"/>
                        </a:rPr>
                        <a:t>1,389,403</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55" marR="44455" marT="45705" marB="45705"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100">
                          <a:solidFill>
                            <a:srgbClr val="000000"/>
                          </a:solidFill>
                          <a:effectLst/>
                          <a:latin typeface="Arial"/>
                        </a:rPr>
                        <a:t>10,313,313</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55" marR="44455" marT="45705" marB="45705"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100">
                          <a:solidFill>
                            <a:srgbClr val="000000"/>
                          </a:solidFill>
                          <a:effectLst/>
                          <a:latin typeface="Arial"/>
                        </a:rPr>
                        <a:t>2,998,052</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55" marR="44455" marT="45705" marB="45705"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100">
                          <a:solidFill>
                            <a:srgbClr val="000000"/>
                          </a:solidFill>
                          <a:effectLst/>
                          <a:latin typeface="Arial"/>
                        </a:rPr>
                        <a:t>14,700,767</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55" marR="44455" marT="45705" marB="45705" anchor="b">
                    <a:lnL>
                      <a:noFill/>
                    </a:lnL>
                    <a:lnR>
                      <a:noFill/>
                    </a:lnR>
                    <a:lnT>
                      <a:noFill/>
                    </a:lnT>
                    <a:lnB>
                      <a:noFill/>
                    </a:lnB>
                    <a:solidFill>
                      <a:srgbClr val="FFFFFF"/>
                    </a:solidFill>
                  </a:tcPr>
                </a:tc>
              </a:tr>
              <a:tr h="426685">
                <a:tc>
                  <a:txBody>
                    <a:bodyPr/>
                    <a:lstStyle/>
                    <a:p>
                      <a:pPr marL="0" indent="0" algn="just" fontAlgn="b">
                        <a:spcBef>
                          <a:spcPts val="200"/>
                        </a:spcBef>
                        <a:spcAft>
                          <a:spcPts val="200"/>
                        </a:spcAft>
                      </a:pPr>
                      <a:r>
                        <a:rPr lang="es-MX" sz="1100">
                          <a:solidFill>
                            <a:srgbClr val="000000"/>
                          </a:solidFill>
                          <a:effectLst/>
                          <a:latin typeface="Arial"/>
                        </a:rPr>
                        <a:t>Tamaulipas</a:t>
                      </a:r>
                      <a:endParaRPr lang="es-MX" sz="1100">
                        <a:solidFill>
                          <a:srgbClr val="000000"/>
                        </a:solidFill>
                        <a:effectLst/>
                      </a:endParaRPr>
                    </a:p>
                  </a:txBody>
                  <a:tcPr marL="44455" marR="44455" marT="45705" marB="45705"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100">
                          <a:solidFill>
                            <a:srgbClr val="000000"/>
                          </a:solidFill>
                          <a:effectLst/>
                          <a:latin typeface="Arial"/>
                        </a:rPr>
                        <a:t>3,072,337</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55" marR="44455" marT="45705" marB="45705"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100">
                          <a:solidFill>
                            <a:srgbClr val="000000"/>
                          </a:solidFill>
                          <a:effectLst/>
                          <a:latin typeface="Arial"/>
                        </a:rPr>
                        <a:t>18,716,110</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55" marR="44455" marT="45705" marB="45705"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100">
                          <a:solidFill>
                            <a:srgbClr val="000000"/>
                          </a:solidFill>
                          <a:effectLst/>
                          <a:latin typeface="Arial"/>
                        </a:rPr>
                        <a:t>1,904,062</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55" marR="44455" marT="45705" marB="45705"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100">
                          <a:solidFill>
                            <a:srgbClr val="000000"/>
                          </a:solidFill>
                          <a:effectLst/>
                          <a:latin typeface="Arial"/>
                        </a:rPr>
                        <a:t>23,692,509</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55" marR="44455" marT="45705" marB="45705" anchor="b">
                    <a:lnL>
                      <a:noFill/>
                    </a:lnL>
                    <a:lnR>
                      <a:noFill/>
                    </a:lnR>
                    <a:lnT>
                      <a:noFill/>
                    </a:lnT>
                    <a:lnB>
                      <a:noFill/>
                    </a:lnB>
                    <a:solidFill>
                      <a:srgbClr val="FFFFFF"/>
                    </a:solidFill>
                  </a:tcPr>
                </a:tc>
              </a:tr>
              <a:tr h="426685">
                <a:tc>
                  <a:txBody>
                    <a:bodyPr/>
                    <a:lstStyle/>
                    <a:p>
                      <a:pPr marL="0" indent="0" algn="just" fontAlgn="b">
                        <a:spcBef>
                          <a:spcPts val="200"/>
                        </a:spcBef>
                        <a:spcAft>
                          <a:spcPts val="200"/>
                        </a:spcAft>
                      </a:pPr>
                      <a:r>
                        <a:rPr lang="es-MX" sz="1100">
                          <a:solidFill>
                            <a:srgbClr val="000000"/>
                          </a:solidFill>
                          <a:effectLst/>
                          <a:latin typeface="Arial"/>
                        </a:rPr>
                        <a:t>Tlaxcala</a:t>
                      </a:r>
                      <a:endParaRPr lang="es-MX" sz="1100">
                        <a:solidFill>
                          <a:srgbClr val="000000"/>
                        </a:solidFill>
                        <a:effectLst/>
                      </a:endParaRPr>
                    </a:p>
                  </a:txBody>
                  <a:tcPr marL="44455" marR="44455" marT="45705" marB="45705"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100">
                          <a:solidFill>
                            <a:srgbClr val="000000"/>
                          </a:solidFill>
                          <a:effectLst/>
                          <a:latin typeface="Arial"/>
                        </a:rPr>
                        <a:t>472,566</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55" marR="44455" marT="45705" marB="45705"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100">
                          <a:solidFill>
                            <a:srgbClr val="000000"/>
                          </a:solidFill>
                          <a:effectLst/>
                          <a:latin typeface="Arial"/>
                        </a:rPr>
                        <a:t>1,184,448</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55" marR="44455" marT="45705" marB="45705"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100">
                          <a:solidFill>
                            <a:srgbClr val="000000"/>
                          </a:solidFill>
                          <a:effectLst/>
                          <a:latin typeface="Arial"/>
                        </a:rPr>
                        <a:t>393,397</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55" marR="44455" marT="45705" marB="45705"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100">
                          <a:solidFill>
                            <a:srgbClr val="000000"/>
                          </a:solidFill>
                          <a:effectLst/>
                          <a:latin typeface="Arial"/>
                        </a:rPr>
                        <a:t>2,050,412</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55" marR="44455" marT="45705" marB="45705" anchor="b">
                    <a:lnL>
                      <a:noFill/>
                    </a:lnL>
                    <a:lnR>
                      <a:noFill/>
                    </a:lnR>
                    <a:lnT>
                      <a:noFill/>
                    </a:lnT>
                    <a:lnB>
                      <a:noFill/>
                    </a:lnB>
                    <a:solidFill>
                      <a:srgbClr val="FFFFFF"/>
                    </a:solidFill>
                  </a:tcPr>
                </a:tc>
              </a:tr>
              <a:tr h="426685">
                <a:tc>
                  <a:txBody>
                    <a:bodyPr/>
                    <a:lstStyle/>
                    <a:p>
                      <a:pPr marL="0" indent="0" algn="just" fontAlgn="b">
                        <a:spcBef>
                          <a:spcPts val="200"/>
                        </a:spcBef>
                        <a:spcAft>
                          <a:spcPts val="200"/>
                        </a:spcAft>
                      </a:pPr>
                      <a:r>
                        <a:rPr lang="es-MX" sz="1100">
                          <a:solidFill>
                            <a:srgbClr val="000000"/>
                          </a:solidFill>
                          <a:effectLst/>
                          <a:latin typeface="Arial"/>
                        </a:rPr>
                        <a:t>Veracruz</a:t>
                      </a:r>
                      <a:endParaRPr lang="es-MX" sz="1100">
                        <a:solidFill>
                          <a:srgbClr val="000000"/>
                        </a:solidFill>
                        <a:effectLst/>
                      </a:endParaRPr>
                    </a:p>
                  </a:txBody>
                  <a:tcPr marL="44455" marR="44455" marT="45705" marB="45705"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100">
                          <a:solidFill>
                            <a:srgbClr val="000000"/>
                          </a:solidFill>
                          <a:effectLst/>
                          <a:latin typeface="Arial"/>
                        </a:rPr>
                        <a:t>3,250,821</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55" marR="44455" marT="45705" marB="45705"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100">
                          <a:solidFill>
                            <a:srgbClr val="000000"/>
                          </a:solidFill>
                          <a:effectLst/>
                          <a:latin typeface="Arial"/>
                        </a:rPr>
                        <a:t>21,049,384</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55" marR="44455" marT="45705" marB="45705"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100">
                          <a:solidFill>
                            <a:srgbClr val="000000"/>
                          </a:solidFill>
                          <a:effectLst/>
                          <a:latin typeface="Arial"/>
                        </a:rPr>
                        <a:t>5,496,401</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55" marR="44455" marT="45705" marB="45705"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100">
                          <a:solidFill>
                            <a:srgbClr val="000000"/>
                          </a:solidFill>
                          <a:effectLst/>
                          <a:latin typeface="Arial"/>
                        </a:rPr>
                        <a:t>29,796,606</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55" marR="44455" marT="45705" marB="45705" anchor="b">
                    <a:lnL>
                      <a:noFill/>
                    </a:lnL>
                    <a:lnR>
                      <a:noFill/>
                    </a:lnR>
                    <a:lnT>
                      <a:noFill/>
                    </a:lnT>
                    <a:lnB>
                      <a:noFill/>
                    </a:lnB>
                    <a:solidFill>
                      <a:srgbClr val="FFFFFF"/>
                    </a:solidFill>
                  </a:tcPr>
                </a:tc>
              </a:tr>
              <a:tr h="426685">
                <a:tc>
                  <a:txBody>
                    <a:bodyPr/>
                    <a:lstStyle/>
                    <a:p>
                      <a:pPr marL="0" indent="0" algn="just" fontAlgn="b">
                        <a:spcBef>
                          <a:spcPts val="200"/>
                        </a:spcBef>
                        <a:spcAft>
                          <a:spcPts val="200"/>
                        </a:spcAft>
                      </a:pPr>
                      <a:r>
                        <a:rPr lang="es-MX" sz="1100">
                          <a:solidFill>
                            <a:srgbClr val="000000"/>
                          </a:solidFill>
                          <a:effectLst/>
                          <a:latin typeface="Arial"/>
                        </a:rPr>
                        <a:t>Yucatán</a:t>
                      </a:r>
                      <a:endParaRPr lang="es-MX" sz="1100">
                        <a:solidFill>
                          <a:srgbClr val="000000"/>
                        </a:solidFill>
                        <a:effectLst/>
                      </a:endParaRPr>
                    </a:p>
                  </a:txBody>
                  <a:tcPr marL="44455" marR="44455" marT="45705" marB="45705"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100">
                          <a:solidFill>
                            <a:srgbClr val="000000"/>
                          </a:solidFill>
                          <a:effectLst/>
                          <a:latin typeface="Arial"/>
                        </a:rPr>
                        <a:t>1,901,848</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55" marR="44455" marT="45705" marB="45705"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100">
                          <a:solidFill>
                            <a:srgbClr val="000000"/>
                          </a:solidFill>
                          <a:effectLst/>
                          <a:latin typeface="Arial"/>
                        </a:rPr>
                        <a:t>12,890,868</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55" marR="44455" marT="45705" marB="45705"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100">
                          <a:solidFill>
                            <a:srgbClr val="000000"/>
                          </a:solidFill>
                          <a:effectLst/>
                          <a:latin typeface="Arial"/>
                        </a:rPr>
                        <a:t>2,370,753</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55" marR="44455" marT="45705" marB="45705"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100">
                          <a:solidFill>
                            <a:srgbClr val="000000"/>
                          </a:solidFill>
                          <a:effectLst/>
                          <a:latin typeface="Arial"/>
                        </a:rPr>
                        <a:t>17,163,468</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55" marR="44455" marT="45705" marB="45705" anchor="b">
                    <a:lnL>
                      <a:noFill/>
                    </a:lnL>
                    <a:lnR>
                      <a:noFill/>
                    </a:lnR>
                    <a:lnT>
                      <a:noFill/>
                    </a:lnT>
                    <a:lnB>
                      <a:noFill/>
                    </a:lnB>
                    <a:solidFill>
                      <a:srgbClr val="FFFFFF"/>
                    </a:solidFill>
                  </a:tcPr>
                </a:tc>
              </a:tr>
              <a:tr h="426685">
                <a:tc>
                  <a:txBody>
                    <a:bodyPr/>
                    <a:lstStyle/>
                    <a:p>
                      <a:pPr marL="0" indent="0" algn="just" fontAlgn="b">
                        <a:spcBef>
                          <a:spcPts val="200"/>
                        </a:spcBef>
                        <a:spcAft>
                          <a:spcPts val="200"/>
                        </a:spcAft>
                      </a:pPr>
                      <a:r>
                        <a:rPr lang="es-MX" sz="1100">
                          <a:solidFill>
                            <a:srgbClr val="000000"/>
                          </a:solidFill>
                          <a:effectLst/>
                          <a:latin typeface="Arial"/>
                        </a:rPr>
                        <a:t>Zacatecas</a:t>
                      </a:r>
                      <a:endParaRPr lang="es-MX" sz="1100">
                        <a:solidFill>
                          <a:srgbClr val="000000"/>
                        </a:solidFill>
                        <a:effectLst/>
                      </a:endParaRPr>
                    </a:p>
                  </a:txBody>
                  <a:tcPr marL="44455" marR="44455" marT="45705" marB="45705"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L="0" indent="0" algn="r" fontAlgn="b">
                        <a:spcBef>
                          <a:spcPts val="200"/>
                        </a:spcBef>
                        <a:spcAft>
                          <a:spcPts val="200"/>
                        </a:spcAft>
                      </a:pPr>
                      <a:r>
                        <a:rPr lang="es-MX" sz="1100">
                          <a:solidFill>
                            <a:srgbClr val="000000"/>
                          </a:solidFill>
                          <a:effectLst/>
                          <a:latin typeface="Arial"/>
                        </a:rPr>
                        <a:t>1,034,962</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55" marR="44455" marT="45705" marB="45705"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L="0" indent="0" algn="r" fontAlgn="b">
                        <a:spcBef>
                          <a:spcPts val="200"/>
                        </a:spcBef>
                        <a:spcAft>
                          <a:spcPts val="200"/>
                        </a:spcAft>
                      </a:pPr>
                      <a:r>
                        <a:rPr lang="es-MX" sz="1100">
                          <a:solidFill>
                            <a:srgbClr val="000000"/>
                          </a:solidFill>
                          <a:effectLst/>
                          <a:latin typeface="Arial"/>
                        </a:rPr>
                        <a:t>7,223,309</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55" marR="44455" marT="45705" marB="45705"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L="0" indent="0" algn="r" fontAlgn="b">
                        <a:spcBef>
                          <a:spcPts val="200"/>
                        </a:spcBef>
                        <a:spcAft>
                          <a:spcPts val="200"/>
                        </a:spcAft>
                      </a:pPr>
                      <a:r>
                        <a:rPr lang="es-MX" sz="1100">
                          <a:solidFill>
                            <a:srgbClr val="000000"/>
                          </a:solidFill>
                          <a:effectLst/>
                          <a:latin typeface="Arial"/>
                        </a:rPr>
                        <a:t>727,897</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55" marR="44455" marT="45705" marB="45705"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L="0" indent="0" algn="r" fontAlgn="b">
                        <a:spcBef>
                          <a:spcPts val="200"/>
                        </a:spcBef>
                        <a:spcAft>
                          <a:spcPts val="200"/>
                        </a:spcAft>
                      </a:pPr>
                      <a:r>
                        <a:rPr lang="es-MX" sz="1100">
                          <a:solidFill>
                            <a:srgbClr val="000000"/>
                          </a:solidFill>
                          <a:effectLst/>
                          <a:latin typeface="Arial"/>
                        </a:rPr>
                        <a:t>8,986,167</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55" marR="44455" marT="45705" marB="45705"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426685">
                <a:tc>
                  <a:txBody>
                    <a:bodyPr/>
                    <a:lstStyle/>
                    <a:p>
                      <a:pPr marL="0" indent="0" algn="just" fontAlgn="b">
                        <a:spcBef>
                          <a:spcPts val="200"/>
                        </a:spcBef>
                        <a:spcAft>
                          <a:spcPts val="200"/>
                        </a:spcAft>
                      </a:pPr>
                      <a:r>
                        <a:rPr lang="es-MX" sz="1100">
                          <a:solidFill>
                            <a:srgbClr val="000000"/>
                          </a:solidFill>
                          <a:effectLst/>
                          <a:latin typeface="Arial"/>
                        </a:rPr>
                        <a:t> </a:t>
                      </a:r>
                      <a:endParaRPr lang="es-MX" sz="1100">
                        <a:solidFill>
                          <a:srgbClr val="000000"/>
                        </a:solidFill>
                        <a:effectLst/>
                      </a:endParaRPr>
                    </a:p>
                  </a:txBody>
                  <a:tcPr marL="44455" marR="44455" marT="45705" marB="45705"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L="0" indent="0" algn="r" fontAlgn="b">
                        <a:spcBef>
                          <a:spcPts val="200"/>
                        </a:spcBef>
                        <a:spcAft>
                          <a:spcPts val="200"/>
                        </a:spcAft>
                      </a:pPr>
                      <a:r>
                        <a:rPr lang="es-MX" sz="1100">
                          <a:solidFill>
                            <a:srgbClr val="000000"/>
                          </a:solidFill>
                          <a:effectLst/>
                          <a:latin typeface="Arial"/>
                        </a:rPr>
                        <a:t> </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55" marR="44455" marT="45705" marB="45705"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L="0" indent="0" algn="r" fontAlgn="b">
                        <a:spcBef>
                          <a:spcPts val="200"/>
                        </a:spcBef>
                        <a:spcAft>
                          <a:spcPts val="200"/>
                        </a:spcAft>
                      </a:pPr>
                      <a:r>
                        <a:rPr lang="es-MX" sz="1100">
                          <a:solidFill>
                            <a:srgbClr val="000000"/>
                          </a:solidFill>
                          <a:effectLst/>
                          <a:latin typeface="Arial"/>
                        </a:rPr>
                        <a:t> </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55" marR="44455" marT="45705" marB="45705"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L="0" indent="0" algn="r" fontAlgn="b">
                        <a:spcBef>
                          <a:spcPts val="200"/>
                        </a:spcBef>
                        <a:spcAft>
                          <a:spcPts val="200"/>
                        </a:spcAft>
                      </a:pPr>
                      <a:r>
                        <a:rPr lang="es-MX" sz="1100">
                          <a:solidFill>
                            <a:srgbClr val="000000"/>
                          </a:solidFill>
                          <a:effectLst/>
                          <a:latin typeface="Arial"/>
                        </a:rPr>
                        <a:t> </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55" marR="44455" marT="45705" marB="45705"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L="0" indent="0" algn="r" fontAlgn="b">
                        <a:spcBef>
                          <a:spcPts val="200"/>
                        </a:spcBef>
                        <a:spcAft>
                          <a:spcPts val="200"/>
                        </a:spcAft>
                      </a:pPr>
                      <a:r>
                        <a:rPr lang="es-MX" sz="1100">
                          <a:solidFill>
                            <a:srgbClr val="000000"/>
                          </a:solidFill>
                          <a:effectLst/>
                          <a:latin typeface="Arial"/>
                        </a:rPr>
                        <a:t> </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55" marR="44455" marT="45705" marB="45705"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r>
              <a:tr h="426685">
                <a:tc>
                  <a:txBody>
                    <a:bodyPr/>
                    <a:lstStyle/>
                    <a:p>
                      <a:pPr marL="0" indent="0" algn="just" fontAlgn="b">
                        <a:spcBef>
                          <a:spcPts val="200"/>
                        </a:spcBef>
                        <a:spcAft>
                          <a:spcPts val="200"/>
                        </a:spcAft>
                      </a:pPr>
                      <a:r>
                        <a:rPr lang="es-MX" sz="1100" dirty="0">
                          <a:solidFill>
                            <a:srgbClr val="000000"/>
                          </a:solidFill>
                          <a:effectLst/>
                          <a:latin typeface="Arial"/>
                        </a:rPr>
                        <a:t>Totales</a:t>
                      </a:r>
                      <a:endParaRPr lang="es-MX" sz="1100" dirty="0">
                        <a:solidFill>
                          <a:srgbClr val="000000"/>
                        </a:solidFill>
                        <a:effectLst/>
                      </a:endParaRPr>
                    </a:p>
                  </a:txBody>
                  <a:tcPr marL="44455" marR="44455" marT="45705" marB="45705"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100">
                          <a:solidFill>
                            <a:srgbClr val="000000"/>
                          </a:solidFill>
                          <a:effectLst/>
                          <a:latin typeface="Arial"/>
                        </a:rPr>
                        <a:t>109,810,752</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55" marR="44455" marT="45705" marB="45705"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100">
                          <a:solidFill>
                            <a:srgbClr val="000000"/>
                          </a:solidFill>
                          <a:effectLst/>
                          <a:latin typeface="Arial"/>
                        </a:rPr>
                        <a:t>430,770,339</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55" marR="44455" marT="45705" marB="45705"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100">
                          <a:solidFill>
                            <a:srgbClr val="000000"/>
                          </a:solidFill>
                          <a:effectLst/>
                          <a:latin typeface="Arial"/>
                        </a:rPr>
                        <a:t>213,254,738</a:t>
                      </a:r>
                      <a:r>
                        <a:rPr lang="es-MX" sz="1100">
                          <a:solidFill>
                            <a:srgbClr val="000000"/>
                          </a:solidFill>
                          <a:effectLst/>
                        </a:rPr>
                        <a:t/>
                      </a:r>
                      <a:br>
                        <a:rPr lang="es-MX" sz="1100">
                          <a:solidFill>
                            <a:srgbClr val="000000"/>
                          </a:solidFill>
                          <a:effectLst/>
                        </a:rPr>
                      </a:br>
                      <a:endParaRPr lang="es-MX" sz="1100">
                        <a:solidFill>
                          <a:srgbClr val="000000"/>
                        </a:solidFill>
                        <a:effectLst/>
                      </a:endParaRPr>
                    </a:p>
                  </a:txBody>
                  <a:tcPr marL="44455" marR="44455" marT="45705" marB="45705" anchor="b">
                    <a:lnL>
                      <a:noFill/>
                    </a:lnL>
                    <a:lnR>
                      <a:noFill/>
                    </a:lnR>
                    <a:lnT>
                      <a:noFill/>
                    </a:lnT>
                    <a:lnB>
                      <a:noFill/>
                    </a:lnB>
                    <a:solidFill>
                      <a:srgbClr val="FFFFFF"/>
                    </a:solidFill>
                  </a:tcPr>
                </a:tc>
                <a:tc>
                  <a:txBody>
                    <a:bodyPr/>
                    <a:lstStyle/>
                    <a:p>
                      <a:pPr marL="0" indent="0" algn="r" fontAlgn="b">
                        <a:spcBef>
                          <a:spcPts val="200"/>
                        </a:spcBef>
                        <a:spcAft>
                          <a:spcPts val="200"/>
                        </a:spcAft>
                      </a:pPr>
                      <a:r>
                        <a:rPr lang="es-MX" sz="1100" dirty="0">
                          <a:solidFill>
                            <a:srgbClr val="000000"/>
                          </a:solidFill>
                          <a:effectLst/>
                          <a:latin typeface="Arial"/>
                        </a:rPr>
                        <a:t>753,835,829</a:t>
                      </a:r>
                      <a:endParaRPr lang="es-MX" sz="1100" dirty="0">
                        <a:solidFill>
                          <a:srgbClr val="000000"/>
                        </a:solidFill>
                        <a:effectLst/>
                      </a:endParaRPr>
                    </a:p>
                  </a:txBody>
                  <a:tcPr marL="44455" marR="44455" marT="45705" marB="45705" anchor="b">
                    <a:lnL>
                      <a:noFill/>
                    </a:lnL>
                    <a:lnR>
                      <a:noFill/>
                    </a:lnR>
                    <a:lnT>
                      <a:noFill/>
                    </a:lnT>
                    <a:lnB>
                      <a:noFill/>
                    </a:lnB>
                    <a:solidFill>
                      <a:srgbClr val="FFFFFF"/>
                    </a:solidFill>
                  </a:tcPr>
                </a:tc>
              </a:tr>
            </a:tbl>
          </a:graphicData>
        </a:graphic>
      </p:graphicFrame>
      <p:graphicFrame>
        <p:nvGraphicFramePr>
          <p:cNvPr id="4" name="3 Tabla"/>
          <p:cNvGraphicFramePr>
            <a:graphicFrameLocks noGrp="1"/>
          </p:cNvGraphicFramePr>
          <p:nvPr/>
        </p:nvGraphicFramePr>
        <p:xfrm>
          <a:off x="2063750" y="404813"/>
          <a:ext cx="7704138" cy="857251"/>
        </p:xfrm>
        <a:graphic>
          <a:graphicData uri="http://schemas.openxmlformats.org/drawingml/2006/table">
            <a:tbl>
              <a:tblPr/>
              <a:tblGrid>
                <a:gridCol w="1933808"/>
                <a:gridCol w="1505148"/>
                <a:gridCol w="1505148"/>
                <a:gridCol w="1380017"/>
                <a:gridCol w="1380017"/>
              </a:tblGrid>
              <a:tr h="451621">
                <a:tc>
                  <a:txBody>
                    <a:bodyPr/>
                    <a:lstStyle/>
                    <a:p>
                      <a:pPr marL="0" indent="0" algn="ctr" fontAlgn="b">
                        <a:spcBef>
                          <a:spcPts val="200"/>
                        </a:spcBef>
                        <a:spcAft>
                          <a:spcPts val="200"/>
                        </a:spcAft>
                      </a:pPr>
                      <a:r>
                        <a:rPr lang="es-MX" sz="1000" dirty="0">
                          <a:solidFill>
                            <a:srgbClr val="000000"/>
                          </a:solidFill>
                          <a:effectLst/>
                          <a:latin typeface="Arial"/>
                        </a:rPr>
                        <a:t/>
                      </a:r>
                      <a:br>
                        <a:rPr lang="es-MX" sz="1000" dirty="0">
                          <a:solidFill>
                            <a:srgbClr val="000000"/>
                          </a:solidFill>
                          <a:effectLst/>
                          <a:latin typeface="Arial"/>
                        </a:rPr>
                      </a:br>
                      <a:r>
                        <a:rPr lang="es-MX" sz="1000" dirty="0" smtClean="0">
                          <a:solidFill>
                            <a:srgbClr val="000000"/>
                          </a:solidFill>
                          <a:effectLst/>
                          <a:latin typeface="Arial"/>
                        </a:rPr>
                        <a:t>                      </a:t>
                      </a:r>
                      <a:endParaRPr lang="es-MX" sz="1000" dirty="0">
                        <a:solidFill>
                          <a:srgbClr val="000000"/>
                        </a:solidFill>
                        <a:effectLst/>
                      </a:endParaRPr>
                    </a:p>
                  </a:txBody>
                  <a:tcPr marL="41770" marR="41770" marT="42931" marB="42931"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L="0" indent="0" algn="ctr" fontAlgn="b">
                        <a:spcBef>
                          <a:spcPts val="200"/>
                        </a:spcBef>
                        <a:spcAft>
                          <a:spcPts val="200"/>
                        </a:spcAft>
                      </a:pPr>
                      <a:r>
                        <a:rPr lang="es-MX" sz="1000" dirty="0" smtClean="0">
                          <a:solidFill>
                            <a:srgbClr val="000000"/>
                          </a:solidFill>
                          <a:effectLst/>
                          <a:latin typeface="Arial"/>
                        </a:rPr>
                        <a:t>Tabacos</a:t>
                      </a:r>
                      <a:endParaRPr lang="es-MX" sz="1000" dirty="0">
                        <a:solidFill>
                          <a:srgbClr val="000000"/>
                        </a:solidFill>
                        <a:effectLst/>
                      </a:endParaRPr>
                    </a:p>
                  </a:txBody>
                  <a:tcPr marL="41770" marR="41770" marT="42931" marB="42931"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L="0" indent="0" algn="ctr" fontAlgn="b">
                        <a:spcBef>
                          <a:spcPts val="200"/>
                        </a:spcBef>
                        <a:spcAft>
                          <a:spcPts val="200"/>
                        </a:spcAft>
                      </a:pPr>
                      <a:endParaRPr lang="es-MX" sz="1000" dirty="0">
                        <a:solidFill>
                          <a:srgbClr val="000000"/>
                        </a:solidFill>
                        <a:effectLst/>
                      </a:endParaRPr>
                    </a:p>
                  </a:txBody>
                  <a:tcPr marL="41770" marR="41770" marT="42931" marB="42931"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L="0" marR="0" indent="0" algn="ctr" defTabSz="914400" rtl="0" eaLnBrk="1" fontAlgn="b" latinLnBrk="0" hangingPunct="1">
                        <a:lnSpc>
                          <a:spcPct val="100000"/>
                        </a:lnSpc>
                        <a:spcBef>
                          <a:spcPts val="200"/>
                        </a:spcBef>
                        <a:spcAft>
                          <a:spcPts val="200"/>
                        </a:spcAft>
                        <a:buClrTx/>
                        <a:buSzTx/>
                        <a:buFontTx/>
                        <a:buNone/>
                        <a:tabLst/>
                        <a:defRPr/>
                      </a:pPr>
                      <a:r>
                        <a:rPr lang="es-MX" sz="1000" dirty="0" smtClean="0">
                          <a:solidFill>
                            <a:srgbClr val="000000"/>
                          </a:solidFill>
                          <a:effectLst/>
                          <a:latin typeface="Arial"/>
                        </a:rPr>
                        <a:t>Bebidas</a:t>
                      </a:r>
                      <a:endParaRPr lang="es-MX" sz="1000" dirty="0" smtClean="0">
                        <a:solidFill>
                          <a:srgbClr val="000000"/>
                        </a:solidFill>
                        <a:effectLst/>
                      </a:endParaRPr>
                    </a:p>
                  </a:txBody>
                  <a:tcPr marL="41770" marR="41770" marT="42931" marB="42931"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endParaRPr lang="es-MX" sz="2400"/>
                    </a:p>
                  </a:txBody>
                  <a:tcPr marL="85928" marR="85928" marT="42931" marB="42931">
                    <a:lnL>
                      <a:noFill/>
                    </a:lnL>
                  </a:tcPr>
                </a:tc>
              </a:tr>
              <a:tr h="405629">
                <a:tc>
                  <a:txBody>
                    <a:bodyPr/>
                    <a:lstStyle/>
                    <a:p>
                      <a:pPr marL="0" indent="0" algn="just" fontAlgn="b">
                        <a:spcBef>
                          <a:spcPts val="200"/>
                        </a:spcBef>
                        <a:spcAft>
                          <a:spcPts val="200"/>
                        </a:spcAft>
                      </a:pPr>
                      <a:r>
                        <a:rPr lang="es-MX" sz="1000">
                          <a:solidFill>
                            <a:srgbClr val="000000"/>
                          </a:solidFill>
                          <a:effectLst/>
                          <a:latin typeface="Arial"/>
                        </a:rPr>
                        <a:t>Entidades</a:t>
                      </a:r>
                      <a:endParaRPr lang="es-MX" sz="1000">
                        <a:solidFill>
                          <a:srgbClr val="000000"/>
                        </a:solidFill>
                        <a:effectLst/>
                      </a:endParaRPr>
                    </a:p>
                  </a:txBody>
                  <a:tcPr marL="41770" marR="41770" marT="42931" marB="42931"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L="0" indent="0" algn="ctr" fontAlgn="b">
                        <a:spcBef>
                          <a:spcPts val="200"/>
                        </a:spcBef>
                        <a:spcAft>
                          <a:spcPts val="200"/>
                        </a:spcAft>
                      </a:pPr>
                      <a:r>
                        <a:rPr lang="es-MX" sz="1000">
                          <a:solidFill>
                            <a:srgbClr val="000000"/>
                          </a:solidFill>
                          <a:effectLst/>
                          <a:latin typeface="Arial"/>
                        </a:rPr>
                        <a:t>Labrados</a:t>
                      </a:r>
                      <a:r>
                        <a:rPr lang="es-MX" sz="1000">
                          <a:solidFill>
                            <a:srgbClr val="000000"/>
                          </a:solidFill>
                          <a:effectLst/>
                        </a:rPr>
                        <a:t/>
                      </a:r>
                      <a:br>
                        <a:rPr lang="es-MX" sz="1000">
                          <a:solidFill>
                            <a:srgbClr val="000000"/>
                          </a:solidFill>
                          <a:effectLst/>
                        </a:rPr>
                      </a:br>
                      <a:endParaRPr lang="es-MX" sz="1000">
                        <a:solidFill>
                          <a:srgbClr val="000000"/>
                        </a:solidFill>
                        <a:effectLst/>
                      </a:endParaRPr>
                    </a:p>
                  </a:txBody>
                  <a:tcPr marL="41770" marR="41770" marT="42931" marB="42931"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L="0" indent="0" algn="ctr" fontAlgn="b">
                        <a:spcBef>
                          <a:spcPts val="200"/>
                        </a:spcBef>
                        <a:spcAft>
                          <a:spcPts val="200"/>
                        </a:spcAft>
                      </a:pPr>
                      <a:r>
                        <a:rPr lang="es-MX" sz="1000" dirty="0">
                          <a:solidFill>
                            <a:srgbClr val="000000"/>
                          </a:solidFill>
                          <a:effectLst/>
                          <a:latin typeface="Arial"/>
                        </a:rPr>
                        <a:t>Cerveza</a:t>
                      </a:r>
                      <a:r>
                        <a:rPr lang="es-MX" sz="1000" dirty="0">
                          <a:solidFill>
                            <a:srgbClr val="000000"/>
                          </a:solidFill>
                          <a:effectLst/>
                        </a:rPr>
                        <a:t/>
                      </a:r>
                      <a:br>
                        <a:rPr lang="es-MX" sz="1000" dirty="0">
                          <a:solidFill>
                            <a:srgbClr val="000000"/>
                          </a:solidFill>
                          <a:effectLst/>
                        </a:rPr>
                      </a:br>
                      <a:endParaRPr lang="es-MX" sz="1000" dirty="0">
                        <a:solidFill>
                          <a:srgbClr val="000000"/>
                        </a:solidFill>
                        <a:effectLst/>
                      </a:endParaRPr>
                    </a:p>
                  </a:txBody>
                  <a:tcPr marL="41770" marR="41770" marT="42931" marB="42931"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L="0" indent="0" algn="ctr" fontAlgn="b">
                        <a:spcBef>
                          <a:spcPts val="200"/>
                        </a:spcBef>
                        <a:spcAft>
                          <a:spcPts val="200"/>
                        </a:spcAft>
                      </a:pPr>
                      <a:r>
                        <a:rPr lang="es-MX" sz="1000" dirty="0">
                          <a:solidFill>
                            <a:srgbClr val="000000"/>
                          </a:solidFill>
                          <a:effectLst/>
                          <a:latin typeface="Arial"/>
                        </a:rPr>
                        <a:t>Alcohólicas</a:t>
                      </a:r>
                      <a:r>
                        <a:rPr lang="es-MX" sz="1000" dirty="0">
                          <a:solidFill>
                            <a:srgbClr val="000000"/>
                          </a:solidFill>
                          <a:effectLst/>
                        </a:rPr>
                        <a:t/>
                      </a:r>
                      <a:br>
                        <a:rPr lang="es-MX" sz="1000" dirty="0">
                          <a:solidFill>
                            <a:srgbClr val="000000"/>
                          </a:solidFill>
                          <a:effectLst/>
                        </a:rPr>
                      </a:br>
                      <a:endParaRPr lang="es-MX" sz="1000" dirty="0">
                        <a:solidFill>
                          <a:srgbClr val="000000"/>
                        </a:solidFill>
                        <a:effectLst/>
                      </a:endParaRPr>
                    </a:p>
                  </a:txBody>
                  <a:tcPr marL="41770" marR="41770" marT="42931" marB="42931"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marL="0" indent="0" algn="ctr" fontAlgn="b">
                        <a:spcBef>
                          <a:spcPts val="200"/>
                        </a:spcBef>
                        <a:spcAft>
                          <a:spcPts val="200"/>
                        </a:spcAft>
                      </a:pPr>
                      <a:r>
                        <a:rPr lang="es-MX" sz="1000" dirty="0">
                          <a:solidFill>
                            <a:srgbClr val="000000"/>
                          </a:solidFill>
                          <a:effectLst/>
                          <a:latin typeface="Arial"/>
                        </a:rPr>
                        <a:t>Total</a:t>
                      </a:r>
                      <a:r>
                        <a:rPr lang="es-MX" sz="1000" dirty="0">
                          <a:solidFill>
                            <a:srgbClr val="000000"/>
                          </a:solidFill>
                          <a:effectLst/>
                        </a:rPr>
                        <a:t/>
                      </a:r>
                      <a:br>
                        <a:rPr lang="es-MX" sz="1000" dirty="0">
                          <a:solidFill>
                            <a:srgbClr val="000000"/>
                          </a:solidFill>
                          <a:effectLst/>
                        </a:rPr>
                      </a:br>
                      <a:endParaRPr lang="es-MX" sz="1000" dirty="0">
                        <a:solidFill>
                          <a:srgbClr val="000000"/>
                        </a:solidFill>
                        <a:effectLst/>
                      </a:endParaRPr>
                    </a:p>
                  </a:txBody>
                  <a:tcPr marL="41770" marR="41770" marT="42931" marB="42931" anchor="b">
                    <a:lnL>
                      <a:noFill/>
                    </a:lnL>
                    <a:lnR>
                      <a:noFill/>
                    </a:lnR>
                    <a:lnB w="635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2990137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5 Marcador de número de diapositiva"/>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7A5C42A-692C-4D96-874F-899ABEFB5C05}" type="slidenum">
              <a:rPr lang="es-ES" altLang="es-MX">
                <a:solidFill>
                  <a:srgbClr val="FFFFFF"/>
                </a:solidFill>
              </a:rPr>
              <a:pPr eaLnBrk="1" hangingPunct="1"/>
              <a:t>8</a:t>
            </a:fld>
            <a:endParaRPr lang="es-ES" altLang="es-MX">
              <a:solidFill>
                <a:srgbClr val="FFFFFF"/>
              </a:solidFill>
            </a:endParaRPr>
          </a:p>
        </p:txBody>
      </p:sp>
      <p:sp>
        <p:nvSpPr>
          <p:cNvPr id="357379" name="Rectangle 2"/>
          <p:cNvSpPr>
            <a:spLocks noChangeArrowheads="1"/>
          </p:cNvSpPr>
          <p:nvPr/>
        </p:nvSpPr>
        <p:spPr bwMode="auto">
          <a:xfrm>
            <a:off x="1992314" y="385764"/>
            <a:ext cx="73056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_tradnl" altLang="es-MX" sz="3200" b="1">
                <a:solidFill>
                  <a:srgbClr val="250793"/>
                </a:solidFill>
                <a:latin typeface="Times New Roman" panose="02020603050405020304" pitchFamily="18" charset="0"/>
              </a:rPr>
              <a:t>SEGUNDA CONVENCION DE 1933</a:t>
            </a:r>
            <a:endParaRPr lang="es-ES_tradnl" altLang="es-MX" sz="3600">
              <a:solidFill>
                <a:srgbClr val="250793"/>
              </a:solidFill>
              <a:latin typeface="Times New Roman" panose="02020603050405020304" pitchFamily="18" charset="0"/>
            </a:endParaRPr>
          </a:p>
        </p:txBody>
      </p:sp>
      <p:sp>
        <p:nvSpPr>
          <p:cNvPr id="357380" name="Text Box 3"/>
          <p:cNvSpPr txBox="1">
            <a:spLocks noChangeArrowheads="1"/>
          </p:cNvSpPr>
          <p:nvPr/>
        </p:nvSpPr>
        <p:spPr bwMode="auto">
          <a:xfrm>
            <a:off x="2135189" y="1268414"/>
            <a:ext cx="8137525"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s-ES" altLang="es-MX" sz="3000" b="1" i="1" u="sng">
                <a:latin typeface="Times New Roman" panose="02020603050405020304" pitchFamily="18" charset="0"/>
              </a:rPr>
              <a:t>ACUERDOS  Y RESULTADOS</a:t>
            </a:r>
          </a:p>
          <a:p>
            <a:pPr algn="just" eaLnBrk="1" hangingPunct="1"/>
            <a:endParaRPr lang="es-ES" altLang="es-MX" sz="3000" b="1" i="1" u="sng">
              <a:latin typeface="Times New Roman" panose="02020603050405020304" pitchFamily="18" charset="0"/>
            </a:endParaRPr>
          </a:p>
          <a:p>
            <a:pPr algn="just" eaLnBrk="1" hangingPunct="1">
              <a:buFontTx/>
              <a:buAutoNum type="alphaLcParenR"/>
            </a:pPr>
            <a:r>
              <a:rPr lang="es-ES" altLang="es-MX" sz="3000">
                <a:latin typeface="Times New Roman" panose="02020603050405020304" pitchFamily="18" charset="0"/>
              </a:rPr>
              <a:t>Se convino que </a:t>
            </a:r>
            <a:r>
              <a:rPr lang="es-ES" altLang="es-MX" sz="3000">
                <a:solidFill>
                  <a:srgbClr val="C00000"/>
                </a:solidFill>
                <a:latin typeface="Times New Roman" panose="02020603050405020304" pitchFamily="18" charset="0"/>
              </a:rPr>
              <a:t>no era posible una delimitación de competencias impositivas privativas</a:t>
            </a:r>
            <a:r>
              <a:rPr lang="es-ES" altLang="es-MX" sz="3000">
                <a:latin typeface="Times New Roman" panose="02020603050405020304" pitchFamily="18" charset="0"/>
              </a:rPr>
              <a:t>, por lo que se acordó una solución intermedia, consistente en asignar solo algunos recursos exclusivos al gobierno federal y participar de sus rendimientos a los estados y municipios. Con esta filosofía se llevaron a cabo dos reformas constitucionales en 1934 y 1942</a:t>
            </a:r>
          </a:p>
        </p:txBody>
      </p:sp>
    </p:spTree>
    <p:extLst>
      <p:ext uri="{BB962C8B-B14F-4D97-AF65-F5344CB8AC3E}">
        <p14:creationId xmlns:p14="http://schemas.microsoft.com/office/powerpoint/2010/main" val="3995847289"/>
      </p:ext>
    </p:extLst>
  </p:cSld>
  <p:clrMapOvr>
    <a:masterClrMapping/>
  </p:clrMapOvr>
  <p:transition spd="med"/>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3309938" y="285751"/>
            <a:ext cx="5357812" cy="46831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dirty="0"/>
              <a:t>Fondo de Fiscalización y Recaudación</a:t>
            </a:r>
          </a:p>
          <a:p>
            <a:pPr algn="ctr">
              <a:defRPr/>
            </a:pPr>
            <a:r>
              <a:rPr lang="es-MX" sz="1400" b="1" dirty="0"/>
              <a:t>Se conforma con el 1.25% de la RFP</a:t>
            </a:r>
          </a:p>
        </p:txBody>
      </p:sp>
      <p:sp>
        <p:nvSpPr>
          <p:cNvPr id="4104" name="10 CuadroTexto"/>
          <p:cNvSpPr txBox="1">
            <a:spLocks noChangeArrowheads="1"/>
          </p:cNvSpPr>
          <p:nvPr/>
        </p:nvSpPr>
        <p:spPr bwMode="auto">
          <a:xfrm>
            <a:off x="1738313" y="1071564"/>
            <a:ext cx="8786812" cy="5494337"/>
          </a:xfrm>
          <a:prstGeom prst="rect">
            <a:avLst/>
          </a:prstGeom>
          <a:noFill/>
          <a:ln w="9525">
            <a:noFill/>
            <a:miter lim="800000"/>
            <a:headEnd/>
            <a:tailEnd/>
          </a:ln>
        </p:spPr>
        <p:txBody>
          <a:bodyPr>
            <a:spAutoFit/>
          </a:bodyPr>
          <a:lstStyle/>
          <a:p>
            <a:pPr marL="14288" lvl="1" indent="-14288" algn="just">
              <a:buClr>
                <a:schemeClr val="accent6">
                  <a:lumMod val="75000"/>
                </a:schemeClr>
              </a:buClr>
              <a:defRPr/>
            </a:pPr>
            <a:r>
              <a:rPr lang="es-ES" sz="2000" b="1" dirty="0">
                <a:solidFill>
                  <a:schemeClr val="tx2"/>
                </a:solidFill>
              </a:rPr>
              <a:t>Distribución a Entidades</a:t>
            </a:r>
          </a:p>
          <a:p>
            <a:pPr marL="14288" lvl="1" indent="-14288" algn="just">
              <a:buClr>
                <a:schemeClr val="accent6">
                  <a:lumMod val="75000"/>
                </a:schemeClr>
              </a:buClr>
              <a:defRPr/>
            </a:pPr>
            <a:endParaRPr lang="es-ES" sz="900" b="1" dirty="0">
              <a:solidFill>
                <a:schemeClr val="tx2"/>
              </a:solidFill>
            </a:endParaRPr>
          </a:p>
          <a:p>
            <a:pPr marL="360363" indent="-360363" algn="just">
              <a:buClr>
                <a:schemeClr val="accent6">
                  <a:lumMod val="75000"/>
                </a:schemeClr>
              </a:buClr>
              <a:buFont typeface="Wingdings" pitchFamily="2" charset="2"/>
              <a:buChar char="Ø"/>
              <a:defRPr/>
            </a:pPr>
            <a:r>
              <a:rPr lang="es-MX" sz="2000" dirty="0"/>
              <a:t>S</a:t>
            </a:r>
            <a:r>
              <a:rPr lang="es-ES" sz="2000" dirty="0"/>
              <a:t>e asigna de acuerdo a los criterios de reparto establecidos en el artículo 4° de la LCF conforme a la siguiente fórmula:</a:t>
            </a:r>
          </a:p>
          <a:p>
            <a:pPr marL="360363" indent="-360363" algn="just">
              <a:buClr>
                <a:schemeClr val="accent6">
                  <a:lumMod val="75000"/>
                </a:schemeClr>
              </a:buClr>
              <a:buFont typeface="Wingdings" pitchFamily="2" charset="2"/>
              <a:buChar char="Ø"/>
              <a:defRPr/>
            </a:pPr>
            <a:endParaRPr lang="es-ES" sz="2000" dirty="0"/>
          </a:p>
          <a:p>
            <a:pPr algn="just">
              <a:buClr>
                <a:schemeClr val="accent6">
                  <a:lumMod val="75000"/>
                </a:schemeClr>
              </a:buClr>
              <a:defRPr/>
            </a:pPr>
            <a:endParaRPr lang="es-ES" sz="2000" dirty="0"/>
          </a:p>
          <a:p>
            <a:pPr marL="360363" indent="-360363" algn="just">
              <a:buClr>
                <a:schemeClr val="accent6">
                  <a:lumMod val="75000"/>
                </a:schemeClr>
              </a:buClr>
              <a:buFont typeface="Wingdings" pitchFamily="2" charset="2"/>
              <a:buChar char="Ø"/>
              <a:defRPr/>
            </a:pPr>
            <a:r>
              <a:rPr lang="es-ES" sz="2000" dirty="0"/>
              <a:t>Se garantiza el mismo monto recibido en el año 2007. El crecimiento en el fondo del año 2007 al del año de distribución (ejercicio fiscal vigente) se distribuye tomando en cuenta:</a:t>
            </a:r>
          </a:p>
          <a:p>
            <a:pPr marL="360363" indent="-360363" algn="just">
              <a:buClr>
                <a:schemeClr val="accent6">
                  <a:lumMod val="75000"/>
                </a:schemeClr>
              </a:buClr>
              <a:buFont typeface="Wingdings" pitchFamily="2" charset="2"/>
              <a:buChar char="Ø"/>
              <a:defRPr/>
            </a:pPr>
            <a:endParaRPr lang="es-ES" sz="2000" dirty="0"/>
          </a:p>
          <a:p>
            <a:pPr marL="900113" lvl="4" indent="-193675" algn="just">
              <a:buClr>
                <a:schemeClr val="accent6">
                  <a:lumMod val="75000"/>
                </a:schemeClr>
              </a:buClr>
              <a:buFont typeface="Wingdings" pitchFamily="2" charset="2"/>
              <a:buChar char="§"/>
              <a:defRPr/>
            </a:pPr>
            <a:r>
              <a:rPr lang="es-ES" b="1" dirty="0"/>
              <a:t>Cifras virtuales</a:t>
            </a:r>
            <a:r>
              <a:rPr lang="es-ES" dirty="0"/>
              <a:t> de la entidad que de a conocer el SAT.</a:t>
            </a:r>
          </a:p>
          <a:p>
            <a:pPr marL="900113" lvl="4" indent="-193675" algn="just">
              <a:buClr>
                <a:schemeClr val="accent6">
                  <a:lumMod val="75000"/>
                </a:schemeClr>
              </a:buClr>
              <a:buFont typeface="Wingdings" pitchFamily="2" charset="2"/>
              <a:buChar char="§"/>
              <a:defRPr/>
            </a:pPr>
            <a:r>
              <a:rPr lang="es-ES" dirty="0"/>
              <a:t>Información del PIB del último año que dé a conocer el INEGI</a:t>
            </a:r>
          </a:p>
          <a:p>
            <a:pPr marL="900113" lvl="4" indent="-193675" algn="just">
              <a:buClr>
                <a:schemeClr val="accent6">
                  <a:lumMod val="75000"/>
                </a:schemeClr>
              </a:buClr>
              <a:buFont typeface="Wingdings" pitchFamily="2" charset="2"/>
              <a:buChar char="§"/>
              <a:defRPr/>
            </a:pPr>
            <a:r>
              <a:rPr lang="es-ES" dirty="0"/>
              <a:t>Última información oficial de población que de a conocer el INEGI</a:t>
            </a:r>
          </a:p>
          <a:p>
            <a:pPr marL="900113" lvl="4" indent="-193675" algn="just">
              <a:buClr>
                <a:schemeClr val="accent6">
                  <a:lumMod val="75000"/>
                </a:schemeClr>
              </a:buClr>
              <a:buFont typeface="Wingdings" pitchFamily="2" charset="2"/>
              <a:buChar char="§"/>
              <a:defRPr/>
            </a:pPr>
            <a:r>
              <a:rPr lang="es-ES" b="1" dirty="0"/>
              <a:t>Valor de las mercancía embargada</a:t>
            </a:r>
            <a:r>
              <a:rPr lang="es-ES" dirty="0"/>
              <a:t> y asegurada que de a conocer el SAT (Anexo 8 CCAMFF)</a:t>
            </a:r>
          </a:p>
          <a:p>
            <a:pPr marL="900113" lvl="4" indent="-193675" algn="just">
              <a:buClr>
                <a:schemeClr val="accent6">
                  <a:lumMod val="75000"/>
                </a:schemeClr>
              </a:buClr>
              <a:buFont typeface="Wingdings" pitchFamily="2" charset="2"/>
              <a:buChar char="§"/>
              <a:defRPr/>
            </a:pPr>
            <a:r>
              <a:rPr lang="es-ES" dirty="0"/>
              <a:t>Recaudación de impuestos y derechos locales contenido en la cuenta pública del estado.</a:t>
            </a:r>
          </a:p>
          <a:p>
            <a:pPr marL="900113" lvl="4" indent="-193675" algn="just">
              <a:buClr>
                <a:schemeClr val="accent6">
                  <a:lumMod val="75000"/>
                </a:schemeClr>
              </a:buClr>
              <a:buFont typeface="Wingdings" pitchFamily="2" charset="2"/>
              <a:buChar char="§"/>
              <a:defRPr/>
            </a:pPr>
            <a:r>
              <a:rPr lang="es-ES" dirty="0"/>
              <a:t>Última información de población que de a conocer el INEGI</a:t>
            </a:r>
          </a:p>
          <a:p>
            <a:pPr marL="900113" lvl="4" indent="-193675" algn="just">
              <a:buClr>
                <a:schemeClr val="accent6">
                  <a:lumMod val="75000"/>
                </a:schemeClr>
              </a:buClr>
              <a:defRPr/>
            </a:pPr>
            <a:endParaRPr lang="es-ES" dirty="0"/>
          </a:p>
        </p:txBody>
      </p:sp>
      <p:sp>
        <p:nvSpPr>
          <p:cNvPr id="2" name="1 Marcador de número de diapositiva"/>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5290607-4064-4250-9323-06C9158E33AF}" type="slidenum">
              <a:rPr lang="es-ES" altLang="es-MX">
                <a:solidFill>
                  <a:srgbClr val="898989"/>
                </a:solidFill>
              </a:rPr>
              <a:pPr eaLnBrk="1" hangingPunct="1"/>
              <a:t>80</a:t>
            </a:fld>
            <a:endParaRPr lang="es-ES" altLang="es-MX">
              <a:solidFill>
                <a:srgbClr val="898989"/>
              </a:solidFill>
            </a:endParaRPr>
          </a:p>
        </p:txBody>
      </p:sp>
    </p:spTree>
    <p:extLst>
      <p:ext uri="{BB962C8B-B14F-4D97-AF65-F5344CB8AC3E}">
        <p14:creationId xmlns:p14="http://schemas.microsoft.com/office/powerpoint/2010/main" val="332838996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1738313" y="214314"/>
            <a:ext cx="5357812" cy="42862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000" dirty="0"/>
              <a:t>Impuestos sobre Tenencia o Uso de Vehículos</a:t>
            </a:r>
          </a:p>
        </p:txBody>
      </p:sp>
      <p:sp>
        <p:nvSpPr>
          <p:cNvPr id="4104" name="10 CuadroTexto"/>
          <p:cNvSpPr txBox="1">
            <a:spLocks noChangeArrowheads="1"/>
          </p:cNvSpPr>
          <p:nvPr/>
        </p:nvSpPr>
        <p:spPr bwMode="auto">
          <a:xfrm>
            <a:off x="1595439" y="857250"/>
            <a:ext cx="8929687" cy="1231106"/>
          </a:xfrm>
          <a:prstGeom prst="rect">
            <a:avLst/>
          </a:prstGeom>
          <a:noFill/>
          <a:ln w="9525">
            <a:noFill/>
            <a:miter lim="800000"/>
            <a:headEnd/>
            <a:tailEnd/>
          </a:ln>
        </p:spPr>
        <p:txBody>
          <a:bodyPr>
            <a:spAutoFit/>
          </a:bodyPr>
          <a:lstStyle/>
          <a:p>
            <a:pPr marL="14288" lvl="1" indent="-14288" algn="just">
              <a:buClr>
                <a:schemeClr val="accent6">
                  <a:lumMod val="75000"/>
                </a:schemeClr>
              </a:buClr>
              <a:defRPr/>
            </a:pPr>
            <a:r>
              <a:rPr lang="es-ES" b="1" dirty="0">
                <a:solidFill>
                  <a:schemeClr val="tx2"/>
                </a:solidFill>
              </a:rPr>
              <a:t>Distribución a Entidades</a:t>
            </a:r>
          </a:p>
          <a:p>
            <a:pPr marL="360363" lvl="1" indent="-360363" algn="just">
              <a:buClr>
                <a:schemeClr val="accent6">
                  <a:lumMod val="75000"/>
                </a:schemeClr>
              </a:buClr>
              <a:buFont typeface="Wingdings" pitchFamily="2" charset="2"/>
              <a:buChar char="Ø"/>
              <a:defRPr/>
            </a:pPr>
            <a:r>
              <a:rPr lang="es-ES" dirty="0"/>
              <a:t>De acuerdo con el  CCAMFF </a:t>
            </a:r>
            <a:r>
              <a:rPr lang="es-ES" b="1" dirty="0"/>
              <a:t>las Entidades</a:t>
            </a:r>
            <a:r>
              <a:rPr lang="es-ES" dirty="0"/>
              <a:t>, adheridas al SNCF y que celebren dicho Convenio, </a:t>
            </a:r>
            <a:r>
              <a:rPr lang="es-ES" b="1" dirty="0"/>
              <a:t>recibirán el 100% de la recaudación que se obtenga por este impuesto.</a:t>
            </a:r>
            <a:endParaRPr lang="es-ES" dirty="0"/>
          </a:p>
          <a:p>
            <a:pPr marL="14288" lvl="1" indent="-14288" algn="just">
              <a:buClr>
                <a:schemeClr val="accent6">
                  <a:lumMod val="75000"/>
                </a:schemeClr>
              </a:buClr>
              <a:defRPr/>
            </a:pPr>
            <a:endParaRPr lang="es-ES" sz="2000" b="1" dirty="0">
              <a:solidFill>
                <a:schemeClr val="tx2"/>
              </a:solidFill>
            </a:endParaRPr>
          </a:p>
        </p:txBody>
      </p:sp>
      <p:sp>
        <p:nvSpPr>
          <p:cNvPr id="11" name="10 Rectángulo"/>
          <p:cNvSpPr/>
          <p:nvPr/>
        </p:nvSpPr>
        <p:spPr>
          <a:xfrm>
            <a:off x="1738313" y="2570164"/>
            <a:ext cx="5797550" cy="85883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2000" dirty="0"/>
          </a:p>
          <a:p>
            <a:pPr algn="ctr">
              <a:defRPr/>
            </a:pPr>
            <a:r>
              <a:rPr lang="es-MX" sz="2000" dirty="0"/>
              <a:t>9/11 DEL  IEPS sobre Gasolina y Diesel</a:t>
            </a:r>
          </a:p>
          <a:p>
            <a:pPr marL="0" lvl="1" algn="ctr">
              <a:defRPr/>
            </a:pPr>
            <a:r>
              <a:rPr lang="es-ES" sz="1600" b="1" dirty="0">
                <a:solidFill>
                  <a:schemeClr val="bg1"/>
                </a:solidFill>
              </a:rPr>
              <a:t>Se constituye con la recaudación derivada de la aplicación del artículo 2°‐A la fracción II de la Ley del IEPS</a:t>
            </a:r>
            <a:endParaRPr lang="es-MX" sz="1400" b="1" dirty="0">
              <a:solidFill>
                <a:schemeClr val="bg1"/>
              </a:solidFill>
            </a:endParaRPr>
          </a:p>
          <a:p>
            <a:pPr algn="ctr">
              <a:defRPr/>
            </a:pPr>
            <a:endParaRPr lang="es-MX" sz="2000" dirty="0"/>
          </a:p>
        </p:txBody>
      </p:sp>
      <p:sp>
        <p:nvSpPr>
          <p:cNvPr id="12" name="11 Rectángulo"/>
          <p:cNvSpPr/>
          <p:nvPr/>
        </p:nvSpPr>
        <p:spPr>
          <a:xfrm>
            <a:off x="1595439" y="3529014"/>
            <a:ext cx="8929687" cy="2708275"/>
          </a:xfrm>
          <a:prstGeom prst="rect">
            <a:avLst/>
          </a:prstGeom>
        </p:spPr>
        <p:txBody>
          <a:bodyPr>
            <a:spAutoFit/>
          </a:bodyPr>
          <a:lstStyle/>
          <a:p>
            <a:pPr marL="14288" lvl="1" indent="-14288" algn="just">
              <a:buClr>
                <a:schemeClr val="accent6">
                  <a:lumMod val="75000"/>
                </a:schemeClr>
              </a:buClr>
              <a:defRPr/>
            </a:pPr>
            <a:r>
              <a:rPr lang="es-ES" b="1" dirty="0">
                <a:solidFill>
                  <a:schemeClr val="tx2"/>
                </a:solidFill>
              </a:rPr>
              <a:t>Distribución a Entidades</a:t>
            </a:r>
          </a:p>
          <a:p>
            <a:pPr marL="360363" lvl="1" indent="-360363" algn="just">
              <a:buClr>
                <a:schemeClr val="accent6">
                  <a:lumMod val="75000"/>
                </a:schemeClr>
              </a:buClr>
              <a:buFont typeface="Wingdings" pitchFamily="2" charset="2"/>
              <a:buChar char="Ø"/>
              <a:defRPr/>
            </a:pPr>
            <a:r>
              <a:rPr lang="es-ES" dirty="0"/>
              <a:t>Se asigna de acuerdo a los criterios de reparto establecidos en el artículo 4°-A frac. I de la LCF.</a:t>
            </a:r>
          </a:p>
          <a:p>
            <a:pPr marL="360363" lvl="1" indent="-360363" algn="just">
              <a:buClr>
                <a:schemeClr val="accent6">
                  <a:lumMod val="75000"/>
                </a:schemeClr>
              </a:buClr>
              <a:buFont typeface="Wingdings" pitchFamily="2" charset="2"/>
              <a:buChar char="Ø"/>
              <a:defRPr/>
            </a:pPr>
            <a:endParaRPr lang="es-ES" sz="800" dirty="0"/>
          </a:p>
          <a:p>
            <a:pPr marL="720725" indent="-360363" algn="just">
              <a:buClr>
                <a:schemeClr val="accent6">
                  <a:lumMod val="75000"/>
                </a:schemeClr>
              </a:buClr>
              <a:buFont typeface="Wingdings" pitchFamily="2" charset="2"/>
              <a:buChar char="ü"/>
              <a:defRPr/>
            </a:pPr>
            <a:endParaRPr lang="es-ES" dirty="0"/>
          </a:p>
          <a:p>
            <a:pPr marL="720725" indent="-360363" algn="just">
              <a:buClr>
                <a:schemeClr val="accent6">
                  <a:lumMod val="75000"/>
                </a:schemeClr>
              </a:buClr>
              <a:buFont typeface="Wingdings" pitchFamily="2" charset="2"/>
              <a:buChar char="ü"/>
              <a:defRPr/>
            </a:pPr>
            <a:r>
              <a:rPr lang="es-ES" dirty="0"/>
              <a:t>Coeficiente efectivo de participación se basa en la </a:t>
            </a:r>
            <a:r>
              <a:rPr lang="es-ES" b="1" dirty="0"/>
              <a:t>proporción de consumo de gasolina y diesel de la entidad</a:t>
            </a:r>
            <a:r>
              <a:rPr lang="es-ES" dirty="0"/>
              <a:t> </a:t>
            </a:r>
            <a:r>
              <a:rPr lang="es-ES" b="1" dirty="0"/>
              <a:t>dentro de la suma del consumo de todas las entidades. (9/11 corresponde a la Entidad en función del consumo efectuado en su territorio. 2/11 para las entidades con menor PIB </a:t>
            </a:r>
            <a:r>
              <a:rPr lang="es-ES" b="1" dirty="0" err="1"/>
              <a:t>percapita</a:t>
            </a:r>
            <a:r>
              <a:rPr lang="es-ES" b="1" dirty="0"/>
              <a:t> no minero y no petrolero)</a:t>
            </a:r>
          </a:p>
        </p:txBody>
      </p:sp>
      <p:sp>
        <p:nvSpPr>
          <p:cNvPr id="2" name="1 Marcador de número de diapositiva"/>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5FB994F-02F8-4C5D-9376-EC3004969204}" type="slidenum">
              <a:rPr lang="es-ES" altLang="es-MX" sz="1600">
                <a:solidFill>
                  <a:srgbClr val="898989"/>
                </a:solidFill>
              </a:rPr>
              <a:pPr eaLnBrk="1" hangingPunct="1"/>
              <a:t>81</a:t>
            </a:fld>
            <a:endParaRPr lang="es-ES" altLang="es-MX" sz="1600">
              <a:solidFill>
                <a:srgbClr val="898989"/>
              </a:solidFill>
            </a:endParaRPr>
          </a:p>
        </p:txBody>
      </p:sp>
    </p:spTree>
    <p:extLst>
      <p:ext uri="{BB962C8B-B14F-4D97-AF65-F5344CB8AC3E}">
        <p14:creationId xmlns:p14="http://schemas.microsoft.com/office/powerpoint/2010/main" val="316892505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213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6276" y="260351"/>
            <a:ext cx="6335713" cy="631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Marcador de número de diapositiva"/>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2FF490E-7E63-4967-90F5-7C2C27089518}" type="slidenum">
              <a:rPr lang="es-ES" altLang="es-MX">
                <a:solidFill>
                  <a:srgbClr val="898989"/>
                </a:solidFill>
              </a:rPr>
              <a:pPr eaLnBrk="1" hangingPunct="1"/>
              <a:t>82</a:t>
            </a:fld>
            <a:endParaRPr lang="es-ES" altLang="es-MX">
              <a:solidFill>
                <a:srgbClr val="898989"/>
              </a:solidFill>
            </a:endParaRPr>
          </a:p>
        </p:txBody>
      </p:sp>
    </p:spTree>
    <p:extLst>
      <p:ext uri="{BB962C8B-B14F-4D97-AF65-F5344CB8AC3E}">
        <p14:creationId xmlns:p14="http://schemas.microsoft.com/office/powerpoint/2010/main" val="360053055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4A6EF07-2067-458B-8C2B-980EB37989E9}" type="slidenum">
              <a:rPr lang="es-ES" altLang="es-MX">
                <a:solidFill>
                  <a:srgbClr val="898989"/>
                </a:solidFill>
              </a:rPr>
              <a:pPr eaLnBrk="1" hangingPunct="1"/>
              <a:t>83</a:t>
            </a:fld>
            <a:endParaRPr lang="es-ES" altLang="es-MX">
              <a:solidFill>
                <a:srgbClr val="898989"/>
              </a:solidFill>
            </a:endParaRPr>
          </a:p>
        </p:txBody>
      </p:sp>
      <p:sp>
        <p:nvSpPr>
          <p:cNvPr id="433155" name="2 CuadroTexto"/>
          <p:cNvSpPr txBox="1">
            <a:spLocks noChangeArrowheads="1"/>
          </p:cNvSpPr>
          <p:nvPr/>
        </p:nvSpPr>
        <p:spPr bwMode="auto">
          <a:xfrm>
            <a:off x="2368551" y="1989139"/>
            <a:ext cx="7127875"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MX" altLang="es-MX" sz="3600" b="1">
                <a:solidFill>
                  <a:srgbClr val="002060"/>
                </a:solidFill>
              </a:rPr>
              <a:t>Ley de Coordinación Fiscal para el Estado de Guanajuato</a:t>
            </a:r>
          </a:p>
          <a:p>
            <a:pPr algn="ctr" eaLnBrk="1" hangingPunct="1"/>
            <a:endParaRPr lang="es-MX" altLang="es-MX" sz="2800" b="1">
              <a:solidFill>
                <a:srgbClr val="002060"/>
              </a:solidFill>
            </a:endParaRPr>
          </a:p>
          <a:p>
            <a:pPr algn="ctr" eaLnBrk="1" hangingPunct="1"/>
            <a:r>
              <a:rPr lang="es-MX" altLang="es-MX" sz="2800" b="1">
                <a:solidFill>
                  <a:srgbClr val="002060"/>
                </a:solidFill>
              </a:rPr>
              <a:t>Distribución de Participaciones a municipios</a:t>
            </a:r>
          </a:p>
        </p:txBody>
      </p:sp>
    </p:spTree>
    <p:extLst>
      <p:ext uri="{BB962C8B-B14F-4D97-AF65-F5344CB8AC3E}">
        <p14:creationId xmlns:p14="http://schemas.microsoft.com/office/powerpoint/2010/main" val="132357465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1BDB12B-7C6D-4D44-B5E8-ACE262D9B15D}" type="slidenum">
              <a:rPr lang="es-ES" altLang="es-MX">
                <a:solidFill>
                  <a:srgbClr val="898989"/>
                </a:solidFill>
              </a:rPr>
              <a:pPr eaLnBrk="1" hangingPunct="1"/>
              <a:t>84</a:t>
            </a:fld>
            <a:endParaRPr lang="es-ES" altLang="es-MX">
              <a:solidFill>
                <a:srgbClr val="898989"/>
              </a:solidFill>
            </a:endParaRPr>
          </a:p>
        </p:txBody>
      </p:sp>
      <p:sp>
        <p:nvSpPr>
          <p:cNvPr id="3" name="2 Rectángulo"/>
          <p:cNvSpPr/>
          <p:nvPr/>
        </p:nvSpPr>
        <p:spPr>
          <a:xfrm>
            <a:off x="1992313" y="501651"/>
            <a:ext cx="7848600" cy="4893647"/>
          </a:xfrm>
          <a:prstGeom prst="rect">
            <a:avLst/>
          </a:prstGeom>
        </p:spPr>
        <p:txBody>
          <a:bodyPr>
            <a:spAutoFit/>
          </a:bodyPr>
          <a:lstStyle/>
          <a:p>
            <a:pPr algn="just">
              <a:defRPr/>
            </a:pPr>
            <a:r>
              <a:rPr lang="es-MX" sz="2400" b="1" dirty="0">
                <a:solidFill>
                  <a:schemeClr val="accent6">
                    <a:lumMod val="50000"/>
                  </a:schemeClr>
                </a:solidFill>
              </a:rPr>
              <a:t>FONDO DE EXTRACCION DE HIDROCARBUROS</a:t>
            </a:r>
          </a:p>
          <a:p>
            <a:pPr algn="just">
              <a:defRPr/>
            </a:pPr>
            <a:endParaRPr lang="es-MX" sz="2400" dirty="0"/>
          </a:p>
          <a:p>
            <a:pPr algn="just">
              <a:defRPr/>
            </a:pPr>
            <a:r>
              <a:rPr lang="es-MX" sz="2400" dirty="0"/>
              <a:t>El Fondo de Extracción de Hidrocarburos estará conformado por los recursos que le transfiera el Fondo Mexicano del Petróleo para la Estabilización y el Desarrollo, en términos del artículo 91 de la Ley Federal de Presupuesto y Responsabilidad Hacendaria. </a:t>
            </a:r>
          </a:p>
          <a:p>
            <a:pPr algn="just">
              <a:defRPr/>
            </a:pPr>
            <a:r>
              <a:rPr lang="es-MX" sz="2400" dirty="0"/>
              <a:t> </a:t>
            </a:r>
          </a:p>
          <a:p>
            <a:pPr algn="just">
              <a:defRPr/>
            </a:pPr>
            <a:r>
              <a:rPr lang="es-MX" sz="2400" dirty="0"/>
              <a:t>El Fondo a que se refiere este artículo será distribuido entre aquellas entidades que formen parte de la clasificación de extracción de petróleo y gas definida en el último censo económico realizado por el Instituto Nacional de Estadística y Geografía, de acuerdo a la fórmula siguiente:</a:t>
            </a:r>
          </a:p>
        </p:txBody>
      </p:sp>
    </p:spTree>
    <p:extLst>
      <p:ext uri="{BB962C8B-B14F-4D97-AF65-F5344CB8AC3E}">
        <p14:creationId xmlns:p14="http://schemas.microsoft.com/office/powerpoint/2010/main" val="204309277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23D0ED5-750E-4A4E-AAAE-852D9A08C325}" type="slidenum">
              <a:rPr lang="es-ES" altLang="es-MX">
                <a:solidFill>
                  <a:srgbClr val="898989"/>
                </a:solidFill>
              </a:rPr>
              <a:pPr eaLnBrk="1" hangingPunct="1"/>
              <a:t>85</a:t>
            </a:fld>
            <a:endParaRPr lang="es-ES" altLang="es-MX">
              <a:solidFill>
                <a:srgbClr val="898989"/>
              </a:solidFill>
            </a:endParaRPr>
          </a:p>
        </p:txBody>
      </p:sp>
      <p:sp>
        <p:nvSpPr>
          <p:cNvPr id="3" name="2 Rectángulo"/>
          <p:cNvSpPr/>
          <p:nvPr/>
        </p:nvSpPr>
        <p:spPr>
          <a:xfrm>
            <a:off x="1774826" y="333375"/>
            <a:ext cx="8505825" cy="5940088"/>
          </a:xfrm>
          <a:prstGeom prst="rect">
            <a:avLst/>
          </a:prstGeom>
        </p:spPr>
        <p:txBody>
          <a:bodyPr>
            <a:spAutoFit/>
          </a:bodyPr>
          <a:lstStyle/>
          <a:p>
            <a:pPr marL="342900" indent="-342900" algn="just">
              <a:buFont typeface="Arial" pitchFamily="34" charset="0"/>
              <a:buChar char="•"/>
              <a:defRPr/>
            </a:pPr>
            <a:r>
              <a:rPr lang="es-MX" sz="2000" dirty="0"/>
              <a:t>Valor de extracción bruta de los hidrocarburos de la entidad federativa  conforme a la clasificación de extracción de petróleo y gas definida en el último censo económico realizado por el Instituto Nacional de Estadística y Geografía. </a:t>
            </a:r>
          </a:p>
          <a:p>
            <a:pPr marL="342900" indent="-342900" algn="just">
              <a:buFont typeface="Arial" pitchFamily="34" charset="0"/>
              <a:buChar char="•"/>
              <a:defRPr/>
            </a:pPr>
            <a:endParaRPr lang="es-MX" sz="2000" dirty="0"/>
          </a:p>
          <a:p>
            <a:pPr marL="342900" indent="-342900" algn="just">
              <a:buFont typeface="Arial" pitchFamily="34" charset="0"/>
              <a:buChar char="•"/>
              <a:defRPr/>
            </a:pPr>
            <a:r>
              <a:rPr lang="es-MX" sz="2000" dirty="0"/>
              <a:t>Volumen de producción de gas natural asociado y no asociado de la entidad i, en el año anterior para el cual se realiza el cálculo, según el Sistema de Información Energética. </a:t>
            </a:r>
          </a:p>
          <a:p>
            <a:pPr algn="just">
              <a:defRPr/>
            </a:pPr>
            <a:r>
              <a:rPr lang="es-MX" sz="2000" dirty="0"/>
              <a:t> </a:t>
            </a:r>
          </a:p>
          <a:p>
            <a:pPr marL="342900" indent="-342900" algn="just">
              <a:buFont typeface="Arial" pitchFamily="34" charset="0"/>
              <a:buChar char="•"/>
              <a:defRPr/>
            </a:pPr>
            <a:r>
              <a:rPr lang="es-MX" sz="2000" dirty="0"/>
              <a:t>Los municipios recibirán cuando menos el 20% de los recursos percibidos por las entidades federativas, incluyendo las cantidades que se perciban en tal caso por concepto de compensación. </a:t>
            </a:r>
          </a:p>
          <a:p>
            <a:pPr marL="342900" indent="-342900" algn="just">
              <a:buFont typeface="Arial" pitchFamily="34" charset="0"/>
              <a:buChar char="•"/>
              <a:defRPr/>
            </a:pPr>
            <a:endParaRPr lang="es-MX" sz="2000" dirty="0"/>
          </a:p>
          <a:p>
            <a:pPr marL="342900" indent="-342900" algn="just">
              <a:buFont typeface="Arial" pitchFamily="34" charset="0"/>
              <a:buChar char="•"/>
              <a:defRPr/>
            </a:pPr>
            <a:r>
              <a:rPr lang="es-MX" sz="2000" dirty="0"/>
              <a:t>Las entidades adheridas al Sistema Nacional de Coordinación Fiscal que reciban ingresos por concepto del Fondo a que hace referencia el presente artículo, podrán celebrar con la Federación un convenio a fin de que los ingresos excedentes respecto a lo estimado y calendarizado en las disposiciones aplicables, se destinen en un porcentaje establecido en el citado convenio al Fondo de Estabilización de Extracción de Hidrocarburos. </a:t>
            </a:r>
          </a:p>
        </p:txBody>
      </p:sp>
    </p:spTree>
    <p:extLst>
      <p:ext uri="{BB962C8B-B14F-4D97-AF65-F5344CB8AC3E}">
        <p14:creationId xmlns:p14="http://schemas.microsoft.com/office/powerpoint/2010/main" val="24976930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5 Marcador de número de diapositiva"/>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B6A5B3D-C49C-45C8-B007-BDE475545304}" type="slidenum">
              <a:rPr lang="es-ES" altLang="es-MX">
                <a:solidFill>
                  <a:srgbClr val="FFFFFF"/>
                </a:solidFill>
              </a:rPr>
              <a:pPr eaLnBrk="1" hangingPunct="1"/>
              <a:t>9</a:t>
            </a:fld>
            <a:endParaRPr lang="es-ES" altLang="es-MX">
              <a:solidFill>
                <a:srgbClr val="FFFFFF"/>
              </a:solidFill>
            </a:endParaRPr>
          </a:p>
        </p:txBody>
      </p:sp>
      <p:sp>
        <p:nvSpPr>
          <p:cNvPr id="358403" name="Rectangle 2"/>
          <p:cNvSpPr>
            <a:spLocks noChangeArrowheads="1"/>
          </p:cNvSpPr>
          <p:nvPr/>
        </p:nvSpPr>
        <p:spPr bwMode="auto">
          <a:xfrm>
            <a:off x="1992314" y="385764"/>
            <a:ext cx="73056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_tradnl" altLang="es-MX" sz="3200" b="1">
                <a:solidFill>
                  <a:srgbClr val="250793"/>
                </a:solidFill>
                <a:latin typeface="Times New Roman" panose="02020603050405020304" pitchFamily="18" charset="0"/>
              </a:rPr>
              <a:t>SEGUNDA CONVENCION DE 1933</a:t>
            </a:r>
            <a:endParaRPr lang="es-ES_tradnl" altLang="es-MX" sz="3600">
              <a:solidFill>
                <a:srgbClr val="250793"/>
              </a:solidFill>
              <a:latin typeface="Times New Roman" panose="02020603050405020304" pitchFamily="18" charset="0"/>
            </a:endParaRPr>
          </a:p>
        </p:txBody>
      </p:sp>
      <p:sp>
        <p:nvSpPr>
          <p:cNvPr id="358404" name="Text Box 3"/>
          <p:cNvSpPr txBox="1">
            <a:spLocks noChangeArrowheads="1"/>
          </p:cNvSpPr>
          <p:nvPr/>
        </p:nvSpPr>
        <p:spPr bwMode="auto">
          <a:xfrm>
            <a:off x="1847851" y="1628775"/>
            <a:ext cx="813752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s-ES" altLang="es-MX" sz="3400" b="1" i="1" u="sng">
                <a:latin typeface="Times New Roman" panose="02020603050405020304" pitchFamily="18" charset="0"/>
              </a:rPr>
              <a:t>ACUERDOS  Y RESULTADOS</a:t>
            </a:r>
          </a:p>
          <a:p>
            <a:pPr algn="just" eaLnBrk="1" hangingPunct="1"/>
            <a:endParaRPr lang="es-ES" altLang="es-MX" sz="3400" b="1" i="1" u="sng">
              <a:latin typeface="Times New Roman" panose="02020603050405020304" pitchFamily="18" charset="0"/>
            </a:endParaRPr>
          </a:p>
          <a:p>
            <a:pPr algn="just" eaLnBrk="1" hangingPunct="1">
              <a:buFontTx/>
              <a:buAutoNum type="alphaLcParenR" startAt="3"/>
            </a:pPr>
            <a:r>
              <a:rPr lang="es-ES" altLang="es-MX" sz="3400" u="sng">
                <a:solidFill>
                  <a:srgbClr val="C00000"/>
                </a:solidFill>
                <a:latin typeface="Times New Roman" panose="02020603050405020304" pitchFamily="18" charset="0"/>
              </a:rPr>
              <a:t>En 1934</a:t>
            </a:r>
            <a:r>
              <a:rPr lang="es-ES" altLang="es-MX" sz="3400">
                <a:latin typeface="Times New Roman" panose="02020603050405020304" pitchFamily="18" charset="0"/>
              </a:rPr>
              <a:t>, se facultó al Congreso federal para legislar en materia de energía eléctrica, con lo que los impuestos sobre esta fuente pasaron a ser exclusivos del gobierno federal. Del rendimiento de estos impuestos participarían los estados y municipios.</a:t>
            </a:r>
          </a:p>
        </p:txBody>
      </p:sp>
    </p:spTree>
    <p:extLst>
      <p:ext uri="{BB962C8B-B14F-4D97-AF65-F5344CB8AC3E}">
        <p14:creationId xmlns:p14="http://schemas.microsoft.com/office/powerpoint/2010/main" val="1770189124"/>
      </p:ext>
    </p:extLst>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6476F"/>
      </a:dk2>
      <a:lt2>
        <a:srgbClr val="EBEBEB"/>
      </a:lt2>
      <a:accent1>
        <a:srgbClr val="E5B458"/>
      </a:accent1>
      <a:accent2>
        <a:srgbClr val="F77754"/>
      </a:accent2>
      <a:accent3>
        <a:srgbClr val="D8507E"/>
      </a:accent3>
      <a:accent4>
        <a:srgbClr val="BC70EE"/>
      </a:accent4>
      <a:accent5>
        <a:srgbClr val="3CA2E2"/>
      </a:accent5>
      <a:accent6>
        <a:srgbClr val="91BF77"/>
      </a:accent6>
      <a:hlink>
        <a:srgbClr val="71DDAB"/>
      </a:hlink>
      <a:folHlink>
        <a:srgbClr val="A6E4C7"/>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B36E0D05-787B-4C61-8268-2D6C1FBEDA3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Celestial</Template>
  <TotalTime>10</TotalTime>
  <Words>6050</Words>
  <Application>Microsoft Office PowerPoint</Application>
  <PresentationFormat>Panorámica</PresentationFormat>
  <Paragraphs>1272</Paragraphs>
  <Slides>85</Slides>
  <Notes>27</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85</vt:i4>
      </vt:variant>
    </vt:vector>
  </HeadingPairs>
  <TitlesOfParts>
    <vt:vector size="96" baseType="lpstr">
      <vt:lpstr>Arial</vt:lpstr>
      <vt:lpstr>Arial Black</vt:lpstr>
      <vt:lpstr>Calibri</vt:lpstr>
      <vt:lpstr>Calibri Light</vt:lpstr>
      <vt:lpstr>Cambria Math</vt:lpstr>
      <vt:lpstr>Palatino</vt:lpstr>
      <vt:lpstr>Palatino Linotype</vt:lpstr>
      <vt:lpstr>Tahoma</vt:lpstr>
      <vt:lpstr>Times New Roman</vt:lpstr>
      <vt:lpstr>Wingdings</vt:lpstr>
      <vt:lpstr>Celestial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Posteriormente se incorporaron pinturas y/o esculturas de Luis Nishizawa, Juan Soriano, Manuel Felguérez, José Luis Cuevas, Jan Hendrix, Sebastián, Francisco Toledo, Rafael Coronel,Fernando Aceves Humana, Gilberto Aceves, Carlos Aguirre, Adolfo Best Maguard, Emiliano Gironella Parra y Ricardo Martínez.  También de Alberto, José, Miguel y Francisco Castro Leñero; Javier y Jorge Marín; Agustín Lazo, Angelina Beloff, Lola Cueto, Ignacio Asúnsolo, Fernando Castro Pacheco, José Chávez Morado, Rodolfo Morales y Benjamín Domínguez.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Fuentes de Ingresos de Estados y Municipios</vt:lpstr>
      <vt:lpstr>Presentación de PowerPoint</vt:lpstr>
      <vt:lpstr>Presentación de PowerPoint</vt:lpstr>
      <vt:lpstr>Presentación de PowerPoint</vt:lpstr>
      <vt:lpstr>Diferencias entre Participaciones y Aportaciones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Jesús Cuauhtémoc Barrón Losoya.</dc:creator>
  <cp:lastModifiedBy>Jesús Cuauhtémoc Barrón Losoya.</cp:lastModifiedBy>
  <cp:revision>3</cp:revision>
  <dcterms:created xsi:type="dcterms:W3CDTF">2017-03-30T18:02:27Z</dcterms:created>
  <dcterms:modified xsi:type="dcterms:W3CDTF">2017-03-30T19:47:10Z</dcterms:modified>
</cp:coreProperties>
</file>