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98ACB3-47E8-4A19-A980-DDD921B3576F}" type="datetimeFigureOut">
              <a:rPr lang="en-US" smtClean="0"/>
              <a:t>10/11/2009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7DAFB60-B66A-4474-B075-957A1C97E87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hoo.com/" TargetMode="External"/><Relationship Id="rId2" Type="http://schemas.openxmlformats.org/officeDocument/2006/relationships/hyperlink" Target="http://www.bing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olsearch.aol.com/" TargetMode="External"/><Relationship Id="rId2" Type="http://schemas.openxmlformats.org/officeDocument/2006/relationships/hyperlink" Target="http://www.alltheweb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tavista.com/" TargetMode="External"/><Relationship Id="rId5" Type="http://schemas.openxmlformats.org/officeDocument/2006/relationships/hyperlink" Target="http://www.hotbot.com/" TargetMode="External"/><Relationship Id="rId4" Type="http://schemas.openxmlformats.org/officeDocument/2006/relationships/hyperlink" Target="http://search.aol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ve.com/" TargetMode="External"/><Relationship Id="rId2" Type="http://schemas.openxmlformats.org/officeDocument/2006/relationships/hyperlink" Target="http://www.gigablas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earch.netscape.com/" TargetMode="External"/><Relationship Id="rId5" Type="http://schemas.openxmlformats.org/officeDocument/2006/relationships/hyperlink" Target="http://www.lycos.com/" TargetMode="External"/><Relationship Id="rId4" Type="http://schemas.openxmlformats.org/officeDocument/2006/relationships/hyperlink" Target="http://www.looksmart.com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moz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gpile.com/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hyperlink" Target="http://www.ask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smtClean="0"/>
              <a:t>2nd lecture</a:t>
            </a:r>
            <a:br>
              <a:rPr smtClean="0"/>
            </a:br>
            <a:r>
              <a:rPr smtClean="0"/>
              <a:t>MMC1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Computer Application in Mass Comm.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http://www.bing.com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www.yahoo.com</a:t>
            </a:r>
            <a:endParaRPr lang="en-US" dirty="0" smtClean="0"/>
          </a:p>
        </p:txBody>
      </p:sp>
      <p:pic>
        <p:nvPicPr>
          <p:cNvPr id="4098" name="Picture 2" descr="C:\Documents and Settings\T@uqeer Ahm@d\Desktop\k.png"/>
          <p:cNvPicPr>
            <a:picLocks noChangeAspect="1" noChangeArrowheads="1"/>
          </p:cNvPicPr>
          <p:nvPr/>
        </p:nvPicPr>
        <p:blipFill>
          <a:blip r:embed="rId4"/>
          <a:srcRect t="36508" b="42713"/>
          <a:stretch>
            <a:fillRect/>
          </a:stretch>
        </p:blipFill>
        <p:spPr bwMode="auto">
          <a:xfrm>
            <a:off x="3124200" y="2362200"/>
            <a:ext cx="2182813" cy="838200"/>
          </a:xfrm>
          <a:prstGeom prst="rect">
            <a:avLst/>
          </a:prstGeom>
          <a:noFill/>
        </p:spPr>
      </p:pic>
      <p:pic>
        <p:nvPicPr>
          <p:cNvPr id="4099" name="Picture 3" descr="C:\Documents and Settings\T@uqeer Ahm@d\Desktop\200px-Yahoo%21Search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4953000"/>
            <a:ext cx="3589338" cy="448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AllTheWeb.com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http://www.alltheweb.com</a:t>
            </a:r>
            <a:endParaRPr lang="en-US" dirty="0" smtClean="0"/>
          </a:p>
          <a:p>
            <a:r>
              <a:rPr lang="en-US" b="1" dirty="0" smtClean="0"/>
              <a:t>AOL Search</a:t>
            </a:r>
            <a:br>
              <a:rPr lang="en-US" b="1" dirty="0" smtClean="0"/>
            </a:br>
            <a:r>
              <a:rPr lang="en-US" dirty="0" smtClean="0">
                <a:hlinkClick r:id="rId3"/>
              </a:rPr>
              <a:t>http://aolsearch.aol.com</a:t>
            </a:r>
            <a:r>
              <a:rPr lang="en-US" dirty="0" smtClean="0"/>
              <a:t> (internal)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hlinkClick r:id="rId4"/>
              </a:rPr>
              <a:t>http://search.aol.com/</a:t>
            </a:r>
            <a:r>
              <a:rPr lang="en-US" dirty="0" smtClean="0"/>
              <a:t>(external)</a:t>
            </a:r>
          </a:p>
          <a:p>
            <a:r>
              <a:rPr lang="en-US" b="1" dirty="0" err="1" smtClean="0"/>
              <a:t>HotBot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hlinkClick r:id="rId5"/>
              </a:rPr>
              <a:t>http://www.hotbot.com</a:t>
            </a:r>
            <a:endParaRPr lang="en-US" dirty="0" smtClean="0"/>
          </a:p>
          <a:p>
            <a:r>
              <a:rPr lang="en-US" b="1" dirty="0" smtClean="0"/>
              <a:t>AltaVista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6"/>
              </a:rPr>
              <a:t>http://www.altavista.com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Gigablast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hlinkClick r:id="rId2"/>
              </a:rPr>
              <a:t>http://www.gigablast.com</a:t>
            </a:r>
            <a:endParaRPr lang="en-US" dirty="0" smtClean="0"/>
          </a:p>
          <a:p>
            <a:r>
              <a:rPr lang="en-US" b="1" dirty="0" smtClean="0"/>
              <a:t>Live Search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http://www.live.com/</a:t>
            </a:r>
            <a:endParaRPr lang="en-US" dirty="0" smtClean="0"/>
          </a:p>
          <a:p>
            <a:r>
              <a:rPr lang="en-US" b="1" dirty="0" err="1" smtClean="0"/>
              <a:t>LookSmart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http://www.looksmart.com</a:t>
            </a:r>
            <a:endParaRPr lang="en-US" dirty="0" smtClean="0"/>
          </a:p>
          <a:p>
            <a:r>
              <a:rPr lang="en-US" b="1" dirty="0" smtClean="0"/>
              <a:t>Lycos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http://www.lycos.com</a:t>
            </a:r>
            <a:endParaRPr lang="en-US" dirty="0" smtClean="0"/>
          </a:p>
          <a:p>
            <a:r>
              <a:rPr lang="en-US" b="1" dirty="0" smtClean="0"/>
              <a:t>Netscape Search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6"/>
              </a:rPr>
              <a:t>http://search.netscape.com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Open Directory</a:t>
            </a:r>
            <a:br>
              <a:rPr lang="en-US" b="1" smtClean="0"/>
            </a:br>
            <a:r>
              <a:rPr lang="en-US" smtClean="0">
                <a:hlinkClick r:id="rId2"/>
              </a:rPr>
              <a:t>http://dmoz.org/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What is Internet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Interconnection of computers </a:t>
            </a:r>
            <a:r>
              <a:rPr lang="en-US" dirty="0" smtClean="0"/>
              <a:t>and computer networks using TCP/IP communication </a:t>
            </a:r>
            <a:r>
              <a:rPr lang="en-US" dirty="0" smtClean="0"/>
              <a:t>protocol</a:t>
            </a:r>
          </a:p>
          <a:p>
            <a:r>
              <a:rPr lang="en-US" dirty="0" smtClean="0"/>
              <a:t>• Transport Control Protocol/ </a:t>
            </a:r>
            <a:r>
              <a:rPr lang="en-US" dirty="0" smtClean="0"/>
              <a:t>Internet Protocol </a:t>
            </a:r>
            <a:r>
              <a:rPr lang="en-US" dirty="0" smtClean="0"/>
              <a:t>(TCP/IP)</a:t>
            </a:r>
          </a:p>
          <a:p>
            <a:r>
              <a:rPr lang="en-US" dirty="0" smtClean="0"/>
              <a:t>• What is a protocol?</a:t>
            </a:r>
          </a:p>
          <a:p>
            <a:pPr>
              <a:buNone/>
            </a:pPr>
            <a:r>
              <a:rPr lang="en-US" dirty="0" smtClean="0"/>
              <a:t>	– </a:t>
            </a:r>
            <a:r>
              <a:rPr lang="en-US" dirty="0" smtClean="0"/>
              <a:t>A protocol is a set of rules defining</a:t>
            </a:r>
          </a:p>
          <a:p>
            <a:pPr>
              <a:buNone/>
            </a:pPr>
            <a:r>
              <a:rPr lang="en-US" dirty="0" smtClean="0"/>
              <a:t>	communication </a:t>
            </a:r>
            <a:r>
              <a:rPr lang="en-US" dirty="0" smtClean="0"/>
              <a:t>between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History of internet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 smtClean="0">
                <a:latin typeface="Futura-Medium" charset="0"/>
              </a:rPr>
              <a:t>It was invented by Al </a:t>
            </a:r>
            <a:r>
              <a:rPr lang="en-US" sz="2400" dirty="0" smtClean="0">
                <a:latin typeface="Futura-Medium" charset="0"/>
              </a:rPr>
              <a:t>Gore</a:t>
            </a:r>
            <a:endParaRPr lang="en-US" sz="2400" dirty="0" smtClean="0">
              <a:solidFill>
                <a:schemeClr val="hlink"/>
              </a:solidFill>
              <a:latin typeface="Futura-Medium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Early 1960’s - DARPA (ARPA in 1960’s) project headed by </a:t>
            </a:r>
            <a:r>
              <a:rPr lang="en-US" sz="2400" dirty="0" err="1" smtClean="0">
                <a:solidFill>
                  <a:srgbClr val="FFFFFF"/>
                </a:solidFill>
                <a:latin typeface="Futura-Medium" charset="0"/>
              </a:rPr>
              <a:t>Licklider</a:t>
            </a:r>
            <a:endParaRPr lang="en-US" sz="2400" dirty="0" smtClean="0">
              <a:solidFill>
                <a:srgbClr val="FFFFFF"/>
              </a:solidFill>
              <a:latin typeface="Futura-Medium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Late 1960’s - ARPANET &amp; research on packet switching by Roberts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FFFF"/>
                </a:solidFill>
                <a:latin typeface="Futura-Medium" charset="0"/>
              </a:rPr>
              <a:t>First node installed by BBN at UCLA in September 1969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FFFF"/>
                </a:solidFill>
                <a:latin typeface="Futura-Medium" charset="0"/>
              </a:rPr>
              <a:t>1969 - Four host computers (UCLA, SRI, UCSB, </a:t>
            </a:r>
            <a:r>
              <a:rPr lang="en-US" sz="2000" dirty="0" smtClean="0">
                <a:solidFill>
                  <a:srgbClr val="FFFFFF"/>
                </a:solidFill>
                <a:latin typeface="Futura-Medium" charset="0"/>
              </a:rPr>
              <a:t>University </a:t>
            </a:r>
            <a:r>
              <a:rPr lang="en-US" sz="2000" dirty="0" smtClean="0">
                <a:solidFill>
                  <a:srgbClr val="FFFFFF"/>
                </a:solidFill>
                <a:latin typeface="Futura-Medium" charset="0"/>
              </a:rPr>
              <a:t>of Utah</a:t>
            </a:r>
            <a:r>
              <a:rPr lang="en-US" sz="2000" dirty="0" smtClean="0">
                <a:solidFill>
                  <a:srgbClr val="FFFFFF"/>
                </a:solidFill>
                <a:latin typeface="Futura-Medium" charset="0"/>
              </a:rPr>
              <a:t>)</a:t>
            </a:r>
          </a:p>
          <a:p>
            <a:pPr lvl="1">
              <a:lnSpc>
                <a:spcPct val="80000"/>
              </a:lnSpc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ARPANET, 1980</a:t>
            </a:r>
            <a:endParaRPr lang="en-US" dirty="0"/>
          </a:p>
        </p:txBody>
      </p:sp>
      <p:pic>
        <p:nvPicPr>
          <p:cNvPr id="4" name="Picture 6" descr="arpane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929606"/>
            <a:ext cx="6096000" cy="38671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1969 - RFCs begun by S. Crocker (http://rfc.sunsite.dk/)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1972 - Email by Ray Tomlinson &amp; Larry Roberts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1970’s - TCP by </a:t>
            </a:r>
            <a:r>
              <a:rPr lang="en-US" sz="2400" dirty="0" err="1" smtClean="0">
                <a:solidFill>
                  <a:srgbClr val="FFFFFF"/>
                </a:solidFill>
                <a:latin typeface="Futura-Medium" charset="0"/>
              </a:rPr>
              <a:t>Vint</a:t>
            </a:r>
            <a:r>
              <a:rPr lang="en-US" sz="2400" dirty="0" smtClean="0">
                <a:solidFill>
                  <a:srgbClr val="FFFFFF"/>
                </a:solidFill>
                <a:latin typeface="Futura-Medium" charset="0"/>
              </a:rPr>
              <a:t> Cerf &amp; Bob Kahn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FFFF"/>
                </a:solidFill>
                <a:latin typeface="Futura-Medium" charset="0"/>
              </a:rPr>
              <a:t>Evolved into TCP/IP, and UDP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Futura-Medium" charset="0"/>
              </a:rPr>
              <a:t>1980s – Hardware Explosion (LANs, PCs, and workstations)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>
                <a:latin typeface="Futura-Medium" charset="0"/>
              </a:rPr>
              <a:t>1983 – Ethernet by Metcalfe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Tim Berners-Lee at CERN in 1989</a:t>
            </a:r>
          </a:p>
          <a:p>
            <a:pPr lvl="1">
              <a:defRPr/>
            </a:pPr>
            <a:r>
              <a:rPr lang="en-US" sz="2400" dirty="0" smtClean="0"/>
              <a:t>Proposal for WWW in 1990</a:t>
            </a:r>
          </a:p>
          <a:p>
            <a:pPr lvl="1">
              <a:defRPr/>
            </a:pPr>
            <a:r>
              <a:rPr lang="en-US" sz="2400" dirty="0" smtClean="0"/>
              <a:t>First web page on November 13, 1990</a:t>
            </a:r>
          </a:p>
          <a:p>
            <a:pPr>
              <a:defRPr/>
            </a:pPr>
            <a:r>
              <a:rPr lang="en-US" sz="2800" dirty="0" smtClean="0"/>
              <a:t>Hypertext - Text that contains </a:t>
            </a:r>
            <a:r>
              <a:rPr lang="en-US" sz="2800" dirty="0" smtClean="0">
                <a:solidFill>
                  <a:schemeClr val="hlink"/>
                </a:solidFill>
              </a:rPr>
              <a:t>links</a:t>
            </a:r>
            <a:r>
              <a:rPr lang="en-US" sz="2800" dirty="0" smtClean="0"/>
              <a:t> to other text.</a:t>
            </a:r>
          </a:p>
          <a:p>
            <a:pPr lvl="1">
              <a:defRPr/>
            </a:pPr>
            <a:r>
              <a:rPr lang="en-US" sz="2400" dirty="0" smtClean="0"/>
              <a:t>Ted Nelson’s </a:t>
            </a:r>
            <a:r>
              <a:rPr lang="en-US" sz="2400" dirty="0" err="1" smtClean="0"/>
              <a:t>Xanadu</a:t>
            </a:r>
            <a:endParaRPr lang="en-US" sz="2400" dirty="0" smtClean="0"/>
          </a:p>
          <a:p>
            <a:pPr lvl="1">
              <a:defRPr/>
            </a:pPr>
            <a:r>
              <a:rPr lang="en-US" sz="2400" dirty="0" err="1" smtClean="0"/>
              <a:t>Vannevar</a:t>
            </a:r>
            <a:r>
              <a:rPr lang="en-US" sz="2400" dirty="0" smtClean="0"/>
              <a:t> Bush’s </a:t>
            </a:r>
            <a:r>
              <a:rPr lang="en-US" sz="2400" dirty="0" err="1" smtClean="0"/>
              <a:t>Memex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Communicating Via the Internet</a:t>
            </a:r>
            <a:endParaRPr lang="en-US" dirty="0"/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981200" y="1447800"/>
          <a:ext cx="5410200" cy="4572000"/>
        </p:xfrm>
        <a:graphic>
          <a:graphicData uri="http://schemas.openxmlformats.org/presentationml/2006/ole">
            <p:oleObj spid="_x0000_s1026" name="Visio" r:id="rId3" imgW="5424297" imgH="5444541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>
            <p:ph idx="1"/>
          </p:nvPr>
        </p:nvGraphicFramePr>
        <p:xfrm>
          <a:off x="1530149" y="1600200"/>
          <a:ext cx="5321702" cy="4525963"/>
        </p:xfrm>
        <a:graphic>
          <a:graphicData uri="http://schemas.openxmlformats.org/presentationml/2006/ole">
            <p:oleObj spid="_x0000_s2050" name="Visio" r:id="rId3" imgW="5372100" imgH="4569155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www.google.com</a:t>
            </a:r>
            <a:endParaRPr lang="en-US" dirty="0" smtClean="0"/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www.dogpile.com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4"/>
              </a:rPr>
              <a:t>www.ask.com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Documents and Settings\T@uqeer Ahm@d\Desktop\_iceUrlFlag=15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4191000"/>
            <a:ext cx="1409700" cy="663575"/>
          </a:xfrm>
          <a:prstGeom prst="rect">
            <a:avLst/>
          </a:prstGeom>
          <a:noFill/>
        </p:spPr>
      </p:pic>
      <p:pic>
        <p:nvPicPr>
          <p:cNvPr id="3075" name="Picture 3" descr="C:\Documents and Settings\T@uqeer Ahm@d\Desktop\custom_search_logo_sm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2514600"/>
            <a:ext cx="2123440" cy="30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 descr="C:\Documents and Settings\T@uqeer Ahm@d\Desktop\homepage_sprite_04.png"/>
          <p:cNvPicPr>
            <a:picLocks noChangeAspect="1" noChangeArrowheads="1"/>
          </p:cNvPicPr>
          <p:nvPr/>
        </p:nvPicPr>
        <p:blipFill>
          <a:blip r:embed="rId7"/>
          <a:srcRect l="4478" r="77612" b="20000"/>
          <a:stretch>
            <a:fillRect/>
          </a:stretch>
        </p:blipFill>
        <p:spPr bwMode="auto">
          <a:xfrm>
            <a:off x="2971800" y="5638800"/>
            <a:ext cx="914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</TotalTime>
  <Words>208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Technic</vt:lpstr>
      <vt:lpstr>Microsoft Visio Drawing</vt:lpstr>
      <vt:lpstr>2nd lecture MMC1</vt:lpstr>
      <vt:lpstr>What is Internet?</vt:lpstr>
      <vt:lpstr>History of internet </vt:lpstr>
      <vt:lpstr>ARPANET, 1980</vt:lpstr>
      <vt:lpstr>Slide 5</vt:lpstr>
      <vt:lpstr>Slide 6</vt:lpstr>
      <vt:lpstr>Communicating Via the Internet</vt:lpstr>
      <vt:lpstr>Slide 8</vt:lpstr>
      <vt:lpstr>Search Engines</vt:lpstr>
      <vt:lpstr>Slide 10</vt:lpstr>
      <vt:lpstr>Slide 11</vt:lpstr>
      <vt:lpstr>Slide 12</vt:lpstr>
      <vt:lpstr>Slide 13</vt:lpstr>
    </vt:vector>
  </TitlesOfParts>
  <Company>HBFT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lecture MMC1</dc:title>
  <dc:creator>T@uqeer Ahm@d</dc:creator>
  <cp:lastModifiedBy>T@uqeer Ahm@d</cp:lastModifiedBy>
  <cp:revision>11</cp:revision>
  <dcterms:created xsi:type="dcterms:W3CDTF">2009-10-11T17:21:59Z</dcterms:created>
  <dcterms:modified xsi:type="dcterms:W3CDTF">2009-10-11T18:05:57Z</dcterms:modified>
</cp:coreProperties>
</file>