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sldIdLst>
    <p:sldId id="256" r:id="rId2"/>
    <p:sldId id="257" r:id="rId3"/>
    <p:sldId id="258" r:id="rId4"/>
    <p:sldId id="261" r:id="rId5"/>
    <p:sldId id="266" r:id="rId6"/>
    <p:sldId id="262" r:id="rId7"/>
    <p:sldId id="267" r:id="rId8"/>
    <p:sldId id="268" r:id="rId9"/>
    <p:sldId id="263" r:id="rId10"/>
    <p:sldId id="259" r:id="rId11"/>
    <p:sldId id="264" r:id="rId12"/>
    <p:sldId id="265" r:id="rId13"/>
    <p:sldId id="26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0F8B6A-F4E5-4E0C-8BAA-B0297BF51DFD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AC663-DC92-4488-98A1-ED47D4312F5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AC663-DC92-4488-98A1-ED47D4312F51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A23EF-4168-4A3E-A1D8-85180773D1A1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9B062F-FEC1-49CD-B8A4-5E663F9574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B6A23EF-4168-4A3E-A1D8-85180773D1A1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809B062F-FEC1-49CD-B8A4-5E663F9574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A23EF-4168-4A3E-A1D8-85180773D1A1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B062F-FEC1-49CD-B8A4-5E663F9574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A23EF-4168-4A3E-A1D8-85180773D1A1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B062F-FEC1-49CD-B8A4-5E663F9574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B062F-FEC1-49CD-B8A4-5E663F9574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A23EF-4168-4A3E-A1D8-85180773D1A1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A23EF-4168-4A3E-A1D8-85180773D1A1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B062F-FEC1-49CD-B8A4-5E663F9574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A23EF-4168-4A3E-A1D8-85180773D1A1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B062F-FEC1-49CD-B8A4-5E663F9574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B6A23EF-4168-4A3E-A1D8-85180773D1A1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09B062F-FEC1-49CD-B8A4-5E663F9574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A23EF-4168-4A3E-A1D8-85180773D1A1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9B062F-FEC1-49CD-B8A4-5E663F9574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A23EF-4168-4A3E-A1D8-85180773D1A1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B062F-FEC1-49CD-B8A4-5E663F9574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A23EF-4168-4A3E-A1D8-85180773D1A1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B062F-FEC1-49CD-B8A4-5E663F9574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B6A23EF-4168-4A3E-A1D8-85180773D1A1}" type="datetimeFigureOut">
              <a:rPr lang="en-US" smtClean="0"/>
              <a:pPr/>
              <a:t>4/15/2008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809B062F-FEC1-49CD-B8A4-5E663F9574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fade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5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Home Maintenance and Improvement 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z="6000" smtClean="0"/>
              <a:t>Pest Management</a:t>
            </a:r>
            <a:endParaRPr lang="en-US" sz="60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Discuss common pests in the home</a:t>
            </a:r>
          </a:p>
          <a:p>
            <a:endParaRPr lang="en-US" dirty="0" smtClean="0"/>
          </a:p>
          <a:p>
            <a:r>
              <a:rPr lang="en-US" dirty="0" smtClean="0"/>
              <a:t>Identify  the effective pest control programs</a:t>
            </a:r>
          </a:p>
          <a:p>
            <a:endParaRPr lang="en-US" dirty="0" smtClean="0"/>
          </a:p>
          <a:p>
            <a:r>
              <a:rPr lang="en-US" dirty="0" smtClean="0"/>
              <a:t>Discuss the Project each group is going to prepare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Objectives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371600"/>
            <a:ext cx="8229600" cy="4724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u="sng" dirty="0" smtClean="0"/>
              <a:t>Ants-</a:t>
            </a:r>
            <a:r>
              <a:rPr lang="en-US" sz="2800" dirty="0" smtClean="0"/>
              <a:t> </a:t>
            </a:r>
            <a:endParaRPr lang="en-US" sz="2800" dirty="0" smtClean="0"/>
          </a:p>
          <a:p>
            <a:r>
              <a:rPr lang="en-US" sz="2000" dirty="0" smtClean="0"/>
              <a:t>Ant </a:t>
            </a:r>
            <a:r>
              <a:rPr lang="en-US" sz="2000" dirty="0" smtClean="0"/>
              <a:t>traps, which contain baits of boric acid or other poisons, attract the pest to the poison, avoiding the need to apply poison throughout the </a:t>
            </a:r>
            <a:r>
              <a:rPr lang="en-US" sz="2000" dirty="0" smtClean="0"/>
              <a:t>environment.</a:t>
            </a:r>
          </a:p>
          <a:p>
            <a:r>
              <a:rPr lang="en-US" sz="2000" dirty="0" smtClean="0"/>
              <a:t>Keep </a:t>
            </a:r>
            <a:r>
              <a:rPr lang="en-US" sz="2000" dirty="0" smtClean="0"/>
              <a:t>traps out of reach of children and pets. </a:t>
            </a:r>
            <a:endParaRPr lang="en-US" sz="2000" dirty="0" smtClean="0"/>
          </a:p>
          <a:p>
            <a:r>
              <a:rPr lang="en-US" sz="2000" dirty="0" smtClean="0"/>
              <a:t>Although </a:t>
            </a:r>
            <a:r>
              <a:rPr lang="en-US" sz="2000" dirty="0" smtClean="0"/>
              <a:t>ant traps are useful for some species, they do not work for all ants. </a:t>
            </a:r>
            <a:endParaRPr lang="en-US" sz="2000" b="1" dirty="0" smtClean="0"/>
          </a:p>
          <a:p>
            <a:pPr>
              <a:buNone/>
            </a:pPr>
            <a:r>
              <a:rPr lang="en-US" sz="2800" b="1" u="sng" dirty="0" smtClean="0"/>
              <a:t>Clothes moths- </a:t>
            </a:r>
            <a:endParaRPr lang="en-US" sz="2800" b="1" u="sng" dirty="0" smtClean="0"/>
          </a:p>
          <a:p>
            <a:r>
              <a:rPr lang="en-US" sz="2000" dirty="0" smtClean="0"/>
              <a:t>Use </a:t>
            </a:r>
            <a:r>
              <a:rPr lang="en-US" sz="2000" dirty="0" smtClean="0"/>
              <a:t>pheromone baited sticky </a:t>
            </a:r>
            <a:r>
              <a:rPr lang="en-US" sz="2000" dirty="0" smtClean="0"/>
              <a:t>traps. </a:t>
            </a:r>
          </a:p>
          <a:p>
            <a:r>
              <a:rPr lang="en-US" sz="2000" dirty="0" smtClean="0"/>
              <a:t>To </a:t>
            </a:r>
            <a:r>
              <a:rPr lang="en-US" sz="2000" dirty="0" smtClean="0"/>
              <a:t>avoid damaging fabric, test a small area first. </a:t>
            </a:r>
          </a:p>
          <a:p>
            <a:endParaRPr lang="en-US" sz="2400" dirty="0" smtClean="0"/>
          </a:p>
          <a:p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</p:spPr>
        <p:txBody>
          <a:bodyPr/>
          <a:lstStyle/>
          <a:p>
            <a:r>
              <a:rPr smtClean="0"/>
              <a:t>Common Pests in the Home:</a:t>
            </a:r>
            <a:endParaRPr lang="en-US" dirty="0"/>
          </a:p>
        </p:txBody>
      </p:sp>
      <p:graphicFrame>
        <p:nvGraphicFramePr>
          <p:cNvPr id="1027" name="Object 4"/>
          <p:cNvGraphicFramePr>
            <a:graphicFrameLocks/>
          </p:cNvGraphicFramePr>
          <p:nvPr/>
        </p:nvGraphicFramePr>
        <p:xfrm>
          <a:off x="6248400" y="3733800"/>
          <a:ext cx="2095500" cy="2667000"/>
        </p:xfrm>
        <a:graphic>
          <a:graphicData uri="http://schemas.openxmlformats.org/presentationml/2006/ole">
            <p:oleObj spid="_x0000_s1027" name="CorelDRAW 6.0" r:id="rId4" imgW="6924600" imgH="7853040" progId="CorelDRAW.Graphic.6">
              <p:embed/>
            </p:oleObj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15000"/>
          </a:xfrm>
        </p:spPr>
        <p:txBody>
          <a:bodyPr>
            <a:normAutofit fontScale="32500" lnSpcReduction="20000"/>
          </a:bodyPr>
          <a:lstStyle/>
          <a:p>
            <a:endParaRPr lang="en-US" sz="9600" b="1" u="sng" dirty="0" smtClean="0"/>
          </a:p>
          <a:p>
            <a:pPr>
              <a:buNone/>
            </a:pPr>
            <a:r>
              <a:rPr lang="en-US" sz="9600" b="1" u="sng" dirty="0" smtClean="0"/>
              <a:t>Cockroaches</a:t>
            </a:r>
            <a:r>
              <a:rPr lang="en-US" sz="7200" b="1" u="sng" dirty="0" smtClean="0"/>
              <a:t>- </a:t>
            </a:r>
          </a:p>
          <a:p>
            <a:r>
              <a:rPr lang="en-US" sz="6000" dirty="0" smtClean="0"/>
              <a:t>Bait </a:t>
            </a:r>
            <a:r>
              <a:rPr lang="en-US" sz="6000" dirty="0" smtClean="0"/>
              <a:t>traps with boric acid are considered least toxic </a:t>
            </a:r>
            <a:r>
              <a:rPr lang="en-US" sz="6000" dirty="0" smtClean="0"/>
              <a:t>products. </a:t>
            </a:r>
          </a:p>
          <a:p>
            <a:r>
              <a:rPr lang="en-US" sz="6000" dirty="0" smtClean="0"/>
              <a:t>To </a:t>
            </a:r>
            <a:r>
              <a:rPr lang="en-US" sz="6000" dirty="0" smtClean="0"/>
              <a:t>find hiding places, enter a dark room quietly, turn on the lights, and watch where roaches run. </a:t>
            </a:r>
            <a:endParaRPr lang="en-US" sz="6000" dirty="0" smtClean="0"/>
          </a:p>
          <a:p>
            <a:r>
              <a:rPr lang="en-US" sz="6000" dirty="0" smtClean="0"/>
              <a:t>They </a:t>
            </a:r>
            <a:r>
              <a:rPr lang="en-US" sz="6000" dirty="0" smtClean="0"/>
              <a:t>typically hide beneath kitchen sinks and under and behind appliances. </a:t>
            </a:r>
          </a:p>
          <a:p>
            <a:pPr>
              <a:buNone/>
            </a:pPr>
            <a:r>
              <a:rPr lang="en-US" sz="9600" b="1" u="sng" dirty="0" smtClean="0"/>
              <a:t>Crickets-</a:t>
            </a:r>
          </a:p>
          <a:p>
            <a:r>
              <a:rPr lang="en-US" sz="6000" dirty="0" smtClean="0"/>
              <a:t>If</a:t>
            </a:r>
            <a:r>
              <a:rPr lang="en-US" sz="7200" dirty="0" smtClean="0"/>
              <a:t> </a:t>
            </a:r>
            <a:r>
              <a:rPr lang="en-US" sz="6000" dirty="0" smtClean="0"/>
              <a:t>needed, use silica gel plus boric acid powder or baits. </a:t>
            </a:r>
            <a:endParaRPr lang="en-US" sz="6000" dirty="0" smtClean="0"/>
          </a:p>
          <a:p>
            <a:r>
              <a:rPr lang="en-US" sz="6000" dirty="0" smtClean="0"/>
              <a:t>Apply </a:t>
            </a:r>
            <a:r>
              <a:rPr lang="en-US" sz="6000" dirty="0" smtClean="0"/>
              <a:t>in areas where crickets may hide. </a:t>
            </a:r>
            <a:endParaRPr lang="en-US" sz="6000" dirty="0" smtClean="0"/>
          </a:p>
          <a:p>
            <a:r>
              <a:rPr lang="en-US" sz="6000" dirty="0" smtClean="0"/>
              <a:t>Treat </a:t>
            </a:r>
            <a:r>
              <a:rPr lang="en-US" sz="6000" dirty="0" smtClean="0"/>
              <a:t>area around basement doors and windows where crickets enter.</a:t>
            </a:r>
          </a:p>
          <a:p>
            <a:pPr>
              <a:buNone/>
            </a:pPr>
            <a:r>
              <a:rPr lang="en-US" sz="9600" b="1" u="sng" dirty="0" smtClean="0"/>
              <a:t>Drain flies/Moth flies- </a:t>
            </a:r>
            <a:endParaRPr lang="en-US" sz="9600" b="1" u="sng" dirty="0" smtClean="0"/>
          </a:p>
          <a:p>
            <a:r>
              <a:rPr lang="en-US" sz="6000" dirty="0" smtClean="0"/>
              <a:t>Use </a:t>
            </a:r>
            <a:r>
              <a:rPr lang="en-US" sz="6000" dirty="0" smtClean="0"/>
              <a:t>drain gels labeled for this purpose. </a:t>
            </a:r>
            <a:endParaRPr lang="en-US" sz="6000" dirty="0" smtClean="0"/>
          </a:p>
          <a:p>
            <a:r>
              <a:rPr lang="en-US" sz="6000" dirty="0" smtClean="0"/>
              <a:t>Household </a:t>
            </a:r>
            <a:r>
              <a:rPr lang="en-US" sz="6000" dirty="0" smtClean="0"/>
              <a:t>insecticide sprays labeled for </a:t>
            </a:r>
            <a:r>
              <a:rPr lang="en-US" sz="6000" dirty="0" err="1" smtClean="0"/>
              <a:t>ﬂies</a:t>
            </a:r>
            <a:r>
              <a:rPr lang="en-US" sz="6000" dirty="0" smtClean="0"/>
              <a:t> may be used to control adult drain </a:t>
            </a:r>
            <a:r>
              <a:rPr lang="en-US" sz="6000" dirty="0" err="1" smtClean="0"/>
              <a:t>ﬂies</a:t>
            </a:r>
            <a:r>
              <a:rPr lang="en-US" sz="6000" dirty="0" smtClean="0"/>
              <a:t>.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914400"/>
            <a:ext cx="8229600" cy="4572000"/>
          </a:xfrm>
        </p:spPr>
        <p:txBody>
          <a:bodyPr/>
          <a:lstStyle/>
          <a:p>
            <a:pPr>
              <a:buNone/>
            </a:pPr>
            <a:r>
              <a:rPr lang="en-US" sz="2800" b="1" u="sng" dirty="0" smtClean="0"/>
              <a:t>Fleas</a:t>
            </a:r>
            <a:r>
              <a:rPr lang="en-US" sz="2800" u="sng" dirty="0" smtClean="0"/>
              <a:t> </a:t>
            </a:r>
            <a:r>
              <a:rPr lang="en-US" sz="2800" u="sng" dirty="0" smtClean="0"/>
              <a:t>-</a:t>
            </a:r>
          </a:p>
          <a:p>
            <a:r>
              <a:rPr lang="en-US" sz="2400" dirty="0" smtClean="0"/>
              <a:t>Control </a:t>
            </a:r>
            <a:r>
              <a:rPr lang="en-US" sz="2400" dirty="0" smtClean="0"/>
              <a:t>treatment should begin with the </a:t>
            </a:r>
            <a:r>
              <a:rPr lang="en-US" sz="2400" dirty="0" smtClean="0"/>
              <a:t>pet.</a:t>
            </a:r>
          </a:p>
          <a:p>
            <a:r>
              <a:rPr lang="en-US" sz="2400" dirty="0" smtClean="0"/>
              <a:t>Check </a:t>
            </a:r>
            <a:r>
              <a:rPr lang="en-US" sz="2400" dirty="0" smtClean="0"/>
              <a:t>with your local veterinarian, topical flea and tick treatments may be an option for your pet</a:t>
            </a:r>
          </a:p>
          <a:p>
            <a:pPr>
              <a:buNone/>
            </a:pPr>
            <a:r>
              <a:rPr lang="en-US" sz="2800" b="1" u="sng" dirty="0" smtClean="0"/>
              <a:t>House flies</a:t>
            </a:r>
            <a:r>
              <a:rPr lang="en-US" sz="2800" u="sng" dirty="0" smtClean="0"/>
              <a:t>- </a:t>
            </a:r>
            <a:endParaRPr lang="en-US" sz="2800" u="sng" dirty="0" smtClean="0"/>
          </a:p>
          <a:p>
            <a:r>
              <a:rPr lang="en-US" sz="2400" dirty="0" smtClean="0"/>
              <a:t>Physically </a:t>
            </a:r>
            <a:r>
              <a:rPr lang="en-US" sz="2400" dirty="0" smtClean="0"/>
              <a:t>exclude with good screening on windows and doors. </a:t>
            </a:r>
            <a:endParaRPr lang="en-US" sz="2400" dirty="0" smtClean="0"/>
          </a:p>
          <a:p>
            <a:r>
              <a:rPr lang="en-US" sz="2400" dirty="0" smtClean="0"/>
              <a:t>Use </a:t>
            </a:r>
            <a:r>
              <a:rPr lang="en-US" sz="2400" dirty="0" smtClean="0"/>
              <a:t>mechanical means such as a fly swatter.  </a:t>
            </a:r>
          </a:p>
          <a:p>
            <a:endParaRPr lang="en-US" dirty="0"/>
          </a:p>
        </p:txBody>
      </p:sp>
      <p:graphicFrame>
        <p:nvGraphicFramePr>
          <p:cNvPr id="2050" name="Object 7"/>
          <p:cNvGraphicFramePr>
            <a:graphicFrameLocks/>
          </p:cNvGraphicFramePr>
          <p:nvPr/>
        </p:nvGraphicFramePr>
        <p:xfrm>
          <a:off x="685800" y="4800600"/>
          <a:ext cx="1104900" cy="1601787"/>
        </p:xfrm>
        <a:graphic>
          <a:graphicData uri="http://schemas.openxmlformats.org/presentationml/2006/ole">
            <p:oleObj spid="_x0000_s2050" name="CorelDRAW 6.0" r:id="rId4" imgW="6584760" imgH="9558000" progId="CorelDRAW.Graphic.6">
              <p:embed/>
            </p:oleObj>
          </a:graphicData>
        </a:graphic>
      </p:graphicFrame>
      <p:graphicFrame>
        <p:nvGraphicFramePr>
          <p:cNvPr id="2051" name="Object 7"/>
          <p:cNvGraphicFramePr>
            <a:graphicFrameLocks/>
          </p:cNvGraphicFramePr>
          <p:nvPr/>
        </p:nvGraphicFramePr>
        <p:xfrm>
          <a:off x="3657600" y="4953000"/>
          <a:ext cx="1104900" cy="1601787"/>
        </p:xfrm>
        <a:graphic>
          <a:graphicData uri="http://schemas.openxmlformats.org/presentationml/2006/ole">
            <p:oleObj spid="_x0000_s2051" name="CorelDRAW 6.0" r:id="rId5" imgW="6584760" imgH="9558000" progId="CorelDRAW.Graphic.6">
              <p:embed/>
            </p:oleObj>
          </a:graphicData>
        </a:graphic>
      </p:graphicFrame>
      <p:graphicFrame>
        <p:nvGraphicFramePr>
          <p:cNvPr id="2052" name="Object 7"/>
          <p:cNvGraphicFramePr>
            <a:graphicFrameLocks/>
          </p:cNvGraphicFramePr>
          <p:nvPr/>
        </p:nvGraphicFramePr>
        <p:xfrm>
          <a:off x="6781800" y="4953000"/>
          <a:ext cx="1104900" cy="1601787"/>
        </p:xfrm>
        <a:graphic>
          <a:graphicData uri="http://schemas.openxmlformats.org/presentationml/2006/ole">
            <p:oleObj spid="_x0000_s2052" name="CorelDRAW 6.0" r:id="rId6" imgW="6584760" imgH="9558000" progId="CorelDRAW.Graphic.6">
              <p:embed/>
            </p:oleObj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1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9" dur="1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1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0" dur="1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1" dur="1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943600"/>
          </a:xfrm>
        </p:spPr>
        <p:txBody>
          <a:bodyPr>
            <a:normAutofit fontScale="92500" lnSpcReduction="10000"/>
          </a:bodyPr>
          <a:lstStyle/>
          <a:p>
            <a:endParaRPr lang="en-US" sz="3400" b="1" u="sng" dirty="0" smtClean="0"/>
          </a:p>
          <a:p>
            <a:pPr>
              <a:buNone/>
            </a:pPr>
            <a:r>
              <a:rPr lang="en-US" sz="3400" b="1" u="sng" dirty="0" smtClean="0"/>
              <a:t>Lady beetles</a:t>
            </a:r>
            <a:r>
              <a:rPr lang="en-US" sz="3400" u="sng" dirty="0" smtClean="0"/>
              <a:t>- </a:t>
            </a:r>
            <a:endParaRPr lang="en-US" sz="3400" u="sng" dirty="0" smtClean="0"/>
          </a:p>
          <a:p>
            <a:r>
              <a:rPr lang="en-US" sz="2800" dirty="0" smtClean="0"/>
              <a:t>Prevent </a:t>
            </a:r>
            <a:r>
              <a:rPr lang="en-US" sz="2800" dirty="0" smtClean="0"/>
              <a:t>(physically block) entry into home where possible. </a:t>
            </a:r>
            <a:endParaRPr lang="en-US" sz="2800" dirty="0" smtClean="0"/>
          </a:p>
          <a:p>
            <a:r>
              <a:rPr lang="en-US" sz="2800" dirty="0" smtClean="0"/>
              <a:t>These </a:t>
            </a:r>
            <a:r>
              <a:rPr lang="en-US" sz="2800" dirty="0" smtClean="0"/>
              <a:t>insects are beneficial. </a:t>
            </a:r>
            <a:endParaRPr lang="en-US" sz="2800" dirty="0" smtClean="0"/>
          </a:p>
          <a:p>
            <a:r>
              <a:rPr lang="en-US" sz="2800" dirty="0" smtClean="0"/>
              <a:t>No </a:t>
            </a:r>
            <a:r>
              <a:rPr lang="en-US" sz="2800" dirty="0" smtClean="0"/>
              <a:t>pesticides registered.</a:t>
            </a:r>
          </a:p>
          <a:p>
            <a:pPr>
              <a:buNone/>
            </a:pPr>
            <a:r>
              <a:rPr lang="en-US" sz="3400" b="1" u="sng" dirty="0" smtClean="0"/>
              <a:t>Millipedes</a:t>
            </a:r>
            <a:r>
              <a:rPr lang="en-US" sz="3400" u="sng" dirty="0" smtClean="0"/>
              <a:t>- </a:t>
            </a:r>
            <a:endParaRPr lang="en-US" sz="3400" u="sng" dirty="0" smtClean="0"/>
          </a:p>
          <a:p>
            <a:r>
              <a:rPr lang="en-US" sz="2800" dirty="0" smtClean="0"/>
              <a:t>Prevent </a:t>
            </a:r>
            <a:r>
              <a:rPr lang="en-US" sz="2800" dirty="0" smtClean="0"/>
              <a:t>(physically block) entry into home where possible.  </a:t>
            </a:r>
          </a:p>
          <a:p>
            <a:pPr>
              <a:buNone/>
            </a:pPr>
            <a:r>
              <a:rPr lang="en-US" sz="3400" b="1" u="sng" dirty="0" smtClean="0"/>
              <a:t>Mosquitoes</a:t>
            </a:r>
            <a:r>
              <a:rPr lang="en-US" sz="3400" u="sng" dirty="0" smtClean="0"/>
              <a:t>-</a:t>
            </a:r>
            <a:r>
              <a:rPr lang="en-US" sz="2800" dirty="0" smtClean="0"/>
              <a:t> </a:t>
            </a:r>
            <a:endParaRPr lang="en-US" sz="2800" dirty="0" smtClean="0"/>
          </a:p>
          <a:p>
            <a:r>
              <a:rPr lang="en-US" sz="2800" dirty="0" smtClean="0"/>
              <a:t>Physically </a:t>
            </a:r>
            <a:r>
              <a:rPr lang="en-US" sz="2800" dirty="0" smtClean="0"/>
              <a:t>exclude with good screening on windows and -doors. </a:t>
            </a:r>
            <a:endParaRPr lang="en-US" sz="2800" dirty="0" smtClean="0"/>
          </a:p>
          <a:p>
            <a:r>
              <a:rPr lang="en-US" sz="2800" dirty="0" smtClean="0"/>
              <a:t>Use </a:t>
            </a:r>
            <a:r>
              <a:rPr lang="en-US" sz="2800" dirty="0" smtClean="0"/>
              <a:t>mechanical means such as a fly swatter. </a:t>
            </a:r>
          </a:p>
          <a:p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u="sng" dirty="0" err="1" smtClean="0"/>
              <a:t>Sowbugs</a:t>
            </a:r>
            <a:r>
              <a:rPr lang="en-US" sz="3200" u="sng" dirty="0" smtClean="0"/>
              <a:t>-</a:t>
            </a:r>
            <a:r>
              <a:rPr lang="en-US" sz="2400" dirty="0" smtClean="0"/>
              <a:t> </a:t>
            </a:r>
          </a:p>
          <a:p>
            <a:r>
              <a:rPr lang="en-US" sz="2400" dirty="0" smtClean="0"/>
              <a:t>Prevent (physically block) entry into home where possible.  </a:t>
            </a:r>
          </a:p>
          <a:p>
            <a:pPr>
              <a:buNone/>
            </a:pPr>
            <a:r>
              <a:rPr lang="en-US" sz="3200" b="1" u="sng" dirty="0" smtClean="0"/>
              <a:t>Spiders</a:t>
            </a:r>
            <a:r>
              <a:rPr lang="en-US" sz="3200" u="sng" dirty="0" smtClean="0"/>
              <a:t>- </a:t>
            </a:r>
          </a:p>
          <a:p>
            <a:r>
              <a:rPr lang="en-US" sz="2400" dirty="0" smtClean="0"/>
              <a:t>Spray in corners of rooms, at both floor and ceiling levels.</a:t>
            </a:r>
          </a:p>
          <a:p>
            <a:pPr>
              <a:buNone/>
            </a:pPr>
            <a:r>
              <a:rPr lang="en-US" sz="3200" b="1" u="sng" dirty="0" smtClean="0"/>
              <a:t>Subterranean termites</a:t>
            </a:r>
            <a:r>
              <a:rPr lang="en-US" sz="3200" u="sng" dirty="0" smtClean="0"/>
              <a:t>- </a:t>
            </a:r>
          </a:p>
          <a:p>
            <a:r>
              <a:rPr lang="en-US" sz="2400" dirty="0" smtClean="0"/>
              <a:t>Effective insecticides for soil treatment are restricted for application by certified applicators only.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3074" name="Object 3"/>
          <p:cNvGraphicFramePr>
            <a:graphicFrameLocks/>
          </p:cNvGraphicFramePr>
          <p:nvPr/>
        </p:nvGraphicFramePr>
        <p:xfrm>
          <a:off x="6324600" y="4419600"/>
          <a:ext cx="2387600" cy="2286000"/>
        </p:xfrm>
        <a:graphic>
          <a:graphicData uri="http://schemas.openxmlformats.org/presentationml/2006/ole">
            <p:oleObj spid="_x0000_s3074" name="CorelDRAW 6.0" r:id="rId4" imgW="6932520" imgH="6276960" progId="CorelDRAW.Graphic.6">
              <p:embed/>
            </p:oleObj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sz="3600" b="1" u="sng" dirty="0" smtClean="0"/>
              <a:t>Ticks, brown dog tick</a:t>
            </a:r>
            <a:r>
              <a:rPr lang="en-US" sz="3600" u="sng" dirty="0" smtClean="0"/>
              <a:t>- </a:t>
            </a:r>
          </a:p>
          <a:p>
            <a:r>
              <a:rPr lang="en-US" dirty="0" smtClean="0"/>
              <a:t>Control treatment should begin with the pet; check with your local veterinarian. </a:t>
            </a:r>
          </a:p>
          <a:p>
            <a:r>
              <a:rPr lang="en-US" dirty="0" smtClean="0"/>
              <a:t>Topical flea and tick products may be an option for your pet. Check label carefully before using on rugs or carpets. </a:t>
            </a:r>
          </a:p>
          <a:p>
            <a:r>
              <a:rPr lang="en-US" dirty="0" smtClean="0"/>
              <a:t>Some products can cause damage. </a:t>
            </a:r>
          </a:p>
          <a:p>
            <a:r>
              <a:rPr lang="en-US" dirty="0" smtClean="0"/>
              <a:t>Foggers labeled for ticks indoors can be useful for space spraying domestic dwellings.</a:t>
            </a:r>
          </a:p>
          <a:p>
            <a:pPr>
              <a:buNone/>
            </a:pPr>
            <a:r>
              <a:rPr lang="en-US" sz="3600" b="1" u="sng" dirty="0" smtClean="0"/>
              <a:t>Wasps and hornets</a:t>
            </a:r>
            <a:r>
              <a:rPr lang="en-US" sz="3600" u="sng" dirty="0" smtClean="0"/>
              <a:t>- </a:t>
            </a:r>
          </a:p>
          <a:p>
            <a:r>
              <a:rPr lang="en-US" dirty="0" smtClean="0"/>
              <a:t>If large numbers enter, a commercial wasp and hornet spray or a spray for indoor flying insects may be used. </a:t>
            </a:r>
          </a:p>
          <a:p>
            <a:r>
              <a:rPr lang="en-US" dirty="0" smtClean="0"/>
              <a:t>Caution: insects trapped indoors may be irritated and can sting.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1000" dirty="0" smtClean="0"/>
              <a:t/>
            </a:r>
            <a:br>
              <a:rPr lang="en-US" sz="1000" dirty="0" smtClean="0"/>
            </a:b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</a:t>
            </a:r>
            <a:r>
              <a:rPr smtClean="0"/>
              <a:t>ther Pests: Rodents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Gophers</a:t>
            </a:r>
          </a:p>
          <a:p>
            <a:r>
              <a:rPr lang="en-US" dirty="0" smtClean="0"/>
              <a:t>Rats and Mice</a:t>
            </a:r>
          </a:p>
          <a:p>
            <a:r>
              <a:rPr lang="en-US" dirty="0" smtClean="0"/>
              <a:t>Opossums</a:t>
            </a:r>
          </a:p>
          <a:p>
            <a:r>
              <a:rPr lang="en-US" dirty="0" smtClean="0"/>
              <a:t>Raccoon</a:t>
            </a:r>
          </a:p>
          <a:p>
            <a:r>
              <a:rPr lang="en-US" dirty="0" smtClean="0"/>
              <a:t>Squirrels</a:t>
            </a:r>
          </a:p>
          <a:p>
            <a:r>
              <a:rPr lang="en-US" dirty="0" smtClean="0"/>
              <a:t>Skunks</a:t>
            </a:r>
          </a:p>
          <a:p>
            <a:r>
              <a:rPr lang="en-US" dirty="0" smtClean="0"/>
              <a:t>Snakes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</a:p>
          <a:p>
            <a:pPr>
              <a:buNone/>
            </a:pPr>
            <a:r>
              <a:rPr lang="en-US" dirty="0" smtClean="0"/>
              <a:t>	Most of these rodents can be caught by using various traps. Sizes and styles vary depending on the size and amount of the pests</a:t>
            </a:r>
            <a:endParaRPr lang="en-US" dirty="0"/>
          </a:p>
        </p:txBody>
      </p:sp>
      <p:sp>
        <p:nvSpPr>
          <p:cNvPr id="5" name="Right Brace 4"/>
          <p:cNvSpPr/>
          <p:nvPr/>
        </p:nvSpPr>
        <p:spPr>
          <a:xfrm>
            <a:off x="3429000" y="1600200"/>
            <a:ext cx="1219200" cy="3124200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6" name="Picture 10" descr="C:\WINDOWS\Desktop\big powerpoints\pictures\renameth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4876800"/>
            <a:ext cx="3124200" cy="1576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Just like before many traps sprays and pesticides are used to kill or trap the pests in the home</a:t>
            </a:r>
          </a:p>
          <a:p>
            <a:r>
              <a:rPr lang="en-US" dirty="0" smtClean="0"/>
              <a:t>Safety is always a factor when using pest programs</a:t>
            </a:r>
          </a:p>
          <a:p>
            <a:r>
              <a:rPr lang="en-US" dirty="0" smtClean="0"/>
              <a:t>You should always make sure that you apply or set the pest programs according to the manufacturers instructions</a:t>
            </a:r>
          </a:p>
          <a:p>
            <a:r>
              <a:rPr lang="en-US" dirty="0" smtClean="0"/>
              <a:t>More is not always better</a:t>
            </a:r>
          </a:p>
          <a:p>
            <a:r>
              <a:rPr lang="en-US" dirty="0" smtClean="0"/>
              <a:t>Never put these pest programs near where children might be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Pest Programs in the Home: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233903197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85800" y="457200"/>
            <a:ext cx="2133600" cy="3031958"/>
          </a:xfrm>
        </p:spPr>
      </p:pic>
      <p:sp>
        <p:nvSpPr>
          <p:cNvPr id="9" name="Right Brace 8"/>
          <p:cNvSpPr/>
          <p:nvPr/>
        </p:nvSpPr>
        <p:spPr>
          <a:xfrm>
            <a:off x="3048000" y="304800"/>
            <a:ext cx="838200" cy="35052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038600" y="1828800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Yellow Sticky Paper</a:t>
            </a:r>
            <a:endParaRPr lang="en-US" dirty="0"/>
          </a:p>
        </p:txBody>
      </p:sp>
      <p:pic>
        <p:nvPicPr>
          <p:cNvPr id="12" name="Picture 11" descr="286958356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0200" y="3276600"/>
            <a:ext cx="3248201" cy="2419350"/>
          </a:xfrm>
          <a:prstGeom prst="rect">
            <a:avLst/>
          </a:prstGeom>
        </p:spPr>
      </p:pic>
      <p:sp>
        <p:nvSpPr>
          <p:cNvPr id="13" name="Left Brace 12"/>
          <p:cNvSpPr/>
          <p:nvPr/>
        </p:nvSpPr>
        <p:spPr>
          <a:xfrm>
            <a:off x="4953000" y="3124200"/>
            <a:ext cx="381000" cy="2971800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819400" y="43434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Sticky Boards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87024278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4400" y="762000"/>
            <a:ext cx="2659944" cy="1981200"/>
          </a:xfrm>
        </p:spPr>
      </p:pic>
      <p:sp>
        <p:nvSpPr>
          <p:cNvPr id="5" name="Right Brace 4"/>
          <p:cNvSpPr/>
          <p:nvPr/>
        </p:nvSpPr>
        <p:spPr>
          <a:xfrm>
            <a:off x="3581400" y="609600"/>
            <a:ext cx="838200" cy="24384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572000" y="160020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Mouse Traps</a:t>
            </a:r>
            <a:endParaRPr lang="en-US" dirty="0"/>
          </a:p>
        </p:txBody>
      </p:sp>
      <p:pic>
        <p:nvPicPr>
          <p:cNvPr id="7" name="Picture 6" descr="imag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0" y="4343400"/>
            <a:ext cx="2443942" cy="1600200"/>
          </a:xfrm>
          <a:prstGeom prst="rect">
            <a:avLst/>
          </a:prstGeom>
        </p:spPr>
      </p:pic>
      <p:sp>
        <p:nvSpPr>
          <p:cNvPr id="9" name="Left Brace 8"/>
          <p:cNvSpPr/>
          <p:nvPr/>
        </p:nvSpPr>
        <p:spPr>
          <a:xfrm>
            <a:off x="4419600" y="3962400"/>
            <a:ext cx="685800" cy="2286000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819400" y="49530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Plastic Trap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Students will divide themselves into pairs</a:t>
            </a:r>
          </a:p>
          <a:p>
            <a:r>
              <a:rPr lang="en-US" dirty="0" smtClean="0"/>
              <a:t>They will then develop a pest control program for a home.</a:t>
            </a:r>
          </a:p>
          <a:p>
            <a:pPr>
              <a:buNone/>
            </a:pPr>
            <a:r>
              <a:rPr lang="en-US" dirty="0" smtClean="0"/>
              <a:t>-it can be already done or it can be a new idea</a:t>
            </a:r>
          </a:p>
          <a:p>
            <a:r>
              <a:rPr lang="en-US" dirty="0" smtClean="0"/>
              <a:t>The Final Project will include:</a:t>
            </a:r>
          </a:p>
          <a:p>
            <a:pPr>
              <a:buNone/>
            </a:pPr>
            <a:r>
              <a:rPr lang="en-US" dirty="0" smtClean="0"/>
              <a:t>-a sketch or illustration of the product/program</a:t>
            </a:r>
          </a:p>
          <a:p>
            <a:pPr>
              <a:buNone/>
            </a:pPr>
            <a:r>
              <a:rPr lang="en-US" dirty="0" smtClean="0"/>
              <a:t>-a description of what the product/program is used for</a:t>
            </a:r>
          </a:p>
          <a:p>
            <a:pPr>
              <a:buNone/>
            </a:pPr>
            <a:r>
              <a:rPr lang="en-US" dirty="0" smtClean="0"/>
              <a:t>-a list of the materials that are used to develop this product/program</a:t>
            </a:r>
          </a:p>
          <a:p>
            <a:r>
              <a:rPr lang="en-US" dirty="0" smtClean="0"/>
              <a:t>Friday each group will present their project to the class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Your Project:</a:t>
            </a:r>
            <a:endParaRPr lang="en-US" dirty="0"/>
          </a:p>
        </p:txBody>
      </p:sp>
    </p:spTree>
  </p:cSld>
  <p:clrMapOvr>
    <a:masterClrMapping/>
  </p:clrMapOvr>
  <p:transition>
    <p:fad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99</TotalTime>
  <Words>597</Words>
  <Application>Microsoft Office PowerPoint</Application>
  <PresentationFormat>On-screen Show (4:3)</PresentationFormat>
  <Paragraphs>100</Paragraphs>
  <Slides>13</Slides>
  <Notes>13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Paper</vt:lpstr>
      <vt:lpstr>CorelDRAW 6.0</vt:lpstr>
      <vt:lpstr>Pest Management</vt:lpstr>
      <vt:lpstr>Objectives</vt:lpstr>
      <vt:lpstr>Common Pests in the Home:</vt:lpstr>
      <vt:lpstr>Slide 4</vt:lpstr>
      <vt:lpstr>Slide 5</vt:lpstr>
      <vt:lpstr>Slide 6</vt:lpstr>
      <vt:lpstr>Slide 7</vt:lpstr>
      <vt:lpstr>Slide 8</vt:lpstr>
      <vt:lpstr>Other Pests: Rodents</vt:lpstr>
      <vt:lpstr>Pest Programs in the Home:</vt:lpstr>
      <vt:lpstr>Slide 11</vt:lpstr>
      <vt:lpstr>Slide 12</vt:lpstr>
      <vt:lpstr>Your Project: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Pest Management</dc:title>
  <dc:creator>Haley</dc:creator>
  <cp:lastModifiedBy>Haley</cp:lastModifiedBy>
  <cp:revision>10</cp:revision>
  <dcterms:created xsi:type="dcterms:W3CDTF">2008-03-12T01:02:11Z</dcterms:created>
  <dcterms:modified xsi:type="dcterms:W3CDTF">2008-04-16T01:40:17Z</dcterms:modified>
</cp:coreProperties>
</file>