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335" r:id="rId2"/>
    <p:sldId id="285" r:id="rId3"/>
    <p:sldId id="336" r:id="rId4"/>
    <p:sldId id="338" r:id="rId5"/>
    <p:sldId id="337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7" r:id="rId25"/>
    <p:sldId id="358" r:id="rId26"/>
    <p:sldId id="359" r:id="rId27"/>
    <p:sldId id="360" r:id="rId28"/>
    <p:sldId id="361" r:id="rId29"/>
    <p:sldId id="363" r:id="rId30"/>
    <p:sldId id="364" r:id="rId31"/>
    <p:sldId id="365" r:id="rId32"/>
    <p:sldId id="366" r:id="rId33"/>
    <p:sldId id="367" r:id="rId34"/>
    <p:sldId id="368" r:id="rId35"/>
    <p:sldId id="369" r:id="rId36"/>
    <p:sldId id="370" r:id="rId37"/>
    <p:sldId id="371" r:id="rId38"/>
    <p:sldId id="372" r:id="rId39"/>
    <p:sldId id="373" r:id="rId40"/>
    <p:sldId id="374" r:id="rId41"/>
    <p:sldId id="375" r:id="rId42"/>
    <p:sldId id="376" r:id="rId43"/>
    <p:sldId id="377" r:id="rId44"/>
    <p:sldId id="378" r:id="rId45"/>
    <p:sldId id="379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E2559-A5E3-4A04-9A8A-92DEC3877FFF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1782A-4CD8-4350-893A-76E69B1A2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Contents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Using Simple Functions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Regular Expression Functions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Using Aggregate Functions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Grouping Rows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Simple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>
              <a:buNone/>
            </a:pP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00200"/>
            <a:ext cx="8763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Simple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>
              <a:buNone/>
            </a:pP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752600"/>
            <a:ext cx="850582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Aggregate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functions you’ve seen up to now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operate on a single row at a time and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return one row of output for each input row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Aggregate functions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operate on a group of rows at the same time and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return one row of output for each group of rows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Examples of when you want to use an aggregate function include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computing the average price of a product and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finding the maximum price of a product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Note  Aggregate functions are also known as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group functions because they operate on groups of rows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 algn="ctr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Aggregate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aggregate functions are </a:t>
            </a:r>
          </a:p>
          <a:p>
            <a:pPr lvl="1"/>
            <a:r>
              <a:rPr lang="en-US" dirty="0" smtClean="0"/>
              <a:t>mainly numerical </a:t>
            </a:r>
          </a:p>
          <a:p>
            <a:pPr lvl="1"/>
            <a:r>
              <a:rPr lang="en-US" dirty="0" smtClean="0"/>
              <a:t>and you typically use them to return a value based on a set of values contained in columns of rows </a:t>
            </a:r>
          </a:p>
          <a:p>
            <a:pPr lvl="1"/>
            <a:r>
              <a:rPr lang="en-US" dirty="0" smtClean="0"/>
              <a:t>Some of the aggregate functions allow you to perform sophisticated statistical computations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4371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Aggregate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>
              <a:buNone/>
            </a:pP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828800"/>
            <a:ext cx="8458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Aggregate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can use the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COUNT(), MAX(), and MIN() functions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with numbers, strings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datetimes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Null values are ignored by aggregate functions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This is because a null value indicates the value is unknown and is therefore not applicable to the aggregate function’s calculation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can use the DISTINCT keyword with an aggregate function to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exclude duplicate entries from the aggregate function’s calculation</a:t>
            </a:r>
          </a:p>
          <a:p>
            <a:pPr lvl="1" algn="ctr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Aggregate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Use AVG(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to get the average value of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following example gets the average price of the products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notice that the price column from the products table is passed to the AVG() function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SELECT AVG(price)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products;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4648200"/>
            <a:ext cx="3048000" cy="12668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Aggregate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Can use the aggregate functions with any valid expression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For example the following query passes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expression price + 2 to AVG()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this adds 2 to each row’s price column value and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then returns the average of those values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SELECT AVG(price + 2)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products;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5181600"/>
            <a:ext cx="3200400" cy="10191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Aggregate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Can use the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DISTINCT keyword to exclude identical values from a group computation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 For example, the following query uses the DISTICT keyword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to exclude identical values in the price column when computing the average using AVG()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SELECT AVG(DISTINCT price)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products;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5410200"/>
            <a:ext cx="3124200" cy="914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Aggregate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average in this example value is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slightly different from the average shown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 the first example of this section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which didn’t include the DISTINCT keyword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average values are different because the price column contains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two values that are the same: 13.49 for products #7 and #12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price column value for product #12 is considered a duplicate and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is excluded from the computation performed by AVG()—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and this results in the average being different</a:t>
            </a:r>
          </a:p>
          <a:p>
            <a:pPr lvl="1"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Simple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 algn="ctr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 algn="ctr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Regular Expression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Aggregate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Use COUNT(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to get the number of rows returned by a query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following example gets the number of rows in the products table using COUNT()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SELECT COUNT(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products;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should avoid using the asterisk (*) with the COUNT() function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as it may take longer for COUNT() to return the result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Instead, you should use a column in the table or use the ROWID column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5715000"/>
            <a:ext cx="2657475" cy="7048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Aggregate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following example passes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ROWID to COUNT() and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gets the number of rows in the products table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SELECT COUNT(ROWID)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products;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3962400"/>
            <a:ext cx="3048000" cy="10953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Grouping Rows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Sometimes you might want to group blocks of rows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 a table and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get some information on those groups of rows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For example, you might want to get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average price for the different types of products in the products table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how to do this the hard way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then the easy way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that involves using the GROUP BY clause to group similar rows together</a:t>
            </a:r>
          </a:p>
          <a:p>
            <a:pPr lvl="2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Grouping Rows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 do it the hard way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limit the rows passed to the AVG() function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using a WHERE clause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For example, the following query gets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average price for books from the products table (books have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1)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SELECT AVG(price)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products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WHERE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= 1;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5486400"/>
            <a:ext cx="2505075" cy="7524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Grouping Rows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 get the average price for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other types of products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would need to perform additional queries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with different values for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WHERE clause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This is all very labor intensive!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You’ll be glad to know there’s an easier way to do this through the use of 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the GROUP BY clause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Grouping Rows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Using the GR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Use the GROUP BY clause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to group rows into blocks with a common column value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For example, the following query groups the rows from the products table 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into blocks with the same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products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GROUP BY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362200"/>
            <a:ext cx="7315200" cy="4105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Grouping Rows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Notice there’s one returned row in the result set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for each block of rows with the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same product_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type_id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For example there’s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one row for products with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1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another for products with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2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and so on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There are actually two rows in the products table with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1 and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four rows with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2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These rows are grouped together into separate blocks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Grouping Rows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Using Multiple Columns in a Group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Can specify multiple columns in a GROUP BY clause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For example, the following query includes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customer_id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columns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from the purchases table in a GROUP BY clause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customer_id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purchases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GROUP BY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customer_id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;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828800"/>
            <a:ext cx="8001000" cy="4038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Grouping Rows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Using Groups of Rows with Aggregate Functions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Can use blocks of rows to an aggregate function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aggregate function performs its computation on the group of rows in each block and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returns one value per block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For example, to get the average price for the different types of products in the products table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Use the GROUP BY clause to group rows into blocks with the same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Use the AVG() function to get the average price for each block containing a group of rows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Grouping Rows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following query shows the </a:t>
            </a:r>
          </a:p>
          <a:p>
            <a:pPr lvl="1"/>
            <a:r>
              <a:rPr lang="en-US" dirty="0" smtClean="0"/>
              <a:t>use of the GROUP BY clause and AVG() function</a:t>
            </a:r>
          </a:p>
          <a:p>
            <a:pPr lvl="2"/>
            <a:r>
              <a:rPr lang="en-US" b="1" dirty="0" smtClean="0"/>
              <a:t>SELECT </a:t>
            </a:r>
            <a:r>
              <a:rPr lang="en-US" b="1" dirty="0" err="1" smtClean="0"/>
              <a:t>product_type_id</a:t>
            </a:r>
            <a:r>
              <a:rPr lang="en-US" b="1" dirty="0" smtClean="0"/>
              <a:t>, AVG(price)</a:t>
            </a:r>
            <a:r>
              <a:rPr lang="en-US" dirty="0" smtClean="0"/>
              <a:t> </a:t>
            </a:r>
            <a:r>
              <a:rPr lang="en-US" b="1" dirty="0" smtClean="0"/>
              <a:t>FROM products</a:t>
            </a:r>
            <a:r>
              <a:rPr lang="en-US" dirty="0" smtClean="0"/>
              <a:t> </a:t>
            </a:r>
            <a:r>
              <a:rPr lang="en-US" b="1" dirty="0" smtClean="0"/>
              <a:t>GROUP BY </a:t>
            </a:r>
            <a:r>
              <a:rPr lang="en-US" b="1" dirty="0" err="1" smtClean="0"/>
              <a:t>product_type_id</a:t>
            </a:r>
            <a:r>
              <a:rPr lang="en-US" b="1" dirty="0" smtClean="0"/>
              <a:t>;</a:t>
            </a:r>
            <a:r>
              <a:rPr lang="en-US" dirty="0" smtClean="0"/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733800"/>
            <a:ext cx="4038600" cy="2209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Simple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Regular expression functions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which extend the search capabilities for strings and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allow you to search for a specified set of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characters or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pattern of characters</a:t>
            </a:r>
          </a:p>
          <a:p>
            <a:pPr lvl="1" algn="ctr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 algn="ctr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Grouping Rows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Notice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there are five rows in this output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with each row corresponding to one or more rows in the products table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grouped together with the same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column value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There are two rows in the products table with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1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These two rows have been grouped together and passed to the AVG() function in the previous query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AVG() computes and returns the average price for the two rows which is 24.975 as shown in the first row of the previous result set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Similarly, there are four rows with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2 with an average price of 26.22 as shown in the second row of the result set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Grouping Rows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Notice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last row of output has a null value for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This final group consists of the single row with the null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at the end of the products table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If there was another row in the products table with a null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that row would also be placed in the final group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That row’s price column value would have also been used in the average computation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Grouping Rows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Can use any of the aggregate functions with the GROUP BY clause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For example, the following query gets the number of rows in each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group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using the COUNT() function</a:t>
            </a: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COUNT(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products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GROUP BY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4800600"/>
            <a:ext cx="5486400" cy="1600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Grouping Rows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Notice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column in the COUNT() function in this query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rather than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This is because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null for product #12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and would be ignored by the COUNT() function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as shown in the following example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which displays 0 for COUNT(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in the last row of the result set</a:t>
            </a: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COUNT(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products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GROUP BY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057400"/>
            <a:ext cx="7848599" cy="419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Grouping Rows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Using the ORDER BY Claus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By default, GROUP BY sorts the rows in ascending order based on the values in the group column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For example, in the previous query the rows were sorted on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column 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Can change the column used in the sort using the ORDER BY clause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For example, the following query sorts the output using ORDER BY COUNT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COUNT(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products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GROUP BY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ORDER BY COUNT(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362200"/>
            <a:ext cx="7924800" cy="396239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Grouping Rows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One point to note is that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don’t have to include the columns used in the GROUP BY clause in your SELECT clause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For example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following query is the same as the previous example except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omitted from the SELECT clause</a:t>
            </a: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SELECT COUNT(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products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GROUP BY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ORDER BY COUNT(price);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438400"/>
            <a:ext cx="7848600" cy="2895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Grouping Rows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Incorrect Usage of Aggregate Function Calls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When your query contains an aggregate function—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and selects columns not placed within an aggregate function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those columns must be placed in a GROUP BY clause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If you forget to do this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you’ll get the following error: 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ORA-00937: not a single-group group function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For example, the following query selects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column and AVG(price) </a:t>
            </a:r>
          </a:p>
          <a:p>
            <a:pPr lvl="4"/>
            <a:r>
              <a:rPr lang="en-US" dirty="0" smtClean="0">
                <a:latin typeface="Arial" pitchFamily="34" charset="0"/>
                <a:cs typeface="Arial" pitchFamily="34" charset="0"/>
              </a:rPr>
              <a:t>but omits a GROUP BY clause for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905000"/>
            <a:ext cx="8229600" cy="4495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Grouping Rows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error occurs because the database doesn’t know what to do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with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column in the result set.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Think about it: the query attempts to use the AVG() aggregate function that operates on multiple rows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but the query also attempts to get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column values for each individual row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can’t have both at the same time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Grouping Rows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must provide a GROUP BY clause to tell the database to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group multiple rows with the same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column value together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database will then pass those groups of rows to the AVG() function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Caution 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When your query contains an aggregate function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—and selects columns not placed within an aggregate function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—those columns must be placed in a GROUP BY clause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Grouping Rows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Also cannot use an aggregate function to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limit rows in a WHERE clause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If you try to do so you will get the following error: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ORA-00934: group function is not allowed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657600"/>
            <a:ext cx="7086600" cy="25241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Simple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 regular expression is a pattern you use to match against a string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For example let’s say you have the following series of years: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1965 1968 1971 1970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You want to get the years between 1965 and 1968 inclusive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You can do that using the following regular expression: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^196[5-8]$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 algn="ctr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Grouping Rows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Using the HAVING Clause to Filter Groups of Rows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Use the HAVING clause to filter groups of rows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place the HAVING clause after your GROUP BY clause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SELECT ...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FROM ...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WHERE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GROUP BY ...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HAVING ...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ORDER BY ...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Note  GROUP BY can be used without HAVING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but HAVING must be used in conjunction with GROUP BY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Grouping Rows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Example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Say you want to view the types of products that have an average price greater than $20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Use the GROUP BY clause to group rows into blocks with the same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Use the HAVING clause to limit the returned results to those groups that have an average price greater than $20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following query shows the use of these GROUP BY and HAVING clauses</a:t>
            </a: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AVG(price)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products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GROUP BY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HAVING AVG(price)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20;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438400"/>
            <a:ext cx="7772400" cy="29241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Grouping Rows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Using the WHERE and GROUP BY Clauses Together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Can use the WHERE and GROUP BY clauses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together in the same query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When you do this 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the WHERE clause first filters the rows returned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then the remaining rows are grouped into blocks by the GROUP BY clause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For example, the following query uses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A WHERE clause to filter the rows from the products table to those whose price is less than $15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A GROUP BY clause to group the remaining rows by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column</a:t>
            </a: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AVG(price)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products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WHERE price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15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GROUP BY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057400"/>
            <a:ext cx="8001000" cy="327659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Grouping Rows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Using the WHERE, GROUP BY, and HAVING Clauses Together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Can use the WHERE, GROUP BY, and HAVING clauses together in the same query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When you do this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WHERE clause first filters the rows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then the remaining rows are grouped into blocks by the GROUP BY clause and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finally the row groups are filtered by the HAVING clause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Grouping Rows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For example, the following query uses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A WHERE clause to filter the rows from the products table to those whose price is less than $15 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A GROUP BY clause to group the remaining rows by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column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A HAVING clause to filter the row groups to those whose average price is greater than $13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038600"/>
            <a:ext cx="7162800" cy="24336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Grouping Rows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Compare these results with the previous example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Notice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that the group of rows with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4 is filtered out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That’s because the group of rows has an average price less than $13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final example adds an ORDER BY clause to the previous example to order the results by the average price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600200"/>
            <a:ext cx="8305800" cy="4114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Simple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regular expression contains a number of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metacharacters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 this example, ^, [5-8], and $ are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metacharacters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^ matches the beginning position of a string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[5-8] matches characters between 5 and 8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$ matches the end position of a string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Therefore ^196 matches a string that begins with 196 and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[5-8]$ matches a string that ends with 5, 6, 7, or 8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So ^196[5-8]$ matches 1965, 1966, 1967, and 1968 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which is the required result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Simple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this example assume you have the following string that contains a quote from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Shakespeare’s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Romeo and Juliet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But, soft! What light through yonder window breaks?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Let’s say you want to get the substring light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can do this by applying the following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regular expression to the quote string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l[[:alpha:]]{4}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Simple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 this example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[[:alpha:]] and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{4} are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metacharacters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[[:alpha:]] matches an alphanumeric character A-Z and a-z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{4} repeats the previous match four times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When l, [[:alpha:]] and {4} are combined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they match a sequence of five letters starting with l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Therefore when the regular expression l[[:alpha:]]{4} is applied to the string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the substring light is matched</a:t>
            </a:r>
          </a:p>
          <a:p>
            <a:pPr lvl="1"/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Simple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>
              <a:buNone/>
            </a:pP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600200"/>
            <a:ext cx="84963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Using Simple Functions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>
              <a:buNone/>
            </a:pP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0"/>
            <a:ext cx="8915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1745</TotalTime>
  <Words>2973</Words>
  <Application>Microsoft Office PowerPoint</Application>
  <PresentationFormat>On-screen Show (4:3)</PresentationFormat>
  <Paragraphs>483</Paragraphs>
  <Slides>45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Flow</vt:lpstr>
      <vt:lpstr>Contents</vt:lpstr>
      <vt:lpstr>  Using Simple Functions</vt:lpstr>
      <vt:lpstr>  Using Simple Functions</vt:lpstr>
      <vt:lpstr>  Using Simple Functions</vt:lpstr>
      <vt:lpstr>  Using Simple Functions</vt:lpstr>
      <vt:lpstr>  Using Simple Functions</vt:lpstr>
      <vt:lpstr>  Using Simple Functions</vt:lpstr>
      <vt:lpstr>  Using Simple Functions</vt:lpstr>
      <vt:lpstr>  Using Simple Functions</vt:lpstr>
      <vt:lpstr>  Using Simple Functions</vt:lpstr>
      <vt:lpstr>  Using Simple Functions</vt:lpstr>
      <vt:lpstr>  Using Aggregate Functions</vt:lpstr>
      <vt:lpstr>  Using Aggregate Functions</vt:lpstr>
      <vt:lpstr>  Using Aggregate Functions</vt:lpstr>
      <vt:lpstr>  Using Aggregate Functions</vt:lpstr>
      <vt:lpstr>  Using Aggregate Functions</vt:lpstr>
      <vt:lpstr>  Using Aggregate Functions</vt:lpstr>
      <vt:lpstr>  Using Aggregate Functions</vt:lpstr>
      <vt:lpstr>  Using Aggregate Functions</vt:lpstr>
      <vt:lpstr>  Using Aggregate Functions</vt:lpstr>
      <vt:lpstr>  Using Aggregate Functions</vt:lpstr>
      <vt:lpstr>Grouping Rows</vt:lpstr>
      <vt:lpstr>Grouping Rows</vt:lpstr>
      <vt:lpstr>Grouping Rows</vt:lpstr>
      <vt:lpstr>Grouping Rows</vt:lpstr>
      <vt:lpstr>Grouping Rows</vt:lpstr>
      <vt:lpstr>Grouping Rows</vt:lpstr>
      <vt:lpstr>Grouping Rows</vt:lpstr>
      <vt:lpstr>Grouping Rows</vt:lpstr>
      <vt:lpstr>Grouping Rows</vt:lpstr>
      <vt:lpstr>Grouping Rows</vt:lpstr>
      <vt:lpstr>Grouping Rows</vt:lpstr>
      <vt:lpstr>Grouping Rows</vt:lpstr>
      <vt:lpstr>Grouping Rows</vt:lpstr>
      <vt:lpstr>Grouping Rows</vt:lpstr>
      <vt:lpstr>Grouping Rows</vt:lpstr>
      <vt:lpstr>Grouping Rows</vt:lpstr>
      <vt:lpstr>Grouping Rows</vt:lpstr>
      <vt:lpstr>Grouping Rows</vt:lpstr>
      <vt:lpstr>Grouping Rows</vt:lpstr>
      <vt:lpstr>Grouping Rows</vt:lpstr>
      <vt:lpstr>Grouping Rows</vt:lpstr>
      <vt:lpstr>Grouping Rows</vt:lpstr>
      <vt:lpstr>Grouping Rows</vt:lpstr>
      <vt:lpstr>Grouping Rows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alidaud</cp:lastModifiedBy>
  <cp:revision>261</cp:revision>
  <dcterms:created xsi:type="dcterms:W3CDTF">2006-08-16T00:00:00Z</dcterms:created>
  <dcterms:modified xsi:type="dcterms:W3CDTF">2013-11-26T09:34:34Z</dcterms:modified>
</cp:coreProperties>
</file>