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4"/>
  </p:notesMasterIdLst>
  <p:sldIdLst>
    <p:sldId id="258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11" r:id="rId13"/>
    <p:sldId id="312" r:id="rId14"/>
    <p:sldId id="313" r:id="rId15"/>
    <p:sldId id="314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8" r:id="rId26"/>
    <p:sldId id="327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273" r:id="rId40"/>
    <p:sldId id="274" r:id="rId41"/>
    <p:sldId id="275" r:id="rId42"/>
    <p:sldId id="276" r:id="rId43"/>
    <p:sldId id="277" r:id="rId44"/>
    <p:sldId id="278" r:id="rId45"/>
    <p:sldId id="279" r:id="rId46"/>
    <p:sldId id="280" r:id="rId47"/>
    <p:sldId id="281" r:id="rId48"/>
    <p:sldId id="282" r:id="rId49"/>
    <p:sldId id="283" r:id="rId50"/>
    <p:sldId id="284" r:id="rId51"/>
    <p:sldId id="285" r:id="rId52"/>
    <p:sldId id="286" r:id="rId53"/>
    <p:sldId id="287" r:id="rId54"/>
    <p:sldId id="288" r:id="rId55"/>
    <p:sldId id="289" r:id="rId56"/>
    <p:sldId id="290" r:id="rId57"/>
    <p:sldId id="291" r:id="rId58"/>
    <p:sldId id="292" r:id="rId59"/>
    <p:sldId id="293" r:id="rId60"/>
    <p:sldId id="294" r:id="rId61"/>
    <p:sldId id="295" r:id="rId62"/>
    <p:sldId id="296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3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9EF32-3A0C-41C5-8C66-9E15B8A2E57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E84DD-CE38-42D8-B11B-07C097974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286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649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737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930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240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659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742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529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0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1102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334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4906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1782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604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0660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807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412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E392C-77A2-4DB8-8AEC-2F6B39B086B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3349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0641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438B491A-B8B9-4A70-953F-D73CE593752D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27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713040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8BFFE0A5-8FD2-467D-9E46-64D1305D3116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28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54325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29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5150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6523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221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845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3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9875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609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886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8672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885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90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11749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77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02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780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0765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0012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5383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4683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2741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7361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650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778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5F13DCD8-F9C1-4163-8CB7-94DB11B651ED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50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357321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6916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1294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06123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98099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5687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14056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4583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85406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741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31433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60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190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61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6561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ABB77F70-BE00-4899-B00A-57F13AD39D8E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62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8372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44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534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642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796338" y="6596063"/>
            <a:ext cx="347662" cy="261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fld id="{112E0A3B-1617-46F6-A7AF-4B940757390F}" type="slidenum">
              <a:rPr kumimoji="1" lang="en-GB" sz="1100">
                <a:solidFill>
                  <a:srgbClr val="800080"/>
                </a:solidFill>
                <a:latin typeface="Times New Roman" pitchFamily="18" charset="0"/>
              </a:rPr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t>‹#›</a:t>
            </a:fld>
            <a:endParaRPr kumimoji="1" lang="en-GB" sz="11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 userDrawn="1"/>
        </p:nvSpPr>
        <p:spPr bwMode="auto">
          <a:xfrm>
            <a:off x="-769938" y="6581775"/>
            <a:ext cx="10117138" cy="27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www.wileyeurope .com/college/van </a:t>
            </a:r>
            <a:r>
              <a:rPr kumimoji="1" lang="en-GB" sz="1200" dirty="0" err="1">
                <a:solidFill>
                  <a:srgbClr val="000000"/>
                </a:solidFill>
                <a:latin typeface="Times New Roman" pitchFamily="18" charset="0"/>
              </a:rPr>
              <a:t>lamsweerde</a:t>
            </a:r>
            <a:r>
              <a:rPr kumimoji="1" lang="en-GB" sz="1200">
                <a:solidFill>
                  <a:srgbClr val="000000"/>
                </a:solidFill>
                <a:latin typeface="Times New Roman" pitchFamily="18" charset="0"/>
              </a:rPr>
              <a:t>            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Chap.2:  </a:t>
            </a:r>
            <a:r>
              <a:rPr kumimoji="1" lang="en-US" altLang="en-US" sz="1200" dirty="0">
                <a:solidFill>
                  <a:srgbClr val="CED3F6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Domain Understanding &amp; RE</a:t>
            </a:r>
            <a:r>
              <a:rPr kumimoji="1" lang="fr-BE" sz="1200" dirty="0">
                <a:solidFill>
                  <a:srgbClr val="000000"/>
                </a:solidFill>
                <a:latin typeface="Times New Roman" pitchFamily="18" charset="0"/>
              </a:rPr>
              <a:t>   	  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©  2009 John Wiley and Sons</a:t>
            </a:r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90550"/>
            <a:ext cx="7772400" cy="1600200"/>
          </a:xfrm>
        </p:spPr>
        <p:txBody>
          <a:bodyPr anchor="b"/>
          <a:lstStyle>
            <a:lvl1pPr>
              <a:lnSpc>
                <a:spcPct val="110000"/>
              </a:lnSpc>
              <a:defRPr sz="4000">
                <a:solidFill>
                  <a:srgbClr val="009999"/>
                </a:solidFill>
              </a:defRPr>
            </a:lvl1pPr>
          </a:lstStyle>
          <a:p>
            <a:r>
              <a:rPr lang="en-US" altLang="en-US"/>
              <a:t>Blurb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79750"/>
            <a:ext cx="6400800" cy="728663"/>
          </a:xfrm>
        </p:spPr>
        <p:txBody>
          <a:bodyPr anchor="t" anchorCtr="0"/>
          <a:lstStyle>
            <a:lvl1pPr marL="0" indent="0" algn="ctr">
              <a:buFont typeface="Wingdings" pitchFamily="2" charset="2"/>
              <a:buNone/>
              <a:defRPr sz="35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blah</a:t>
            </a:r>
          </a:p>
        </p:txBody>
      </p:sp>
    </p:spTree>
    <p:extLst>
      <p:ext uri="{BB962C8B-B14F-4D97-AF65-F5344CB8AC3E}">
        <p14:creationId xmlns:p14="http://schemas.microsoft.com/office/powerpoint/2010/main" val="373095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75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28600"/>
            <a:ext cx="2187575" cy="604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228600"/>
            <a:ext cx="6411912" cy="604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14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8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21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1295400"/>
            <a:ext cx="4298950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295400"/>
            <a:ext cx="4300537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8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5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32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3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495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526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D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5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style</a:t>
            </a:r>
          </a:p>
        </p:txBody>
      </p:sp>
      <p:sp>
        <p:nvSpPr>
          <p:cNvPr id="17411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95400"/>
            <a:ext cx="8751887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...</a:t>
            </a:r>
          </a:p>
          <a:p>
            <a:pPr lvl="0"/>
            <a:endParaRPr lang="en-US" altLang="en-US" smtClean="0"/>
          </a:p>
        </p:txBody>
      </p:sp>
      <p:sp>
        <p:nvSpPr>
          <p:cNvPr id="1070" name="Text Box 46"/>
          <p:cNvSpPr txBox="1">
            <a:spLocks noChangeArrowheads="1"/>
          </p:cNvSpPr>
          <p:nvPr/>
        </p:nvSpPr>
        <p:spPr bwMode="auto">
          <a:xfrm>
            <a:off x="8389938" y="6546850"/>
            <a:ext cx="754062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r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</a:pPr>
            <a:fld id="{B1919196-45D7-4FE9-A8DF-57C98118685E}" type="slidenum">
              <a:rPr lang="en-GB" sz="1200">
                <a:solidFill>
                  <a:srgbClr val="800080"/>
                </a:solidFill>
                <a:latin typeface="Times New Roman" pitchFamily="18" charset="0"/>
              </a:rPr>
              <a:pPr algn="r" eaLnBrk="0" fontAlgn="base" hangingPunct="0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sz="120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 userDrawn="1"/>
        </p:nvSpPr>
        <p:spPr bwMode="auto">
          <a:xfrm>
            <a:off x="-682625" y="6581775"/>
            <a:ext cx="10117138" cy="27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www.wileyeurope .com/college/van </a:t>
            </a:r>
            <a:r>
              <a:rPr kumimoji="1" lang="en-GB" sz="1200" dirty="0" err="1">
                <a:solidFill>
                  <a:srgbClr val="000000"/>
                </a:solidFill>
                <a:latin typeface="Times New Roman" pitchFamily="18" charset="0"/>
              </a:rPr>
              <a:t>lamsweerde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        Chap.2:  </a:t>
            </a:r>
            <a:r>
              <a:rPr kumimoji="1" lang="en-US" altLang="en-US" sz="1200" dirty="0">
                <a:solidFill>
                  <a:srgbClr val="CED3F6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Domain Understanding &amp; RE</a:t>
            </a:r>
            <a:r>
              <a:rPr kumimoji="1" lang="fr-BE" sz="1200" dirty="0">
                <a:solidFill>
                  <a:srgbClr val="000000"/>
                </a:solidFill>
                <a:latin typeface="Times New Roman" pitchFamily="18" charset="0"/>
              </a:rPr>
              <a:t>   	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©  2009 John Wiley and Sons</a:t>
            </a:r>
          </a:p>
        </p:txBody>
      </p:sp>
    </p:spTree>
    <p:extLst>
      <p:ext uri="{BB962C8B-B14F-4D97-AF65-F5344CB8AC3E}">
        <p14:creationId xmlns:p14="http://schemas.microsoft.com/office/powerpoint/2010/main" val="130568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2"/>
        </a:buClr>
        <a:buChar char="–"/>
        <a:defRPr kumimoji="1" sz="2200">
          <a:solidFill>
            <a:srgbClr val="00999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kumimoji="1" sz="2400">
          <a:solidFill>
            <a:srgbClr val="FBD9DC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0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1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3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5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7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9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0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1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3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4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6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82900"/>
            <a:ext cx="7772400" cy="850900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Fundamentals of 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4475" y="4160838"/>
            <a:ext cx="8596313" cy="2098675"/>
          </a:xfrm>
        </p:spPr>
        <p:txBody>
          <a:bodyPr/>
          <a:lstStyle/>
          <a:p>
            <a:r>
              <a:rPr lang="en-US" smtClean="0"/>
              <a:t>Chapter 2</a:t>
            </a:r>
          </a:p>
          <a:p>
            <a:pPr>
              <a:spcBef>
                <a:spcPct val="20000"/>
              </a:spcBef>
            </a:pPr>
            <a:r>
              <a:rPr lang="en-US" altLang="en-US" smtClean="0"/>
              <a:t>Domain Understanding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mtClean="0"/>
              <a:t>&amp; Requirements Elicitation</a:t>
            </a:r>
            <a:endParaRPr lang="en-US" smtClean="0"/>
          </a:p>
        </p:txBody>
      </p:sp>
      <p:pic>
        <p:nvPicPr>
          <p:cNvPr id="20484" name="Picture 5" descr="Wiley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19113"/>
            <a:ext cx="1816100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70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3"/>
          <p:cNvGrpSpPr>
            <a:grpSpLocks/>
          </p:cNvGrpSpPr>
          <p:nvPr/>
        </p:nvGrpSpPr>
        <p:grpSpPr bwMode="auto">
          <a:xfrm>
            <a:off x="957263" y="1371600"/>
            <a:ext cx="7053262" cy="3429000"/>
            <a:chOff x="603" y="816"/>
            <a:chExt cx="4443" cy="2160"/>
          </a:xfrm>
        </p:grpSpPr>
        <p:sp>
          <p:nvSpPr>
            <p:cNvPr id="31749" name="Text Box 3"/>
            <p:cNvSpPr txBox="1">
              <a:spLocks noChangeArrowheads="1"/>
            </p:cNvSpPr>
            <p:nvPr/>
          </p:nvSpPr>
          <p:spPr bwMode="auto">
            <a:xfrm>
              <a:off x="3340" y="1200"/>
              <a:ext cx="153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measuredSpeed</a:t>
              </a:r>
              <a:endParaRPr lang="en-AU" altLang="en-US" sz="2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0" name="Text Box 4"/>
            <p:cNvSpPr txBox="1">
              <a:spLocks noChangeArrowheads="1"/>
            </p:cNvSpPr>
            <p:nvPr/>
          </p:nvSpPr>
          <p:spPr bwMode="auto">
            <a:xfrm>
              <a:off x="3635" y="1443"/>
              <a:ext cx="1411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I: input data</a:t>
              </a:r>
              <a:endParaRPr lang="en-AU" altLang="en-US" sz="200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31751" name="Text Box 5"/>
            <p:cNvSpPr txBox="1">
              <a:spLocks noChangeArrowheads="1"/>
            </p:cNvSpPr>
            <p:nvPr/>
          </p:nvSpPr>
          <p:spPr bwMode="auto">
            <a:xfrm>
              <a:off x="1227" y="2110"/>
              <a:ext cx="1163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DoorsClosed</a:t>
              </a:r>
              <a:endParaRPr lang="en-AU" altLang="en-US" sz="14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2" name="Text Box 6"/>
            <p:cNvSpPr txBox="1">
              <a:spLocks noChangeArrowheads="1"/>
            </p:cNvSpPr>
            <p:nvPr/>
          </p:nvSpPr>
          <p:spPr bwMode="auto">
            <a:xfrm>
              <a:off x="697" y="2338"/>
              <a:ext cx="194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C: controlled variables</a:t>
              </a:r>
            </a:p>
          </p:txBody>
        </p:sp>
        <p:sp>
          <p:nvSpPr>
            <p:cNvPr id="31753" name="Text Box 7"/>
            <p:cNvSpPr txBox="1">
              <a:spLocks noChangeArrowheads="1"/>
            </p:cNvSpPr>
            <p:nvPr/>
          </p:nvSpPr>
          <p:spPr bwMode="auto">
            <a:xfrm>
              <a:off x="1498" y="1200"/>
              <a:ext cx="998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trainSpeed</a:t>
              </a:r>
              <a:endParaRPr lang="en-AU" altLang="en-US" sz="1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4" name="Text Box 8"/>
            <p:cNvSpPr txBox="1">
              <a:spLocks noChangeArrowheads="1"/>
            </p:cNvSpPr>
            <p:nvPr/>
          </p:nvSpPr>
          <p:spPr bwMode="auto">
            <a:xfrm>
              <a:off x="3683" y="2097"/>
              <a:ext cx="990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doorsState</a:t>
              </a:r>
              <a:endParaRPr lang="en-AU" altLang="en-US" sz="1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5" name="Rectangle 9"/>
            <p:cNvSpPr>
              <a:spLocks noChangeArrowheads="1"/>
            </p:cNvSpPr>
            <p:nvPr/>
          </p:nvSpPr>
          <p:spPr bwMode="auto">
            <a:xfrm>
              <a:off x="1367" y="1795"/>
              <a:ext cx="1378" cy="269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Environment</a:t>
              </a:r>
              <a:endParaRPr lang="en-AU" altLang="en-US" sz="1000" i="0">
                <a:solidFill>
                  <a:schemeClr val="accent2"/>
                </a:solidFill>
                <a:latin typeface="Helvetica" charset="0"/>
              </a:endParaRPr>
            </a:p>
          </p:txBody>
        </p:sp>
        <p:sp>
          <p:nvSpPr>
            <p:cNvPr id="1400842" name="Line 10"/>
            <p:cNvSpPr>
              <a:spLocks noChangeShapeType="1"/>
            </p:cNvSpPr>
            <p:nvPr/>
          </p:nvSpPr>
          <p:spPr bwMode="auto">
            <a:xfrm flipV="1">
              <a:off x="2437" y="1126"/>
              <a:ext cx="431" cy="65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0843" name="Line 11"/>
            <p:cNvSpPr>
              <a:spLocks noChangeShapeType="1"/>
            </p:cNvSpPr>
            <p:nvPr/>
          </p:nvSpPr>
          <p:spPr bwMode="auto">
            <a:xfrm>
              <a:off x="3059" y="1126"/>
              <a:ext cx="599" cy="6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0844" name="Line 12"/>
            <p:cNvSpPr>
              <a:spLocks noChangeShapeType="1"/>
            </p:cNvSpPr>
            <p:nvPr/>
          </p:nvSpPr>
          <p:spPr bwMode="auto">
            <a:xfrm flipH="1" flipV="1">
              <a:off x="2419" y="2088"/>
              <a:ext cx="492" cy="58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759" name="Text Box 13"/>
            <p:cNvSpPr txBox="1">
              <a:spLocks noChangeArrowheads="1"/>
            </p:cNvSpPr>
            <p:nvPr/>
          </p:nvSpPr>
          <p:spPr bwMode="auto">
            <a:xfrm>
              <a:off x="603" y="1440"/>
              <a:ext cx="201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M: monitored variables</a:t>
              </a:r>
              <a:endParaRPr lang="en-AU" altLang="en-US" sz="1000" i="0">
                <a:solidFill>
                  <a:srgbClr val="006666"/>
                </a:solidFill>
                <a:latin typeface="Helvetica" charset="0"/>
              </a:endParaRPr>
            </a:p>
          </p:txBody>
        </p:sp>
        <p:sp>
          <p:nvSpPr>
            <p:cNvPr id="31760" name="Text Box 14"/>
            <p:cNvSpPr txBox="1">
              <a:spLocks noChangeArrowheads="1"/>
            </p:cNvSpPr>
            <p:nvPr/>
          </p:nvSpPr>
          <p:spPr bwMode="auto">
            <a:xfrm>
              <a:off x="3504" y="2352"/>
              <a:ext cx="147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O: output results</a:t>
              </a:r>
              <a:endParaRPr lang="en-AU" altLang="en-US" sz="1000" b="1" i="0">
                <a:solidFill>
                  <a:srgbClr val="FF0000"/>
                </a:solidFill>
                <a:latin typeface="Helvetica" charset="0"/>
              </a:endParaRPr>
            </a:p>
          </p:txBody>
        </p:sp>
        <p:sp>
          <p:nvSpPr>
            <p:cNvPr id="1400847" name="Line 15"/>
            <p:cNvSpPr>
              <a:spLocks noChangeShapeType="1"/>
            </p:cNvSpPr>
            <p:nvPr/>
          </p:nvSpPr>
          <p:spPr bwMode="auto">
            <a:xfrm flipH="1">
              <a:off x="3059" y="2071"/>
              <a:ext cx="599" cy="6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762" name="Rectangle 16"/>
            <p:cNvSpPr>
              <a:spLocks noChangeArrowheads="1"/>
            </p:cNvSpPr>
            <p:nvPr/>
          </p:nvSpPr>
          <p:spPr bwMode="auto">
            <a:xfrm>
              <a:off x="3360" y="1777"/>
              <a:ext cx="1248" cy="287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SoftwareToBe</a:t>
              </a:r>
              <a:endParaRPr lang="en-AU" altLang="en-US" sz="1600" i="0">
                <a:solidFill>
                  <a:schemeClr val="tx1"/>
                </a:solidFill>
                <a:latin typeface="Helvetica" charset="0"/>
              </a:endParaRPr>
            </a:p>
          </p:txBody>
        </p:sp>
        <p:sp>
          <p:nvSpPr>
            <p:cNvPr id="31763" name="Rectangle 17"/>
            <p:cNvSpPr>
              <a:spLocks noChangeArrowheads="1"/>
            </p:cNvSpPr>
            <p:nvPr/>
          </p:nvSpPr>
          <p:spPr bwMode="auto">
            <a:xfrm>
              <a:off x="1937" y="2673"/>
              <a:ext cx="2374" cy="303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prstDash val="sysDot"/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Output Devices</a:t>
              </a:r>
              <a:r>
                <a:rPr lang="en-AU" altLang="en-US" sz="1800" i="0">
                  <a:solidFill>
                    <a:schemeClr val="tx1"/>
                  </a:solidFill>
                  <a:latin typeface="Helvetica" charset="0"/>
                </a:rPr>
                <a:t> (e.g. actuators)</a:t>
              </a:r>
              <a:endParaRPr lang="en-AU" altLang="en-US" sz="1400" i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1764" name="Rectangle 18"/>
            <p:cNvSpPr>
              <a:spLocks noChangeArrowheads="1"/>
            </p:cNvSpPr>
            <p:nvPr/>
          </p:nvSpPr>
          <p:spPr bwMode="auto">
            <a:xfrm>
              <a:off x="1917" y="816"/>
              <a:ext cx="2140" cy="310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prstDash val="sysDot"/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Input Devices</a:t>
              </a:r>
              <a:r>
                <a:rPr lang="en-AU" altLang="en-US" sz="1400" i="0">
                  <a:solidFill>
                    <a:schemeClr val="tx1"/>
                  </a:solidFill>
                  <a:latin typeface="Helvetica" charset="0"/>
                </a:rPr>
                <a:t> </a:t>
              </a:r>
              <a:r>
                <a:rPr lang="en-AU" altLang="en-US" sz="1800" i="0">
                  <a:solidFill>
                    <a:schemeClr val="tx1"/>
                  </a:solidFill>
                  <a:latin typeface="Helvetica" charset="0"/>
                </a:rPr>
                <a:t>(e.g. sensors)</a:t>
              </a:r>
              <a:endParaRPr lang="en-AU" altLang="en-US" sz="1400" i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</p:grpSp>
      <p:sp>
        <p:nvSpPr>
          <p:cNvPr id="1400851" name="Text Box 19"/>
          <p:cNvSpPr txBox="1">
            <a:spLocks noChangeArrowheads="1"/>
          </p:cNvSpPr>
          <p:nvPr/>
        </p:nvSpPr>
        <p:spPr bwMode="auto">
          <a:xfrm>
            <a:off x="152400" y="4946650"/>
            <a:ext cx="8991600" cy="16637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SysReq </a:t>
            </a:r>
            <a:r>
              <a:rPr lang="en-US" sz="22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Í</a:t>
            </a:r>
            <a:r>
              <a:rPr lang="en-US" sz="2200" i="0">
                <a:solidFill>
                  <a:schemeClr val="tx2"/>
                </a:solidFill>
              </a:rPr>
              <a:t> </a:t>
            </a: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M </a:t>
            </a:r>
            <a:r>
              <a:rPr lang="en-US" sz="2200" b="1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´</a:t>
            </a:r>
            <a:r>
              <a:rPr lang="en-US" sz="2200" i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C</a:t>
            </a:r>
            <a:r>
              <a:rPr lang="en-US" i="0">
                <a:solidFill>
                  <a:schemeClr val="tx2"/>
                </a:solidFill>
                <a:latin typeface="Comic Sans MS" pitchFamily="66" charset="0"/>
              </a:rPr>
              <a:t>  </a:t>
            </a:r>
            <a:r>
              <a:rPr lang="en-US" sz="2000" i="0">
                <a:solidFill>
                  <a:schemeClr val="tx2"/>
                </a:solidFill>
                <a:latin typeface="Comic Sans MS" pitchFamily="66" charset="0"/>
              </a:rPr>
              <a:t>relation on environment monitored/controlled variables</a:t>
            </a:r>
            <a:r>
              <a:rPr lang="en-US" i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en-US" i="0">
              <a:solidFill>
                <a:srgbClr val="006666"/>
              </a:solidFill>
              <a:latin typeface="Comic Sans MS" pitchFamily="66" charset="0"/>
            </a:endParaRPr>
          </a:p>
          <a:p>
            <a:pPr algn="l">
              <a:lnSpc>
                <a:spcPct val="70000"/>
              </a:lnSpc>
              <a:defRPr/>
            </a:pP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SofReq </a:t>
            </a:r>
            <a:r>
              <a:rPr lang="en-US" sz="22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Í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 I </a:t>
            </a:r>
            <a:r>
              <a:rPr lang="en-US" sz="2200" b="1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´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 O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sz="2000" i="0">
                <a:solidFill>
                  <a:schemeClr val="tx1"/>
                </a:solidFill>
                <a:latin typeface="Comic Sans MS" pitchFamily="66" charset="0"/>
              </a:rPr>
              <a:t>relation on software input/output variables</a:t>
            </a:r>
          </a:p>
          <a:p>
            <a:pPr algn="l">
              <a:lnSpc>
                <a:spcPct val="80000"/>
              </a:lnSpc>
              <a:defRPr/>
            </a:pP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SofReq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Map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(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SysReq, Dom, Asm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)  </a:t>
            </a:r>
          </a:p>
          <a:p>
            <a:pPr algn="l">
              <a:lnSpc>
                <a:spcPct val="90000"/>
              </a:lnSpc>
              <a:spcBef>
                <a:spcPts val="200"/>
              </a:spcBef>
              <a:defRPr/>
            </a:pPr>
            <a:r>
              <a:rPr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</a:t>
            </a:r>
            <a:r>
              <a:rPr lang="en-US" sz="2000" i="0">
                <a:solidFill>
                  <a:schemeClr val="tx1"/>
                </a:solidFill>
                <a:latin typeface="Comic Sans MS" pitchFamily="66" charset="0"/>
              </a:rPr>
              <a:t>translates SysReq using domain properties and assumptions</a:t>
            </a:r>
          </a:p>
        </p:txBody>
      </p:sp>
      <p:sp>
        <p:nvSpPr>
          <p:cNvPr id="1400853" name="Rectangle 21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sz="2600" smtClean="0"/>
              <a:t>Relating </a:t>
            </a:r>
            <a:r>
              <a:rPr lang="en-US" altLang="en-US" sz="26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</a:t>
            </a:r>
            <a:r>
              <a:rPr lang="en-US" altLang="en-US" sz="2600" smtClean="0"/>
              <a:t>reqs to </a:t>
            </a:r>
            <a:r>
              <a:rPr lang="en-US" altLang="en-US" sz="26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</a:t>
            </a:r>
            <a:r>
              <a:rPr lang="en-US" altLang="en-US" sz="2600" smtClean="0"/>
              <a:t>reqs: </a:t>
            </a:r>
            <a:br>
              <a:rPr lang="en-US" altLang="en-US" sz="2600" smtClean="0"/>
            </a:br>
            <a:r>
              <a:rPr lang="en-US" altLang="en-US" sz="2600" smtClean="0"/>
              <a:t>the 4-variable model</a:t>
            </a:r>
            <a:r>
              <a:rPr lang="en-US" altLang="en-US" sz="2400" smtClean="0"/>
              <a:t>  </a:t>
            </a:r>
            <a:r>
              <a:rPr lang="en-US" altLang="en-US" sz="2000" smtClean="0"/>
              <a:t>[Parnas95]</a:t>
            </a:r>
            <a:endParaRPr lang="en-US" altLang="en-US" sz="32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1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317500"/>
            <a:ext cx="8793163" cy="901700"/>
          </a:xfrm>
        </p:spPr>
        <p:txBody>
          <a:bodyPr/>
          <a:lstStyle/>
          <a:p>
            <a:r>
              <a:rPr lang="en-US" altLang="en-US" smtClean="0"/>
              <a:t>Mapping system reqs to software reqs involves</a:t>
            </a:r>
            <a:br>
              <a:rPr lang="en-US" altLang="en-US" smtClean="0"/>
            </a:br>
            <a:r>
              <a:rPr lang="en-US" altLang="en-US" smtClean="0"/>
              <a:t>satisfaction arguments</a:t>
            </a:r>
          </a:p>
        </p:txBody>
      </p:sp>
      <p:sp>
        <p:nvSpPr>
          <p:cNvPr id="140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06538"/>
            <a:ext cx="8737600" cy="4894262"/>
          </a:xfrm>
        </p:spPr>
        <p:txBody>
          <a:bodyPr/>
          <a:lstStyle/>
          <a:p>
            <a:pPr algn="ctr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fr-FR" altLang="fr-FR" smtClean="0">
                <a:latin typeface="Arial" pitchFamily="34" charset="0"/>
              </a:rPr>
              <a:t>SOFREQ, 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ASM</a:t>
            </a:r>
            <a:r>
              <a:rPr lang="fr-FR" altLang="fr-FR" smtClean="0">
                <a:latin typeface="Arial" pitchFamily="34" charset="0"/>
              </a:rPr>
              <a:t>, 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DOM</a:t>
            </a:r>
            <a:r>
              <a:rPr lang="fr-FR" altLang="fr-FR" smtClean="0">
                <a:latin typeface="Arial" pitchFamily="34" charset="0"/>
              </a:rPr>
              <a:t> </a:t>
            </a:r>
            <a:r>
              <a:rPr lang="fr-FR" altLang="fr-FR" smtClean="0">
                <a:solidFill>
                  <a:srgbClr val="5F5F5F"/>
                </a:solidFill>
                <a:latin typeface="Arial" pitchFamily="34" charset="0"/>
              </a:rPr>
              <a:t>|=</a:t>
            </a:r>
            <a:r>
              <a:rPr lang="fr-FR" altLang="fr-FR" smtClean="0">
                <a:latin typeface="Arial" pitchFamily="34" charset="0"/>
              </a:rPr>
              <a:t> </a:t>
            </a:r>
            <a:r>
              <a:rPr lang="fr-FR" altLang="fr-FR" sz="1800" smtClean="0">
                <a:latin typeface="Arial" pitchFamily="34" charset="0"/>
              </a:rPr>
              <a:t> </a:t>
            </a:r>
            <a:r>
              <a:rPr lang="fr-FR" altLang="fr-FR" i="1" smtClean="0">
                <a:solidFill>
                  <a:schemeClr val="tx2"/>
                </a:solidFill>
                <a:latin typeface="Arial" pitchFamily="34" charset="0"/>
              </a:rPr>
              <a:t>SysReq</a:t>
            </a:r>
            <a:endParaRPr lang="fr-FR" altLang="fr-FR" b="1" i="1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en-US" smtClean="0"/>
              <a:t> </a:t>
            </a:r>
            <a:r>
              <a:rPr lang="en-US" altLang="fr-FR" i="1" smtClean="0">
                <a:solidFill>
                  <a:srgbClr val="009999"/>
                </a:solidFill>
                <a:latin typeface="Arial" pitchFamily="34" charset="0"/>
              </a:rPr>
              <a:t>  </a:t>
            </a:r>
            <a:r>
              <a:rPr lang="en-US" altLang="fr-FR" sz="2000" i="1" smtClean="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lang="en-US" altLang="fr-FR" sz="2000" smtClean="0">
                <a:solidFill>
                  <a:srgbClr val="009999"/>
                </a:solidFill>
              </a:rPr>
              <a:t>“</a:t>
            </a:r>
            <a:r>
              <a:rPr lang="en-US" altLang="en-US" sz="200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</a:t>
            </a:r>
            <a:r>
              <a:rPr lang="en-US" altLang="en-US" sz="2000" smtClean="0">
                <a:solidFill>
                  <a:srgbClr val="009999"/>
                </a:solidFill>
              </a:rPr>
              <a:t> the software requirements in </a:t>
            </a:r>
            <a:r>
              <a:rPr lang="fr-FR" altLang="fr-FR" sz="2000" smtClean="0">
                <a:solidFill>
                  <a:srgbClr val="009999"/>
                </a:solidFill>
                <a:latin typeface="Arial" pitchFamily="34" charset="0"/>
              </a:rPr>
              <a:t>SOFREQ, the assumptions in ASM and the domain properties in DOM</a:t>
            </a:r>
            <a:r>
              <a:rPr lang="en-US" altLang="en-US" sz="2000" smtClean="0">
                <a:solidFill>
                  <a:srgbClr val="009999"/>
                </a:solidFill>
              </a:rPr>
              <a:t> are all satisfied and consistent, </a:t>
            </a:r>
            <a:r>
              <a:rPr lang="en-US" altLang="en-US" sz="200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then</a:t>
            </a:r>
            <a:r>
              <a:rPr lang="en-US" altLang="en-US" sz="2000" smtClean="0">
                <a:solidFill>
                  <a:srgbClr val="009999"/>
                </a:solidFill>
              </a:rPr>
              <a:t> the system requirements </a:t>
            </a:r>
            <a:r>
              <a:rPr lang="fr-FR" altLang="fr-FR" sz="2000" i="1" smtClean="0">
                <a:solidFill>
                  <a:srgbClr val="009999"/>
                </a:solidFill>
                <a:latin typeface="Arial" pitchFamily="34" charset="0"/>
              </a:rPr>
              <a:t>SysReq</a:t>
            </a:r>
            <a:r>
              <a:rPr lang="en-US" altLang="en-US" sz="2000" smtClean="0">
                <a:solidFill>
                  <a:srgbClr val="009999"/>
                </a:solidFill>
              </a:rPr>
              <a:t> are satisfied”</a:t>
            </a:r>
            <a:endParaRPr lang="en-US" altLang="fr-FR" sz="2000" b="1" smtClean="0">
              <a:solidFill>
                <a:srgbClr val="009999"/>
              </a:solidFill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fr-FR" altLang="fr-FR" b="1" i="1" smtClean="0">
                <a:solidFill>
                  <a:srgbClr val="009999"/>
                </a:solidFill>
                <a:latin typeface="Arial" pitchFamily="34" charset="0"/>
              </a:rPr>
              <a:t>	</a:t>
            </a:r>
            <a:r>
              <a:rPr lang="fr-FR" altLang="fr-FR" smtClean="0">
                <a:latin typeface="Arial" pitchFamily="34" charset="0"/>
              </a:rPr>
              <a:t>SofReq:</a:t>
            </a: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 	</a:t>
            </a:r>
            <a:r>
              <a:rPr lang="en-US" altLang="en-US" smtClean="0">
                <a:latin typeface="Arial" pitchFamily="34" charset="0"/>
              </a:rPr>
              <a:t>measuredSpeed </a:t>
            </a:r>
            <a:r>
              <a:rPr lang="en-US" smtClean="0">
                <a:latin typeface="Symbol" pitchFamily="18" charset="2"/>
              </a:rPr>
              <a:t>¹</a:t>
            </a:r>
            <a:r>
              <a:rPr lang="en-US" smtClean="0">
                <a:latin typeface="MS Shell Dlg" charset="0"/>
              </a:rPr>
              <a:t> </a:t>
            </a:r>
            <a:r>
              <a:rPr lang="en-US" altLang="en-US" smtClean="0">
                <a:latin typeface="Arial" pitchFamily="34" charset="0"/>
              </a:rPr>
              <a:t>0 </a:t>
            </a:r>
            <a:r>
              <a:rPr lang="fr-BE" smtClean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mtClean="0">
                <a:latin typeface="Symbol" pitchFamily="18" charset="2"/>
              </a:rPr>
              <a:t> </a:t>
            </a:r>
            <a:r>
              <a:rPr lang="en-US" altLang="en-US" smtClean="0">
                <a:latin typeface="Arial" pitchFamily="34" charset="0"/>
              </a:rPr>
              <a:t>doorsState = 'closed’</a:t>
            </a:r>
            <a:endParaRPr lang="fr-FR" altLang="fr-FR" b="1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lnSpc>
                <a:spcPct val="6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	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ASM:</a:t>
            </a:r>
            <a:r>
              <a:rPr lang="fr-FR" altLang="fr-FR" b="1" smtClean="0">
                <a:solidFill>
                  <a:schemeClr val="tx2"/>
                </a:solidFill>
                <a:latin typeface="Arial" pitchFamily="34" charset="0"/>
              </a:rPr>
              <a:t>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measuredSpeed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 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		 	doorsState = 'closed’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DoorsClosed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	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Dom:</a:t>
            </a: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TrainMoving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trainSpeed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 </a:t>
            </a:r>
            <a:r>
              <a:rPr lang="en-US" altLang="en-US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---------------------------------------------------------------------------</a:t>
            </a:r>
            <a:endParaRPr lang="fr-FR" altLang="fr-FR" b="1" smtClean="0">
              <a:solidFill>
                <a:schemeClr val="tx2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altLang="fr-FR" b="1" smtClean="0">
                <a:solidFill>
                  <a:schemeClr val="tx2"/>
                </a:solidFill>
                <a:latin typeface="Arial" pitchFamily="34" charset="0"/>
              </a:rPr>
              <a:t>	</a:t>
            </a:r>
            <a:r>
              <a:rPr lang="fr-FR" altLang="fr-FR" i="1" smtClean="0">
                <a:solidFill>
                  <a:schemeClr val="tx2"/>
                </a:solidFill>
                <a:latin typeface="Arial" pitchFamily="34" charset="0"/>
              </a:rPr>
              <a:t>SysReq: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TrainMoving </a:t>
            </a:r>
            <a:r>
              <a:rPr lang="fr-BE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DoorsClosed</a:t>
            </a:r>
          </a:p>
          <a:p>
            <a:pPr algn="ctr">
              <a:lnSpc>
                <a:spcPct val="10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altLang="en-US" i="1" smtClean="0"/>
              <a:t>Further to requirements, we need to elicit, evaluate, document, consolidate relevant assumptions &amp; domain properties</a:t>
            </a:r>
          </a:p>
        </p:txBody>
      </p:sp>
    </p:spTree>
    <p:extLst>
      <p:ext uri="{BB962C8B-B14F-4D97-AF65-F5344CB8AC3E}">
        <p14:creationId xmlns:p14="http://schemas.microsoft.com/office/powerpoint/2010/main" val="214835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(1)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2884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5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6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892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2888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9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90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2891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sz="280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2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3" name="Rectangle 13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4" name="Rectangle 14"/>
          <p:cNvSpPr>
            <a:spLocks noChangeArrowheads="1"/>
          </p:cNvSpPr>
          <p:nvPr/>
        </p:nvSpPr>
        <p:spPr bwMode="auto">
          <a:xfrm>
            <a:off x="860425" y="2217738"/>
            <a:ext cx="30210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domain understanding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5" name="Rectangle 15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6" name="Rectangle 16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7" name="Rectangle 17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8" name="Rectangle 18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alternative proposals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9" name="Rectangle 19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0" name="Rectangle 20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1" name="Rectangle 21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2" name="Rectangle 22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3" name="Oval 23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672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Domain understanding</a:t>
            </a:r>
            <a:endParaRPr lang="en-US" altLang="en-US" sz="2000" smtClean="0"/>
          </a:p>
        </p:txBody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8" y="1177925"/>
            <a:ext cx="8882062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fr-FR" dirty="0" err="1" smtClean="0"/>
              <a:t>Studying</a:t>
            </a:r>
            <a:r>
              <a:rPr lang="fr-FR" dirty="0" smtClean="0"/>
              <a:t> the system-as-</a:t>
            </a:r>
            <a:r>
              <a:rPr lang="fr-FR" dirty="0" err="1" smtClean="0"/>
              <a:t>is</a:t>
            </a:r>
            <a:endParaRPr lang="fr-FR" dirty="0" smtClean="0"/>
          </a:p>
          <a:p>
            <a:pPr lvl="1">
              <a:spcBef>
                <a:spcPct val="10000"/>
              </a:spcBef>
              <a:defRPr/>
            </a:pPr>
            <a:r>
              <a:rPr lang="fr-FR" u="sng" dirty="0" smtClean="0">
                <a:solidFill>
                  <a:srgbClr val="FF0000"/>
                </a:solidFill>
              </a:rPr>
              <a:t>Business </a:t>
            </a:r>
            <a:r>
              <a:rPr lang="fr-FR" u="sng" dirty="0" err="1" smtClean="0">
                <a:solidFill>
                  <a:srgbClr val="FF0000"/>
                </a:solidFill>
              </a:rPr>
              <a:t>organization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  <a:r>
              <a:rPr lang="fr-FR" dirty="0" smtClean="0"/>
              <a:t> structure, </a:t>
            </a:r>
            <a:r>
              <a:rPr lang="fr-FR" dirty="0" err="1" smtClean="0"/>
              <a:t>dependencies</a:t>
            </a:r>
            <a:r>
              <a:rPr lang="fr-FR" dirty="0" smtClean="0"/>
              <a:t>, </a:t>
            </a:r>
            <a:r>
              <a:rPr lang="fr-FR" dirty="0" err="1" smtClean="0"/>
              <a:t>strategic</a:t>
            </a:r>
            <a:r>
              <a:rPr lang="fr-FR" dirty="0" smtClean="0"/>
              <a:t> objectives, </a:t>
            </a:r>
            <a:r>
              <a:rPr lang="fr-FR" dirty="0" err="1" smtClean="0"/>
              <a:t>policies</a:t>
            </a:r>
            <a:r>
              <a:rPr lang="fr-FR" dirty="0" smtClean="0"/>
              <a:t>, </a:t>
            </a:r>
            <a:r>
              <a:rPr lang="fr-FR" dirty="0" err="1" smtClean="0"/>
              <a:t>workflows</a:t>
            </a:r>
            <a:r>
              <a:rPr lang="fr-FR" dirty="0" smtClean="0"/>
              <a:t>, </a:t>
            </a:r>
            <a:r>
              <a:rPr lang="fr-FR" dirty="0" err="1" smtClean="0"/>
              <a:t>operational</a:t>
            </a:r>
            <a:r>
              <a:rPr lang="fr-FR" dirty="0" smtClean="0"/>
              <a:t> </a:t>
            </a:r>
            <a:r>
              <a:rPr lang="fr-FR" dirty="0" err="1" smtClean="0"/>
              <a:t>procedures</a:t>
            </a:r>
            <a:r>
              <a:rPr lang="fr-FR" dirty="0" smtClean="0"/>
              <a:t>, ...</a:t>
            </a:r>
          </a:p>
          <a:p>
            <a:pPr lvl="1">
              <a:spcBef>
                <a:spcPct val="10000"/>
              </a:spcBef>
              <a:defRPr/>
            </a:pPr>
            <a:r>
              <a:rPr lang="fr-FR" u="sng" dirty="0" smtClean="0">
                <a:solidFill>
                  <a:srgbClr val="FF0000"/>
                </a:solidFill>
              </a:rPr>
              <a:t>Application </a:t>
            </a:r>
            <a:r>
              <a:rPr lang="fr-FR" u="sng" dirty="0" err="1" smtClean="0">
                <a:solidFill>
                  <a:srgbClr val="FF0000"/>
                </a:solidFill>
              </a:rPr>
              <a:t>domain</a:t>
            </a:r>
            <a:r>
              <a:rPr lang="fr-FR" u="sng" dirty="0" smtClean="0">
                <a:solidFill>
                  <a:srgbClr val="FF0000"/>
                </a:solidFill>
              </a:rPr>
              <a:t>: </a:t>
            </a:r>
            <a:r>
              <a:rPr lang="fr-FR" dirty="0" smtClean="0"/>
              <a:t>concepts, objectives, </a:t>
            </a:r>
            <a:r>
              <a:rPr lang="fr-FR" dirty="0" err="1" smtClean="0"/>
              <a:t>tasks</a:t>
            </a:r>
            <a:r>
              <a:rPr lang="fr-FR" dirty="0" smtClean="0"/>
              <a:t>, </a:t>
            </a:r>
            <a:r>
              <a:rPr lang="fr-FR" dirty="0" err="1" smtClean="0"/>
              <a:t>constraints</a:t>
            </a:r>
            <a:r>
              <a:rPr lang="fr-FR" dirty="0" smtClean="0"/>
              <a:t>, </a:t>
            </a:r>
            <a:r>
              <a:rPr lang="fr-FR" dirty="0" err="1" smtClean="0"/>
              <a:t>regulations</a:t>
            </a:r>
            <a:r>
              <a:rPr lang="fr-FR" dirty="0" smtClean="0"/>
              <a:t>, ...   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  <a:defRPr/>
            </a:pPr>
            <a:r>
              <a:rPr lang="fr-FR" dirty="0" err="1" smtClean="0"/>
              <a:t>Strengths</a:t>
            </a:r>
            <a:r>
              <a:rPr lang="fr-FR" dirty="0" smtClean="0"/>
              <a:t> &amp; </a:t>
            </a:r>
            <a:r>
              <a:rPr lang="fr-FR" dirty="0" err="1" smtClean="0"/>
              <a:t>weaknesses</a:t>
            </a:r>
            <a:r>
              <a:rPr lang="fr-FR" dirty="0" smtClean="0"/>
              <a:t> of the system-as-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</a:p>
          <a:p>
            <a:pPr>
              <a:defRPr/>
            </a:pPr>
            <a:r>
              <a:rPr lang="fr-FR" dirty="0" err="1" smtClean="0"/>
              <a:t>Identifying</a:t>
            </a:r>
            <a:r>
              <a:rPr lang="fr-FR" dirty="0" smtClean="0"/>
              <a:t> the system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stakeholders</a:t>
            </a:r>
            <a:r>
              <a:rPr lang="fr-FR" dirty="0" smtClean="0"/>
              <a:t>:</a:t>
            </a:r>
          </a:p>
          <a:p>
            <a:pPr lvl="1">
              <a:spcBef>
                <a:spcPct val="10000"/>
              </a:spcBef>
              <a:defRPr/>
            </a:pPr>
            <a:r>
              <a:rPr lang="fr-FR" dirty="0" smtClean="0"/>
              <a:t>Groups or </a:t>
            </a:r>
            <a:r>
              <a:rPr lang="fr-FR" dirty="0" err="1" smtClean="0"/>
              <a:t>individuals</a:t>
            </a:r>
            <a:r>
              <a:rPr lang="fr-FR" dirty="0" smtClean="0"/>
              <a:t> </a:t>
            </a:r>
            <a:r>
              <a:rPr lang="fr-FR" dirty="0" err="1" smtClean="0"/>
              <a:t>affected</a:t>
            </a:r>
            <a:r>
              <a:rPr lang="fr-FR" dirty="0" smtClean="0"/>
              <a:t> by the system-to-</a:t>
            </a:r>
            <a:r>
              <a:rPr lang="fr-FR" dirty="0" err="1" smtClean="0"/>
              <a:t>be</a:t>
            </a:r>
            <a:r>
              <a:rPr lang="fr-FR" dirty="0" smtClean="0"/>
              <a:t>,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influence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elaboration</a:t>
            </a:r>
            <a:r>
              <a:rPr lang="fr-FR" dirty="0" smtClean="0"/>
              <a:t> 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acceptance</a:t>
            </a:r>
            <a:endParaRPr lang="fr-FR" dirty="0" smtClean="0"/>
          </a:p>
          <a:p>
            <a:pPr lvl="1">
              <a:spcBef>
                <a:spcPct val="10000"/>
              </a:spcBef>
              <a:defRPr/>
            </a:pPr>
            <a:r>
              <a:rPr lang="en-US" altLang="en-US" dirty="0" smtClean="0"/>
              <a:t>Decision makers, managers, domain experts, users, clients, subcontractors, analysts, developers, ...</a:t>
            </a:r>
            <a:endParaRPr lang="fr-FR" dirty="0" smtClean="0"/>
          </a:p>
          <a:p>
            <a:pPr>
              <a:lnSpc>
                <a:spcPct val="135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z="23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FR" sz="23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Products</a:t>
            </a:r>
            <a:r>
              <a:rPr lang="fr-FR" sz="2300" dirty="0" smtClean="0"/>
              <a:t>:  </a:t>
            </a:r>
            <a:r>
              <a:rPr lang="fr-FR" dirty="0" smtClean="0"/>
              <a:t>Initial sections for </a:t>
            </a:r>
            <a:r>
              <a:rPr lang="fr-FR" dirty="0" err="1" smtClean="0"/>
              <a:t>preliminary</a:t>
            </a:r>
            <a:r>
              <a:rPr lang="fr-FR" dirty="0" smtClean="0"/>
              <a:t> </a:t>
            </a:r>
            <a:r>
              <a:rPr lang="fr-FR" dirty="0" err="1" smtClean="0"/>
              <a:t>draft</a:t>
            </a:r>
            <a:r>
              <a:rPr lang="fr-FR" dirty="0" smtClean="0"/>
              <a:t> </a:t>
            </a:r>
            <a:r>
              <a:rPr lang="fr-FR" dirty="0" err="1" smtClean="0"/>
              <a:t>proposal</a:t>
            </a:r>
            <a:r>
              <a:rPr lang="fr-FR" dirty="0" smtClean="0"/>
              <a:t>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fr-FR" dirty="0" smtClean="0"/>
              <a:t>	              </a:t>
            </a:r>
            <a:r>
              <a:rPr lang="fr-FR" dirty="0" err="1" smtClean="0"/>
              <a:t>Glossary</a:t>
            </a:r>
            <a:r>
              <a:rPr lang="fr-FR" dirty="0" smtClean="0"/>
              <a:t> of </a:t>
            </a:r>
            <a:r>
              <a:rPr lang="fr-FR" dirty="0" err="1" smtClean="0"/>
              <a:t>terms</a:t>
            </a:r>
            <a:endParaRPr lang="fr-FR" sz="2300" dirty="0" smtClean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152400" y="53975"/>
          <a:ext cx="10668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Clip" r:id="rId4" imgW="1258200" imgH="1103040" progId="MS_ClipArt_Gallery.2">
                  <p:embed/>
                </p:oleObj>
              </mc:Choice>
              <mc:Fallback>
                <p:oleObj name="Clip" r:id="rId4" imgW="1258200" imgH="11030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975"/>
                        <a:ext cx="10668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99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Requirements elicitation</a:t>
            </a:r>
            <a:endParaRPr lang="en-US" altLang="en-US" sz="2000" smtClean="0"/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330325"/>
            <a:ext cx="8882062" cy="52990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fr-FR" smtClean="0"/>
              <a:t>Exploring the problem world ...</a:t>
            </a:r>
          </a:p>
          <a:p>
            <a:pPr>
              <a:defRPr/>
            </a:pPr>
            <a:r>
              <a:rPr lang="fr-FR" smtClean="0"/>
              <a:t>Further analysis of problems with system-as-is: symptoms, causes, consequences</a:t>
            </a: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fr-FR" smtClean="0"/>
              <a:t>Analysis of technology opportunities, new market conditions</a:t>
            </a:r>
          </a:p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fr-FR" smtClean="0"/>
              <a:t>Identification of ...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fr-FR" smtClean="0"/>
              <a:t>improvement objectives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organizational/technical constraints on system-to-be</a:t>
            </a:r>
          </a:p>
          <a:p>
            <a:pPr lvl="1">
              <a:lnSpc>
                <a:spcPct val="100000"/>
              </a:lnSpc>
              <a:defRPr/>
            </a:pPr>
            <a:r>
              <a:rPr lang="fr-FR" i="1" smtClean="0"/>
              <a:t>alternative</a:t>
            </a:r>
            <a:r>
              <a:rPr lang="fr-FR" smtClean="0"/>
              <a:t> options for satisfying objectives, for assigning responsibilities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scenarios of hypothetical software-environment interaction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requirements on software, assumptions on environment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Product</a:t>
            </a:r>
            <a:r>
              <a:rPr lang="fr-FR" smtClean="0"/>
              <a:t>: Additional sections for preliminary draft proposal</a:t>
            </a:r>
          </a:p>
        </p:txBody>
      </p:sp>
      <p:pic>
        <p:nvPicPr>
          <p:cNvPr id="38916" name="Picture 5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76200"/>
            <a:ext cx="9810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61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(2)</a:t>
            </a: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3908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09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0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9940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3912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3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4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3915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16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7" name="Freeform 13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8" name="Rectangle 14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9" name="Rectangle 15"/>
          <p:cNvSpPr>
            <a:spLocks noChangeArrowheads="1"/>
          </p:cNvSpPr>
          <p:nvPr/>
        </p:nvSpPr>
        <p:spPr bwMode="auto">
          <a:xfrm>
            <a:off x="860425" y="2217738"/>
            <a:ext cx="30210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0" name="Rectangle 16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1" name="Rectangle 17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22" name="Rectangle 18"/>
          <p:cNvSpPr>
            <a:spLocks noChangeArrowheads="1"/>
          </p:cNvSpPr>
          <p:nvPr/>
        </p:nvSpPr>
        <p:spPr bwMode="auto">
          <a:xfrm>
            <a:off x="6045200" y="2259013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3" name="Rectangle 19"/>
          <p:cNvSpPr>
            <a:spLocks noChangeArrowheads="1"/>
          </p:cNvSpPr>
          <p:nvPr/>
        </p:nvSpPr>
        <p:spPr bwMode="auto">
          <a:xfrm>
            <a:off x="5861050" y="2682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agreement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4" name="Rectangle 20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51" name="Rectangle 21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3926" name="Rectangle 22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27" name="Rectangle 23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agreed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3928" name="Rectangle 24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3929" name="Rectangle 25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0" name="Rectangle 26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1" name="Rectangle 27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2" name="Oval 28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421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(3)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4932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3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4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1988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4936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7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8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4939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0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1" name="Freeform 13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2" name="Freeform 14"/>
          <p:cNvSpPr>
            <a:spLocks/>
          </p:cNvSpPr>
          <p:nvPr/>
        </p:nvSpPr>
        <p:spPr bwMode="auto">
          <a:xfrm>
            <a:off x="4587875" y="3783013"/>
            <a:ext cx="798513" cy="717550"/>
          </a:xfrm>
          <a:custGeom>
            <a:avLst/>
            <a:gdLst/>
            <a:ahLst/>
            <a:cxnLst>
              <a:cxn ang="0">
                <a:pos x="0" y="418"/>
              </a:cxn>
              <a:cxn ang="0">
                <a:pos x="0" y="452"/>
              </a:cxn>
              <a:cxn ang="0">
                <a:pos x="141" y="435"/>
              </a:cxn>
              <a:cxn ang="0">
                <a:pos x="204" y="418"/>
              </a:cxn>
              <a:cxn ang="0">
                <a:pos x="267" y="385"/>
              </a:cxn>
              <a:cxn ang="0">
                <a:pos x="314" y="351"/>
              </a:cxn>
              <a:cxn ang="0">
                <a:pos x="377" y="301"/>
              </a:cxn>
              <a:cxn ang="0">
                <a:pos x="424" y="251"/>
              </a:cxn>
              <a:cxn ang="0">
                <a:pos x="424" y="234"/>
              </a:cxn>
              <a:cxn ang="0">
                <a:pos x="456" y="201"/>
              </a:cxn>
              <a:cxn ang="0">
                <a:pos x="440" y="184"/>
              </a:cxn>
              <a:cxn ang="0">
                <a:pos x="456" y="201"/>
              </a:cxn>
              <a:cxn ang="0">
                <a:pos x="472" y="168"/>
              </a:cxn>
              <a:cxn ang="0">
                <a:pos x="487" y="151"/>
              </a:cxn>
              <a:cxn ang="0">
                <a:pos x="503" y="101"/>
              </a:cxn>
              <a:cxn ang="0">
                <a:pos x="503" y="0"/>
              </a:cxn>
              <a:cxn ang="0">
                <a:pos x="472" y="0"/>
              </a:cxn>
              <a:cxn ang="0">
                <a:pos x="472" y="101"/>
              </a:cxn>
              <a:cxn ang="0">
                <a:pos x="456" y="151"/>
              </a:cxn>
              <a:cxn ang="0">
                <a:pos x="472" y="151"/>
              </a:cxn>
              <a:cxn ang="0">
                <a:pos x="456" y="134"/>
              </a:cxn>
              <a:cxn ang="0">
                <a:pos x="440" y="168"/>
              </a:cxn>
              <a:cxn ang="0">
                <a:pos x="424" y="184"/>
              </a:cxn>
              <a:cxn ang="0">
                <a:pos x="440" y="184"/>
              </a:cxn>
              <a:cxn ang="0">
                <a:pos x="393" y="234"/>
              </a:cxn>
              <a:cxn ang="0">
                <a:pos x="409" y="234"/>
              </a:cxn>
              <a:cxn ang="0">
                <a:pos x="409" y="218"/>
              </a:cxn>
              <a:cxn ang="0">
                <a:pos x="361" y="268"/>
              </a:cxn>
              <a:cxn ang="0">
                <a:pos x="298" y="318"/>
              </a:cxn>
              <a:cxn ang="0">
                <a:pos x="251" y="351"/>
              </a:cxn>
              <a:cxn ang="0">
                <a:pos x="188" y="385"/>
              </a:cxn>
              <a:cxn ang="0">
                <a:pos x="125" y="402"/>
              </a:cxn>
              <a:cxn ang="0">
                <a:pos x="0" y="418"/>
              </a:cxn>
            </a:cxnLst>
            <a:rect l="0" t="0" r="r" b="b"/>
            <a:pathLst>
              <a:path w="503" h="452">
                <a:moveTo>
                  <a:pt x="0" y="418"/>
                </a:moveTo>
                <a:lnTo>
                  <a:pt x="0" y="452"/>
                </a:lnTo>
                <a:lnTo>
                  <a:pt x="141" y="435"/>
                </a:lnTo>
                <a:lnTo>
                  <a:pt x="204" y="418"/>
                </a:lnTo>
                <a:lnTo>
                  <a:pt x="267" y="385"/>
                </a:lnTo>
                <a:lnTo>
                  <a:pt x="314" y="351"/>
                </a:lnTo>
                <a:lnTo>
                  <a:pt x="377" y="301"/>
                </a:lnTo>
                <a:lnTo>
                  <a:pt x="424" y="251"/>
                </a:lnTo>
                <a:lnTo>
                  <a:pt x="424" y="234"/>
                </a:lnTo>
                <a:lnTo>
                  <a:pt x="456" y="201"/>
                </a:lnTo>
                <a:lnTo>
                  <a:pt x="440" y="184"/>
                </a:lnTo>
                <a:lnTo>
                  <a:pt x="456" y="201"/>
                </a:lnTo>
                <a:lnTo>
                  <a:pt x="472" y="168"/>
                </a:lnTo>
                <a:lnTo>
                  <a:pt x="487" y="151"/>
                </a:lnTo>
                <a:lnTo>
                  <a:pt x="503" y="101"/>
                </a:lnTo>
                <a:lnTo>
                  <a:pt x="503" y="0"/>
                </a:lnTo>
                <a:lnTo>
                  <a:pt x="472" y="0"/>
                </a:lnTo>
                <a:lnTo>
                  <a:pt x="472" y="101"/>
                </a:lnTo>
                <a:lnTo>
                  <a:pt x="456" y="151"/>
                </a:lnTo>
                <a:lnTo>
                  <a:pt x="472" y="151"/>
                </a:lnTo>
                <a:lnTo>
                  <a:pt x="456" y="134"/>
                </a:lnTo>
                <a:lnTo>
                  <a:pt x="440" y="168"/>
                </a:lnTo>
                <a:lnTo>
                  <a:pt x="424" y="184"/>
                </a:lnTo>
                <a:lnTo>
                  <a:pt x="440" y="184"/>
                </a:lnTo>
                <a:lnTo>
                  <a:pt x="393" y="234"/>
                </a:lnTo>
                <a:lnTo>
                  <a:pt x="409" y="234"/>
                </a:lnTo>
                <a:lnTo>
                  <a:pt x="409" y="218"/>
                </a:lnTo>
                <a:lnTo>
                  <a:pt x="361" y="268"/>
                </a:lnTo>
                <a:lnTo>
                  <a:pt x="298" y="318"/>
                </a:lnTo>
                <a:lnTo>
                  <a:pt x="251" y="351"/>
                </a:lnTo>
                <a:lnTo>
                  <a:pt x="188" y="385"/>
                </a:lnTo>
                <a:lnTo>
                  <a:pt x="125" y="402"/>
                </a:lnTo>
                <a:lnTo>
                  <a:pt x="0" y="41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3" name="Rectangle 15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4" name="Rectangle 16"/>
          <p:cNvSpPr>
            <a:spLocks noChangeArrowheads="1"/>
          </p:cNvSpPr>
          <p:nvPr/>
        </p:nvSpPr>
        <p:spPr bwMode="auto">
          <a:xfrm>
            <a:off x="854075" y="2217738"/>
            <a:ext cx="3021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</a:p>
        </p:txBody>
      </p:sp>
      <p:sp>
        <p:nvSpPr>
          <p:cNvPr id="1404945" name="Rectangle 17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6" name="Rectangle 18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7" name="Rectangle 19"/>
          <p:cNvSpPr>
            <a:spLocks noChangeArrowheads="1"/>
          </p:cNvSpPr>
          <p:nvPr/>
        </p:nvSpPr>
        <p:spPr bwMode="auto">
          <a:xfrm>
            <a:off x="6073775" y="2259013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8" name="Rectangle 20"/>
          <p:cNvSpPr>
            <a:spLocks noChangeArrowheads="1"/>
          </p:cNvSpPr>
          <p:nvPr/>
        </p:nvSpPr>
        <p:spPr bwMode="auto">
          <a:xfrm>
            <a:off x="5889625" y="2682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agreement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9" name="Rectangle 21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0" name="Rectangle 22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4951" name="Rectangle 23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2" name="Rectangle 24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agreed</a:t>
            </a:r>
            <a:endParaRPr lang="en-US" altLang="en-US" i="0">
              <a:solidFill>
                <a:srgbClr val="009999"/>
              </a:solidFill>
              <a:latin typeface="Comic Sans MS" pitchFamily="66" charset="0"/>
            </a:endParaRPr>
          </a:p>
        </p:txBody>
      </p:sp>
      <p:sp>
        <p:nvSpPr>
          <p:cNvPr id="42003" name="Rectangle 25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requirements</a:t>
            </a:r>
            <a:endParaRPr lang="en-US" altLang="en-US" i="0">
              <a:latin typeface="Comic Sans MS" pitchFamily="66" charset="0"/>
            </a:endParaRPr>
          </a:p>
        </p:txBody>
      </p:sp>
      <p:sp>
        <p:nvSpPr>
          <p:cNvPr id="1404954" name="Rectangle 26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5" name="Rectangle 27"/>
          <p:cNvSpPr>
            <a:spLocks noChangeArrowheads="1"/>
          </p:cNvSpPr>
          <p:nvPr/>
        </p:nvSpPr>
        <p:spPr bwMode="auto">
          <a:xfrm>
            <a:off x="2946400" y="6019800"/>
            <a:ext cx="3681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documented 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4956" name="Rectangle 28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7" name="Rectangle 29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8" name="Rectangle 30"/>
          <p:cNvSpPr>
            <a:spLocks noChangeArrowheads="1"/>
          </p:cNvSpPr>
          <p:nvPr/>
        </p:nvSpPr>
        <p:spPr bwMode="auto">
          <a:xfrm>
            <a:off x="6096000" y="4864100"/>
            <a:ext cx="1679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specification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59" name="Rectangle 31"/>
          <p:cNvSpPr>
            <a:spLocks noChangeArrowheads="1"/>
          </p:cNvSpPr>
          <p:nvPr/>
        </p:nvSpPr>
        <p:spPr bwMode="auto">
          <a:xfrm>
            <a:off x="5791200" y="5273675"/>
            <a:ext cx="2289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documentation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60" name="Oval 32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4877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Specification &amp; documentation</a:t>
            </a:r>
            <a:endParaRPr lang="en-US" altLang="en-US" sz="2000" smtClean="0"/>
          </a:p>
        </p:txBody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77925"/>
            <a:ext cx="8991600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fr-FR" smtClean="0"/>
              <a:t>Precise definition of all features of the agreed system</a:t>
            </a:r>
          </a:p>
          <a:p>
            <a:pPr lvl="1">
              <a:defRPr/>
            </a:pPr>
            <a:r>
              <a:rPr lang="fr-FR" smtClean="0"/>
              <a:t>Objectives, concepts, relevant domain properties, system/software requirements, assumptions, responsibilities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Satisfaction arguments, rationale for options taken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Likely system variants &amp; evolutions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Estimated costs</a:t>
            </a:r>
          </a:p>
          <a:p>
            <a:pPr>
              <a:lnSpc>
                <a:spcPct val="140000"/>
              </a:lnSpc>
              <a:defRPr/>
            </a:pPr>
            <a:r>
              <a:rPr lang="fr-FR" smtClean="0"/>
              <a:t>Organization of these in a coherent structure</a:t>
            </a:r>
          </a:p>
          <a:p>
            <a:pPr>
              <a:lnSpc>
                <a:spcPct val="130000"/>
              </a:lnSpc>
              <a:defRPr/>
            </a:pPr>
            <a:r>
              <a:rPr lang="fr-FR" smtClean="0"/>
              <a:t>Documentation in a form understandable by all parties</a:t>
            </a:r>
          </a:p>
          <a:p>
            <a:pPr>
              <a:lnSpc>
                <a:spcPct val="170000"/>
              </a:lnSpc>
              <a:buFont typeface="Wingdings" pitchFamily="2" charset="2"/>
              <a:buNone/>
              <a:defRPr/>
            </a:pPr>
            <a:r>
              <a:rPr lang="fr-FR" smtClean="0"/>
              <a:t>Resulting product:  </a:t>
            </a: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Document</a:t>
            </a:r>
            <a:r>
              <a:rPr lang="fr-FR" smtClean="0"/>
              <a:t> (RD)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6050"/>
            <a:ext cx="11430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8651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(4)</a:t>
            </a:r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5956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57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58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36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5960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61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62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5963" name="Rectangle 11"/>
          <p:cNvSpPr>
            <a:spLocks noChangeArrowheads="1"/>
          </p:cNvSpPr>
          <p:nvPr/>
        </p:nvSpPr>
        <p:spPr bwMode="auto">
          <a:xfrm>
            <a:off x="3538538" y="3730625"/>
            <a:ext cx="132397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4" name="Rectangle 12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65" name="Freeform 13"/>
          <p:cNvSpPr>
            <a:spLocks/>
          </p:cNvSpPr>
          <p:nvPr/>
        </p:nvSpPr>
        <p:spPr bwMode="auto">
          <a:xfrm>
            <a:off x="3363913" y="3810000"/>
            <a:ext cx="1223962" cy="715963"/>
          </a:xfrm>
          <a:custGeom>
            <a:avLst/>
            <a:gdLst/>
            <a:ahLst/>
            <a:cxnLst>
              <a:cxn ang="0">
                <a:pos x="31" y="0"/>
              </a:cxn>
              <a:cxn ang="0">
                <a:pos x="0" y="17"/>
              </a:cxn>
              <a:cxn ang="0">
                <a:pos x="47" y="117"/>
              </a:cxn>
              <a:cxn ang="0">
                <a:pos x="47" y="134"/>
              </a:cxn>
              <a:cxn ang="0">
                <a:pos x="78" y="184"/>
              </a:cxn>
              <a:cxn ang="0">
                <a:pos x="141" y="234"/>
              </a:cxn>
              <a:cxn ang="0">
                <a:pos x="188" y="284"/>
              </a:cxn>
              <a:cxn ang="0">
                <a:pos x="267" y="334"/>
              </a:cxn>
              <a:cxn ang="0">
                <a:pos x="456" y="418"/>
              </a:cxn>
              <a:cxn ang="0">
                <a:pos x="597" y="451"/>
              </a:cxn>
              <a:cxn ang="0">
                <a:pos x="771" y="451"/>
              </a:cxn>
              <a:cxn ang="0">
                <a:pos x="771" y="418"/>
              </a:cxn>
              <a:cxn ang="0">
                <a:pos x="613" y="418"/>
              </a:cxn>
              <a:cxn ang="0">
                <a:pos x="472" y="385"/>
              </a:cxn>
              <a:cxn ang="0">
                <a:pos x="283" y="301"/>
              </a:cxn>
              <a:cxn ang="0">
                <a:pos x="204" y="251"/>
              </a:cxn>
              <a:cxn ang="0">
                <a:pos x="157" y="201"/>
              </a:cxn>
              <a:cxn ang="0">
                <a:pos x="94" y="151"/>
              </a:cxn>
              <a:cxn ang="0">
                <a:pos x="62" y="100"/>
              </a:cxn>
              <a:cxn ang="0">
                <a:pos x="62" y="117"/>
              </a:cxn>
              <a:cxn ang="0">
                <a:pos x="78" y="117"/>
              </a:cxn>
              <a:cxn ang="0">
                <a:pos x="31" y="0"/>
              </a:cxn>
            </a:cxnLst>
            <a:rect l="0" t="0" r="r" b="b"/>
            <a:pathLst>
              <a:path w="771" h="451">
                <a:moveTo>
                  <a:pt x="31" y="0"/>
                </a:moveTo>
                <a:lnTo>
                  <a:pt x="0" y="17"/>
                </a:lnTo>
                <a:lnTo>
                  <a:pt x="47" y="117"/>
                </a:lnTo>
                <a:lnTo>
                  <a:pt x="47" y="134"/>
                </a:lnTo>
                <a:lnTo>
                  <a:pt x="78" y="184"/>
                </a:lnTo>
                <a:lnTo>
                  <a:pt x="141" y="234"/>
                </a:lnTo>
                <a:lnTo>
                  <a:pt x="188" y="284"/>
                </a:lnTo>
                <a:lnTo>
                  <a:pt x="267" y="334"/>
                </a:lnTo>
                <a:lnTo>
                  <a:pt x="456" y="418"/>
                </a:lnTo>
                <a:lnTo>
                  <a:pt x="597" y="451"/>
                </a:lnTo>
                <a:lnTo>
                  <a:pt x="771" y="451"/>
                </a:lnTo>
                <a:lnTo>
                  <a:pt x="771" y="418"/>
                </a:lnTo>
                <a:lnTo>
                  <a:pt x="613" y="418"/>
                </a:lnTo>
                <a:lnTo>
                  <a:pt x="472" y="385"/>
                </a:lnTo>
                <a:lnTo>
                  <a:pt x="283" y="301"/>
                </a:lnTo>
                <a:lnTo>
                  <a:pt x="204" y="251"/>
                </a:lnTo>
                <a:lnTo>
                  <a:pt x="157" y="201"/>
                </a:lnTo>
                <a:lnTo>
                  <a:pt x="94" y="151"/>
                </a:lnTo>
                <a:lnTo>
                  <a:pt x="62" y="100"/>
                </a:lnTo>
                <a:lnTo>
                  <a:pt x="62" y="117"/>
                </a:lnTo>
                <a:lnTo>
                  <a:pt x="78" y="117"/>
                </a:lnTo>
                <a:lnTo>
                  <a:pt x="31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6" name="Freeform 14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7" name="Freeform 15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8" name="Freeform 16"/>
          <p:cNvSpPr>
            <a:spLocks/>
          </p:cNvSpPr>
          <p:nvPr/>
        </p:nvSpPr>
        <p:spPr bwMode="auto">
          <a:xfrm>
            <a:off x="4587875" y="3783013"/>
            <a:ext cx="798513" cy="717550"/>
          </a:xfrm>
          <a:custGeom>
            <a:avLst/>
            <a:gdLst/>
            <a:ahLst/>
            <a:cxnLst>
              <a:cxn ang="0">
                <a:pos x="0" y="418"/>
              </a:cxn>
              <a:cxn ang="0">
                <a:pos x="0" y="452"/>
              </a:cxn>
              <a:cxn ang="0">
                <a:pos x="141" y="435"/>
              </a:cxn>
              <a:cxn ang="0">
                <a:pos x="204" y="418"/>
              </a:cxn>
              <a:cxn ang="0">
                <a:pos x="267" y="385"/>
              </a:cxn>
              <a:cxn ang="0">
                <a:pos x="314" y="351"/>
              </a:cxn>
              <a:cxn ang="0">
                <a:pos x="377" y="301"/>
              </a:cxn>
              <a:cxn ang="0">
                <a:pos x="424" y="251"/>
              </a:cxn>
              <a:cxn ang="0">
                <a:pos x="424" y="234"/>
              </a:cxn>
              <a:cxn ang="0">
                <a:pos x="456" y="201"/>
              </a:cxn>
              <a:cxn ang="0">
                <a:pos x="440" y="184"/>
              </a:cxn>
              <a:cxn ang="0">
                <a:pos x="456" y="201"/>
              </a:cxn>
              <a:cxn ang="0">
                <a:pos x="472" y="168"/>
              </a:cxn>
              <a:cxn ang="0">
                <a:pos x="487" y="151"/>
              </a:cxn>
              <a:cxn ang="0">
                <a:pos x="503" y="101"/>
              </a:cxn>
              <a:cxn ang="0">
                <a:pos x="503" y="0"/>
              </a:cxn>
              <a:cxn ang="0">
                <a:pos x="472" y="0"/>
              </a:cxn>
              <a:cxn ang="0">
                <a:pos x="472" y="101"/>
              </a:cxn>
              <a:cxn ang="0">
                <a:pos x="456" y="151"/>
              </a:cxn>
              <a:cxn ang="0">
                <a:pos x="472" y="151"/>
              </a:cxn>
              <a:cxn ang="0">
                <a:pos x="456" y="134"/>
              </a:cxn>
              <a:cxn ang="0">
                <a:pos x="440" y="168"/>
              </a:cxn>
              <a:cxn ang="0">
                <a:pos x="424" y="184"/>
              </a:cxn>
              <a:cxn ang="0">
                <a:pos x="440" y="184"/>
              </a:cxn>
              <a:cxn ang="0">
                <a:pos x="393" y="234"/>
              </a:cxn>
              <a:cxn ang="0">
                <a:pos x="409" y="234"/>
              </a:cxn>
              <a:cxn ang="0">
                <a:pos x="409" y="218"/>
              </a:cxn>
              <a:cxn ang="0">
                <a:pos x="361" y="268"/>
              </a:cxn>
              <a:cxn ang="0">
                <a:pos x="298" y="318"/>
              </a:cxn>
              <a:cxn ang="0">
                <a:pos x="251" y="351"/>
              </a:cxn>
              <a:cxn ang="0">
                <a:pos x="188" y="385"/>
              </a:cxn>
              <a:cxn ang="0">
                <a:pos x="125" y="402"/>
              </a:cxn>
              <a:cxn ang="0">
                <a:pos x="0" y="418"/>
              </a:cxn>
            </a:cxnLst>
            <a:rect l="0" t="0" r="r" b="b"/>
            <a:pathLst>
              <a:path w="503" h="452">
                <a:moveTo>
                  <a:pt x="0" y="418"/>
                </a:moveTo>
                <a:lnTo>
                  <a:pt x="0" y="452"/>
                </a:lnTo>
                <a:lnTo>
                  <a:pt x="141" y="435"/>
                </a:lnTo>
                <a:lnTo>
                  <a:pt x="204" y="418"/>
                </a:lnTo>
                <a:lnTo>
                  <a:pt x="267" y="385"/>
                </a:lnTo>
                <a:lnTo>
                  <a:pt x="314" y="351"/>
                </a:lnTo>
                <a:lnTo>
                  <a:pt x="377" y="301"/>
                </a:lnTo>
                <a:lnTo>
                  <a:pt x="424" y="251"/>
                </a:lnTo>
                <a:lnTo>
                  <a:pt x="424" y="234"/>
                </a:lnTo>
                <a:lnTo>
                  <a:pt x="456" y="201"/>
                </a:lnTo>
                <a:lnTo>
                  <a:pt x="440" y="184"/>
                </a:lnTo>
                <a:lnTo>
                  <a:pt x="456" y="201"/>
                </a:lnTo>
                <a:lnTo>
                  <a:pt x="472" y="168"/>
                </a:lnTo>
                <a:lnTo>
                  <a:pt x="487" y="151"/>
                </a:lnTo>
                <a:lnTo>
                  <a:pt x="503" y="101"/>
                </a:lnTo>
                <a:lnTo>
                  <a:pt x="503" y="0"/>
                </a:lnTo>
                <a:lnTo>
                  <a:pt x="472" y="0"/>
                </a:lnTo>
                <a:lnTo>
                  <a:pt x="472" y="101"/>
                </a:lnTo>
                <a:lnTo>
                  <a:pt x="456" y="151"/>
                </a:lnTo>
                <a:lnTo>
                  <a:pt x="472" y="151"/>
                </a:lnTo>
                <a:lnTo>
                  <a:pt x="456" y="134"/>
                </a:lnTo>
                <a:lnTo>
                  <a:pt x="440" y="168"/>
                </a:lnTo>
                <a:lnTo>
                  <a:pt x="424" y="184"/>
                </a:lnTo>
                <a:lnTo>
                  <a:pt x="440" y="184"/>
                </a:lnTo>
                <a:lnTo>
                  <a:pt x="393" y="234"/>
                </a:lnTo>
                <a:lnTo>
                  <a:pt x="409" y="234"/>
                </a:lnTo>
                <a:lnTo>
                  <a:pt x="409" y="218"/>
                </a:lnTo>
                <a:lnTo>
                  <a:pt x="361" y="268"/>
                </a:lnTo>
                <a:lnTo>
                  <a:pt x="298" y="318"/>
                </a:lnTo>
                <a:lnTo>
                  <a:pt x="251" y="351"/>
                </a:lnTo>
                <a:lnTo>
                  <a:pt x="188" y="385"/>
                </a:lnTo>
                <a:lnTo>
                  <a:pt x="125" y="402"/>
                </a:lnTo>
                <a:lnTo>
                  <a:pt x="0" y="41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9" name="Rectangle 17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44" name="Rectangle 18"/>
          <p:cNvSpPr>
            <a:spLocks noChangeArrowheads="1"/>
          </p:cNvSpPr>
          <p:nvPr/>
        </p:nvSpPr>
        <p:spPr bwMode="auto">
          <a:xfrm>
            <a:off x="854075" y="2217738"/>
            <a:ext cx="3021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</a:p>
        </p:txBody>
      </p:sp>
      <p:sp>
        <p:nvSpPr>
          <p:cNvPr id="1405971" name="Rectangle 19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72" name="Rectangle 20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73" name="Rectangle 21"/>
          <p:cNvSpPr>
            <a:spLocks noChangeArrowheads="1"/>
          </p:cNvSpPr>
          <p:nvPr/>
        </p:nvSpPr>
        <p:spPr bwMode="auto">
          <a:xfrm>
            <a:off x="6378575" y="2244725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48" name="Rectangle 22"/>
          <p:cNvSpPr>
            <a:spLocks noChangeArrowheads="1"/>
          </p:cNvSpPr>
          <p:nvPr/>
        </p:nvSpPr>
        <p:spPr bwMode="auto">
          <a:xfrm>
            <a:off x="6189663" y="2668588"/>
            <a:ext cx="17462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&amp; agreement</a:t>
            </a:r>
          </a:p>
        </p:txBody>
      </p:sp>
      <p:sp>
        <p:nvSpPr>
          <p:cNvPr id="1405975" name="Rectangle 23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50" name="Rectangle 24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5977" name="Rectangle 25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52" name="Rectangle 26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agreed</a:t>
            </a:r>
            <a:endParaRPr lang="en-US" altLang="en-US" i="0">
              <a:solidFill>
                <a:srgbClr val="009999"/>
              </a:solidFill>
              <a:latin typeface="Comic Sans MS" pitchFamily="66" charset="0"/>
            </a:endParaRPr>
          </a:p>
        </p:txBody>
      </p:sp>
      <p:sp>
        <p:nvSpPr>
          <p:cNvPr id="44053" name="Rectangle 27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requirements</a:t>
            </a:r>
            <a:endParaRPr lang="en-US" altLang="en-US" i="0">
              <a:latin typeface="Comic Sans MS" pitchFamily="66" charset="0"/>
            </a:endParaRPr>
          </a:p>
        </p:txBody>
      </p:sp>
      <p:sp>
        <p:nvSpPr>
          <p:cNvPr id="1405980" name="Rectangle 28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1" name="Rectangle 29"/>
          <p:cNvSpPr>
            <a:spLocks noChangeArrowheads="1"/>
          </p:cNvSpPr>
          <p:nvPr/>
        </p:nvSpPr>
        <p:spPr bwMode="auto">
          <a:xfrm>
            <a:off x="2946400" y="6019800"/>
            <a:ext cx="3681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latin typeface="Comic Sans MS" pitchFamily="66" charset="0"/>
              </a:rPr>
              <a:t>documented 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5982" name="Rectangle 30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3" name="Rectangle 31"/>
          <p:cNvSpPr>
            <a:spLocks noChangeArrowheads="1"/>
          </p:cNvSpPr>
          <p:nvPr/>
        </p:nvSpPr>
        <p:spPr bwMode="auto">
          <a:xfrm>
            <a:off x="552450" y="3957638"/>
            <a:ext cx="2279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consolidated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4" name="Rectangle 32"/>
          <p:cNvSpPr>
            <a:spLocks noChangeArrowheads="1"/>
          </p:cNvSpPr>
          <p:nvPr/>
        </p:nvSpPr>
        <p:spPr bwMode="auto">
          <a:xfrm>
            <a:off x="781050" y="4359275"/>
            <a:ext cx="188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requirements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5985" name="Rectangle 33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6" name="Rectangle 34"/>
          <p:cNvSpPr>
            <a:spLocks noChangeArrowheads="1"/>
          </p:cNvSpPr>
          <p:nvPr/>
        </p:nvSpPr>
        <p:spPr bwMode="auto">
          <a:xfrm>
            <a:off x="6248400" y="4892675"/>
            <a:ext cx="1679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specification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7" name="Rectangle 35"/>
          <p:cNvSpPr>
            <a:spLocks noChangeArrowheads="1"/>
          </p:cNvSpPr>
          <p:nvPr/>
        </p:nvSpPr>
        <p:spPr bwMode="auto">
          <a:xfrm>
            <a:off x="5943600" y="5302250"/>
            <a:ext cx="2289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documentation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8" name="Rectangle 36"/>
          <p:cNvSpPr>
            <a:spLocks noChangeArrowheads="1"/>
          </p:cNvSpPr>
          <p:nvPr/>
        </p:nvSpPr>
        <p:spPr bwMode="auto">
          <a:xfrm>
            <a:off x="615950" y="4899025"/>
            <a:ext cx="324643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9" name="Rectangle 37"/>
          <p:cNvSpPr>
            <a:spLocks noChangeArrowheads="1"/>
          </p:cNvSpPr>
          <p:nvPr/>
        </p:nvSpPr>
        <p:spPr bwMode="auto">
          <a:xfrm>
            <a:off x="1643063" y="4926013"/>
            <a:ext cx="12906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validation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90" name="Rectangle 38"/>
          <p:cNvSpPr>
            <a:spLocks noChangeArrowheads="1"/>
          </p:cNvSpPr>
          <p:nvPr/>
        </p:nvSpPr>
        <p:spPr bwMode="auto">
          <a:xfrm>
            <a:off x="1428750" y="5349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verification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91" name="Oval 39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6438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53463" cy="762000"/>
          </a:xfrm>
        </p:spPr>
        <p:txBody>
          <a:bodyPr/>
          <a:lstStyle/>
          <a:p>
            <a:r>
              <a:rPr lang="en-US" altLang="en-US" smtClean="0"/>
              <a:t>Requirements consolidation</a:t>
            </a:r>
            <a:endParaRPr lang="en-US" altLang="en-US" sz="2000" smtClean="0"/>
          </a:p>
        </p:txBody>
      </p:sp>
      <p:sp>
        <p:nvSpPr>
          <p:cNvPr id="142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062038"/>
            <a:ext cx="8550275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endParaRPr lang="fr-FR" smtClean="0"/>
          </a:p>
          <a:p>
            <a:pPr>
              <a:lnSpc>
                <a:spcPct val="90000"/>
              </a:lnSpc>
              <a:defRPr/>
            </a:pPr>
            <a:r>
              <a:rPr lang="fr-FR" smtClean="0"/>
              <a:t>Quality assurance activity on RD ...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smtClean="0"/>
              <a:t>Validation:  adequacy of RD items </a:t>
            </a:r>
            <a:r>
              <a:rPr lang="fr-FR" sz="2000" smtClean="0"/>
              <a:t>wrt</a:t>
            </a:r>
            <a:r>
              <a:rPr lang="fr-FR" smtClean="0"/>
              <a:t> real needs ?</a:t>
            </a:r>
          </a:p>
          <a:p>
            <a:pPr lvl="1">
              <a:spcBef>
                <a:spcPct val="50000"/>
              </a:spcBef>
              <a:defRPr/>
            </a:pPr>
            <a:r>
              <a:rPr lang="fr-FR" smtClean="0"/>
              <a:t>Verification:  omissions, inconsistencies ?</a:t>
            </a:r>
          </a:p>
          <a:p>
            <a:pPr lvl="1">
              <a:spcBef>
                <a:spcPct val="50000"/>
              </a:spcBef>
              <a:defRPr/>
            </a:pPr>
            <a:r>
              <a:rPr lang="fr-FR" smtClean="0"/>
              <a:t>Checks for other target qualities </a:t>
            </a:r>
            <a:r>
              <a:rPr lang="fr-FR" sz="2000" smtClean="0"/>
              <a:t>(discussed next)</a:t>
            </a:r>
            <a:endParaRPr lang="fr-FR" smtClean="0"/>
          </a:p>
          <a:p>
            <a:pPr lvl="1">
              <a:lnSpc>
                <a:spcPct val="150000"/>
              </a:lnSpc>
              <a:defRPr/>
            </a:pPr>
            <a:r>
              <a:rPr lang="fr-FR" smtClean="0"/>
              <a:t>Fixing of errors &amp; flaws</a:t>
            </a:r>
          </a:p>
          <a:p>
            <a:pPr>
              <a:lnSpc>
                <a:spcPct val="170000"/>
              </a:lnSpc>
              <a:spcBef>
                <a:spcPct val="20000"/>
              </a:spcBef>
              <a:defRPr/>
            </a:pP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Products</a:t>
            </a:r>
            <a:r>
              <a:rPr lang="fr-FR" smtClean="0"/>
              <a:t>:  Consolidated RD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                      Acceptance test data, prototype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			Development plan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	                  Project contract</a:t>
            </a:r>
          </a:p>
          <a:p>
            <a:pPr lvl="1">
              <a:buFontTx/>
              <a:buNone/>
              <a:defRPr/>
            </a:pPr>
            <a:endParaRPr lang="fr-FR" smtClean="0">
              <a:solidFill>
                <a:schemeClr val="tx1"/>
              </a:solidFill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41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87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The scope of RE:  </a:t>
            </a:r>
            <a:br>
              <a:rPr kumimoji="0" lang="en-US" altLang="en-US" smtClean="0"/>
            </a:br>
            <a:r>
              <a:rPr kumimoji="0" lang="en-US" altLang="en-US" smtClean="0"/>
              <a:t>the </a:t>
            </a:r>
            <a:r>
              <a:rPr kumimoji="0" lang="en-US" altLang="en-US" sz="2400" i="1" smtClean="0"/>
              <a:t>WHY</a:t>
            </a:r>
            <a:r>
              <a:rPr kumimoji="0" lang="en-US" altLang="en-US" sz="2400" smtClean="0"/>
              <a:t>, </a:t>
            </a:r>
            <a:r>
              <a:rPr kumimoji="0" lang="en-US" altLang="en-US" sz="2400" i="1" smtClean="0"/>
              <a:t>WHAT</a:t>
            </a:r>
            <a:r>
              <a:rPr kumimoji="0" lang="en-US" altLang="en-US" sz="2400" smtClean="0"/>
              <a:t>, </a:t>
            </a:r>
            <a:r>
              <a:rPr kumimoji="0" lang="en-US" altLang="en-US" sz="2400" i="1" smtClean="0"/>
              <a:t>WHO</a:t>
            </a:r>
            <a:r>
              <a:rPr kumimoji="0" lang="en-US" altLang="en-US" smtClean="0"/>
              <a:t>  dimensions</a:t>
            </a:r>
            <a:endParaRPr kumimoji="0" lang="fr-FR" altLang="en-US" smtClean="0"/>
          </a:p>
        </p:txBody>
      </p:sp>
      <p:grpSp>
        <p:nvGrpSpPr>
          <p:cNvPr id="2055" name="Group 172"/>
          <p:cNvGrpSpPr>
            <a:grpSpLocks/>
          </p:cNvGrpSpPr>
          <p:nvPr/>
        </p:nvGrpSpPr>
        <p:grpSpPr bwMode="auto">
          <a:xfrm>
            <a:off x="4191000" y="2120900"/>
            <a:ext cx="2057400" cy="609600"/>
            <a:chOff x="2640" y="1134"/>
            <a:chExt cx="1296" cy="384"/>
          </a:xfrm>
        </p:grpSpPr>
        <p:sp>
          <p:nvSpPr>
            <p:cNvPr id="1389570" name="Freeform 2"/>
            <p:cNvSpPr>
              <a:spLocks/>
            </p:cNvSpPr>
            <p:nvPr/>
          </p:nvSpPr>
          <p:spPr bwMode="auto">
            <a:xfrm>
              <a:off x="2640" y="1134"/>
              <a:ext cx="1296" cy="384"/>
            </a:xfrm>
            <a:custGeom>
              <a:avLst/>
              <a:gdLst/>
              <a:ahLst/>
              <a:cxnLst>
                <a:cxn ang="0">
                  <a:pos x="70" y="281"/>
                </a:cxn>
                <a:cxn ang="0">
                  <a:pos x="164" y="219"/>
                </a:cxn>
                <a:cxn ang="0">
                  <a:pos x="405" y="102"/>
                </a:cxn>
                <a:cxn ang="0">
                  <a:pos x="569" y="78"/>
                </a:cxn>
                <a:cxn ang="0">
                  <a:pos x="1224" y="109"/>
                </a:cxn>
                <a:cxn ang="0">
                  <a:pos x="1403" y="164"/>
                </a:cxn>
                <a:cxn ang="0">
                  <a:pos x="1504" y="203"/>
                </a:cxn>
                <a:cxn ang="0">
                  <a:pos x="1535" y="219"/>
                </a:cxn>
                <a:cxn ang="0">
                  <a:pos x="1699" y="70"/>
                </a:cxn>
                <a:cxn ang="0">
                  <a:pos x="1808" y="24"/>
                </a:cxn>
                <a:cxn ang="0">
                  <a:pos x="1972" y="0"/>
                </a:cxn>
                <a:cxn ang="0">
                  <a:pos x="2509" y="24"/>
                </a:cxn>
                <a:cxn ang="0">
                  <a:pos x="2821" y="78"/>
                </a:cxn>
                <a:cxn ang="0">
                  <a:pos x="2922" y="109"/>
                </a:cxn>
                <a:cxn ang="0">
                  <a:pos x="2992" y="148"/>
                </a:cxn>
                <a:cxn ang="0">
                  <a:pos x="3031" y="195"/>
                </a:cxn>
                <a:cxn ang="0">
                  <a:pos x="3086" y="242"/>
                </a:cxn>
                <a:cxn ang="0">
                  <a:pos x="3125" y="195"/>
                </a:cxn>
                <a:cxn ang="0">
                  <a:pos x="3374" y="109"/>
                </a:cxn>
                <a:cxn ang="0">
                  <a:pos x="3966" y="148"/>
                </a:cxn>
                <a:cxn ang="0">
                  <a:pos x="4076" y="172"/>
                </a:cxn>
                <a:cxn ang="0">
                  <a:pos x="4146" y="226"/>
                </a:cxn>
                <a:cxn ang="0">
                  <a:pos x="4278" y="304"/>
                </a:cxn>
                <a:cxn ang="0">
                  <a:pos x="4364" y="413"/>
                </a:cxn>
                <a:cxn ang="0">
                  <a:pos x="4356" y="515"/>
                </a:cxn>
                <a:cxn ang="0">
                  <a:pos x="4208" y="819"/>
                </a:cxn>
                <a:cxn ang="0">
                  <a:pos x="4099" y="865"/>
                </a:cxn>
                <a:cxn ang="0">
                  <a:pos x="3951" y="881"/>
                </a:cxn>
                <a:cxn ang="0">
                  <a:pos x="3499" y="850"/>
                </a:cxn>
                <a:cxn ang="0">
                  <a:pos x="3296" y="819"/>
                </a:cxn>
                <a:cxn ang="0">
                  <a:pos x="3133" y="780"/>
                </a:cxn>
                <a:cxn ang="0">
                  <a:pos x="3094" y="756"/>
                </a:cxn>
                <a:cxn ang="0">
                  <a:pos x="2813" y="865"/>
                </a:cxn>
                <a:cxn ang="0">
                  <a:pos x="2611" y="897"/>
                </a:cxn>
                <a:cxn ang="0">
                  <a:pos x="2057" y="873"/>
                </a:cxn>
                <a:cxn ang="0">
                  <a:pos x="1722" y="780"/>
                </a:cxn>
                <a:cxn ang="0">
                  <a:pos x="1707" y="756"/>
                </a:cxn>
                <a:cxn ang="0">
                  <a:pos x="1730" y="764"/>
                </a:cxn>
                <a:cxn ang="0">
                  <a:pos x="1699" y="787"/>
                </a:cxn>
                <a:cxn ang="0">
                  <a:pos x="1629" y="834"/>
                </a:cxn>
                <a:cxn ang="0">
                  <a:pos x="1364" y="889"/>
                </a:cxn>
                <a:cxn ang="0">
                  <a:pos x="1029" y="858"/>
                </a:cxn>
                <a:cxn ang="0">
                  <a:pos x="857" y="819"/>
                </a:cxn>
                <a:cxn ang="0">
                  <a:pos x="499" y="725"/>
                </a:cxn>
                <a:cxn ang="0">
                  <a:pos x="382" y="686"/>
                </a:cxn>
                <a:cxn ang="0">
                  <a:pos x="304" y="663"/>
                </a:cxn>
                <a:cxn ang="0">
                  <a:pos x="203" y="608"/>
                </a:cxn>
                <a:cxn ang="0">
                  <a:pos x="47" y="561"/>
                </a:cxn>
                <a:cxn ang="0">
                  <a:pos x="0" y="460"/>
                </a:cxn>
                <a:cxn ang="0">
                  <a:pos x="8" y="343"/>
                </a:cxn>
                <a:cxn ang="0">
                  <a:pos x="70" y="304"/>
                </a:cxn>
                <a:cxn ang="0">
                  <a:pos x="70" y="281"/>
                </a:cxn>
              </a:cxnLst>
              <a:rect l="0" t="0" r="r" b="b"/>
              <a:pathLst>
                <a:path w="4364" h="897">
                  <a:moveTo>
                    <a:pt x="70" y="281"/>
                  </a:moveTo>
                  <a:cubicBezTo>
                    <a:pt x="93" y="248"/>
                    <a:pt x="130" y="241"/>
                    <a:pt x="164" y="219"/>
                  </a:cubicBezTo>
                  <a:cubicBezTo>
                    <a:pt x="239" y="172"/>
                    <a:pt x="319" y="126"/>
                    <a:pt x="405" y="102"/>
                  </a:cubicBezTo>
                  <a:cubicBezTo>
                    <a:pt x="458" y="87"/>
                    <a:pt x="569" y="78"/>
                    <a:pt x="569" y="78"/>
                  </a:cubicBezTo>
                  <a:cubicBezTo>
                    <a:pt x="803" y="82"/>
                    <a:pt x="1003" y="76"/>
                    <a:pt x="1224" y="109"/>
                  </a:cubicBezTo>
                  <a:cubicBezTo>
                    <a:pt x="1283" y="134"/>
                    <a:pt x="1344" y="141"/>
                    <a:pt x="1403" y="164"/>
                  </a:cubicBezTo>
                  <a:cubicBezTo>
                    <a:pt x="1437" y="177"/>
                    <a:pt x="1470" y="191"/>
                    <a:pt x="1504" y="203"/>
                  </a:cubicBezTo>
                  <a:cubicBezTo>
                    <a:pt x="1554" y="221"/>
                    <a:pt x="1510" y="219"/>
                    <a:pt x="1535" y="219"/>
                  </a:cubicBezTo>
                  <a:cubicBezTo>
                    <a:pt x="1579" y="131"/>
                    <a:pt x="1616" y="111"/>
                    <a:pt x="1699" y="70"/>
                  </a:cubicBezTo>
                  <a:cubicBezTo>
                    <a:pt x="1737" y="51"/>
                    <a:pt x="1766" y="35"/>
                    <a:pt x="1808" y="24"/>
                  </a:cubicBezTo>
                  <a:cubicBezTo>
                    <a:pt x="1861" y="10"/>
                    <a:pt x="1972" y="0"/>
                    <a:pt x="1972" y="0"/>
                  </a:cubicBezTo>
                  <a:cubicBezTo>
                    <a:pt x="2170" y="4"/>
                    <a:pt x="2325" y="5"/>
                    <a:pt x="2509" y="24"/>
                  </a:cubicBezTo>
                  <a:cubicBezTo>
                    <a:pt x="2609" y="50"/>
                    <a:pt x="2718" y="65"/>
                    <a:pt x="2821" y="78"/>
                  </a:cubicBezTo>
                  <a:cubicBezTo>
                    <a:pt x="2855" y="90"/>
                    <a:pt x="2887" y="101"/>
                    <a:pt x="2922" y="109"/>
                  </a:cubicBezTo>
                  <a:cubicBezTo>
                    <a:pt x="2945" y="124"/>
                    <a:pt x="2971" y="131"/>
                    <a:pt x="2992" y="148"/>
                  </a:cubicBezTo>
                  <a:cubicBezTo>
                    <a:pt x="3032" y="181"/>
                    <a:pt x="3002" y="161"/>
                    <a:pt x="3031" y="195"/>
                  </a:cubicBezTo>
                  <a:cubicBezTo>
                    <a:pt x="3048" y="215"/>
                    <a:pt x="3068" y="224"/>
                    <a:pt x="3086" y="242"/>
                  </a:cubicBezTo>
                  <a:cubicBezTo>
                    <a:pt x="3100" y="228"/>
                    <a:pt x="3111" y="209"/>
                    <a:pt x="3125" y="195"/>
                  </a:cubicBezTo>
                  <a:cubicBezTo>
                    <a:pt x="3178" y="142"/>
                    <a:pt x="3302" y="120"/>
                    <a:pt x="3374" y="109"/>
                  </a:cubicBezTo>
                  <a:cubicBezTo>
                    <a:pt x="3572" y="117"/>
                    <a:pt x="3769" y="128"/>
                    <a:pt x="3966" y="148"/>
                  </a:cubicBezTo>
                  <a:cubicBezTo>
                    <a:pt x="4000" y="155"/>
                    <a:pt x="4045" y="155"/>
                    <a:pt x="4076" y="172"/>
                  </a:cubicBezTo>
                  <a:cubicBezTo>
                    <a:pt x="4137" y="206"/>
                    <a:pt x="4105" y="192"/>
                    <a:pt x="4146" y="226"/>
                  </a:cubicBezTo>
                  <a:cubicBezTo>
                    <a:pt x="4185" y="259"/>
                    <a:pt x="4234" y="279"/>
                    <a:pt x="4278" y="304"/>
                  </a:cubicBezTo>
                  <a:cubicBezTo>
                    <a:pt x="4315" y="329"/>
                    <a:pt x="4349" y="370"/>
                    <a:pt x="4364" y="413"/>
                  </a:cubicBezTo>
                  <a:cubicBezTo>
                    <a:pt x="4356" y="535"/>
                    <a:pt x="4356" y="569"/>
                    <a:pt x="4356" y="515"/>
                  </a:cubicBezTo>
                  <a:cubicBezTo>
                    <a:pt x="4334" y="663"/>
                    <a:pt x="4316" y="711"/>
                    <a:pt x="4208" y="819"/>
                  </a:cubicBezTo>
                  <a:cubicBezTo>
                    <a:pt x="4188" y="839"/>
                    <a:pt x="4128" y="856"/>
                    <a:pt x="4099" y="865"/>
                  </a:cubicBezTo>
                  <a:cubicBezTo>
                    <a:pt x="4085" y="870"/>
                    <a:pt x="3953" y="881"/>
                    <a:pt x="3951" y="881"/>
                  </a:cubicBezTo>
                  <a:cubicBezTo>
                    <a:pt x="3799" y="875"/>
                    <a:pt x="3650" y="861"/>
                    <a:pt x="3499" y="850"/>
                  </a:cubicBezTo>
                  <a:cubicBezTo>
                    <a:pt x="3432" y="839"/>
                    <a:pt x="3364" y="828"/>
                    <a:pt x="3296" y="819"/>
                  </a:cubicBezTo>
                  <a:cubicBezTo>
                    <a:pt x="3242" y="805"/>
                    <a:pt x="3188" y="792"/>
                    <a:pt x="3133" y="780"/>
                  </a:cubicBezTo>
                  <a:cubicBezTo>
                    <a:pt x="3097" y="772"/>
                    <a:pt x="3106" y="781"/>
                    <a:pt x="3094" y="756"/>
                  </a:cubicBezTo>
                  <a:cubicBezTo>
                    <a:pt x="3012" y="819"/>
                    <a:pt x="2915" y="852"/>
                    <a:pt x="2813" y="865"/>
                  </a:cubicBezTo>
                  <a:cubicBezTo>
                    <a:pt x="2753" y="886"/>
                    <a:pt x="2675" y="889"/>
                    <a:pt x="2611" y="897"/>
                  </a:cubicBezTo>
                  <a:cubicBezTo>
                    <a:pt x="2404" y="893"/>
                    <a:pt x="2248" y="889"/>
                    <a:pt x="2057" y="873"/>
                  </a:cubicBezTo>
                  <a:cubicBezTo>
                    <a:pt x="1945" y="844"/>
                    <a:pt x="1833" y="812"/>
                    <a:pt x="1722" y="780"/>
                  </a:cubicBezTo>
                  <a:cubicBezTo>
                    <a:pt x="1717" y="772"/>
                    <a:pt x="1707" y="756"/>
                    <a:pt x="1707" y="756"/>
                  </a:cubicBezTo>
                  <a:cubicBezTo>
                    <a:pt x="1715" y="759"/>
                    <a:pt x="1732" y="756"/>
                    <a:pt x="1730" y="764"/>
                  </a:cubicBezTo>
                  <a:cubicBezTo>
                    <a:pt x="1727" y="776"/>
                    <a:pt x="1710" y="780"/>
                    <a:pt x="1699" y="787"/>
                  </a:cubicBezTo>
                  <a:cubicBezTo>
                    <a:pt x="1676" y="803"/>
                    <a:pt x="1654" y="821"/>
                    <a:pt x="1629" y="834"/>
                  </a:cubicBezTo>
                  <a:cubicBezTo>
                    <a:pt x="1541" y="879"/>
                    <a:pt x="1463" y="882"/>
                    <a:pt x="1364" y="889"/>
                  </a:cubicBezTo>
                  <a:cubicBezTo>
                    <a:pt x="1250" y="883"/>
                    <a:pt x="1142" y="873"/>
                    <a:pt x="1029" y="858"/>
                  </a:cubicBezTo>
                  <a:cubicBezTo>
                    <a:pt x="974" y="840"/>
                    <a:pt x="914" y="834"/>
                    <a:pt x="857" y="819"/>
                  </a:cubicBezTo>
                  <a:cubicBezTo>
                    <a:pt x="737" y="788"/>
                    <a:pt x="619" y="756"/>
                    <a:pt x="499" y="725"/>
                  </a:cubicBezTo>
                  <a:cubicBezTo>
                    <a:pt x="459" y="715"/>
                    <a:pt x="421" y="698"/>
                    <a:pt x="382" y="686"/>
                  </a:cubicBezTo>
                  <a:cubicBezTo>
                    <a:pt x="357" y="679"/>
                    <a:pt x="327" y="675"/>
                    <a:pt x="304" y="663"/>
                  </a:cubicBezTo>
                  <a:cubicBezTo>
                    <a:pt x="269" y="645"/>
                    <a:pt x="240" y="622"/>
                    <a:pt x="203" y="608"/>
                  </a:cubicBezTo>
                  <a:cubicBezTo>
                    <a:pt x="153" y="589"/>
                    <a:pt x="98" y="579"/>
                    <a:pt x="47" y="561"/>
                  </a:cubicBezTo>
                  <a:cubicBezTo>
                    <a:pt x="19" y="519"/>
                    <a:pt x="15" y="505"/>
                    <a:pt x="0" y="460"/>
                  </a:cubicBezTo>
                  <a:cubicBezTo>
                    <a:pt x="3" y="421"/>
                    <a:pt x="2" y="382"/>
                    <a:pt x="8" y="343"/>
                  </a:cubicBezTo>
                  <a:cubicBezTo>
                    <a:pt x="12" y="319"/>
                    <a:pt x="70" y="304"/>
                    <a:pt x="70" y="304"/>
                  </a:cubicBezTo>
                  <a:cubicBezTo>
                    <a:pt x="89" y="277"/>
                    <a:pt x="95" y="281"/>
                    <a:pt x="70" y="281"/>
                  </a:cubicBezTo>
                  <a:close/>
                </a:path>
              </a:pathLst>
            </a:custGeom>
            <a:solidFill>
              <a:srgbClr val="C5C3F1"/>
            </a:solidFill>
            <a:ln w="12700" cap="sq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572" name="Text Box 4"/>
            <p:cNvSpPr txBox="1">
              <a:spLocks noChangeArrowheads="1"/>
            </p:cNvSpPr>
            <p:nvPr/>
          </p:nvSpPr>
          <p:spPr bwMode="auto">
            <a:xfrm>
              <a:off x="2822" y="1240"/>
              <a:ext cx="938" cy="2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fr-FR" sz="2200" i="0">
                  <a:solidFill>
                    <a:schemeClr val="tx1"/>
                  </a:solidFill>
                  <a:latin typeface="Arial" pitchFamily="34" charset="0"/>
                </a:rPr>
                <a:t>Objectives</a:t>
              </a:r>
              <a:endParaRPr lang="fr-FR" i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sp>
        <p:nvSpPr>
          <p:cNvPr id="1389573" name="Text Box 5"/>
          <p:cNvSpPr txBox="1">
            <a:spLocks noChangeArrowheads="1"/>
          </p:cNvSpPr>
          <p:nvPr/>
        </p:nvSpPr>
        <p:spPr bwMode="auto">
          <a:xfrm>
            <a:off x="6705600" y="2044700"/>
            <a:ext cx="2286000" cy="7620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WHY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a new system?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74" name="Text Box 6"/>
          <p:cNvSpPr txBox="1">
            <a:spLocks noChangeArrowheads="1"/>
          </p:cNvSpPr>
          <p:nvPr/>
        </p:nvSpPr>
        <p:spPr bwMode="auto">
          <a:xfrm>
            <a:off x="7010400" y="3644900"/>
            <a:ext cx="1752600" cy="7620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WHAT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services?</a:t>
            </a:r>
            <a:endParaRPr lang="fr-FR" sz="2800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389575" name="Text Box 7"/>
          <p:cNvSpPr txBox="1">
            <a:spLocks noChangeArrowheads="1"/>
          </p:cNvSpPr>
          <p:nvPr/>
        </p:nvSpPr>
        <p:spPr bwMode="auto">
          <a:xfrm>
            <a:off x="6848475" y="4968875"/>
            <a:ext cx="2066925" cy="14319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WHO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will be responsible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for what ?</a:t>
            </a:r>
            <a:endParaRPr lang="fr-FR" i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76" name="Text Box 8"/>
          <p:cNvSpPr txBox="1">
            <a:spLocks noChangeArrowheads="1"/>
          </p:cNvSpPr>
          <p:nvPr/>
        </p:nvSpPr>
        <p:spPr bwMode="auto">
          <a:xfrm>
            <a:off x="5210175" y="2882900"/>
            <a:ext cx="976313" cy="4270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2200">
                <a:solidFill>
                  <a:srgbClr val="009999"/>
                </a:solidFill>
                <a:latin typeface="Helvetica" charset="0"/>
              </a:rPr>
              <a:t>satisfy</a:t>
            </a:r>
            <a:endParaRPr lang="fr-FR" sz="2800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060" name="Text Box 9"/>
          <p:cNvSpPr txBox="1">
            <a:spLocks noChangeArrowheads="1"/>
          </p:cNvSpPr>
          <p:nvPr/>
        </p:nvSpPr>
        <p:spPr bwMode="auto">
          <a:xfrm>
            <a:off x="2274888" y="4892675"/>
            <a:ext cx="16875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r">
              <a:lnSpc>
                <a:spcPct val="80000"/>
              </a:lnSpc>
              <a:spcBef>
                <a:spcPts val="700"/>
              </a:spcBef>
            </a:pPr>
            <a:r>
              <a:rPr lang="fr-FR" altLang="en-US" sz="2200">
                <a:solidFill>
                  <a:srgbClr val="009999"/>
                </a:solidFill>
                <a:latin typeface="Helvetica" charset="0"/>
              </a:rPr>
              <a:t>assignment</a:t>
            </a:r>
            <a:endParaRPr lang="fr-FR" altLang="en-US" sz="2200" b="1">
              <a:solidFill>
                <a:schemeClr val="accent2"/>
              </a:solidFill>
              <a:latin typeface="Helvetica" charset="0"/>
            </a:endParaRPr>
          </a:p>
        </p:txBody>
      </p:sp>
      <p:grpSp>
        <p:nvGrpSpPr>
          <p:cNvPr id="2061" name="Group 168"/>
          <p:cNvGrpSpPr>
            <a:grpSpLocks/>
          </p:cNvGrpSpPr>
          <p:nvPr/>
        </p:nvGrpSpPr>
        <p:grpSpPr bwMode="auto">
          <a:xfrm>
            <a:off x="3505200" y="3340100"/>
            <a:ext cx="3810000" cy="1524000"/>
            <a:chOff x="2949" y="2076"/>
            <a:chExt cx="2358" cy="839"/>
          </a:xfrm>
        </p:grpSpPr>
        <p:sp>
          <p:nvSpPr>
            <p:cNvPr id="1389665" name="Freeform 97"/>
            <p:cNvSpPr>
              <a:spLocks/>
            </p:cNvSpPr>
            <p:nvPr/>
          </p:nvSpPr>
          <p:spPr bwMode="auto">
            <a:xfrm>
              <a:off x="3111" y="2120"/>
              <a:ext cx="2196" cy="795"/>
            </a:xfrm>
            <a:custGeom>
              <a:avLst/>
              <a:gdLst/>
              <a:ahLst/>
              <a:cxnLst>
                <a:cxn ang="0">
                  <a:pos x="716" y="113"/>
                </a:cxn>
                <a:cxn ang="0">
                  <a:pos x="807" y="108"/>
                </a:cxn>
                <a:cxn ang="0">
                  <a:pos x="903" y="113"/>
                </a:cxn>
                <a:cxn ang="0">
                  <a:pos x="985" y="123"/>
                </a:cxn>
                <a:cxn ang="0">
                  <a:pos x="1069" y="128"/>
                </a:cxn>
                <a:cxn ang="0">
                  <a:pos x="1151" y="128"/>
                </a:cxn>
                <a:cxn ang="0">
                  <a:pos x="1231" y="121"/>
                </a:cxn>
                <a:cxn ang="0">
                  <a:pos x="1311" y="106"/>
                </a:cxn>
                <a:cxn ang="0">
                  <a:pos x="1431" y="75"/>
                </a:cxn>
                <a:cxn ang="0">
                  <a:pos x="1576" y="41"/>
                </a:cxn>
                <a:cxn ang="0">
                  <a:pos x="1723" y="14"/>
                </a:cxn>
                <a:cxn ang="0">
                  <a:pos x="1872" y="1"/>
                </a:cxn>
                <a:cxn ang="0">
                  <a:pos x="2019" y="2"/>
                </a:cxn>
                <a:cxn ang="0">
                  <a:pos x="2145" y="24"/>
                </a:cxn>
                <a:cxn ang="0">
                  <a:pos x="2192" y="80"/>
                </a:cxn>
                <a:cxn ang="0">
                  <a:pos x="2185" y="149"/>
                </a:cxn>
                <a:cxn ang="0">
                  <a:pos x="2139" y="184"/>
                </a:cxn>
                <a:cxn ang="0">
                  <a:pos x="2064" y="192"/>
                </a:cxn>
                <a:cxn ang="0">
                  <a:pos x="1977" y="186"/>
                </a:cxn>
                <a:cxn ang="0">
                  <a:pos x="1893" y="180"/>
                </a:cxn>
                <a:cxn ang="0">
                  <a:pos x="1832" y="188"/>
                </a:cxn>
                <a:cxn ang="0">
                  <a:pos x="1801" y="279"/>
                </a:cxn>
                <a:cxn ang="0">
                  <a:pos x="1801" y="462"/>
                </a:cxn>
                <a:cxn ang="0">
                  <a:pos x="1824" y="720"/>
                </a:cxn>
                <a:cxn ang="0">
                  <a:pos x="1845" y="1056"/>
                </a:cxn>
                <a:cxn ang="0">
                  <a:pos x="1870" y="1313"/>
                </a:cxn>
                <a:cxn ang="0">
                  <a:pos x="1847" y="1389"/>
                </a:cxn>
                <a:cxn ang="0">
                  <a:pos x="1782" y="1444"/>
                </a:cxn>
                <a:cxn ang="0">
                  <a:pos x="1696" y="1467"/>
                </a:cxn>
                <a:cxn ang="0">
                  <a:pos x="1610" y="1482"/>
                </a:cxn>
                <a:cxn ang="0">
                  <a:pos x="1524" y="1494"/>
                </a:cxn>
                <a:cxn ang="0">
                  <a:pos x="1437" y="1504"/>
                </a:cxn>
                <a:cxn ang="0">
                  <a:pos x="1347" y="1513"/>
                </a:cxn>
                <a:cxn ang="0">
                  <a:pos x="1246" y="1526"/>
                </a:cxn>
                <a:cxn ang="0">
                  <a:pos x="1126" y="1541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3" y="1574"/>
                </a:cxn>
                <a:cxn ang="0">
                  <a:pos x="653" y="1578"/>
                </a:cxn>
                <a:cxn ang="0">
                  <a:pos x="540" y="1582"/>
                </a:cxn>
                <a:cxn ang="0">
                  <a:pos x="426" y="1587"/>
                </a:cxn>
                <a:cxn ang="0">
                  <a:pos x="313" y="1590"/>
                </a:cxn>
                <a:cxn ang="0">
                  <a:pos x="202" y="1584"/>
                </a:cxn>
                <a:cxn ang="0">
                  <a:pos x="96" y="1564"/>
                </a:cxn>
                <a:cxn ang="0">
                  <a:pos x="12" y="1513"/>
                </a:cxn>
                <a:cxn ang="0">
                  <a:pos x="8" y="1424"/>
                </a:cxn>
                <a:cxn ang="0">
                  <a:pos x="76" y="1354"/>
                </a:cxn>
                <a:cxn ang="0">
                  <a:pos x="174" y="1348"/>
                </a:cxn>
                <a:cxn ang="0">
                  <a:pos x="288" y="1365"/>
                </a:cxn>
                <a:cxn ang="0">
                  <a:pos x="435" y="1285"/>
                </a:cxn>
                <a:cxn ang="0">
                  <a:pos x="483" y="1014"/>
                </a:cxn>
                <a:cxn ang="0">
                  <a:pos x="426" y="734"/>
                </a:cxn>
                <a:cxn ang="0">
                  <a:pos x="408" y="493"/>
                </a:cxn>
                <a:cxn ang="0">
                  <a:pos x="441" y="310"/>
                </a:cxn>
                <a:cxn ang="0">
                  <a:pos x="492" y="223"/>
                </a:cxn>
                <a:cxn ang="0">
                  <a:pos x="572" y="147"/>
                </a:cxn>
                <a:cxn ang="0">
                  <a:pos x="628" y="118"/>
                </a:cxn>
              </a:cxnLst>
              <a:rect l="0" t="0" r="r" b="b"/>
              <a:pathLst>
                <a:path w="2196" h="1590">
                  <a:moveTo>
                    <a:pt x="655" y="118"/>
                  </a:moveTo>
                  <a:lnTo>
                    <a:pt x="685" y="115"/>
                  </a:lnTo>
                  <a:lnTo>
                    <a:pt x="716" y="113"/>
                  </a:lnTo>
                  <a:lnTo>
                    <a:pt x="744" y="110"/>
                  </a:lnTo>
                  <a:lnTo>
                    <a:pt x="777" y="108"/>
                  </a:lnTo>
                  <a:lnTo>
                    <a:pt x="807" y="108"/>
                  </a:lnTo>
                  <a:lnTo>
                    <a:pt x="838" y="108"/>
                  </a:lnTo>
                  <a:lnTo>
                    <a:pt x="870" y="109"/>
                  </a:lnTo>
                  <a:lnTo>
                    <a:pt x="903" y="113"/>
                  </a:lnTo>
                  <a:lnTo>
                    <a:pt x="929" y="117"/>
                  </a:lnTo>
                  <a:lnTo>
                    <a:pt x="958" y="119"/>
                  </a:lnTo>
                  <a:lnTo>
                    <a:pt x="985" y="123"/>
                  </a:lnTo>
                  <a:lnTo>
                    <a:pt x="1013" y="124"/>
                  </a:lnTo>
                  <a:lnTo>
                    <a:pt x="1040" y="127"/>
                  </a:lnTo>
                  <a:lnTo>
                    <a:pt x="1069" y="128"/>
                  </a:lnTo>
                  <a:lnTo>
                    <a:pt x="1095" y="128"/>
                  </a:lnTo>
                  <a:lnTo>
                    <a:pt x="1124" y="128"/>
                  </a:lnTo>
                  <a:lnTo>
                    <a:pt x="1151" y="128"/>
                  </a:lnTo>
                  <a:lnTo>
                    <a:pt x="1177" y="127"/>
                  </a:lnTo>
                  <a:lnTo>
                    <a:pt x="1204" y="124"/>
                  </a:lnTo>
                  <a:lnTo>
                    <a:pt x="1231" y="121"/>
                  </a:lnTo>
                  <a:lnTo>
                    <a:pt x="1257" y="117"/>
                  </a:lnTo>
                  <a:lnTo>
                    <a:pt x="1284" y="113"/>
                  </a:lnTo>
                  <a:lnTo>
                    <a:pt x="1311" y="106"/>
                  </a:lnTo>
                  <a:lnTo>
                    <a:pt x="1338" y="100"/>
                  </a:lnTo>
                  <a:lnTo>
                    <a:pt x="1385" y="87"/>
                  </a:lnTo>
                  <a:lnTo>
                    <a:pt x="1431" y="75"/>
                  </a:lnTo>
                  <a:lnTo>
                    <a:pt x="1479" y="63"/>
                  </a:lnTo>
                  <a:lnTo>
                    <a:pt x="1528" y="52"/>
                  </a:lnTo>
                  <a:lnTo>
                    <a:pt x="1576" y="41"/>
                  </a:lnTo>
                  <a:lnTo>
                    <a:pt x="1626" y="31"/>
                  </a:lnTo>
                  <a:lnTo>
                    <a:pt x="1673" y="22"/>
                  </a:lnTo>
                  <a:lnTo>
                    <a:pt x="1723" y="14"/>
                  </a:lnTo>
                  <a:lnTo>
                    <a:pt x="1772" y="9"/>
                  </a:lnTo>
                  <a:lnTo>
                    <a:pt x="1822" y="4"/>
                  </a:lnTo>
                  <a:lnTo>
                    <a:pt x="1872" y="1"/>
                  </a:lnTo>
                  <a:lnTo>
                    <a:pt x="1921" y="0"/>
                  </a:lnTo>
                  <a:lnTo>
                    <a:pt x="1969" y="0"/>
                  </a:lnTo>
                  <a:lnTo>
                    <a:pt x="2019" y="2"/>
                  </a:lnTo>
                  <a:lnTo>
                    <a:pt x="2068" y="8"/>
                  </a:lnTo>
                  <a:lnTo>
                    <a:pt x="2116" y="15"/>
                  </a:lnTo>
                  <a:lnTo>
                    <a:pt x="2145" y="24"/>
                  </a:lnTo>
                  <a:lnTo>
                    <a:pt x="2165" y="40"/>
                  </a:lnTo>
                  <a:lnTo>
                    <a:pt x="2181" y="58"/>
                  </a:lnTo>
                  <a:lnTo>
                    <a:pt x="2192" y="80"/>
                  </a:lnTo>
                  <a:lnTo>
                    <a:pt x="2196" y="104"/>
                  </a:lnTo>
                  <a:lnTo>
                    <a:pt x="2194" y="127"/>
                  </a:lnTo>
                  <a:lnTo>
                    <a:pt x="2185" y="149"/>
                  </a:lnTo>
                  <a:lnTo>
                    <a:pt x="2171" y="167"/>
                  </a:lnTo>
                  <a:lnTo>
                    <a:pt x="2158" y="178"/>
                  </a:lnTo>
                  <a:lnTo>
                    <a:pt x="2139" y="184"/>
                  </a:lnTo>
                  <a:lnTo>
                    <a:pt x="2116" y="189"/>
                  </a:lnTo>
                  <a:lnTo>
                    <a:pt x="2091" y="191"/>
                  </a:lnTo>
                  <a:lnTo>
                    <a:pt x="2064" y="192"/>
                  </a:lnTo>
                  <a:lnTo>
                    <a:pt x="2036" y="191"/>
                  </a:lnTo>
                  <a:lnTo>
                    <a:pt x="2005" y="188"/>
                  </a:lnTo>
                  <a:lnTo>
                    <a:pt x="1977" y="186"/>
                  </a:lnTo>
                  <a:lnTo>
                    <a:pt x="1946" y="184"/>
                  </a:lnTo>
                  <a:lnTo>
                    <a:pt x="1917" y="182"/>
                  </a:lnTo>
                  <a:lnTo>
                    <a:pt x="1893" y="180"/>
                  </a:lnTo>
                  <a:lnTo>
                    <a:pt x="1868" y="182"/>
                  </a:lnTo>
                  <a:lnTo>
                    <a:pt x="1849" y="183"/>
                  </a:lnTo>
                  <a:lnTo>
                    <a:pt x="1832" y="188"/>
                  </a:lnTo>
                  <a:lnTo>
                    <a:pt x="1820" y="195"/>
                  </a:lnTo>
                  <a:lnTo>
                    <a:pt x="1814" y="205"/>
                  </a:lnTo>
                  <a:lnTo>
                    <a:pt x="1801" y="279"/>
                  </a:lnTo>
                  <a:lnTo>
                    <a:pt x="1797" y="349"/>
                  </a:lnTo>
                  <a:lnTo>
                    <a:pt x="1799" y="412"/>
                  </a:lnTo>
                  <a:lnTo>
                    <a:pt x="1801" y="462"/>
                  </a:lnTo>
                  <a:lnTo>
                    <a:pt x="1805" y="562"/>
                  </a:lnTo>
                  <a:lnTo>
                    <a:pt x="1813" y="635"/>
                  </a:lnTo>
                  <a:lnTo>
                    <a:pt x="1824" y="720"/>
                  </a:lnTo>
                  <a:lnTo>
                    <a:pt x="1841" y="859"/>
                  </a:lnTo>
                  <a:lnTo>
                    <a:pt x="1847" y="960"/>
                  </a:lnTo>
                  <a:lnTo>
                    <a:pt x="1845" y="1056"/>
                  </a:lnTo>
                  <a:lnTo>
                    <a:pt x="1849" y="1161"/>
                  </a:lnTo>
                  <a:lnTo>
                    <a:pt x="1868" y="1289"/>
                  </a:lnTo>
                  <a:lnTo>
                    <a:pt x="1870" y="1313"/>
                  </a:lnTo>
                  <a:lnTo>
                    <a:pt x="1868" y="1339"/>
                  </a:lnTo>
                  <a:lnTo>
                    <a:pt x="1858" y="1364"/>
                  </a:lnTo>
                  <a:lnTo>
                    <a:pt x="1847" y="1389"/>
                  </a:lnTo>
                  <a:lnTo>
                    <a:pt x="1828" y="1411"/>
                  </a:lnTo>
                  <a:lnTo>
                    <a:pt x="1807" y="1430"/>
                  </a:lnTo>
                  <a:lnTo>
                    <a:pt x="1782" y="1444"/>
                  </a:lnTo>
                  <a:lnTo>
                    <a:pt x="1751" y="1455"/>
                  </a:lnTo>
                  <a:lnTo>
                    <a:pt x="1723" y="1461"/>
                  </a:lnTo>
                  <a:lnTo>
                    <a:pt x="1696" y="1467"/>
                  </a:lnTo>
                  <a:lnTo>
                    <a:pt x="1668" y="1472"/>
                  </a:lnTo>
                  <a:lnTo>
                    <a:pt x="1639" y="1477"/>
                  </a:lnTo>
                  <a:lnTo>
                    <a:pt x="1610" y="1482"/>
                  </a:lnTo>
                  <a:lnTo>
                    <a:pt x="1582" y="1486"/>
                  </a:lnTo>
                  <a:lnTo>
                    <a:pt x="1553" y="1490"/>
                  </a:lnTo>
                  <a:lnTo>
                    <a:pt x="1524" y="1494"/>
                  </a:lnTo>
                  <a:lnTo>
                    <a:pt x="1494" y="1496"/>
                  </a:lnTo>
                  <a:lnTo>
                    <a:pt x="1465" y="1500"/>
                  </a:lnTo>
                  <a:lnTo>
                    <a:pt x="1437" y="1504"/>
                  </a:lnTo>
                  <a:lnTo>
                    <a:pt x="1406" y="1507"/>
                  </a:lnTo>
                  <a:lnTo>
                    <a:pt x="1376" y="1511"/>
                  </a:lnTo>
                  <a:lnTo>
                    <a:pt x="1347" y="1513"/>
                  </a:lnTo>
                  <a:lnTo>
                    <a:pt x="1317" y="1517"/>
                  </a:lnTo>
                  <a:lnTo>
                    <a:pt x="1286" y="1521"/>
                  </a:lnTo>
                  <a:lnTo>
                    <a:pt x="1246" y="1526"/>
                  </a:lnTo>
                  <a:lnTo>
                    <a:pt x="1206" y="1532"/>
                  </a:lnTo>
                  <a:lnTo>
                    <a:pt x="1166" y="1537"/>
                  </a:lnTo>
                  <a:lnTo>
                    <a:pt x="1126" y="1541"/>
                  </a:lnTo>
                  <a:lnTo>
                    <a:pt x="1086" y="1546"/>
                  </a:lnTo>
                  <a:lnTo>
                    <a:pt x="1048" y="1551"/>
                  </a:lnTo>
                  <a:lnTo>
                    <a:pt x="1007" y="1555"/>
                  </a:lnTo>
                  <a:lnTo>
                    <a:pt x="969" y="1559"/>
                  </a:lnTo>
                  <a:lnTo>
                    <a:pt x="929" y="1563"/>
                  </a:lnTo>
                  <a:lnTo>
                    <a:pt x="889" y="1567"/>
                  </a:lnTo>
                  <a:lnTo>
                    <a:pt x="851" y="1569"/>
                  </a:lnTo>
                  <a:lnTo>
                    <a:pt x="811" y="1572"/>
                  </a:lnTo>
                  <a:lnTo>
                    <a:pt x="773" y="1574"/>
                  </a:lnTo>
                  <a:lnTo>
                    <a:pt x="733" y="1576"/>
                  </a:lnTo>
                  <a:lnTo>
                    <a:pt x="693" y="1577"/>
                  </a:lnTo>
                  <a:lnTo>
                    <a:pt x="653" y="1578"/>
                  </a:lnTo>
                  <a:lnTo>
                    <a:pt x="614" y="1578"/>
                  </a:lnTo>
                  <a:lnTo>
                    <a:pt x="578" y="1580"/>
                  </a:lnTo>
                  <a:lnTo>
                    <a:pt x="540" y="1582"/>
                  </a:lnTo>
                  <a:lnTo>
                    <a:pt x="502" y="1584"/>
                  </a:lnTo>
                  <a:lnTo>
                    <a:pt x="464" y="1586"/>
                  </a:lnTo>
                  <a:lnTo>
                    <a:pt x="426" y="1587"/>
                  </a:lnTo>
                  <a:lnTo>
                    <a:pt x="387" y="1589"/>
                  </a:lnTo>
                  <a:lnTo>
                    <a:pt x="351" y="1590"/>
                  </a:lnTo>
                  <a:lnTo>
                    <a:pt x="313" y="1590"/>
                  </a:lnTo>
                  <a:lnTo>
                    <a:pt x="275" y="1589"/>
                  </a:lnTo>
                  <a:lnTo>
                    <a:pt x="239" y="1587"/>
                  </a:lnTo>
                  <a:lnTo>
                    <a:pt x="202" y="1584"/>
                  </a:lnTo>
                  <a:lnTo>
                    <a:pt x="166" y="1580"/>
                  </a:lnTo>
                  <a:lnTo>
                    <a:pt x="130" y="1573"/>
                  </a:lnTo>
                  <a:lnTo>
                    <a:pt x="96" y="1564"/>
                  </a:lnTo>
                  <a:lnTo>
                    <a:pt x="61" y="1554"/>
                  </a:lnTo>
                  <a:lnTo>
                    <a:pt x="33" y="1538"/>
                  </a:lnTo>
                  <a:lnTo>
                    <a:pt x="12" y="1513"/>
                  </a:lnTo>
                  <a:lnTo>
                    <a:pt x="2" y="1486"/>
                  </a:lnTo>
                  <a:lnTo>
                    <a:pt x="0" y="1455"/>
                  </a:lnTo>
                  <a:lnTo>
                    <a:pt x="8" y="1424"/>
                  </a:lnTo>
                  <a:lnTo>
                    <a:pt x="23" y="1395"/>
                  </a:lnTo>
                  <a:lnTo>
                    <a:pt x="46" y="1370"/>
                  </a:lnTo>
                  <a:lnTo>
                    <a:pt x="76" y="1354"/>
                  </a:lnTo>
                  <a:lnTo>
                    <a:pt x="107" y="1347"/>
                  </a:lnTo>
                  <a:lnTo>
                    <a:pt x="139" y="1346"/>
                  </a:lnTo>
                  <a:lnTo>
                    <a:pt x="174" y="1348"/>
                  </a:lnTo>
                  <a:lnTo>
                    <a:pt x="210" y="1354"/>
                  </a:lnTo>
                  <a:lnTo>
                    <a:pt x="248" y="1360"/>
                  </a:lnTo>
                  <a:lnTo>
                    <a:pt x="288" y="1365"/>
                  </a:lnTo>
                  <a:lnTo>
                    <a:pt x="328" y="1369"/>
                  </a:lnTo>
                  <a:lnTo>
                    <a:pt x="366" y="1368"/>
                  </a:lnTo>
                  <a:lnTo>
                    <a:pt x="435" y="1285"/>
                  </a:lnTo>
                  <a:lnTo>
                    <a:pt x="473" y="1198"/>
                  </a:lnTo>
                  <a:lnTo>
                    <a:pt x="487" y="1108"/>
                  </a:lnTo>
                  <a:lnTo>
                    <a:pt x="483" y="1014"/>
                  </a:lnTo>
                  <a:lnTo>
                    <a:pt x="468" y="921"/>
                  </a:lnTo>
                  <a:lnTo>
                    <a:pt x="447" y="826"/>
                  </a:lnTo>
                  <a:lnTo>
                    <a:pt x="426" y="734"/>
                  </a:lnTo>
                  <a:lnTo>
                    <a:pt x="410" y="643"/>
                  </a:lnTo>
                  <a:lnTo>
                    <a:pt x="407" y="569"/>
                  </a:lnTo>
                  <a:lnTo>
                    <a:pt x="408" y="493"/>
                  </a:lnTo>
                  <a:lnTo>
                    <a:pt x="418" y="419"/>
                  </a:lnTo>
                  <a:lnTo>
                    <a:pt x="431" y="343"/>
                  </a:lnTo>
                  <a:lnTo>
                    <a:pt x="441" y="310"/>
                  </a:lnTo>
                  <a:lnTo>
                    <a:pt x="454" y="280"/>
                  </a:lnTo>
                  <a:lnTo>
                    <a:pt x="471" y="252"/>
                  </a:lnTo>
                  <a:lnTo>
                    <a:pt x="492" y="223"/>
                  </a:lnTo>
                  <a:lnTo>
                    <a:pt x="517" y="197"/>
                  </a:lnTo>
                  <a:lnTo>
                    <a:pt x="544" y="171"/>
                  </a:lnTo>
                  <a:lnTo>
                    <a:pt x="572" y="147"/>
                  </a:lnTo>
                  <a:lnTo>
                    <a:pt x="603" y="122"/>
                  </a:lnTo>
                  <a:lnTo>
                    <a:pt x="614" y="118"/>
                  </a:lnTo>
                  <a:lnTo>
                    <a:pt x="628" y="118"/>
                  </a:lnTo>
                  <a:lnTo>
                    <a:pt x="641" y="118"/>
                  </a:lnTo>
                  <a:lnTo>
                    <a:pt x="655" y="1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6" name="Freeform 98"/>
            <p:cNvSpPr>
              <a:spLocks/>
            </p:cNvSpPr>
            <p:nvPr/>
          </p:nvSpPr>
          <p:spPr bwMode="auto">
            <a:xfrm>
              <a:off x="2959" y="2080"/>
              <a:ext cx="2193" cy="794"/>
            </a:xfrm>
            <a:custGeom>
              <a:avLst/>
              <a:gdLst/>
              <a:ahLst/>
              <a:cxnLst>
                <a:cxn ang="0">
                  <a:pos x="713" y="115"/>
                </a:cxn>
                <a:cxn ang="0">
                  <a:pos x="805" y="109"/>
                </a:cxn>
                <a:cxn ang="0">
                  <a:pos x="900" y="115"/>
                </a:cxn>
                <a:cxn ang="0">
                  <a:pos x="982" y="124"/>
                </a:cxn>
                <a:cxn ang="0">
                  <a:pos x="1066" y="129"/>
                </a:cxn>
                <a:cxn ang="0">
                  <a:pos x="1148" y="129"/>
                </a:cxn>
                <a:cxn ang="0">
                  <a:pos x="1230" y="122"/>
                </a:cxn>
                <a:cxn ang="0">
                  <a:pos x="1310" y="108"/>
                </a:cxn>
                <a:cxn ang="0">
                  <a:pos x="1430" y="76"/>
                </a:cxn>
                <a:cxn ang="0">
                  <a:pos x="1573" y="42"/>
                </a:cxn>
                <a:cxn ang="0">
                  <a:pos x="1720" y="16"/>
                </a:cxn>
                <a:cxn ang="0">
                  <a:pos x="1869" y="1"/>
                </a:cxn>
                <a:cxn ang="0">
                  <a:pos x="2016" y="3"/>
                </a:cxn>
                <a:cxn ang="0">
                  <a:pos x="2142" y="25"/>
                </a:cxn>
                <a:cxn ang="0">
                  <a:pos x="2190" y="81"/>
                </a:cxn>
                <a:cxn ang="0">
                  <a:pos x="2182" y="150"/>
                </a:cxn>
                <a:cxn ang="0">
                  <a:pos x="2136" y="186"/>
                </a:cxn>
                <a:cxn ang="0">
                  <a:pos x="2062" y="192"/>
                </a:cxn>
                <a:cxn ang="0">
                  <a:pos x="1974" y="187"/>
                </a:cxn>
                <a:cxn ang="0">
                  <a:pos x="1890" y="181"/>
                </a:cxn>
                <a:cxn ang="0">
                  <a:pos x="1829" y="189"/>
                </a:cxn>
                <a:cxn ang="0">
                  <a:pos x="1799" y="280"/>
                </a:cxn>
                <a:cxn ang="0">
                  <a:pos x="1799" y="463"/>
                </a:cxn>
                <a:cxn ang="0">
                  <a:pos x="1821" y="723"/>
                </a:cxn>
                <a:cxn ang="0">
                  <a:pos x="1842" y="1058"/>
                </a:cxn>
                <a:cxn ang="0">
                  <a:pos x="1867" y="1314"/>
                </a:cxn>
                <a:cxn ang="0">
                  <a:pos x="1844" y="1389"/>
                </a:cxn>
                <a:cxn ang="0">
                  <a:pos x="1779" y="1446"/>
                </a:cxn>
                <a:cxn ang="0">
                  <a:pos x="1694" y="1468"/>
                </a:cxn>
                <a:cxn ang="0">
                  <a:pos x="1608" y="1483"/>
                </a:cxn>
                <a:cxn ang="0">
                  <a:pos x="1522" y="1494"/>
                </a:cxn>
                <a:cxn ang="0">
                  <a:pos x="1434" y="1505"/>
                </a:cxn>
                <a:cxn ang="0">
                  <a:pos x="1345" y="1514"/>
                </a:cxn>
                <a:cxn ang="0">
                  <a:pos x="1243" y="1527"/>
                </a:cxn>
                <a:cxn ang="0">
                  <a:pos x="1125" y="1542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0" y="1575"/>
                </a:cxn>
                <a:cxn ang="0">
                  <a:pos x="650" y="1579"/>
                </a:cxn>
                <a:cxn ang="0">
                  <a:pos x="538" y="1583"/>
                </a:cxn>
                <a:cxn ang="0">
                  <a:pos x="423" y="1589"/>
                </a:cxn>
                <a:cxn ang="0">
                  <a:pos x="310" y="1590"/>
                </a:cxn>
                <a:cxn ang="0">
                  <a:pos x="200" y="1584"/>
                </a:cxn>
                <a:cxn ang="0">
                  <a:pos x="93" y="1564"/>
                </a:cxn>
                <a:cxn ang="0">
                  <a:pos x="11" y="1514"/>
                </a:cxn>
                <a:cxn ang="0">
                  <a:pos x="5" y="1424"/>
                </a:cxn>
                <a:cxn ang="0">
                  <a:pos x="74" y="1354"/>
                </a:cxn>
                <a:cxn ang="0">
                  <a:pos x="171" y="1349"/>
                </a:cxn>
                <a:cxn ang="0">
                  <a:pos x="286" y="1367"/>
                </a:cxn>
                <a:cxn ang="0">
                  <a:pos x="433" y="1286"/>
                </a:cxn>
                <a:cxn ang="0">
                  <a:pos x="480" y="1016"/>
                </a:cxn>
                <a:cxn ang="0">
                  <a:pos x="423" y="736"/>
                </a:cxn>
                <a:cxn ang="0">
                  <a:pos x="406" y="494"/>
                </a:cxn>
                <a:cxn ang="0">
                  <a:pos x="440" y="312"/>
                </a:cxn>
                <a:cxn ang="0">
                  <a:pos x="490" y="225"/>
                </a:cxn>
                <a:cxn ang="0">
                  <a:pos x="570" y="148"/>
                </a:cxn>
                <a:cxn ang="0">
                  <a:pos x="625" y="118"/>
                </a:cxn>
              </a:cxnLst>
              <a:rect l="0" t="0" r="r" b="b"/>
              <a:pathLst>
                <a:path w="2193" h="1590">
                  <a:moveTo>
                    <a:pt x="652" y="120"/>
                  </a:moveTo>
                  <a:lnTo>
                    <a:pt x="683" y="117"/>
                  </a:lnTo>
                  <a:lnTo>
                    <a:pt x="713" y="115"/>
                  </a:lnTo>
                  <a:lnTo>
                    <a:pt x="744" y="112"/>
                  </a:lnTo>
                  <a:lnTo>
                    <a:pt x="774" y="109"/>
                  </a:lnTo>
                  <a:lnTo>
                    <a:pt x="805" y="109"/>
                  </a:lnTo>
                  <a:lnTo>
                    <a:pt x="837" y="109"/>
                  </a:lnTo>
                  <a:lnTo>
                    <a:pt x="868" y="111"/>
                  </a:lnTo>
                  <a:lnTo>
                    <a:pt x="900" y="115"/>
                  </a:lnTo>
                  <a:lnTo>
                    <a:pt x="927" y="118"/>
                  </a:lnTo>
                  <a:lnTo>
                    <a:pt x="955" y="121"/>
                  </a:lnTo>
                  <a:lnTo>
                    <a:pt x="982" y="124"/>
                  </a:lnTo>
                  <a:lnTo>
                    <a:pt x="1011" y="126"/>
                  </a:lnTo>
                  <a:lnTo>
                    <a:pt x="1039" y="128"/>
                  </a:lnTo>
                  <a:lnTo>
                    <a:pt x="1066" y="129"/>
                  </a:lnTo>
                  <a:lnTo>
                    <a:pt x="1095" y="130"/>
                  </a:lnTo>
                  <a:lnTo>
                    <a:pt x="1121" y="130"/>
                  </a:lnTo>
                  <a:lnTo>
                    <a:pt x="1148" y="129"/>
                  </a:lnTo>
                  <a:lnTo>
                    <a:pt x="1177" y="128"/>
                  </a:lnTo>
                  <a:lnTo>
                    <a:pt x="1203" y="126"/>
                  </a:lnTo>
                  <a:lnTo>
                    <a:pt x="1230" y="122"/>
                  </a:lnTo>
                  <a:lnTo>
                    <a:pt x="1257" y="118"/>
                  </a:lnTo>
                  <a:lnTo>
                    <a:pt x="1283" y="115"/>
                  </a:lnTo>
                  <a:lnTo>
                    <a:pt x="1310" y="108"/>
                  </a:lnTo>
                  <a:lnTo>
                    <a:pt x="1337" y="102"/>
                  </a:lnTo>
                  <a:lnTo>
                    <a:pt x="1383" y="89"/>
                  </a:lnTo>
                  <a:lnTo>
                    <a:pt x="1430" y="76"/>
                  </a:lnTo>
                  <a:lnTo>
                    <a:pt x="1478" y="64"/>
                  </a:lnTo>
                  <a:lnTo>
                    <a:pt x="1526" y="52"/>
                  </a:lnTo>
                  <a:lnTo>
                    <a:pt x="1573" y="42"/>
                  </a:lnTo>
                  <a:lnTo>
                    <a:pt x="1623" y="31"/>
                  </a:lnTo>
                  <a:lnTo>
                    <a:pt x="1673" y="24"/>
                  </a:lnTo>
                  <a:lnTo>
                    <a:pt x="1720" y="16"/>
                  </a:lnTo>
                  <a:lnTo>
                    <a:pt x="1770" y="9"/>
                  </a:lnTo>
                  <a:lnTo>
                    <a:pt x="1820" y="4"/>
                  </a:lnTo>
                  <a:lnTo>
                    <a:pt x="1869" y="1"/>
                  </a:lnTo>
                  <a:lnTo>
                    <a:pt x="1919" y="0"/>
                  </a:lnTo>
                  <a:lnTo>
                    <a:pt x="1966" y="0"/>
                  </a:lnTo>
                  <a:lnTo>
                    <a:pt x="2016" y="3"/>
                  </a:lnTo>
                  <a:lnTo>
                    <a:pt x="2066" y="8"/>
                  </a:lnTo>
                  <a:lnTo>
                    <a:pt x="2113" y="16"/>
                  </a:lnTo>
                  <a:lnTo>
                    <a:pt x="2142" y="25"/>
                  </a:lnTo>
                  <a:lnTo>
                    <a:pt x="2163" y="40"/>
                  </a:lnTo>
                  <a:lnTo>
                    <a:pt x="2178" y="59"/>
                  </a:lnTo>
                  <a:lnTo>
                    <a:pt x="2190" y="81"/>
                  </a:lnTo>
                  <a:lnTo>
                    <a:pt x="2193" y="104"/>
                  </a:lnTo>
                  <a:lnTo>
                    <a:pt x="2192" y="128"/>
                  </a:lnTo>
                  <a:lnTo>
                    <a:pt x="2182" y="150"/>
                  </a:lnTo>
                  <a:lnTo>
                    <a:pt x="2169" y="169"/>
                  </a:lnTo>
                  <a:lnTo>
                    <a:pt x="2155" y="179"/>
                  </a:lnTo>
                  <a:lnTo>
                    <a:pt x="2136" y="186"/>
                  </a:lnTo>
                  <a:lnTo>
                    <a:pt x="2113" y="190"/>
                  </a:lnTo>
                  <a:lnTo>
                    <a:pt x="2089" y="192"/>
                  </a:lnTo>
                  <a:lnTo>
                    <a:pt x="2062" y="192"/>
                  </a:lnTo>
                  <a:lnTo>
                    <a:pt x="2033" y="191"/>
                  </a:lnTo>
                  <a:lnTo>
                    <a:pt x="2003" y="189"/>
                  </a:lnTo>
                  <a:lnTo>
                    <a:pt x="1974" y="187"/>
                  </a:lnTo>
                  <a:lnTo>
                    <a:pt x="1944" y="185"/>
                  </a:lnTo>
                  <a:lnTo>
                    <a:pt x="1915" y="182"/>
                  </a:lnTo>
                  <a:lnTo>
                    <a:pt x="1890" y="181"/>
                  </a:lnTo>
                  <a:lnTo>
                    <a:pt x="1865" y="182"/>
                  </a:lnTo>
                  <a:lnTo>
                    <a:pt x="1846" y="183"/>
                  </a:lnTo>
                  <a:lnTo>
                    <a:pt x="1829" y="189"/>
                  </a:lnTo>
                  <a:lnTo>
                    <a:pt x="1818" y="195"/>
                  </a:lnTo>
                  <a:lnTo>
                    <a:pt x="1812" y="205"/>
                  </a:lnTo>
                  <a:lnTo>
                    <a:pt x="1799" y="280"/>
                  </a:lnTo>
                  <a:lnTo>
                    <a:pt x="1797" y="350"/>
                  </a:lnTo>
                  <a:lnTo>
                    <a:pt x="1797" y="412"/>
                  </a:lnTo>
                  <a:lnTo>
                    <a:pt x="1799" y="463"/>
                  </a:lnTo>
                  <a:lnTo>
                    <a:pt x="1802" y="563"/>
                  </a:lnTo>
                  <a:lnTo>
                    <a:pt x="1810" y="636"/>
                  </a:lnTo>
                  <a:lnTo>
                    <a:pt x="1821" y="723"/>
                  </a:lnTo>
                  <a:lnTo>
                    <a:pt x="1839" y="862"/>
                  </a:lnTo>
                  <a:lnTo>
                    <a:pt x="1844" y="962"/>
                  </a:lnTo>
                  <a:lnTo>
                    <a:pt x="1842" y="1058"/>
                  </a:lnTo>
                  <a:lnTo>
                    <a:pt x="1846" y="1162"/>
                  </a:lnTo>
                  <a:lnTo>
                    <a:pt x="1865" y="1289"/>
                  </a:lnTo>
                  <a:lnTo>
                    <a:pt x="1867" y="1314"/>
                  </a:lnTo>
                  <a:lnTo>
                    <a:pt x="1865" y="1340"/>
                  </a:lnTo>
                  <a:lnTo>
                    <a:pt x="1858" y="1364"/>
                  </a:lnTo>
                  <a:lnTo>
                    <a:pt x="1844" y="1389"/>
                  </a:lnTo>
                  <a:lnTo>
                    <a:pt x="1827" y="1412"/>
                  </a:lnTo>
                  <a:lnTo>
                    <a:pt x="1806" y="1431"/>
                  </a:lnTo>
                  <a:lnTo>
                    <a:pt x="1779" y="1446"/>
                  </a:lnTo>
                  <a:lnTo>
                    <a:pt x="1749" y="1457"/>
                  </a:lnTo>
                  <a:lnTo>
                    <a:pt x="1722" y="1463"/>
                  </a:lnTo>
                  <a:lnTo>
                    <a:pt x="1694" y="1468"/>
                  </a:lnTo>
                  <a:lnTo>
                    <a:pt x="1665" y="1474"/>
                  </a:lnTo>
                  <a:lnTo>
                    <a:pt x="1636" y="1479"/>
                  </a:lnTo>
                  <a:lnTo>
                    <a:pt x="1608" y="1483"/>
                  </a:lnTo>
                  <a:lnTo>
                    <a:pt x="1579" y="1487"/>
                  </a:lnTo>
                  <a:lnTo>
                    <a:pt x="1551" y="1490"/>
                  </a:lnTo>
                  <a:lnTo>
                    <a:pt x="1522" y="1494"/>
                  </a:lnTo>
                  <a:lnTo>
                    <a:pt x="1493" y="1497"/>
                  </a:lnTo>
                  <a:lnTo>
                    <a:pt x="1463" y="1501"/>
                  </a:lnTo>
                  <a:lnTo>
                    <a:pt x="1434" y="1505"/>
                  </a:lnTo>
                  <a:lnTo>
                    <a:pt x="1404" y="1507"/>
                  </a:lnTo>
                  <a:lnTo>
                    <a:pt x="1373" y="1511"/>
                  </a:lnTo>
                  <a:lnTo>
                    <a:pt x="1345" y="1514"/>
                  </a:lnTo>
                  <a:lnTo>
                    <a:pt x="1314" y="1518"/>
                  </a:lnTo>
                  <a:lnTo>
                    <a:pt x="1283" y="1522"/>
                  </a:lnTo>
                  <a:lnTo>
                    <a:pt x="1243" y="1527"/>
                  </a:lnTo>
                  <a:lnTo>
                    <a:pt x="1203" y="1532"/>
                  </a:lnTo>
                  <a:lnTo>
                    <a:pt x="1163" y="1537"/>
                  </a:lnTo>
                  <a:lnTo>
                    <a:pt x="1125" y="1542"/>
                  </a:lnTo>
                  <a:lnTo>
                    <a:pt x="1085" y="1546"/>
                  </a:lnTo>
                  <a:lnTo>
                    <a:pt x="1045" y="1551"/>
                  </a:lnTo>
                  <a:lnTo>
                    <a:pt x="1007" y="1555"/>
                  </a:lnTo>
                  <a:lnTo>
                    <a:pt x="967" y="1559"/>
                  </a:lnTo>
                  <a:lnTo>
                    <a:pt x="927" y="1563"/>
                  </a:lnTo>
                  <a:lnTo>
                    <a:pt x="889" y="1567"/>
                  </a:lnTo>
                  <a:lnTo>
                    <a:pt x="848" y="1571"/>
                  </a:lnTo>
                  <a:lnTo>
                    <a:pt x="808" y="1574"/>
                  </a:lnTo>
                  <a:lnTo>
                    <a:pt x="770" y="1575"/>
                  </a:lnTo>
                  <a:lnTo>
                    <a:pt x="730" y="1577"/>
                  </a:lnTo>
                  <a:lnTo>
                    <a:pt x="690" y="1579"/>
                  </a:lnTo>
                  <a:lnTo>
                    <a:pt x="650" y="1579"/>
                  </a:lnTo>
                  <a:lnTo>
                    <a:pt x="612" y="1580"/>
                  </a:lnTo>
                  <a:lnTo>
                    <a:pt x="576" y="1581"/>
                  </a:lnTo>
                  <a:lnTo>
                    <a:pt x="538" y="1583"/>
                  </a:lnTo>
                  <a:lnTo>
                    <a:pt x="499" y="1585"/>
                  </a:lnTo>
                  <a:lnTo>
                    <a:pt x="461" y="1587"/>
                  </a:lnTo>
                  <a:lnTo>
                    <a:pt x="423" y="1589"/>
                  </a:lnTo>
                  <a:lnTo>
                    <a:pt x="385" y="1590"/>
                  </a:lnTo>
                  <a:lnTo>
                    <a:pt x="349" y="1590"/>
                  </a:lnTo>
                  <a:lnTo>
                    <a:pt x="310" y="1590"/>
                  </a:lnTo>
                  <a:lnTo>
                    <a:pt x="272" y="1590"/>
                  </a:lnTo>
                  <a:lnTo>
                    <a:pt x="236" y="1588"/>
                  </a:lnTo>
                  <a:lnTo>
                    <a:pt x="200" y="1584"/>
                  </a:lnTo>
                  <a:lnTo>
                    <a:pt x="164" y="1580"/>
                  </a:lnTo>
                  <a:lnTo>
                    <a:pt x="127" y="1574"/>
                  </a:lnTo>
                  <a:lnTo>
                    <a:pt x="93" y="1564"/>
                  </a:lnTo>
                  <a:lnTo>
                    <a:pt x="59" y="1554"/>
                  </a:lnTo>
                  <a:lnTo>
                    <a:pt x="30" y="1538"/>
                  </a:lnTo>
                  <a:lnTo>
                    <a:pt x="11" y="1514"/>
                  </a:lnTo>
                  <a:lnTo>
                    <a:pt x="0" y="1487"/>
                  </a:lnTo>
                  <a:lnTo>
                    <a:pt x="0" y="1455"/>
                  </a:lnTo>
                  <a:lnTo>
                    <a:pt x="5" y="1424"/>
                  </a:lnTo>
                  <a:lnTo>
                    <a:pt x="21" y="1396"/>
                  </a:lnTo>
                  <a:lnTo>
                    <a:pt x="43" y="1371"/>
                  </a:lnTo>
                  <a:lnTo>
                    <a:pt x="74" y="1354"/>
                  </a:lnTo>
                  <a:lnTo>
                    <a:pt x="104" y="1348"/>
                  </a:lnTo>
                  <a:lnTo>
                    <a:pt x="137" y="1346"/>
                  </a:lnTo>
                  <a:lnTo>
                    <a:pt x="171" y="1349"/>
                  </a:lnTo>
                  <a:lnTo>
                    <a:pt x="207" y="1355"/>
                  </a:lnTo>
                  <a:lnTo>
                    <a:pt x="246" y="1362"/>
                  </a:lnTo>
                  <a:lnTo>
                    <a:pt x="286" y="1367"/>
                  </a:lnTo>
                  <a:lnTo>
                    <a:pt x="326" y="1371"/>
                  </a:lnTo>
                  <a:lnTo>
                    <a:pt x="364" y="1370"/>
                  </a:lnTo>
                  <a:lnTo>
                    <a:pt x="433" y="1286"/>
                  </a:lnTo>
                  <a:lnTo>
                    <a:pt x="471" y="1199"/>
                  </a:lnTo>
                  <a:lnTo>
                    <a:pt x="484" y="1108"/>
                  </a:lnTo>
                  <a:lnTo>
                    <a:pt x="480" y="1016"/>
                  </a:lnTo>
                  <a:lnTo>
                    <a:pt x="465" y="921"/>
                  </a:lnTo>
                  <a:lnTo>
                    <a:pt x="444" y="828"/>
                  </a:lnTo>
                  <a:lnTo>
                    <a:pt x="423" y="736"/>
                  </a:lnTo>
                  <a:lnTo>
                    <a:pt x="408" y="645"/>
                  </a:lnTo>
                  <a:lnTo>
                    <a:pt x="404" y="569"/>
                  </a:lnTo>
                  <a:lnTo>
                    <a:pt x="406" y="494"/>
                  </a:lnTo>
                  <a:lnTo>
                    <a:pt x="415" y="420"/>
                  </a:lnTo>
                  <a:lnTo>
                    <a:pt x="431" y="343"/>
                  </a:lnTo>
                  <a:lnTo>
                    <a:pt x="440" y="312"/>
                  </a:lnTo>
                  <a:lnTo>
                    <a:pt x="454" y="281"/>
                  </a:lnTo>
                  <a:lnTo>
                    <a:pt x="471" y="252"/>
                  </a:lnTo>
                  <a:lnTo>
                    <a:pt x="490" y="225"/>
                  </a:lnTo>
                  <a:lnTo>
                    <a:pt x="515" y="198"/>
                  </a:lnTo>
                  <a:lnTo>
                    <a:pt x="541" y="173"/>
                  </a:lnTo>
                  <a:lnTo>
                    <a:pt x="570" y="148"/>
                  </a:lnTo>
                  <a:lnTo>
                    <a:pt x="600" y="124"/>
                  </a:lnTo>
                  <a:lnTo>
                    <a:pt x="612" y="120"/>
                  </a:lnTo>
                  <a:lnTo>
                    <a:pt x="625" y="118"/>
                  </a:lnTo>
                  <a:lnTo>
                    <a:pt x="639" y="120"/>
                  </a:lnTo>
                  <a:lnTo>
                    <a:pt x="652" y="120"/>
                  </a:lnTo>
                  <a:close/>
                </a:path>
              </a:pathLst>
            </a:custGeom>
            <a:solidFill>
              <a:srgbClr val="FFED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7" name="Freeform 99"/>
            <p:cNvSpPr>
              <a:spLocks/>
            </p:cNvSpPr>
            <p:nvPr/>
          </p:nvSpPr>
          <p:spPr bwMode="auto">
            <a:xfrm>
              <a:off x="3611" y="2131"/>
              <a:ext cx="250" cy="12"/>
            </a:xfrm>
            <a:custGeom>
              <a:avLst/>
              <a:gdLst/>
              <a:ahLst/>
              <a:cxnLst>
                <a:cxn ang="0">
                  <a:pos x="250" y="5"/>
                </a:cxn>
                <a:cxn ang="0">
                  <a:pos x="250" y="5"/>
                </a:cxn>
                <a:cxn ang="0">
                  <a:pos x="216" y="1"/>
                </a:cxn>
                <a:cxn ang="0">
                  <a:pos x="185" y="0"/>
                </a:cxn>
                <a:cxn ang="0">
                  <a:pos x="153" y="0"/>
                </a:cxn>
                <a:cxn ang="0">
                  <a:pos x="122" y="0"/>
                </a:cxn>
                <a:cxn ang="0">
                  <a:pos x="92" y="2"/>
                </a:cxn>
                <a:cxn ang="0">
                  <a:pos x="61" y="5"/>
                </a:cxn>
                <a:cxn ang="0">
                  <a:pos x="31" y="8"/>
                </a:cxn>
                <a:cxn ang="0">
                  <a:pos x="0" y="10"/>
                </a:cxn>
                <a:cxn ang="0">
                  <a:pos x="0" y="23"/>
                </a:cxn>
                <a:cxn ang="0">
                  <a:pos x="31" y="21"/>
                </a:cxn>
                <a:cxn ang="0">
                  <a:pos x="61" y="18"/>
                </a:cxn>
                <a:cxn ang="0">
                  <a:pos x="92" y="15"/>
                </a:cxn>
                <a:cxn ang="0">
                  <a:pos x="122" y="13"/>
                </a:cxn>
                <a:cxn ang="0">
                  <a:pos x="153" y="13"/>
                </a:cxn>
                <a:cxn ang="0">
                  <a:pos x="185" y="13"/>
                </a:cxn>
                <a:cxn ang="0">
                  <a:pos x="216" y="14"/>
                </a:cxn>
                <a:cxn ang="0">
                  <a:pos x="246" y="18"/>
                </a:cxn>
                <a:cxn ang="0">
                  <a:pos x="246" y="18"/>
                </a:cxn>
                <a:cxn ang="0">
                  <a:pos x="250" y="5"/>
                </a:cxn>
              </a:cxnLst>
              <a:rect l="0" t="0" r="r" b="b"/>
              <a:pathLst>
                <a:path w="250" h="23">
                  <a:moveTo>
                    <a:pt x="250" y="5"/>
                  </a:moveTo>
                  <a:lnTo>
                    <a:pt x="250" y="5"/>
                  </a:lnTo>
                  <a:lnTo>
                    <a:pt x="216" y="1"/>
                  </a:lnTo>
                  <a:lnTo>
                    <a:pt x="185" y="0"/>
                  </a:lnTo>
                  <a:lnTo>
                    <a:pt x="153" y="0"/>
                  </a:lnTo>
                  <a:lnTo>
                    <a:pt x="122" y="0"/>
                  </a:lnTo>
                  <a:lnTo>
                    <a:pt x="92" y="2"/>
                  </a:lnTo>
                  <a:lnTo>
                    <a:pt x="61" y="5"/>
                  </a:lnTo>
                  <a:lnTo>
                    <a:pt x="31" y="8"/>
                  </a:lnTo>
                  <a:lnTo>
                    <a:pt x="0" y="10"/>
                  </a:lnTo>
                  <a:lnTo>
                    <a:pt x="0" y="23"/>
                  </a:lnTo>
                  <a:lnTo>
                    <a:pt x="31" y="21"/>
                  </a:lnTo>
                  <a:lnTo>
                    <a:pt x="61" y="18"/>
                  </a:lnTo>
                  <a:lnTo>
                    <a:pt x="92" y="15"/>
                  </a:lnTo>
                  <a:lnTo>
                    <a:pt x="122" y="13"/>
                  </a:lnTo>
                  <a:lnTo>
                    <a:pt x="153" y="13"/>
                  </a:lnTo>
                  <a:lnTo>
                    <a:pt x="185" y="13"/>
                  </a:lnTo>
                  <a:lnTo>
                    <a:pt x="216" y="14"/>
                  </a:lnTo>
                  <a:lnTo>
                    <a:pt x="246" y="18"/>
                  </a:lnTo>
                  <a:lnTo>
                    <a:pt x="246" y="18"/>
                  </a:lnTo>
                  <a:lnTo>
                    <a:pt x="250" y="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8" name="Freeform 100"/>
            <p:cNvSpPr>
              <a:spLocks/>
            </p:cNvSpPr>
            <p:nvPr/>
          </p:nvSpPr>
          <p:spPr bwMode="auto">
            <a:xfrm>
              <a:off x="3857" y="2127"/>
              <a:ext cx="443" cy="21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435" y="0"/>
                </a:cxn>
                <a:cxn ang="0">
                  <a:pos x="410" y="7"/>
                </a:cxn>
                <a:cxn ang="0">
                  <a:pos x="384" y="13"/>
                </a:cxn>
                <a:cxn ang="0">
                  <a:pos x="357" y="17"/>
                </a:cxn>
                <a:cxn ang="0">
                  <a:pos x="330" y="21"/>
                </a:cxn>
                <a:cxn ang="0">
                  <a:pos x="305" y="25"/>
                </a:cxn>
                <a:cxn ang="0">
                  <a:pos x="279" y="26"/>
                </a:cxn>
                <a:cxn ang="0">
                  <a:pos x="250" y="27"/>
                </a:cxn>
                <a:cxn ang="0">
                  <a:pos x="223" y="29"/>
                </a:cxn>
                <a:cxn ang="0">
                  <a:pos x="197" y="29"/>
                </a:cxn>
                <a:cxn ang="0">
                  <a:pos x="168" y="27"/>
                </a:cxn>
                <a:cxn ang="0">
                  <a:pos x="141" y="26"/>
                </a:cxn>
                <a:cxn ang="0">
                  <a:pos x="113" y="25"/>
                </a:cxn>
                <a:cxn ang="0">
                  <a:pos x="84" y="22"/>
                </a:cxn>
                <a:cxn ang="0">
                  <a:pos x="57" y="20"/>
                </a:cxn>
                <a:cxn ang="0">
                  <a:pos x="29" y="17"/>
                </a:cxn>
                <a:cxn ang="0">
                  <a:pos x="4" y="13"/>
                </a:cxn>
                <a:cxn ang="0">
                  <a:pos x="0" y="26"/>
                </a:cxn>
                <a:cxn ang="0">
                  <a:pos x="29" y="30"/>
                </a:cxn>
                <a:cxn ang="0">
                  <a:pos x="57" y="33"/>
                </a:cxn>
                <a:cxn ang="0">
                  <a:pos x="84" y="35"/>
                </a:cxn>
                <a:cxn ang="0">
                  <a:pos x="113" y="38"/>
                </a:cxn>
                <a:cxn ang="0">
                  <a:pos x="141" y="39"/>
                </a:cxn>
                <a:cxn ang="0">
                  <a:pos x="168" y="40"/>
                </a:cxn>
                <a:cxn ang="0">
                  <a:pos x="197" y="42"/>
                </a:cxn>
                <a:cxn ang="0">
                  <a:pos x="223" y="42"/>
                </a:cxn>
                <a:cxn ang="0">
                  <a:pos x="250" y="40"/>
                </a:cxn>
                <a:cxn ang="0">
                  <a:pos x="279" y="39"/>
                </a:cxn>
                <a:cxn ang="0">
                  <a:pos x="305" y="38"/>
                </a:cxn>
                <a:cxn ang="0">
                  <a:pos x="334" y="34"/>
                </a:cxn>
                <a:cxn ang="0">
                  <a:pos x="361" y="30"/>
                </a:cxn>
                <a:cxn ang="0">
                  <a:pos x="387" y="26"/>
                </a:cxn>
                <a:cxn ang="0">
                  <a:pos x="414" y="20"/>
                </a:cxn>
                <a:cxn ang="0">
                  <a:pos x="443" y="13"/>
                </a:cxn>
                <a:cxn ang="0">
                  <a:pos x="443" y="13"/>
                </a:cxn>
                <a:cxn ang="0">
                  <a:pos x="435" y="0"/>
                </a:cxn>
              </a:cxnLst>
              <a:rect l="0" t="0" r="r" b="b"/>
              <a:pathLst>
                <a:path w="443" h="42">
                  <a:moveTo>
                    <a:pt x="435" y="0"/>
                  </a:moveTo>
                  <a:lnTo>
                    <a:pt x="435" y="0"/>
                  </a:lnTo>
                  <a:lnTo>
                    <a:pt x="410" y="7"/>
                  </a:lnTo>
                  <a:lnTo>
                    <a:pt x="384" y="13"/>
                  </a:lnTo>
                  <a:lnTo>
                    <a:pt x="357" y="17"/>
                  </a:lnTo>
                  <a:lnTo>
                    <a:pt x="330" y="21"/>
                  </a:lnTo>
                  <a:lnTo>
                    <a:pt x="305" y="25"/>
                  </a:lnTo>
                  <a:lnTo>
                    <a:pt x="279" y="26"/>
                  </a:lnTo>
                  <a:lnTo>
                    <a:pt x="250" y="27"/>
                  </a:lnTo>
                  <a:lnTo>
                    <a:pt x="223" y="29"/>
                  </a:lnTo>
                  <a:lnTo>
                    <a:pt x="197" y="29"/>
                  </a:lnTo>
                  <a:lnTo>
                    <a:pt x="168" y="27"/>
                  </a:lnTo>
                  <a:lnTo>
                    <a:pt x="141" y="26"/>
                  </a:lnTo>
                  <a:lnTo>
                    <a:pt x="113" y="25"/>
                  </a:lnTo>
                  <a:lnTo>
                    <a:pt x="84" y="22"/>
                  </a:lnTo>
                  <a:lnTo>
                    <a:pt x="57" y="20"/>
                  </a:lnTo>
                  <a:lnTo>
                    <a:pt x="29" y="17"/>
                  </a:lnTo>
                  <a:lnTo>
                    <a:pt x="4" y="13"/>
                  </a:lnTo>
                  <a:lnTo>
                    <a:pt x="0" y="26"/>
                  </a:lnTo>
                  <a:lnTo>
                    <a:pt x="29" y="30"/>
                  </a:lnTo>
                  <a:lnTo>
                    <a:pt x="57" y="33"/>
                  </a:lnTo>
                  <a:lnTo>
                    <a:pt x="84" y="35"/>
                  </a:lnTo>
                  <a:lnTo>
                    <a:pt x="113" y="38"/>
                  </a:lnTo>
                  <a:lnTo>
                    <a:pt x="141" y="39"/>
                  </a:lnTo>
                  <a:lnTo>
                    <a:pt x="168" y="40"/>
                  </a:lnTo>
                  <a:lnTo>
                    <a:pt x="197" y="42"/>
                  </a:lnTo>
                  <a:lnTo>
                    <a:pt x="223" y="42"/>
                  </a:lnTo>
                  <a:lnTo>
                    <a:pt x="250" y="40"/>
                  </a:lnTo>
                  <a:lnTo>
                    <a:pt x="279" y="39"/>
                  </a:lnTo>
                  <a:lnTo>
                    <a:pt x="305" y="38"/>
                  </a:lnTo>
                  <a:lnTo>
                    <a:pt x="334" y="34"/>
                  </a:lnTo>
                  <a:lnTo>
                    <a:pt x="361" y="30"/>
                  </a:lnTo>
                  <a:lnTo>
                    <a:pt x="387" y="26"/>
                  </a:lnTo>
                  <a:lnTo>
                    <a:pt x="414" y="20"/>
                  </a:lnTo>
                  <a:lnTo>
                    <a:pt x="443" y="13"/>
                  </a:lnTo>
                  <a:lnTo>
                    <a:pt x="443" y="13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9" name="Freeform 101"/>
            <p:cNvSpPr>
              <a:spLocks/>
            </p:cNvSpPr>
            <p:nvPr/>
          </p:nvSpPr>
          <p:spPr bwMode="auto">
            <a:xfrm>
              <a:off x="4292" y="2076"/>
              <a:ext cx="782" cy="58"/>
            </a:xfrm>
            <a:custGeom>
              <a:avLst/>
              <a:gdLst/>
              <a:ahLst/>
              <a:cxnLst>
                <a:cxn ang="0">
                  <a:pos x="782" y="15"/>
                </a:cxn>
                <a:cxn ang="0">
                  <a:pos x="782" y="15"/>
                </a:cxn>
                <a:cxn ang="0">
                  <a:pos x="735" y="7"/>
                </a:cxn>
                <a:cxn ang="0">
                  <a:pos x="683" y="2"/>
                </a:cxn>
                <a:cxn ang="0">
                  <a:pos x="633" y="0"/>
                </a:cxn>
                <a:cxn ang="0">
                  <a:pos x="586" y="0"/>
                </a:cxn>
                <a:cxn ang="0">
                  <a:pos x="536" y="1"/>
                </a:cxn>
                <a:cxn ang="0">
                  <a:pos x="487" y="4"/>
                </a:cxn>
                <a:cxn ang="0">
                  <a:pos x="437" y="9"/>
                </a:cxn>
                <a:cxn ang="0">
                  <a:pos x="385" y="15"/>
                </a:cxn>
                <a:cxn ang="0">
                  <a:pos x="338" y="23"/>
                </a:cxn>
                <a:cxn ang="0">
                  <a:pos x="288" y="31"/>
                </a:cxn>
                <a:cxn ang="0">
                  <a:pos x="239" y="41"/>
                </a:cxn>
                <a:cxn ang="0">
                  <a:pos x="191" y="52"/>
                </a:cxn>
                <a:cxn ang="0">
                  <a:pos x="143" y="63"/>
                </a:cxn>
                <a:cxn ang="0">
                  <a:pos x="95" y="75"/>
                </a:cxn>
                <a:cxn ang="0">
                  <a:pos x="46" y="88"/>
                </a:cxn>
                <a:cxn ang="0">
                  <a:pos x="0" y="101"/>
                </a:cxn>
                <a:cxn ang="0">
                  <a:pos x="8" y="114"/>
                </a:cxn>
                <a:cxn ang="0">
                  <a:pos x="53" y="101"/>
                </a:cxn>
                <a:cxn ang="0">
                  <a:pos x="99" y="88"/>
                </a:cxn>
                <a:cxn ang="0">
                  <a:pos x="147" y="76"/>
                </a:cxn>
                <a:cxn ang="0">
                  <a:pos x="195" y="65"/>
                </a:cxn>
                <a:cxn ang="0">
                  <a:pos x="242" y="54"/>
                </a:cxn>
                <a:cxn ang="0">
                  <a:pos x="292" y="44"/>
                </a:cxn>
                <a:cxn ang="0">
                  <a:pos x="342" y="36"/>
                </a:cxn>
                <a:cxn ang="0">
                  <a:pos x="389" y="28"/>
                </a:cxn>
                <a:cxn ang="0">
                  <a:pos x="437" y="22"/>
                </a:cxn>
                <a:cxn ang="0">
                  <a:pos x="487" y="17"/>
                </a:cxn>
                <a:cxn ang="0">
                  <a:pos x="536" y="14"/>
                </a:cxn>
                <a:cxn ang="0">
                  <a:pos x="586" y="13"/>
                </a:cxn>
                <a:cxn ang="0">
                  <a:pos x="633" y="13"/>
                </a:cxn>
                <a:cxn ang="0">
                  <a:pos x="683" y="15"/>
                </a:cxn>
                <a:cxn ang="0">
                  <a:pos x="731" y="20"/>
                </a:cxn>
                <a:cxn ang="0">
                  <a:pos x="778" y="28"/>
                </a:cxn>
                <a:cxn ang="0">
                  <a:pos x="778" y="28"/>
                </a:cxn>
                <a:cxn ang="0">
                  <a:pos x="782" y="15"/>
                </a:cxn>
              </a:cxnLst>
              <a:rect l="0" t="0" r="r" b="b"/>
              <a:pathLst>
                <a:path w="782" h="114">
                  <a:moveTo>
                    <a:pt x="782" y="15"/>
                  </a:moveTo>
                  <a:lnTo>
                    <a:pt x="782" y="15"/>
                  </a:lnTo>
                  <a:lnTo>
                    <a:pt x="735" y="7"/>
                  </a:lnTo>
                  <a:lnTo>
                    <a:pt x="683" y="2"/>
                  </a:lnTo>
                  <a:lnTo>
                    <a:pt x="633" y="0"/>
                  </a:lnTo>
                  <a:lnTo>
                    <a:pt x="586" y="0"/>
                  </a:lnTo>
                  <a:lnTo>
                    <a:pt x="536" y="1"/>
                  </a:lnTo>
                  <a:lnTo>
                    <a:pt x="487" y="4"/>
                  </a:lnTo>
                  <a:lnTo>
                    <a:pt x="437" y="9"/>
                  </a:lnTo>
                  <a:lnTo>
                    <a:pt x="385" y="15"/>
                  </a:lnTo>
                  <a:lnTo>
                    <a:pt x="338" y="23"/>
                  </a:lnTo>
                  <a:lnTo>
                    <a:pt x="288" y="31"/>
                  </a:lnTo>
                  <a:lnTo>
                    <a:pt x="239" y="41"/>
                  </a:lnTo>
                  <a:lnTo>
                    <a:pt x="191" y="52"/>
                  </a:lnTo>
                  <a:lnTo>
                    <a:pt x="143" y="63"/>
                  </a:lnTo>
                  <a:lnTo>
                    <a:pt x="95" y="75"/>
                  </a:lnTo>
                  <a:lnTo>
                    <a:pt x="46" y="88"/>
                  </a:lnTo>
                  <a:lnTo>
                    <a:pt x="0" y="101"/>
                  </a:lnTo>
                  <a:lnTo>
                    <a:pt x="8" y="114"/>
                  </a:lnTo>
                  <a:lnTo>
                    <a:pt x="53" y="101"/>
                  </a:lnTo>
                  <a:lnTo>
                    <a:pt x="99" y="88"/>
                  </a:lnTo>
                  <a:lnTo>
                    <a:pt x="147" y="76"/>
                  </a:lnTo>
                  <a:lnTo>
                    <a:pt x="195" y="65"/>
                  </a:lnTo>
                  <a:lnTo>
                    <a:pt x="242" y="54"/>
                  </a:lnTo>
                  <a:lnTo>
                    <a:pt x="292" y="44"/>
                  </a:lnTo>
                  <a:lnTo>
                    <a:pt x="342" y="36"/>
                  </a:lnTo>
                  <a:lnTo>
                    <a:pt x="389" y="28"/>
                  </a:lnTo>
                  <a:lnTo>
                    <a:pt x="437" y="22"/>
                  </a:lnTo>
                  <a:lnTo>
                    <a:pt x="487" y="17"/>
                  </a:lnTo>
                  <a:lnTo>
                    <a:pt x="536" y="14"/>
                  </a:lnTo>
                  <a:lnTo>
                    <a:pt x="586" y="13"/>
                  </a:lnTo>
                  <a:lnTo>
                    <a:pt x="633" y="13"/>
                  </a:lnTo>
                  <a:lnTo>
                    <a:pt x="683" y="15"/>
                  </a:lnTo>
                  <a:lnTo>
                    <a:pt x="731" y="20"/>
                  </a:lnTo>
                  <a:lnTo>
                    <a:pt x="778" y="28"/>
                  </a:lnTo>
                  <a:lnTo>
                    <a:pt x="778" y="28"/>
                  </a:lnTo>
                  <a:lnTo>
                    <a:pt x="782" y="1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0" name="Freeform 102"/>
            <p:cNvSpPr>
              <a:spLocks/>
            </p:cNvSpPr>
            <p:nvPr/>
          </p:nvSpPr>
          <p:spPr bwMode="auto">
            <a:xfrm>
              <a:off x="5070" y="2084"/>
              <a:ext cx="90" cy="82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65" y="164"/>
                </a:cxn>
                <a:cxn ang="0">
                  <a:pos x="81" y="142"/>
                </a:cxn>
                <a:cxn ang="0">
                  <a:pos x="90" y="119"/>
                </a:cxn>
                <a:cxn ang="0">
                  <a:pos x="92" y="95"/>
                </a:cxn>
                <a:cxn ang="0">
                  <a:pos x="88" y="70"/>
                </a:cxn>
                <a:cxn ang="0">
                  <a:pos x="77" y="47"/>
                </a:cxn>
                <a:cxn ang="0">
                  <a:pos x="60" y="28"/>
                </a:cxn>
                <a:cxn ang="0">
                  <a:pos x="37" y="11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25" y="21"/>
                </a:cxn>
                <a:cxn ang="0">
                  <a:pos x="44" y="35"/>
                </a:cxn>
                <a:cxn ang="0">
                  <a:pos x="58" y="52"/>
                </a:cxn>
                <a:cxn ang="0">
                  <a:pos x="69" y="73"/>
                </a:cxn>
                <a:cxn ang="0">
                  <a:pos x="73" y="95"/>
                </a:cxn>
                <a:cxn ang="0">
                  <a:pos x="71" y="119"/>
                </a:cxn>
                <a:cxn ang="0">
                  <a:pos x="61" y="139"/>
                </a:cxn>
                <a:cxn ang="0">
                  <a:pos x="50" y="156"/>
                </a:cxn>
                <a:cxn ang="0">
                  <a:pos x="50" y="156"/>
                </a:cxn>
                <a:cxn ang="0">
                  <a:pos x="65" y="164"/>
                </a:cxn>
              </a:cxnLst>
              <a:rect l="0" t="0" r="r" b="b"/>
              <a:pathLst>
                <a:path w="92" h="164">
                  <a:moveTo>
                    <a:pt x="65" y="164"/>
                  </a:moveTo>
                  <a:lnTo>
                    <a:pt x="65" y="164"/>
                  </a:lnTo>
                  <a:lnTo>
                    <a:pt x="81" y="142"/>
                  </a:lnTo>
                  <a:lnTo>
                    <a:pt x="90" y="119"/>
                  </a:lnTo>
                  <a:lnTo>
                    <a:pt x="92" y="95"/>
                  </a:lnTo>
                  <a:lnTo>
                    <a:pt x="88" y="70"/>
                  </a:lnTo>
                  <a:lnTo>
                    <a:pt x="77" y="47"/>
                  </a:lnTo>
                  <a:lnTo>
                    <a:pt x="60" y="28"/>
                  </a:lnTo>
                  <a:lnTo>
                    <a:pt x="37" y="11"/>
                  </a:lnTo>
                  <a:lnTo>
                    <a:pt x="4" y="0"/>
                  </a:lnTo>
                  <a:lnTo>
                    <a:pt x="0" y="13"/>
                  </a:lnTo>
                  <a:lnTo>
                    <a:pt x="25" y="21"/>
                  </a:lnTo>
                  <a:lnTo>
                    <a:pt x="44" y="35"/>
                  </a:lnTo>
                  <a:lnTo>
                    <a:pt x="58" y="52"/>
                  </a:lnTo>
                  <a:lnTo>
                    <a:pt x="69" y="73"/>
                  </a:lnTo>
                  <a:lnTo>
                    <a:pt x="73" y="95"/>
                  </a:lnTo>
                  <a:lnTo>
                    <a:pt x="71" y="119"/>
                  </a:lnTo>
                  <a:lnTo>
                    <a:pt x="61" y="139"/>
                  </a:lnTo>
                  <a:lnTo>
                    <a:pt x="50" y="156"/>
                  </a:lnTo>
                  <a:lnTo>
                    <a:pt x="50" y="156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1" name="Freeform 103"/>
            <p:cNvSpPr>
              <a:spLocks/>
            </p:cNvSpPr>
            <p:nvPr/>
          </p:nvSpPr>
          <p:spPr bwMode="auto">
            <a:xfrm>
              <a:off x="4761" y="2162"/>
              <a:ext cx="374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9" y="40"/>
                </a:cxn>
                <a:cxn ang="0">
                  <a:pos x="23" y="34"/>
                </a:cxn>
                <a:cxn ang="0">
                  <a:pos x="31" y="29"/>
                </a:cxn>
                <a:cxn ang="0">
                  <a:pos x="46" y="25"/>
                </a:cxn>
                <a:cxn ang="0">
                  <a:pos x="63" y="24"/>
                </a:cxn>
                <a:cxn ang="0">
                  <a:pos x="88" y="22"/>
                </a:cxn>
                <a:cxn ang="0">
                  <a:pos x="113" y="24"/>
                </a:cxn>
                <a:cxn ang="0">
                  <a:pos x="142" y="26"/>
                </a:cxn>
                <a:cxn ang="0">
                  <a:pos x="172" y="29"/>
                </a:cxn>
                <a:cxn ang="0">
                  <a:pos x="201" y="30"/>
                </a:cxn>
                <a:cxn ang="0">
                  <a:pos x="231" y="33"/>
                </a:cxn>
                <a:cxn ang="0">
                  <a:pos x="260" y="34"/>
                </a:cxn>
                <a:cxn ang="0">
                  <a:pos x="287" y="34"/>
                </a:cxn>
                <a:cxn ang="0">
                  <a:pos x="313" y="31"/>
                </a:cxn>
                <a:cxn ang="0">
                  <a:pos x="336" y="27"/>
                </a:cxn>
                <a:cxn ang="0">
                  <a:pos x="359" y="20"/>
                </a:cxn>
                <a:cxn ang="0">
                  <a:pos x="374" y="8"/>
                </a:cxn>
                <a:cxn ang="0">
                  <a:pos x="359" y="0"/>
                </a:cxn>
                <a:cxn ang="0">
                  <a:pos x="348" y="9"/>
                </a:cxn>
                <a:cxn ang="0">
                  <a:pos x="332" y="14"/>
                </a:cxn>
                <a:cxn ang="0">
                  <a:pos x="309" y="18"/>
                </a:cxn>
                <a:cxn ang="0">
                  <a:pos x="287" y="21"/>
                </a:cxn>
                <a:cxn ang="0">
                  <a:pos x="260" y="21"/>
                </a:cxn>
                <a:cxn ang="0">
                  <a:pos x="231" y="20"/>
                </a:cxn>
                <a:cxn ang="0">
                  <a:pos x="201" y="17"/>
                </a:cxn>
                <a:cxn ang="0">
                  <a:pos x="172" y="16"/>
                </a:cxn>
                <a:cxn ang="0">
                  <a:pos x="142" y="13"/>
                </a:cxn>
                <a:cxn ang="0">
                  <a:pos x="113" y="11"/>
                </a:cxn>
                <a:cxn ang="0">
                  <a:pos x="88" y="9"/>
                </a:cxn>
                <a:cxn ang="0">
                  <a:pos x="63" y="11"/>
                </a:cxn>
                <a:cxn ang="0">
                  <a:pos x="42" y="12"/>
                </a:cxn>
                <a:cxn ang="0">
                  <a:pos x="23" y="18"/>
                </a:cxn>
                <a:cxn ang="0">
                  <a:pos x="8" y="26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19" y="40"/>
                </a:cxn>
              </a:cxnLst>
              <a:rect l="0" t="0" r="r" b="b"/>
              <a:pathLst>
                <a:path w="374" h="40">
                  <a:moveTo>
                    <a:pt x="19" y="40"/>
                  </a:moveTo>
                  <a:lnTo>
                    <a:pt x="19" y="40"/>
                  </a:lnTo>
                  <a:lnTo>
                    <a:pt x="23" y="34"/>
                  </a:lnTo>
                  <a:lnTo>
                    <a:pt x="31" y="29"/>
                  </a:lnTo>
                  <a:lnTo>
                    <a:pt x="46" y="25"/>
                  </a:lnTo>
                  <a:lnTo>
                    <a:pt x="63" y="24"/>
                  </a:lnTo>
                  <a:lnTo>
                    <a:pt x="88" y="22"/>
                  </a:lnTo>
                  <a:lnTo>
                    <a:pt x="113" y="24"/>
                  </a:lnTo>
                  <a:lnTo>
                    <a:pt x="142" y="26"/>
                  </a:lnTo>
                  <a:lnTo>
                    <a:pt x="172" y="29"/>
                  </a:lnTo>
                  <a:lnTo>
                    <a:pt x="201" y="30"/>
                  </a:lnTo>
                  <a:lnTo>
                    <a:pt x="231" y="33"/>
                  </a:lnTo>
                  <a:lnTo>
                    <a:pt x="260" y="34"/>
                  </a:lnTo>
                  <a:lnTo>
                    <a:pt x="287" y="34"/>
                  </a:lnTo>
                  <a:lnTo>
                    <a:pt x="313" y="31"/>
                  </a:lnTo>
                  <a:lnTo>
                    <a:pt x="336" y="27"/>
                  </a:lnTo>
                  <a:lnTo>
                    <a:pt x="359" y="20"/>
                  </a:lnTo>
                  <a:lnTo>
                    <a:pt x="374" y="8"/>
                  </a:lnTo>
                  <a:lnTo>
                    <a:pt x="359" y="0"/>
                  </a:lnTo>
                  <a:lnTo>
                    <a:pt x="348" y="9"/>
                  </a:lnTo>
                  <a:lnTo>
                    <a:pt x="332" y="14"/>
                  </a:lnTo>
                  <a:lnTo>
                    <a:pt x="309" y="18"/>
                  </a:lnTo>
                  <a:lnTo>
                    <a:pt x="287" y="21"/>
                  </a:lnTo>
                  <a:lnTo>
                    <a:pt x="260" y="21"/>
                  </a:lnTo>
                  <a:lnTo>
                    <a:pt x="231" y="20"/>
                  </a:lnTo>
                  <a:lnTo>
                    <a:pt x="201" y="17"/>
                  </a:lnTo>
                  <a:lnTo>
                    <a:pt x="172" y="16"/>
                  </a:lnTo>
                  <a:lnTo>
                    <a:pt x="142" y="13"/>
                  </a:lnTo>
                  <a:lnTo>
                    <a:pt x="113" y="11"/>
                  </a:lnTo>
                  <a:lnTo>
                    <a:pt x="88" y="9"/>
                  </a:lnTo>
                  <a:lnTo>
                    <a:pt x="63" y="11"/>
                  </a:lnTo>
                  <a:lnTo>
                    <a:pt x="42" y="12"/>
                  </a:lnTo>
                  <a:lnTo>
                    <a:pt x="23" y="18"/>
                  </a:lnTo>
                  <a:lnTo>
                    <a:pt x="8" y="26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2" name="Freeform 104"/>
            <p:cNvSpPr>
              <a:spLocks/>
            </p:cNvSpPr>
            <p:nvPr/>
          </p:nvSpPr>
          <p:spPr bwMode="auto">
            <a:xfrm>
              <a:off x="4746" y="2182"/>
              <a:ext cx="34" cy="129"/>
            </a:xfrm>
            <a:custGeom>
              <a:avLst/>
              <a:gdLst/>
              <a:ahLst/>
              <a:cxnLst>
                <a:cxn ang="0">
                  <a:pos x="21" y="258"/>
                </a:cxn>
                <a:cxn ang="0">
                  <a:pos x="21" y="258"/>
                </a:cxn>
                <a:cxn ang="0">
                  <a:pos x="19" y="207"/>
                </a:cxn>
                <a:cxn ang="0">
                  <a:pos x="19" y="145"/>
                </a:cxn>
                <a:cxn ang="0">
                  <a:pos x="21" y="75"/>
                </a:cxn>
                <a:cxn ang="0">
                  <a:pos x="34" y="0"/>
                </a:cxn>
                <a:cxn ang="0">
                  <a:pos x="15" y="0"/>
                </a:cxn>
                <a:cxn ang="0">
                  <a:pos x="2" y="75"/>
                </a:cxn>
                <a:cxn ang="0">
                  <a:pos x="0" y="145"/>
                </a:cxn>
                <a:cxn ang="0">
                  <a:pos x="0" y="207"/>
                </a:cxn>
                <a:cxn ang="0">
                  <a:pos x="2" y="258"/>
                </a:cxn>
                <a:cxn ang="0">
                  <a:pos x="2" y="258"/>
                </a:cxn>
                <a:cxn ang="0">
                  <a:pos x="21" y="258"/>
                </a:cxn>
              </a:cxnLst>
              <a:rect l="0" t="0" r="r" b="b"/>
              <a:pathLst>
                <a:path w="34" h="258">
                  <a:moveTo>
                    <a:pt x="21" y="258"/>
                  </a:moveTo>
                  <a:lnTo>
                    <a:pt x="21" y="258"/>
                  </a:lnTo>
                  <a:lnTo>
                    <a:pt x="19" y="207"/>
                  </a:lnTo>
                  <a:lnTo>
                    <a:pt x="19" y="145"/>
                  </a:lnTo>
                  <a:lnTo>
                    <a:pt x="21" y="75"/>
                  </a:lnTo>
                  <a:lnTo>
                    <a:pt x="34" y="0"/>
                  </a:lnTo>
                  <a:lnTo>
                    <a:pt x="15" y="0"/>
                  </a:lnTo>
                  <a:lnTo>
                    <a:pt x="2" y="75"/>
                  </a:lnTo>
                  <a:lnTo>
                    <a:pt x="0" y="145"/>
                  </a:lnTo>
                  <a:lnTo>
                    <a:pt x="0" y="207"/>
                  </a:lnTo>
                  <a:lnTo>
                    <a:pt x="2" y="258"/>
                  </a:lnTo>
                  <a:lnTo>
                    <a:pt x="2" y="258"/>
                  </a:lnTo>
                  <a:lnTo>
                    <a:pt x="21" y="25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3" name="Freeform 105"/>
            <p:cNvSpPr>
              <a:spLocks/>
            </p:cNvSpPr>
            <p:nvPr/>
          </p:nvSpPr>
          <p:spPr bwMode="auto">
            <a:xfrm>
              <a:off x="4748" y="2311"/>
              <a:ext cx="59" cy="199"/>
            </a:xfrm>
            <a:custGeom>
              <a:avLst/>
              <a:gdLst/>
              <a:ahLst/>
              <a:cxnLst>
                <a:cxn ang="0">
                  <a:pos x="59" y="399"/>
                </a:cxn>
                <a:cxn ang="0">
                  <a:pos x="59" y="399"/>
                </a:cxn>
                <a:cxn ang="0">
                  <a:pos x="42" y="260"/>
                </a:cxn>
                <a:cxn ang="0">
                  <a:pos x="31" y="173"/>
                </a:cxn>
                <a:cxn ang="0">
                  <a:pos x="23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4" y="100"/>
                </a:cxn>
                <a:cxn ang="0">
                  <a:pos x="11" y="173"/>
                </a:cxn>
                <a:cxn ang="0">
                  <a:pos x="23" y="260"/>
                </a:cxn>
                <a:cxn ang="0">
                  <a:pos x="40" y="399"/>
                </a:cxn>
                <a:cxn ang="0">
                  <a:pos x="40" y="399"/>
                </a:cxn>
                <a:cxn ang="0">
                  <a:pos x="59" y="399"/>
                </a:cxn>
              </a:cxnLst>
              <a:rect l="0" t="0" r="r" b="b"/>
              <a:pathLst>
                <a:path w="59" h="399">
                  <a:moveTo>
                    <a:pt x="59" y="399"/>
                  </a:moveTo>
                  <a:lnTo>
                    <a:pt x="59" y="399"/>
                  </a:lnTo>
                  <a:lnTo>
                    <a:pt x="42" y="260"/>
                  </a:lnTo>
                  <a:lnTo>
                    <a:pt x="31" y="173"/>
                  </a:lnTo>
                  <a:lnTo>
                    <a:pt x="23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4" y="100"/>
                  </a:lnTo>
                  <a:lnTo>
                    <a:pt x="11" y="173"/>
                  </a:lnTo>
                  <a:lnTo>
                    <a:pt x="23" y="260"/>
                  </a:lnTo>
                  <a:lnTo>
                    <a:pt x="40" y="399"/>
                  </a:lnTo>
                  <a:lnTo>
                    <a:pt x="40" y="399"/>
                  </a:lnTo>
                  <a:lnTo>
                    <a:pt x="59" y="3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4" name="Freeform 106"/>
            <p:cNvSpPr>
              <a:spLocks/>
            </p:cNvSpPr>
            <p:nvPr/>
          </p:nvSpPr>
          <p:spPr bwMode="auto">
            <a:xfrm>
              <a:off x="4788" y="2510"/>
              <a:ext cx="46" cy="212"/>
            </a:xfrm>
            <a:custGeom>
              <a:avLst/>
              <a:gdLst/>
              <a:ahLst/>
              <a:cxnLst>
                <a:cxn ang="0">
                  <a:pos x="46" y="427"/>
                </a:cxn>
                <a:cxn ang="0">
                  <a:pos x="46" y="427"/>
                </a:cxn>
                <a:cxn ang="0">
                  <a:pos x="27" y="300"/>
                </a:cxn>
                <a:cxn ang="0">
                  <a:pos x="23" y="196"/>
                </a:cxn>
                <a:cxn ang="0">
                  <a:pos x="25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6" y="100"/>
                </a:cxn>
                <a:cxn ang="0">
                  <a:pos x="4" y="196"/>
                </a:cxn>
                <a:cxn ang="0">
                  <a:pos x="8" y="300"/>
                </a:cxn>
                <a:cxn ang="0">
                  <a:pos x="27" y="427"/>
                </a:cxn>
                <a:cxn ang="0">
                  <a:pos x="27" y="427"/>
                </a:cxn>
                <a:cxn ang="0">
                  <a:pos x="46" y="427"/>
                </a:cxn>
              </a:cxnLst>
              <a:rect l="0" t="0" r="r" b="b"/>
              <a:pathLst>
                <a:path w="46" h="427">
                  <a:moveTo>
                    <a:pt x="46" y="427"/>
                  </a:moveTo>
                  <a:lnTo>
                    <a:pt x="46" y="427"/>
                  </a:lnTo>
                  <a:lnTo>
                    <a:pt x="27" y="300"/>
                  </a:lnTo>
                  <a:lnTo>
                    <a:pt x="23" y="196"/>
                  </a:lnTo>
                  <a:lnTo>
                    <a:pt x="25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6" y="100"/>
                  </a:lnTo>
                  <a:lnTo>
                    <a:pt x="4" y="196"/>
                  </a:lnTo>
                  <a:lnTo>
                    <a:pt x="8" y="300"/>
                  </a:lnTo>
                  <a:lnTo>
                    <a:pt x="27" y="427"/>
                  </a:lnTo>
                  <a:lnTo>
                    <a:pt x="27" y="427"/>
                  </a:lnTo>
                  <a:lnTo>
                    <a:pt x="46" y="42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5" name="Freeform 107"/>
            <p:cNvSpPr>
              <a:spLocks/>
            </p:cNvSpPr>
            <p:nvPr/>
          </p:nvSpPr>
          <p:spPr bwMode="auto">
            <a:xfrm>
              <a:off x="4706" y="2724"/>
              <a:ext cx="132" cy="87"/>
            </a:xfrm>
            <a:custGeom>
              <a:avLst/>
              <a:gdLst/>
              <a:ahLst/>
              <a:cxnLst>
                <a:cxn ang="0">
                  <a:pos x="4" y="174"/>
                </a:cxn>
                <a:cxn ang="0">
                  <a:pos x="4" y="174"/>
                </a:cxn>
                <a:cxn ang="0">
                  <a:pos x="38" y="162"/>
                </a:cxn>
                <a:cxn ang="0">
                  <a:pos x="65" y="146"/>
                </a:cxn>
                <a:cxn ang="0">
                  <a:pos x="88" y="126"/>
                </a:cxn>
                <a:cxn ang="0">
                  <a:pos x="107" y="103"/>
                </a:cxn>
                <a:cxn ang="0">
                  <a:pos x="120" y="77"/>
                </a:cxn>
                <a:cxn ang="0">
                  <a:pos x="128" y="51"/>
                </a:cxn>
                <a:cxn ang="0">
                  <a:pos x="130" y="25"/>
                </a:cxn>
                <a:cxn ang="0">
                  <a:pos x="128" y="0"/>
                </a:cxn>
                <a:cxn ang="0">
                  <a:pos x="109" y="0"/>
                </a:cxn>
                <a:cxn ang="0">
                  <a:pos x="111" y="25"/>
                </a:cxn>
                <a:cxn ang="0">
                  <a:pos x="109" y="51"/>
                </a:cxn>
                <a:cxn ang="0">
                  <a:pos x="101" y="74"/>
                </a:cxn>
                <a:cxn ang="0">
                  <a:pos x="88" y="97"/>
                </a:cxn>
                <a:cxn ang="0">
                  <a:pos x="73" y="121"/>
                </a:cxn>
                <a:cxn ang="0">
                  <a:pos x="53" y="138"/>
                </a:cxn>
                <a:cxn ang="0">
                  <a:pos x="27" y="152"/>
                </a:cxn>
                <a:cxn ang="0">
                  <a:pos x="0" y="161"/>
                </a:cxn>
                <a:cxn ang="0">
                  <a:pos x="0" y="161"/>
                </a:cxn>
                <a:cxn ang="0">
                  <a:pos x="4" y="174"/>
                </a:cxn>
              </a:cxnLst>
              <a:rect l="0" t="0" r="r" b="b"/>
              <a:pathLst>
                <a:path w="130" h="174">
                  <a:moveTo>
                    <a:pt x="4" y="174"/>
                  </a:moveTo>
                  <a:lnTo>
                    <a:pt x="4" y="174"/>
                  </a:lnTo>
                  <a:lnTo>
                    <a:pt x="38" y="162"/>
                  </a:lnTo>
                  <a:lnTo>
                    <a:pt x="65" y="146"/>
                  </a:lnTo>
                  <a:lnTo>
                    <a:pt x="88" y="126"/>
                  </a:lnTo>
                  <a:lnTo>
                    <a:pt x="107" y="103"/>
                  </a:lnTo>
                  <a:lnTo>
                    <a:pt x="120" y="77"/>
                  </a:lnTo>
                  <a:lnTo>
                    <a:pt x="128" y="51"/>
                  </a:lnTo>
                  <a:lnTo>
                    <a:pt x="130" y="25"/>
                  </a:lnTo>
                  <a:lnTo>
                    <a:pt x="128" y="0"/>
                  </a:lnTo>
                  <a:lnTo>
                    <a:pt x="109" y="0"/>
                  </a:lnTo>
                  <a:lnTo>
                    <a:pt x="111" y="25"/>
                  </a:lnTo>
                  <a:lnTo>
                    <a:pt x="109" y="51"/>
                  </a:lnTo>
                  <a:lnTo>
                    <a:pt x="101" y="74"/>
                  </a:lnTo>
                  <a:lnTo>
                    <a:pt x="88" y="97"/>
                  </a:lnTo>
                  <a:lnTo>
                    <a:pt x="73" y="121"/>
                  </a:lnTo>
                  <a:lnTo>
                    <a:pt x="53" y="138"/>
                  </a:lnTo>
                  <a:lnTo>
                    <a:pt x="27" y="152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4" y="17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6" name="Freeform 108"/>
            <p:cNvSpPr>
              <a:spLocks/>
            </p:cNvSpPr>
            <p:nvPr/>
          </p:nvSpPr>
          <p:spPr bwMode="auto">
            <a:xfrm>
              <a:off x="4241" y="2805"/>
              <a:ext cx="469" cy="39"/>
            </a:xfrm>
            <a:custGeom>
              <a:avLst/>
              <a:gdLst/>
              <a:ahLst/>
              <a:cxnLst>
                <a:cxn ang="0">
                  <a:pos x="3" y="78"/>
                </a:cxn>
                <a:cxn ang="0">
                  <a:pos x="3" y="78"/>
                </a:cxn>
                <a:cxn ang="0">
                  <a:pos x="34" y="74"/>
                </a:cxn>
                <a:cxn ang="0">
                  <a:pos x="63" y="70"/>
                </a:cxn>
                <a:cxn ang="0">
                  <a:pos x="91" y="68"/>
                </a:cxn>
                <a:cxn ang="0">
                  <a:pos x="122" y="64"/>
                </a:cxn>
                <a:cxn ang="0">
                  <a:pos x="152" y="61"/>
                </a:cxn>
                <a:cxn ang="0">
                  <a:pos x="183" y="57"/>
                </a:cxn>
                <a:cxn ang="0">
                  <a:pos x="211" y="53"/>
                </a:cxn>
                <a:cxn ang="0">
                  <a:pos x="240" y="51"/>
                </a:cxn>
                <a:cxn ang="0">
                  <a:pos x="270" y="47"/>
                </a:cxn>
                <a:cxn ang="0">
                  <a:pos x="299" y="43"/>
                </a:cxn>
                <a:cxn ang="0">
                  <a:pos x="328" y="39"/>
                </a:cxn>
                <a:cxn ang="0">
                  <a:pos x="356" y="35"/>
                </a:cxn>
                <a:cxn ang="0">
                  <a:pos x="385" y="30"/>
                </a:cxn>
                <a:cxn ang="0">
                  <a:pos x="414" y="25"/>
                </a:cxn>
                <a:cxn ang="0">
                  <a:pos x="442" y="20"/>
                </a:cxn>
                <a:cxn ang="0">
                  <a:pos x="469" y="13"/>
                </a:cxn>
                <a:cxn ang="0">
                  <a:pos x="465" y="0"/>
                </a:cxn>
                <a:cxn ang="0">
                  <a:pos x="438" y="7"/>
                </a:cxn>
                <a:cxn ang="0">
                  <a:pos x="410" y="12"/>
                </a:cxn>
                <a:cxn ang="0">
                  <a:pos x="381" y="17"/>
                </a:cxn>
                <a:cxn ang="0">
                  <a:pos x="353" y="22"/>
                </a:cxn>
                <a:cxn ang="0">
                  <a:pos x="324" y="26"/>
                </a:cxn>
                <a:cxn ang="0">
                  <a:pos x="295" y="30"/>
                </a:cxn>
                <a:cxn ang="0">
                  <a:pos x="267" y="34"/>
                </a:cxn>
                <a:cxn ang="0">
                  <a:pos x="240" y="38"/>
                </a:cxn>
                <a:cxn ang="0">
                  <a:pos x="211" y="40"/>
                </a:cxn>
                <a:cxn ang="0">
                  <a:pos x="179" y="44"/>
                </a:cxn>
                <a:cxn ang="0">
                  <a:pos x="152" y="48"/>
                </a:cxn>
                <a:cxn ang="0">
                  <a:pos x="122" y="51"/>
                </a:cxn>
                <a:cxn ang="0">
                  <a:pos x="91" y="55"/>
                </a:cxn>
                <a:cxn ang="0">
                  <a:pos x="63" y="57"/>
                </a:cxn>
                <a:cxn ang="0">
                  <a:pos x="30" y="61"/>
                </a:cxn>
                <a:cxn ang="0">
                  <a:pos x="0" y="65"/>
                </a:cxn>
                <a:cxn ang="0">
                  <a:pos x="0" y="65"/>
                </a:cxn>
                <a:cxn ang="0">
                  <a:pos x="3" y="78"/>
                </a:cxn>
              </a:cxnLst>
              <a:rect l="0" t="0" r="r" b="b"/>
              <a:pathLst>
                <a:path w="469" h="78">
                  <a:moveTo>
                    <a:pt x="3" y="78"/>
                  </a:moveTo>
                  <a:lnTo>
                    <a:pt x="3" y="78"/>
                  </a:lnTo>
                  <a:lnTo>
                    <a:pt x="34" y="74"/>
                  </a:lnTo>
                  <a:lnTo>
                    <a:pt x="63" y="70"/>
                  </a:lnTo>
                  <a:lnTo>
                    <a:pt x="91" y="68"/>
                  </a:lnTo>
                  <a:lnTo>
                    <a:pt x="122" y="64"/>
                  </a:lnTo>
                  <a:lnTo>
                    <a:pt x="152" y="61"/>
                  </a:lnTo>
                  <a:lnTo>
                    <a:pt x="183" y="57"/>
                  </a:lnTo>
                  <a:lnTo>
                    <a:pt x="211" y="53"/>
                  </a:lnTo>
                  <a:lnTo>
                    <a:pt x="240" y="51"/>
                  </a:lnTo>
                  <a:lnTo>
                    <a:pt x="270" y="47"/>
                  </a:lnTo>
                  <a:lnTo>
                    <a:pt x="299" y="43"/>
                  </a:lnTo>
                  <a:lnTo>
                    <a:pt x="328" y="39"/>
                  </a:lnTo>
                  <a:lnTo>
                    <a:pt x="356" y="35"/>
                  </a:lnTo>
                  <a:lnTo>
                    <a:pt x="385" y="30"/>
                  </a:lnTo>
                  <a:lnTo>
                    <a:pt x="414" y="25"/>
                  </a:lnTo>
                  <a:lnTo>
                    <a:pt x="442" y="20"/>
                  </a:lnTo>
                  <a:lnTo>
                    <a:pt x="469" y="13"/>
                  </a:lnTo>
                  <a:lnTo>
                    <a:pt x="465" y="0"/>
                  </a:lnTo>
                  <a:lnTo>
                    <a:pt x="438" y="7"/>
                  </a:lnTo>
                  <a:lnTo>
                    <a:pt x="410" y="12"/>
                  </a:lnTo>
                  <a:lnTo>
                    <a:pt x="381" y="17"/>
                  </a:lnTo>
                  <a:lnTo>
                    <a:pt x="353" y="22"/>
                  </a:lnTo>
                  <a:lnTo>
                    <a:pt x="324" y="26"/>
                  </a:lnTo>
                  <a:lnTo>
                    <a:pt x="295" y="30"/>
                  </a:lnTo>
                  <a:lnTo>
                    <a:pt x="267" y="34"/>
                  </a:lnTo>
                  <a:lnTo>
                    <a:pt x="240" y="38"/>
                  </a:lnTo>
                  <a:lnTo>
                    <a:pt x="211" y="40"/>
                  </a:lnTo>
                  <a:lnTo>
                    <a:pt x="179" y="44"/>
                  </a:lnTo>
                  <a:lnTo>
                    <a:pt x="152" y="48"/>
                  </a:lnTo>
                  <a:lnTo>
                    <a:pt x="122" y="51"/>
                  </a:lnTo>
                  <a:lnTo>
                    <a:pt x="91" y="55"/>
                  </a:lnTo>
                  <a:lnTo>
                    <a:pt x="63" y="57"/>
                  </a:lnTo>
                  <a:lnTo>
                    <a:pt x="30" y="6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3" y="7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7" name="Freeform 109"/>
            <p:cNvSpPr>
              <a:spLocks/>
            </p:cNvSpPr>
            <p:nvPr/>
          </p:nvSpPr>
          <p:spPr bwMode="auto">
            <a:xfrm>
              <a:off x="3609" y="2837"/>
              <a:ext cx="635" cy="3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40" y="70"/>
                </a:cxn>
                <a:cxn ang="0">
                  <a:pos x="80" y="69"/>
                </a:cxn>
                <a:cxn ang="0">
                  <a:pos x="120" y="66"/>
                </a:cxn>
                <a:cxn ang="0">
                  <a:pos x="158" y="65"/>
                </a:cxn>
                <a:cxn ang="0">
                  <a:pos x="198" y="62"/>
                </a:cxn>
                <a:cxn ang="0">
                  <a:pos x="239" y="59"/>
                </a:cxn>
                <a:cxn ang="0">
                  <a:pos x="277" y="55"/>
                </a:cxn>
                <a:cxn ang="0">
                  <a:pos x="317" y="51"/>
                </a:cxn>
                <a:cxn ang="0">
                  <a:pos x="357" y="47"/>
                </a:cxn>
                <a:cxn ang="0">
                  <a:pos x="395" y="43"/>
                </a:cxn>
                <a:cxn ang="0">
                  <a:pos x="435" y="38"/>
                </a:cxn>
                <a:cxn ang="0">
                  <a:pos x="475" y="34"/>
                </a:cxn>
                <a:cxn ang="0">
                  <a:pos x="515" y="29"/>
                </a:cxn>
                <a:cxn ang="0">
                  <a:pos x="555" y="23"/>
                </a:cxn>
                <a:cxn ang="0">
                  <a:pos x="595" y="18"/>
                </a:cxn>
                <a:cxn ang="0">
                  <a:pos x="635" y="13"/>
                </a:cxn>
                <a:cxn ang="0">
                  <a:pos x="632" y="0"/>
                </a:cxn>
                <a:cxn ang="0">
                  <a:pos x="591" y="5"/>
                </a:cxn>
                <a:cxn ang="0">
                  <a:pos x="551" y="10"/>
                </a:cxn>
                <a:cxn ang="0">
                  <a:pos x="511" y="16"/>
                </a:cxn>
                <a:cxn ang="0">
                  <a:pos x="475" y="21"/>
                </a:cxn>
                <a:cxn ang="0">
                  <a:pos x="435" y="25"/>
                </a:cxn>
                <a:cxn ang="0">
                  <a:pos x="395" y="30"/>
                </a:cxn>
                <a:cxn ang="0">
                  <a:pos x="357" y="34"/>
                </a:cxn>
                <a:cxn ang="0">
                  <a:pos x="317" y="38"/>
                </a:cxn>
                <a:cxn ang="0">
                  <a:pos x="277" y="42"/>
                </a:cxn>
                <a:cxn ang="0">
                  <a:pos x="239" y="46"/>
                </a:cxn>
                <a:cxn ang="0">
                  <a:pos x="198" y="49"/>
                </a:cxn>
                <a:cxn ang="0">
                  <a:pos x="158" y="52"/>
                </a:cxn>
                <a:cxn ang="0">
                  <a:pos x="120" y="53"/>
                </a:cxn>
                <a:cxn ang="0">
                  <a:pos x="80" y="56"/>
                </a:cxn>
                <a:cxn ang="0">
                  <a:pos x="40" y="57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0" y="70"/>
                </a:cxn>
              </a:cxnLst>
              <a:rect l="0" t="0" r="r" b="b"/>
              <a:pathLst>
                <a:path w="635" h="70">
                  <a:moveTo>
                    <a:pt x="0" y="70"/>
                  </a:moveTo>
                  <a:lnTo>
                    <a:pt x="0" y="70"/>
                  </a:lnTo>
                  <a:lnTo>
                    <a:pt x="40" y="70"/>
                  </a:lnTo>
                  <a:lnTo>
                    <a:pt x="80" y="69"/>
                  </a:lnTo>
                  <a:lnTo>
                    <a:pt x="120" y="66"/>
                  </a:lnTo>
                  <a:lnTo>
                    <a:pt x="158" y="65"/>
                  </a:lnTo>
                  <a:lnTo>
                    <a:pt x="198" y="62"/>
                  </a:lnTo>
                  <a:lnTo>
                    <a:pt x="239" y="59"/>
                  </a:lnTo>
                  <a:lnTo>
                    <a:pt x="277" y="55"/>
                  </a:lnTo>
                  <a:lnTo>
                    <a:pt x="317" y="51"/>
                  </a:lnTo>
                  <a:lnTo>
                    <a:pt x="357" y="47"/>
                  </a:lnTo>
                  <a:lnTo>
                    <a:pt x="395" y="43"/>
                  </a:lnTo>
                  <a:lnTo>
                    <a:pt x="435" y="38"/>
                  </a:lnTo>
                  <a:lnTo>
                    <a:pt x="475" y="34"/>
                  </a:lnTo>
                  <a:lnTo>
                    <a:pt x="515" y="29"/>
                  </a:lnTo>
                  <a:lnTo>
                    <a:pt x="555" y="23"/>
                  </a:lnTo>
                  <a:lnTo>
                    <a:pt x="595" y="18"/>
                  </a:lnTo>
                  <a:lnTo>
                    <a:pt x="635" y="13"/>
                  </a:lnTo>
                  <a:lnTo>
                    <a:pt x="632" y="0"/>
                  </a:lnTo>
                  <a:lnTo>
                    <a:pt x="591" y="5"/>
                  </a:lnTo>
                  <a:lnTo>
                    <a:pt x="551" y="10"/>
                  </a:lnTo>
                  <a:lnTo>
                    <a:pt x="511" y="16"/>
                  </a:lnTo>
                  <a:lnTo>
                    <a:pt x="475" y="21"/>
                  </a:lnTo>
                  <a:lnTo>
                    <a:pt x="435" y="25"/>
                  </a:lnTo>
                  <a:lnTo>
                    <a:pt x="395" y="30"/>
                  </a:lnTo>
                  <a:lnTo>
                    <a:pt x="357" y="34"/>
                  </a:lnTo>
                  <a:lnTo>
                    <a:pt x="317" y="38"/>
                  </a:lnTo>
                  <a:lnTo>
                    <a:pt x="277" y="42"/>
                  </a:lnTo>
                  <a:lnTo>
                    <a:pt x="239" y="46"/>
                  </a:lnTo>
                  <a:lnTo>
                    <a:pt x="198" y="49"/>
                  </a:lnTo>
                  <a:lnTo>
                    <a:pt x="158" y="52"/>
                  </a:lnTo>
                  <a:lnTo>
                    <a:pt x="120" y="53"/>
                  </a:lnTo>
                  <a:lnTo>
                    <a:pt x="80" y="56"/>
                  </a:lnTo>
                  <a:lnTo>
                    <a:pt x="4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8" name="Freeform 110"/>
            <p:cNvSpPr>
              <a:spLocks/>
            </p:cNvSpPr>
            <p:nvPr/>
          </p:nvSpPr>
          <p:spPr bwMode="auto">
            <a:xfrm>
              <a:off x="3014" y="2854"/>
              <a:ext cx="595" cy="24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34" y="22"/>
                </a:cxn>
                <a:cxn ang="0">
                  <a:pos x="70" y="31"/>
                </a:cxn>
                <a:cxn ang="0">
                  <a:pos x="107" y="38"/>
                </a:cxn>
                <a:cxn ang="0">
                  <a:pos x="145" y="41"/>
                </a:cxn>
                <a:cxn ang="0">
                  <a:pos x="181" y="45"/>
                </a:cxn>
                <a:cxn ang="0">
                  <a:pos x="217" y="48"/>
                </a:cxn>
                <a:cxn ang="0">
                  <a:pos x="255" y="48"/>
                </a:cxn>
                <a:cxn ang="0">
                  <a:pos x="294" y="48"/>
                </a:cxn>
                <a:cxn ang="0">
                  <a:pos x="330" y="48"/>
                </a:cxn>
                <a:cxn ang="0">
                  <a:pos x="368" y="47"/>
                </a:cxn>
                <a:cxn ang="0">
                  <a:pos x="406" y="44"/>
                </a:cxn>
                <a:cxn ang="0">
                  <a:pos x="444" y="43"/>
                </a:cxn>
                <a:cxn ang="0">
                  <a:pos x="483" y="40"/>
                </a:cxn>
                <a:cxn ang="0">
                  <a:pos x="521" y="39"/>
                </a:cxn>
                <a:cxn ang="0">
                  <a:pos x="557" y="38"/>
                </a:cxn>
                <a:cxn ang="0">
                  <a:pos x="595" y="36"/>
                </a:cxn>
                <a:cxn ang="0">
                  <a:pos x="595" y="23"/>
                </a:cxn>
                <a:cxn ang="0">
                  <a:pos x="557" y="25"/>
                </a:cxn>
                <a:cxn ang="0">
                  <a:pos x="521" y="26"/>
                </a:cxn>
                <a:cxn ang="0">
                  <a:pos x="483" y="27"/>
                </a:cxn>
                <a:cxn ang="0">
                  <a:pos x="444" y="30"/>
                </a:cxn>
                <a:cxn ang="0">
                  <a:pos x="406" y="31"/>
                </a:cxn>
                <a:cxn ang="0">
                  <a:pos x="368" y="34"/>
                </a:cxn>
                <a:cxn ang="0">
                  <a:pos x="330" y="35"/>
                </a:cxn>
                <a:cxn ang="0">
                  <a:pos x="294" y="35"/>
                </a:cxn>
                <a:cxn ang="0">
                  <a:pos x="255" y="35"/>
                </a:cxn>
                <a:cxn ang="0">
                  <a:pos x="217" y="35"/>
                </a:cxn>
                <a:cxn ang="0">
                  <a:pos x="181" y="32"/>
                </a:cxn>
                <a:cxn ang="0">
                  <a:pos x="145" y="28"/>
                </a:cxn>
                <a:cxn ang="0">
                  <a:pos x="111" y="25"/>
                </a:cxn>
                <a:cxn ang="0">
                  <a:pos x="74" y="18"/>
                </a:cxn>
                <a:cxn ang="0">
                  <a:pos x="42" y="9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0" y="10"/>
                </a:cxn>
              </a:cxnLst>
              <a:rect l="0" t="0" r="r" b="b"/>
              <a:pathLst>
                <a:path w="595" h="48">
                  <a:moveTo>
                    <a:pt x="0" y="10"/>
                  </a:moveTo>
                  <a:lnTo>
                    <a:pt x="0" y="10"/>
                  </a:lnTo>
                  <a:lnTo>
                    <a:pt x="34" y="22"/>
                  </a:lnTo>
                  <a:lnTo>
                    <a:pt x="70" y="31"/>
                  </a:lnTo>
                  <a:lnTo>
                    <a:pt x="107" y="38"/>
                  </a:lnTo>
                  <a:lnTo>
                    <a:pt x="145" y="41"/>
                  </a:lnTo>
                  <a:lnTo>
                    <a:pt x="181" y="45"/>
                  </a:lnTo>
                  <a:lnTo>
                    <a:pt x="217" y="48"/>
                  </a:lnTo>
                  <a:lnTo>
                    <a:pt x="255" y="48"/>
                  </a:lnTo>
                  <a:lnTo>
                    <a:pt x="294" y="48"/>
                  </a:lnTo>
                  <a:lnTo>
                    <a:pt x="330" y="48"/>
                  </a:lnTo>
                  <a:lnTo>
                    <a:pt x="368" y="47"/>
                  </a:lnTo>
                  <a:lnTo>
                    <a:pt x="406" y="44"/>
                  </a:lnTo>
                  <a:lnTo>
                    <a:pt x="444" y="43"/>
                  </a:lnTo>
                  <a:lnTo>
                    <a:pt x="483" y="40"/>
                  </a:lnTo>
                  <a:lnTo>
                    <a:pt x="521" y="39"/>
                  </a:lnTo>
                  <a:lnTo>
                    <a:pt x="557" y="38"/>
                  </a:lnTo>
                  <a:lnTo>
                    <a:pt x="595" y="36"/>
                  </a:lnTo>
                  <a:lnTo>
                    <a:pt x="595" y="23"/>
                  </a:lnTo>
                  <a:lnTo>
                    <a:pt x="557" y="25"/>
                  </a:lnTo>
                  <a:lnTo>
                    <a:pt x="521" y="26"/>
                  </a:lnTo>
                  <a:lnTo>
                    <a:pt x="483" y="27"/>
                  </a:lnTo>
                  <a:lnTo>
                    <a:pt x="444" y="30"/>
                  </a:lnTo>
                  <a:lnTo>
                    <a:pt x="406" y="31"/>
                  </a:lnTo>
                  <a:lnTo>
                    <a:pt x="368" y="34"/>
                  </a:lnTo>
                  <a:lnTo>
                    <a:pt x="330" y="35"/>
                  </a:lnTo>
                  <a:lnTo>
                    <a:pt x="294" y="35"/>
                  </a:lnTo>
                  <a:lnTo>
                    <a:pt x="255" y="35"/>
                  </a:lnTo>
                  <a:lnTo>
                    <a:pt x="217" y="35"/>
                  </a:lnTo>
                  <a:lnTo>
                    <a:pt x="181" y="32"/>
                  </a:lnTo>
                  <a:lnTo>
                    <a:pt x="145" y="28"/>
                  </a:lnTo>
                  <a:lnTo>
                    <a:pt x="111" y="25"/>
                  </a:lnTo>
                  <a:lnTo>
                    <a:pt x="74" y="18"/>
                  </a:lnTo>
                  <a:lnTo>
                    <a:pt x="42" y="9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9" name="Freeform 111"/>
            <p:cNvSpPr>
              <a:spLocks/>
            </p:cNvSpPr>
            <p:nvPr/>
          </p:nvSpPr>
          <p:spPr bwMode="auto">
            <a:xfrm>
              <a:off x="2949" y="2754"/>
              <a:ext cx="88" cy="105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0" y="0"/>
                </a:cxn>
                <a:cxn ang="0">
                  <a:pos x="46" y="18"/>
                </a:cxn>
                <a:cxn ang="0">
                  <a:pos x="23" y="44"/>
                </a:cxn>
                <a:cxn ang="0">
                  <a:pos x="6" y="74"/>
                </a:cxn>
                <a:cxn ang="0">
                  <a:pos x="0" y="106"/>
                </a:cxn>
                <a:cxn ang="0">
                  <a:pos x="0" y="138"/>
                </a:cxn>
                <a:cxn ang="0">
                  <a:pos x="11" y="167"/>
                </a:cxn>
                <a:cxn ang="0">
                  <a:pos x="32" y="193"/>
                </a:cxn>
                <a:cxn ang="0">
                  <a:pos x="65" y="210"/>
                </a:cxn>
                <a:cxn ang="0">
                  <a:pos x="72" y="200"/>
                </a:cxn>
                <a:cxn ang="0">
                  <a:pos x="48" y="186"/>
                </a:cxn>
                <a:cxn ang="0">
                  <a:pos x="31" y="162"/>
                </a:cxn>
                <a:cxn ang="0">
                  <a:pos x="19" y="138"/>
                </a:cxn>
                <a:cxn ang="0">
                  <a:pos x="19" y="106"/>
                </a:cxn>
                <a:cxn ang="0">
                  <a:pos x="25" y="76"/>
                </a:cxn>
                <a:cxn ang="0">
                  <a:pos x="38" y="49"/>
                </a:cxn>
                <a:cxn ang="0">
                  <a:pos x="61" y="26"/>
                </a:cxn>
                <a:cxn ang="0">
                  <a:pos x="88" y="10"/>
                </a:cxn>
                <a:cxn ang="0">
                  <a:pos x="88" y="10"/>
                </a:cxn>
                <a:cxn ang="0">
                  <a:pos x="80" y="0"/>
                </a:cxn>
              </a:cxnLst>
              <a:rect l="0" t="0" r="r" b="b"/>
              <a:pathLst>
                <a:path w="88" h="210">
                  <a:moveTo>
                    <a:pt x="80" y="0"/>
                  </a:moveTo>
                  <a:lnTo>
                    <a:pt x="80" y="0"/>
                  </a:lnTo>
                  <a:lnTo>
                    <a:pt x="46" y="18"/>
                  </a:lnTo>
                  <a:lnTo>
                    <a:pt x="23" y="44"/>
                  </a:lnTo>
                  <a:lnTo>
                    <a:pt x="6" y="74"/>
                  </a:lnTo>
                  <a:lnTo>
                    <a:pt x="0" y="106"/>
                  </a:lnTo>
                  <a:lnTo>
                    <a:pt x="0" y="138"/>
                  </a:lnTo>
                  <a:lnTo>
                    <a:pt x="11" y="167"/>
                  </a:lnTo>
                  <a:lnTo>
                    <a:pt x="32" y="193"/>
                  </a:lnTo>
                  <a:lnTo>
                    <a:pt x="65" y="210"/>
                  </a:lnTo>
                  <a:lnTo>
                    <a:pt x="72" y="200"/>
                  </a:lnTo>
                  <a:lnTo>
                    <a:pt x="48" y="186"/>
                  </a:lnTo>
                  <a:lnTo>
                    <a:pt x="31" y="162"/>
                  </a:lnTo>
                  <a:lnTo>
                    <a:pt x="19" y="138"/>
                  </a:lnTo>
                  <a:lnTo>
                    <a:pt x="19" y="106"/>
                  </a:lnTo>
                  <a:lnTo>
                    <a:pt x="25" y="76"/>
                  </a:lnTo>
                  <a:lnTo>
                    <a:pt x="38" y="49"/>
                  </a:lnTo>
                  <a:lnTo>
                    <a:pt x="61" y="26"/>
                  </a:lnTo>
                  <a:lnTo>
                    <a:pt x="88" y="10"/>
                  </a:lnTo>
                  <a:lnTo>
                    <a:pt x="88" y="1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0" name="Freeform 112"/>
            <p:cNvSpPr>
              <a:spLocks/>
            </p:cNvSpPr>
            <p:nvPr/>
          </p:nvSpPr>
          <p:spPr bwMode="auto">
            <a:xfrm>
              <a:off x="3029" y="2749"/>
              <a:ext cx="304" cy="19"/>
            </a:xfrm>
            <a:custGeom>
              <a:avLst/>
              <a:gdLst/>
              <a:ahLst/>
              <a:cxnLst>
                <a:cxn ang="0">
                  <a:pos x="286" y="26"/>
                </a:cxn>
                <a:cxn ang="0">
                  <a:pos x="294" y="23"/>
                </a:cxn>
                <a:cxn ang="0">
                  <a:pos x="256" y="24"/>
                </a:cxn>
                <a:cxn ang="0">
                  <a:pos x="216" y="20"/>
                </a:cxn>
                <a:cxn ang="0">
                  <a:pos x="178" y="15"/>
                </a:cxn>
                <a:cxn ang="0">
                  <a:pos x="139" y="9"/>
                </a:cxn>
                <a:cxn ang="0">
                  <a:pos x="103" y="2"/>
                </a:cxn>
                <a:cxn ang="0">
                  <a:pos x="67" y="0"/>
                </a:cxn>
                <a:cxn ang="0">
                  <a:pos x="34" y="1"/>
                </a:cxn>
                <a:cxn ang="0">
                  <a:pos x="0" y="9"/>
                </a:cxn>
                <a:cxn ang="0">
                  <a:pos x="8" y="19"/>
                </a:cxn>
                <a:cxn ang="0">
                  <a:pos x="34" y="14"/>
                </a:cxn>
                <a:cxn ang="0">
                  <a:pos x="67" y="13"/>
                </a:cxn>
                <a:cxn ang="0">
                  <a:pos x="99" y="15"/>
                </a:cxn>
                <a:cxn ang="0">
                  <a:pos x="136" y="22"/>
                </a:cxn>
                <a:cxn ang="0">
                  <a:pos x="174" y="28"/>
                </a:cxn>
                <a:cxn ang="0">
                  <a:pos x="216" y="33"/>
                </a:cxn>
                <a:cxn ang="0">
                  <a:pos x="256" y="37"/>
                </a:cxn>
                <a:cxn ang="0">
                  <a:pos x="294" y="36"/>
                </a:cxn>
                <a:cxn ang="0">
                  <a:pos x="302" y="33"/>
                </a:cxn>
                <a:cxn ang="0">
                  <a:pos x="294" y="36"/>
                </a:cxn>
                <a:cxn ang="0">
                  <a:pos x="300" y="36"/>
                </a:cxn>
                <a:cxn ang="0">
                  <a:pos x="302" y="33"/>
                </a:cxn>
                <a:cxn ang="0">
                  <a:pos x="286" y="26"/>
                </a:cxn>
              </a:cxnLst>
              <a:rect l="0" t="0" r="r" b="b"/>
              <a:pathLst>
                <a:path w="302" h="37">
                  <a:moveTo>
                    <a:pt x="286" y="26"/>
                  </a:moveTo>
                  <a:lnTo>
                    <a:pt x="294" y="23"/>
                  </a:lnTo>
                  <a:lnTo>
                    <a:pt x="256" y="24"/>
                  </a:lnTo>
                  <a:lnTo>
                    <a:pt x="216" y="20"/>
                  </a:lnTo>
                  <a:lnTo>
                    <a:pt x="178" y="15"/>
                  </a:lnTo>
                  <a:lnTo>
                    <a:pt x="139" y="9"/>
                  </a:lnTo>
                  <a:lnTo>
                    <a:pt x="103" y="2"/>
                  </a:lnTo>
                  <a:lnTo>
                    <a:pt x="67" y="0"/>
                  </a:lnTo>
                  <a:lnTo>
                    <a:pt x="34" y="1"/>
                  </a:lnTo>
                  <a:lnTo>
                    <a:pt x="0" y="9"/>
                  </a:lnTo>
                  <a:lnTo>
                    <a:pt x="8" y="19"/>
                  </a:lnTo>
                  <a:lnTo>
                    <a:pt x="34" y="14"/>
                  </a:lnTo>
                  <a:lnTo>
                    <a:pt x="67" y="13"/>
                  </a:lnTo>
                  <a:lnTo>
                    <a:pt x="99" y="15"/>
                  </a:lnTo>
                  <a:lnTo>
                    <a:pt x="136" y="22"/>
                  </a:lnTo>
                  <a:lnTo>
                    <a:pt x="174" y="28"/>
                  </a:lnTo>
                  <a:lnTo>
                    <a:pt x="216" y="33"/>
                  </a:lnTo>
                  <a:lnTo>
                    <a:pt x="256" y="37"/>
                  </a:lnTo>
                  <a:lnTo>
                    <a:pt x="294" y="36"/>
                  </a:lnTo>
                  <a:lnTo>
                    <a:pt x="302" y="33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2" y="33"/>
                  </a:lnTo>
                  <a:lnTo>
                    <a:pt x="286" y="2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1" name="Freeform 113"/>
            <p:cNvSpPr>
              <a:spLocks/>
            </p:cNvSpPr>
            <p:nvPr/>
          </p:nvSpPr>
          <p:spPr bwMode="auto">
            <a:xfrm>
              <a:off x="3315" y="2402"/>
              <a:ext cx="138" cy="36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0"/>
                </a:cxn>
                <a:cxn ang="0">
                  <a:pos x="58" y="91"/>
                </a:cxn>
                <a:cxn ang="0">
                  <a:pos x="79" y="183"/>
                </a:cxn>
                <a:cxn ang="0">
                  <a:pos x="99" y="276"/>
                </a:cxn>
                <a:cxn ang="0">
                  <a:pos x="115" y="371"/>
                </a:cxn>
                <a:cxn ang="0">
                  <a:pos x="119" y="463"/>
                </a:cxn>
                <a:cxn ang="0">
                  <a:pos x="105" y="553"/>
                </a:cxn>
                <a:cxn ang="0">
                  <a:pos x="67" y="639"/>
                </a:cxn>
                <a:cxn ang="0">
                  <a:pos x="0" y="721"/>
                </a:cxn>
                <a:cxn ang="0">
                  <a:pos x="16" y="728"/>
                </a:cxn>
                <a:cxn ang="0">
                  <a:pos x="86" y="644"/>
                </a:cxn>
                <a:cxn ang="0">
                  <a:pos x="124" y="556"/>
                </a:cxn>
                <a:cxn ang="0">
                  <a:pos x="138" y="463"/>
                </a:cxn>
                <a:cxn ang="0">
                  <a:pos x="134" y="371"/>
                </a:cxn>
                <a:cxn ang="0">
                  <a:pos x="119" y="276"/>
                </a:cxn>
                <a:cxn ang="0">
                  <a:pos x="98" y="183"/>
                </a:cxn>
                <a:cxn ang="0">
                  <a:pos x="77" y="91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42" y="0"/>
                </a:cxn>
              </a:cxnLst>
              <a:rect l="0" t="0" r="r" b="b"/>
              <a:pathLst>
                <a:path w="138" h="728">
                  <a:moveTo>
                    <a:pt x="42" y="0"/>
                  </a:moveTo>
                  <a:lnTo>
                    <a:pt x="42" y="0"/>
                  </a:lnTo>
                  <a:lnTo>
                    <a:pt x="58" y="91"/>
                  </a:lnTo>
                  <a:lnTo>
                    <a:pt x="79" y="183"/>
                  </a:lnTo>
                  <a:lnTo>
                    <a:pt x="99" y="276"/>
                  </a:lnTo>
                  <a:lnTo>
                    <a:pt x="115" y="371"/>
                  </a:lnTo>
                  <a:lnTo>
                    <a:pt x="119" y="463"/>
                  </a:lnTo>
                  <a:lnTo>
                    <a:pt x="105" y="553"/>
                  </a:lnTo>
                  <a:lnTo>
                    <a:pt x="67" y="639"/>
                  </a:lnTo>
                  <a:lnTo>
                    <a:pt x="0" y="721"/>
                  </a:lnTo>
                  <a:lnTo>
                    <a:pt x="16" y="728"/>
                  </a:lnTo>
                  <a:lnTo>
                    <a:pt x="86" y="644"/>
                  </a:lnTo>
                  <a:lnTo>
                    <a:pt x="124" y="556"/>
                  </a:lnTo>
                  <a:lnTo>
                    <a:pt x="138" y="463"/>
                  </a:lnTo>
                  <a:lnTo>
                    <a:pt x="134" y="371"/>
                  </a:lnTo>
                  <a:lnTo>
                    <a:pt x="119" y="276"/>
                  </a:lnTo>
                  <a:lnTo>
                    <a:pt x="98" y="183"/>
                  </a:lnTo>
                  <a:lnTo>
                    <a:pt x="77" y="91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2" name="Freeform 114"/>
            <p:cNvSpPr>
              <a:spLocks/>
            </p:cNvSpPr>
            <p:nvPr/>
          </p:nvSpPr>
          <p:spPr bwMode="auto">
            <a:xfrm>
              <a:off x="3353" y="2251"/>
              <a:ext cx="46" cy="15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12" y="77"/>
                </a:cxn>
                <a:cxn ang="0">
                  <a:pos x="2" y="151"/>
                </a:cxn>
                <a:cxn ang="0">
                  <a:pos x="0" y="226"/>
                </a:cxn>
                <a:cxn ang="0">
                  <a:pos x="4" y="302"/>
                </a:cxn>
                <a:cxn ang="0">
                  <a:pos x="23" y="302"/>
                </a:cxn>
                <a:cxn ang="0">
                  <a:pos x="20" y="226"/>
                </a:cxn>
                <a:cxn ang="0">
                  <a:pos x="21" y="151"/>
                </a:cxn>
                <a:cxn ang="0">
                  <a:pos x="31" y="77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27" y="0"/>
                </a:cxn>
              </a:cxnLst>
              <a:rect l="0" t="0" r="r" b="b"/>
              <a:pathLst>
                <a:path w="46" h="302">
                  <a:moveTo>
                    <a:pt x="27" y="0"/>
                  </a:moveTo>
                  <a:lnTo>
                    <a:pt x="27" y="0"/>
                  </a:lnTo>
                  <a:lnTo>
                    <a:pt x="12" y="77"/>
                  </a:lnTo>
                  <a:lnTo>
                    <a:pt x="2" y="151"/>
                  </a:lnTo>
                  <a:lnTo>
                    <a:pt x="0" y="226"/>
                  </a:lnTo>
                  <a:lnTo>
                    <a:pt x="4" y="302"/>
                  </a:lnTo>
                  <a:lnTo>
                    <a:pt x="23" y="302"/>
                  </a:lnTo>
                  <a:lnTo>
                    <a:pt x="20" y="226"/>
                  </a:lnTo>
                  <a:lnTo>
                    <a:pt x="21" y="151"/>
                  </a:lnTo>
                  <a:lnTo>
                    <a:pt x="31" y="77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3" name="Freeform 115"/>
            <p:cNvSpPr>
              <a:spLocks/>
            </p:cNvSpPr>
            <p:nvPr/>
          </p:nvSpPr>
          <p:spPr bwMode="auto">
            <a:xfrm>
              <a:off x="3380" y="2139"/>
              <a:ext cx="187" cy="112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72" y="0"/>
                </a:cxn>
                <a:cxn ang="0">
                  <a:pos x="141" y="24"/>
                </a:cxn>
                <a:cxn ang="0">
                  <a:pos x="113" y="49"/>
                </a:cxn>
                <a:cxn ang="0">
                  <a:pos x="86" y="74"/>
                </a:cxn>
                <a:cxn ang="0">
                  <a:pos x="61" y="102"/>
                </a:cxn>
                <a:cxn ang="0">
                  <a:pos x="40" y="130"/>
                </a:cxn>
                <a:cxn ang="0">
                  <a:pos x="23" y="160"/>
                </a:cxn>
                <a:cxn ang="0">
                  <a:pos x="10" y="191"/>
                </a:cxn>
                <a:cxn ang="0">
                  <a:pos x="0" y="223"/>
                </a:cxn>
                <a:cxn ang="0">
                  <a:pos x="19" y="223"/>
                </a:cxn>
                <a:cxn ang="0">
                  <a:pos x="29" y="193"/>
                </a:cxn>
                <a:cxn ang="0">
                  <a:pos x="42" y="162"/>
                </a:cxn>
                <a:cxn ang="0">
                  <a:pos x="59" y="135"/>
                </a:cxn>
                <a:cxn ang="0">
                  <a:pos x="76" y="108"/>
                </a:cxn>
                <a:cxn ang="0">
                  <a:pos x="101" y="82"/>
                </a:cxn>
                <a:cxn ang="0">
                  <a:pos x="128" y="57"/>
                </a:cxn>
                <a:cxn ang="0">
                  <a:pos x="157" y="32"/>
                </a:cxn>
                <a:cxn ang="0">
                  <a:pos x="187" y="8"/>
                </a:cxn>
                <a:cxn ang="0">
                  <a:pos x="187" y="8"/>
                </a:cxn>
                <a:cxn ang="0">
                  <a:pos x="172" y="0"/>
                </a:cxn>
              </a:cxnLst>
              <a:rect l="0" t="0" r="r" b="b"/>
              <a:pathLst>
                <a:path w="187" h="223">
                  <a:moveTo>
                    <a:pt x="172" y="0"/>
                  </a:moveTo>
                  <a:lnTo>
                    <a:pt x="172" y="0"/>
                  </a:lnTo>
                  <a:lnTo>
                    <a:pt x="141" y="24"/>
                  </a:lnTo>
                  <a:lnTo>
                    <a:pt x="113" y="49"/>
                  </a:lnTo>
                  <a:lnTo>
                    <a:pt x="86" y="74"/>
                  </a:lnTo>
                  <a:lnTo>
                    <a:pt x="61" y="102"/>
                  </a:lnTo>
                  <a:lnTo>
                    <a:pt x="40" y="130"/>
                  </a:lnTo>
                  <a:lnTo>
                    <a:pt x="23" y="160"/>
                  </a:lnTo>
                  <a:lnTo>
                    <a:pt x="10" y="191"/>
                  </a:lnTo>
                  <a:lnTo>
                    <a:pt x="0" y="223"/>
                  </a:lnTo>
                  <a:lnTo>
                    <a:pt x="19" y="223"/>
                  </a:lnTo>
                  <a:lnTo>
                    <a:pt x="29" y="193"/>
                  </a:lnTo>
                  <a:lnTo>
                    <a:pt x="42" y="162"/>
                  </a:lnTo>
                  <a:lnTo>
                    <a:pt x="59" y="135"/>
                  </a:lnTo>
                  <a:lnTo>
                    <a:pt x="76" y="108"/>
                  </a:lnTo>
                  <a:lnTo>
                    <a:pt x="101" y="82"/>
                  </a:lnTo>
                  <a:lnTo>
                    <a:pt x="128" y="57"/>
                  </a:lnTo>
                  <a:lnTo>
                    <a:pt x="157" y="32"/>
                  </a:lnTo>
                  <a:lnTo>
                    <a:pt x="187" y="8"/>
                  </a:lnTo>
                  <a:lnTo>
                    <a:pt x="187" y="8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4" name="Freeform 116"/>
            <p:cNvSpPr>
              <a:spLocks/>
            </p:cNvSpPr>
            <p:nvPr/>
          </p:nvSpPr>
          <p:spPr bwMode="auto">
            <a:xfrm>
              <a:off x="3552" y="2135"/>
              <a:ext cx="59" cy="8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59" y="1"/>
                </a:cxn>
                <a:cxn ang="0">
                  <a:pos x="46" y="1"/>
                </a:cxn>
                <a:cxn ang="0">
                  <a:pos x="32" y="0"/>
                </a:cxn>
                <a:cxn ang="0">
                  <a:pos x="17" y="1"/>
                </a:cxn>
                <a:cxn ang="0">
                  <a:pos x="0" y="8"/>
                </a:cxn>
                <a:cxn ang="0">
                  <a:pos x="15" y="16"/>
                </a:cxn>
                <a:cxn ang="0">
                  <a:pos x="21" y="14"/>
                </a:cxn>
                <a:cxn ang="0">
                  <a:pos x="32" y="13"/>
                </a:cxn>
                <a:cxn ang="0">
                  <a:pos x="46" y="14"/>
                </a:cxn>
                <a:cxn ang="0">
                  <a:pos x="59" y="14"/>
                </a:cxn>
                <a:cxn ang="0">
                  <a:pos x="59" y="14"/>
                </a:cxn>
                <a:cxn ang="0">
                  <a:pos x="59" y="1"/>
                </a:cxn>
              </a:cxnLst>
              <a:rect l="0" t="0" r="r" b="b"/>
              <a:pathLst>
                <a:path w="59" h="16">
                  <a:moveTo>
                    <a:pt x="59" y="1"/>
                  </a:moveTo>
                  <a:lnTo>
                    <a:pt x="59" y="1"/>
                  </a:lnTo>
                  <a:lnTo>
                    <a:pt x="46" y="1"/>
                  </a:lnTo>
                  <a:lnTo>
                    <a:pt x="32" y="0"/>
                  </a:lnTo>
                  <a:lnTo>
                    <a:pt x="17" y="1"/>
                  </a:lnTo>
                  <a:lnTo>
                    <a:pt x="0" y="8"/>
                  </a:lnTo>
                  <a:lnTo>
                    <a:pt x="15" y="16"/>
                  </a:lnTo>
                  <a:lnTo>
                    <a:pt x="21" y="14"/>
                  </a:lnTo>
                  <a:lnTo>
                    <a:pt x="32" y="13"/>
                  </a:lnTo>
                  <a:lnTo>
                    <a:pt x="46" y="14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9" y="1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5" name="Freeform 117"/>
            <p:cNvSpPr>
              <a:spLocks/>
            </p:cNvSpPr>
            <p:nvPr/>
          </p:nvSpPr>
          <p:spPr bwMode="auto">
            <a:xfrm>
              <a:off x="4599" y="2688"/>
              <a:ext cx="138" cy="119"/>
            </a:xfrm>
            <a:custGeom>
              <a:avLst/>
              <a:gdLst/>
              <a:ahLst/>
              <a:cxnLst>
                <a:cxn ang="0">
                  <a:pos x="96" y="13"/>
                </a:cxn>
                <a:cxn ang="0">
                  <a:pos x="86" y="4"/>
                </a:cxn>
                <a:cxn ang="0">
                  <a:pos x="25" y="93"/>
                </a:cxn>
                <a:cxn ang="0">
                  <a:pos x="0" y="155"/>
                </a:cxn>
                <a:cxn ang="0">
                  <a:pos x="2" y="198"/>
                </a:cxn>
                <a:cxn ang="0">
                  <a:pos x="29" y="224"/>
                </a:cxn>
                <a:cxn ang="0">
                  <a:pos x="63" y="237"/>
                </a:cxn>
                <a:cxn ang="0">
                  <a:pos x="98" y="239"/>
                </a:cxn>
                <a:cxn ang="0">
                  <a:pos x="124" y="237"/>
                </a:cxn>
                <a:cxn ang="0">
                  <a:pos x="136" y="235"/>
                </a:cxn>
                <a:cxn ang="0">
                  <a:pos x="132" y="222"/>
                </a:cxn>
                <a:cxn ang="0">
                  <a:pos x="124" y="224"/>
                </a:cxn>
                <a:cxn ang="0">
                  <a:pos x="98" y="226"/>
                </a:cxn>
                <a:cxn ang="0">
                  <a:pos x="67" y="224"/>
                </a:cxn>
                <a:cxn ang="0">
                  <a:pos x="40" y="213"/>
                </a:cxn>
                <a:cxn ang="0">
                  <a:pos x="21" y="195"/>
                </a:cxn>
                <a:cxn ang="0">
                  <a:pos x="19" y="155"/>
                </a:cxn>
                <a:cxn ang="0">
                  <a:pos x="44" y="95"/>
                </a:cxn>
                <a:cxn ang="0">
                  <a:pos x="101" y="9"/>
                </a:cxn>
                <a:cxn ang="0">
                  <a:pos x="92" y="0"/>
                </a:cxn>
                <a:cxn ang="0">
                  <a:pos x="96" y="13"/>
                </a:cxn>
              </a:cxnLst>
              <a:rect l="0" t="0" r="r" b="b"/>
              <a:pathLst>
                <a:path w="136" h="239">
                  <a:moveTo>
                    <a:pt x="96" y="13"/>
                  </a:moveTo>
                  <a:lnTo>
                    <a:pt x="86" y="4"/>
                  </a:lnTo>
                  <a:lnTo>
                    <a:pt x="25" y="93"/>
                  </a:lnTo>
                  <a:lnTo>
                    <a:pt x="0" y="155"/>
                  </a:lnTo>
                  <a:lnTo>
                    <a:pt x="2" y="198"/>
                  </a:lnTo>
                  <a:lnTo>
                    <a:pt x="29" y="224"/>
                  </a:lnTo>
                  <a:lnTo>
                    <a:pt x="63" y="237"/>
                  </a:lnTo>
                  <a:lnTo>
                    <a:pt x="98" y="239"/>
                  </a:lnTo>
                  <a:lnTo>
                    <a:pt x="124" y="237"/>
                  </a:lnTo>
                  <a:lnTo>
                    <a:pt x="136" y="235"/>
                  </a:lnTo>
                  <a:lnTo>
                    <a:pt x="132" y="222"/>
                  </a:lnTo>
                  <a:lnTo>
                    <a:pt x="124" y="224"/>
                  </a:lnTo>
                  <a:lnTo>
                    <a:pt x="98" y="226"/>
                  </a:lnTo>
                  <a:lnTo>
                    <a:pt x="67" y="224"/>
                  </a:lnTo>
                  <a:lnTo>
                    <a:pt x="40" y="213"/>
                  </a:lnTo>
                  <a:lnTo>
                    <a:pt x="21" y="195"/>
                  </a:lnTo>
                  <a:lnTo>
                    <a:pt x="19" y="155"/>
                  </a:lnTo>
                  <a:lnTo>
                    <a:pt x="44" y="95"/>
                  </a:lnTo>
                  <a:lnTo>
                    <a:pt x="101" y="9"/>
                  </a:lnTo>
                  <a:lnTo>
                    <a:pt x="92" y="0"/>
                  </a:lnTo>
                  <a:lnTo>
                    <a:pt x="96" y="13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6" name="Freeform 118"/>
            <p:cNvSpPr>
              <a:spLocks/>
            </p:cNvSpPr>
            <p:nvPr/>
          </p:nvSpPr>
          <p:spPr bwMode="auto">
            <a:xfrm>
              <a:off x="3321" y="2688"/>
              <a:ext cx="1374" cy="83"/>
            </a:xfrm>
            <a:custGeom>
              <a:avLst/>
              <a:gdLst/>
              <a:ahLst/>
              <a:cxnLst>
                <a:cxn ang="0">
                  <a:pos x="21" y="164"/>
                </a:cxn>
                <a:cxn ang="0">
                  <a:pos x="80" y="168"/>
                </a:cxn>
                <a:cxn ang="0">
                  <a:pos x="155" y="167"/>
                </a:cxn>
                <a:cxn ang="0">
                  <a:pos x="246" y="161"/>
                </a:cxn>
                <a:cxn ang="0">
                  <a:pos x="349" y="152"/>
                </a:cxn>
                <a:cxn ang="0">
                  <a:pos x="460" y="142"/>
                </a:cxn>
                <a:cxn ang="0">
                  <a:pos x="580" y="128"/>
                </a:cxn>
                <a:cxn ang="0">
                  <a:pos x="700" y="112"/>
                </a:cxn>
                <a:cxn ang="0">
                  <a:pos x="818" y="96"/>
                </a:cxn>
                <a:cxn ang="0">
                  <a:pos x="935" y="81"/>
                </a:cxn>
                <a:cxn ang="0">
                  <a:pos x="1044" y="64"/>
                </a:cxn>
                <a:cxn ang="0">
                  <a:pos x="1141" y="50"/>
                </a:cxn>
                <a:cxn ang="0">
                  <a:pos x="1227" y="37"/>
                </a:cxn>
                <a:cxn ang="0">
                  <a:pos x="1295" y="26"/>
                </a:cxn>
                <a:cxn ang="0">
                  <a:pos x="1345" y="18"/>
                </a:cxn>
                <a:cxn ang="0">
                  <a:pos x="1370" y="13"/>
                </a:cxn>
                <a:cxn ang="0">
                  <a:pos x="1370" y="0"/>
                </a:cxn>
                <a:cxn ang="0">
                  <a:pos x="1356" y="3"/>
                </a:cxn>
                <a:cxn ang="0">
                  <a:pos x="1318" y="8"/>
                </a:cxn>
                <a:cxn ang="0">
                  <a:pos x="1259" y="18"/>
                </a:cxn>
                <a:cxn ang="0">
                  <a:pos x="1183" y="30"/>
                </a:cxn>
                <a:cxn ang="0">
                  <a:pos x="1089" y="44"/>
                </a:cxn>
                <a:cxn ang="0">
                  <a:pos x="986" y="60"/>
                </a:cxn>
                <a:cxn ang="0">
                  <a:pos x="874" y="76"/>
                </a:cxn>
                <a:cxn ang="0">
                  <a:pos x="755" y="91"/>
                </a:cxn>
                <a:cxn ang="0">
                  <a:pos x="635" y="107"/>
                </a:cxn>
                <a:cxn ang="0">
                  <a:pos x="519" y="122"/>
                </a:cxn>
                <a:cxn ang="0">
                  <a:pos x="403" y="134"/>
                </a:cxn>
                <a:cxn ang="0">
                  <a:pos x="296" y="144"/>
                </a:cxn>
                <a:cxn ang="0">
                  <a:pos x="198" y="151"/>
                </a:cxn>
                <a:cxn ang="0">
                  <a:pos x="114" y="155"/>
                </a:cxn>
                <a:cxn ang="0">
                  <a:pos x="48" y="154"/>
                </a:cxn>
                <a:cxn ang="0">
                  <a:pos x="4" y="147"/>
                </a:cxn>
              </a:cxnLst>
              <a:rect l="0" t="0" r="r" b="b"/>
              <a:pathLst>
                <a:path w="1374" h="168">
                  <a:moveTo>
                    <a:pt x="0" y="160"/>
                  </a:moveTo>
                  <a:lnTo>
                    <a:pt x="21" y="164"/>
                  </a:lnTo>
                  <a:lnTo>
                    <a:pt x="48" y="167"/>
                  </a:lnTo>
                  <a:lnTo>
                    <a:pt x="80" y="168"/>
                  </a:lnTo>
                  <a:lnTo>
                    <a:pt x="114" y="168"/>
                  </a:lnTo>
                  <a:lnTo>
                    <a:pt x="155" y="167"/>
                  </a:lnTo>
                  <a:lnTo>
                    <a:pt x="198" y="164"/>
                  </a:lnTo>
                  <a:lnTo>
                    <a:pt x="246" y="161"/>
                  </a:lnTo>
                  <a:lnTo>
                    <a:pt x="296" y="157"/>
                  </a:lnTo>
                  <a:lnTo>
                    <a:pt x="349" y="152"/>
                  </a:lnTo>
                  <a:lnTo>
                    <a:pt x="403" y="147"/>
                  </a:lnTo>
                  <a:lnTo>
                    <a:pt x="460" y="142"/>
                  </a:lnTo>
                  <a:lnTo>
                    <a:pt x="519" y="135"/>
                  </a:lnTo>
                  <a:lnTo>
                    <a:pt x="580" y="128"/>
                  </a:lnTo>
                  <a:lnTo>
                    <a:pt x="639" y="120"/>
                  </a:lnTo>
                  <a:lnTo>
                    <a:pt x="700" y="112"/>
                  </a:lnTo>
                  <a:lnTo>
                    <a:pt x="759" y="104"/>
                  </a:lnTo>
                  <a:lnTo>
                    <a:pt x="818" y="96"/>
                  </a:lnTo>
                  <a:lnTo>
                    <a:pt x="878" y="89"/>
                  </a:lnTo>
                  <a:lnTo>
                    <a:pt x="935" y="81"/>
                  </a:lnTo>
                  <a:lnTo>
                    <a:pt x="990" y="73"/>
                  </a:lnTo>
                  <a:lnTo>
                    <a:pt x="1044" y="64"/>
                  </a:lnTo>
                  <a:lnTo>
                    <a:pt x="1093" y="57"/>
                  </a:lnTo>
                  <a:lnTo>
                    <a:pt x="1141" y="50"/>
                  </a:lnTo>
                  <a:lnTo>
                    <a:pt x="1187" y="43"/>
                  </a:lnTo>
                  <a:lnTo>
                    <a:pt x="1227" y="37"/>
                  </a:lnTo>
                  <a:lnTo>
                    <a:pt x="1263" y="31"/>
                  </a:lnTo>
                  <a:lnTo>
                    <a:pt x="1295" y="26"/>
                  </a:lnTo>
                  <a:lnTo>
                    <a:pt x="1322" y="21"/>
                  </a:lnTo>
                  <a:lnTo>
                    <a:pt x="1345" y="18"/>
                  </a:lnTo>
                  <a:lnTo>
                    <a:pt x="1360" y="16"/>
                  </a:lnTo>
                  <a:lnTo>
                    <a:pt x="1370" y="13"/>
                  </a:lnTo>
                  <a:lnTo>
                    <a:pt x="1374" y="13"/>
                  </a:lnTo>
                  <a:lnTo>
                    <a:pt x="1370" y="0"/>
                  </a:lnTo>
                  <a:lnTo>
                    <a:pt x="1366" y="0"/>
                  </a:lnTo>
                  <a:lnTo>
                    <a:pt x="1356" y="3"/>
                  </a:lnTo>
                  <a:lnTo>
                    <a:pt x="1341" y="5"/>
                  </a:lnTo>
                  <a:lnTo>
                    <a:pt x="1318" y="8"/>
                  </a:lnTo>
                  <a:lnTo>
                    <a:pt x="1292" y="13"/>
                  </a:lnTo>
                  <a:lnTo>
                    <a:pt x="1259" y="18"/>
                  </a:lnTo>
                  <a:lnTo>
                    <a:pt x="1223" y="24"/>
                  </a:lnTo>
                  <a:lnTo>
                    <a:pt x="1183" y="30"/>
                  </a:lnTo>
                  <a:lnTo>
                    <a:pt x="1137" y="37"/>
                  </a:lnTo>
                  <a:lnTo>
                    <a:pt x="1089" y="44"/>
                  </a:lnTo>
                  <a:lnTo>
                    <a:pt x="1040" y="51"/>
                  </a:lnTo>
                  <a:lnTo>
                    <a:pt x="986" y="60"/>
                  </a:lnTo>
                  <a:lnTo>
                    <a:pt x="931" y="68"/>
                  </a:lnTo>
                  <a:lnTo>
                    <a:pt x="874" y="76"/>
                  </a:lnTo>
                  <a:lnTo>
                    <a:pt x="815" y="83"/>
                  </a:lnTo>
                  <a:lnTo>
                    <a:pt x="755" y="91"/>
                  </a:lnTo>
                  <a:lnTo>
                    <a:pt x="696" y="99"/>
                  </a:lnTo>
                  <a:lnTo>
                    <a:pt x="635" y="107"/>
                  </a:lnTo>
                  <a:lnTo>
                    <a:pt x="576" y="115"/>
                  </a:lnTo>
                  <a:lnTo>
                    <a:pt x="519" y="122"/>
                  </a:lnTo>
                  <a:lnTo>
                    <a:pt x="460" y="129"/>
                  </a:lnTo>
                  <a:lnTo>
                    <a:pt x="403" y="134"/>
                  </a:lnTo>
                  <a:lnTo>
                    <a:pt x="349" y="139"/>
                  </a:lnTo>
                  <a:lnTo>
                    <a:pt x="296" y="144"/>
                  </a:lnTo>
                  <a:lnTo>
                    <a:pt x="246" y="148"/>
                  </a:lnTo>
                  <a:lnTo>
                    <a:pt x="198" y="151"/>
                  </a:lnTo>
                  <a:lnTo>
                    <a:pt x="155" y="154"/>
                  </a:lnTo>
                  <a:lnTo>
                    <a:pt x="114" y="155"/>
                  </a:lnTo>
                  <a:lnTo>
                    <a:pt x="80" y="155"/>
                  </a:lnTo>
                  <a:lnTo>
                    <a:pt x="48" y="154"/>
                  </a:lnTo>
                  <a:lnTo>
                    <a:pt x="25" y="151"/>
                  </a:lnTo>
                  <a:lnTo>
                    <a:pt x="4" y="147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7" name="Freeform 119"/>
            <p:cNvSpPr>
              <a:spLocks/>
            </p:cNvSpPr>
            <p:nvPr/>
          </p:nvSpPr>
          <p:spPr bwMode="auto">
            <a:xfrm>
              <a:off x="4748" y="2078"/>
              <a:ext cx="275" cy="149"/>
            </a:xfrm>
            <a:custGeom>
              <a:avLst/>
              <a:gdLst/>
              <a:ahLst/>
              <a:cxnLst>
                <a:cxn ang="0">
                  <a:pos x="19" y="299"/>
                </a:cxn>
                <a:cxn ang="0">
                  <a:pos x="21" y="212"/>
                </a:cxn>
                <a:cxn ang="0">
                  <a:pos x="36" y="147"/>
                </a:cxn>
                <a:cxn ang="0">
                  <a:pos x="61" y="102"/>
                </a:cxn>
                <a:cxn ang="0">
                  <a:pos x="95" y="70"/>
                </a:cxn>
                <a:cxn ang="0">
                  <a:pos x="132" y="50"/>
                </a:cxn>
                <a:cxn ang="0">
                  <a:pos x="177" y="37"/>
                </a:cxn>
                <a:cxn ang="0">
                  <a:pos x="223" y="25"/>
                </a:cxn>
                <a:cxn ang="0">
                  <a:pos x="275" y="13"/>
                </a:cxn>
                <a:cxn ang="0">
                  <a:pos x="267" y="0"/>
                </a:cxn>
                <a:cxn ang="0">
                  <a:pos x="219" y="12"/>
                </a:cxn>
                <a:cxn ang="0">
                  <a:pos x="170" y="24"/>
                </a:cxn>
                <a:cxn ang="0">
                  <a:pos x="124" y="39"/>
                </a:cxn>
                <a:cxn ang="0">
                  <a:pos x="80" y="63"/>
                </a:cxn>
                <a:cxn ang="0">
                  <a:pos x="46" y="96"/>
                </a:cxn>
                <a:cxn ang="0">
                  <a:pos x="17" y="145"/>
                </a:cxn>
                <a:cxn ang="0">
                  <a:pos x="2" y="212"/>
                </a:cxn>
                <a:cxn ang="0">
                  <a:pos x="0" y="299"/>
                </a:cxn>
                <a:cxn ang="0">
                  <a:pos x="19" y="299"/>
                </a:cxn>
              </a:cxnLst>
              <a:rect l="0" t="0" r="r" b="b"/>
              <a:pathLst>
                <a:path w="275" h="299">
                  <a:moveTo>
                    <a:pt x="19" y="299"/>
                  </a:moveTo>
                  <a:lnTo>
                    <a:pt x="21" y="212"/>
                  </a:lnTo>
                  <a:lnTo>
                    <a:pt x="36" y="147"/>
                  </a:lnTo>
                  <a:lnTo>
                    <a:pt x="61" y="102"/>
                  </a:lnTo>
                  <a:lnTo>
                    <a:pt x="95" y="70"/>
                  </a:lnTo>
                  <a:lnTo>
                    <a:pt x="132" y="50"/>
                  </a:lnTo>
                  <a:lnTo>
                    <a:pt x="177" y="37"/>
                  </a:lnTo>
                  <a:lnTo>
                    <a:pt x="223" y="25"/>
                  </a:lnTo>
                  <a:lnTo>
                    <a:pt x="275" y="13"/>
                  </a:lnTo>
                  <a:lnTo>
                    <a:pt x="267" y="0"/>
                  </a:lnTo>
                  <a:lnTo>
                    <a:pt x="219" y="12"/>
                  </a:lnTo>
                  <a:lnTo>
                    <a:pt x="170" y="24"/>
                  </a:lnTo>
                  <a:lnTo>
                    <a:pt x="124" y="39"/>
                  </a:lnTo>
                  <a:lnTo>
                    <a:pt x="80" y="63"/>
                  </a:lnTo>
                  <a:lnTo>
                    <a:pt x="46" y="96"/>
                  </a:lnTo>
                  <a:lnTo>
                    <a:pt x="17" y="145"/>
                  </a:lnTo>
                  <a:lnTo>
                    <a:pt x="2" y="212"/>
                  </a:lnTo>
                  <a:lnTo>
                    <a:pt x="0" y="299"/>
                  </a:lnTo>
                  <a:lnTo>
                    <a:pt x="19" y="2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8" name="Freeform 120"/>
            <p:cNvSpPr>
              <a:spLocks/>
            </p:cNvSpPr>
            <p:nvPr/>
          </p:nvSpPr>
          <p:spPr bwMode="auto">
            <a:xfrm>
              <a:off x="4614" y="2268"/>
              <a:ext cx="142" cy="6"/>
            </a:xfrm>
            <a:custGeom>
              <a:avLst/>
              <a:gdLst/>
              <a:ahLst/>
              <a:cxnLst>
                <a:cxn ang="0">
                  <a:pos x="144" y="6"/>
                </a:cxn>
                <a:cxn ang="0">
                  <a:pos x="144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4" y="13"/>
                </a:cxn>
                <a:cxn ang="0">
                  <a:pos x="144" y="6"/>
                </a:cxn>
              </a:cxnLst>
              <a:rect l="0" t="0" r="r" b="b"/>
              <a:pathLst>
                <a:path w="144" h="13">
                  <a:moveTo>
                    <a:pt x="144" y="6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4" y="13"/>
                  </a:lnTo>
                  <a:lnTo>
                    <a:pt x="144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9" name="Freeform 121"/>
            <p:cNvSpPr>
              <a:spLocks/>
            </p:cNvSpPr>
            <p:nvPr/>
          </p:nvSpPr>
          <p:spPr bwMode="auto">
            <a:xfrm>
              <a:off x="4668" y="2286"/>
              <a:ext cx="88" cy="6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9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90" y="13"/>
                </a:cxn>
                <a:cxn ang="0">
                  <a:pos x="90" y="7"/>
                </a:cxn>
              </a:cxnLst>
              <a:rect l="0" t="0" r="r" b="b"/>
              <a:pathLst>
                <a:path w="90" h="13">
                  <a:moveTo>
                    <a:pt x="90" y="7"/>
                  </a:moveTo>
                  <a:lnTo>
                    <a:pt x="9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90" y="13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2" name="Freeform 124"/>
            <p:cNvSpPr>
              <a:spLocks/>
            </p:cNvSpPr>
            <p:nvPr/>
          </p:nvSpPr>
          <p:spPr bwMode="auto">
            <a:xfrm>
              <a:off x="3498" y="2166"/>
              <a:ext cx="260" cy="11"/>
            </a:xfrm>
            <a:custGeom>
              <a:avLst/>
              <a:gdLst/>
              <a:ahLst/>
              <a:cxnLst>
                <a:cxn ang="0">
                  <a:pos x="262" y="16"/>
                </a:cxn>
                <a:cxn ang="0">
                  <a:pos x="262" y="9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262" y="22"/>
                </a:cxn>
                <a:cxn ang="0">
                  <a:pos x="262" y="16"/>
                </a:cxn>
              </a:cxnLst>
              <a:rect l="0" t="0" r="r" b="b"/>
              <a:pathLst>
                <a:path w="262" h="22">
                  <a:moveTo>
                    <a:pt x="262" y="16"/>
                  </a:moveTo>
                  <a:lnTo>
                    <a:pt x="262" y="9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62" y="22"/>
                  </a:lnTo>
                  <a:lnTo>
                    <a:pt x="262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3" name="Freeform 125"/>
            <p:cNvSpPr>
              <a:spLocks/>
            </p:cNvSpPr>
            <p:nvPr/>
          </p:nvSpPr>
          <p:spPr bwMode="auto">
            <a:xfrm>
              <a:off x="3447" y="2188"/>
              <a:ext cx="170" cy="7"/>
            </a:xfrm>
            <a:custGeom>
              <a:avLst/>
              <a:gdLst/>
              <a:ahLst/>
              <a:cxnLst>
                <a:cxn ang="0">
                  <a:pos x="170" y="7"/>
                </a:cxn>
                <a:cxn ang="0">
                  <a:pos x="17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70" y="13"/>
                </a:cxn>
                <a:cxn ang="0">
                  <a:pos x="170" y="7"/>
                </a:cxn>
              </a:cxnLst>
              <a:rect l="0" t="0" r="r" b="b"/>
              <a:pathLst>
                <a:path w="170" h="13">
                  <a:moveTo>
                    <a:pt x="170" y="7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70" y="13"/>
                  </a:lnTo>
                  <a:lnTo>
                    <a:pt x="17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4" name="Freeform 126"/>
            <p:cNvSpPr>
              <a:spLocks/>
            </p:cNvSpPr>
            <p:nvPr/>
          </p:nvSpPr>
          <p:spPr bwMode="auto">
            <a:xfrm>
              <a:off x="3409" y="2215"/>
              <a:ext cx="143" cy="11"/>
            </a:xfrm>
            <a:custGeom>
              <a:avLst/>
              <a:gdLst/>
              <a:ahLst/>
              <a:cxnLst>
                <a:cxn ang="0">
                  <a:pos x="143" y="16"/>
                </a:cxn>
                <a:cxn ang="0">
                  <a:pos x="143" y="1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3" y="23"/>
                </a:cxn>
                <a:cxn ang="0">
                  <a:pos x="143" y="16"/>
                </a:cxn>
              </a:cxnLst>
              <a:rect l="0" t="0" r="r" b="b"/>
              <a:pathLst>
                <a:path w="143" h="23">
                  <a:moveTo>
                    <a:pt x="143" y="16"/>
                  </a:moveTo>
                  <a:lnTo>
                    <a:pt x="143" y="1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3" y="23"/>
                  </a:lnTo>
                  <a:lnTo>
                    <a:pt x="143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5" name="Freeform 127"/>
            <p:cNvSpPr>
              <a:spLocks/>
            </p:cNvSpPr>
            <p:nvPr/>
          </p:nvSpPr>
          <p:spPr bwMode="auto">
            <a:xfrm>
              <a:off x="4563" y="2579"/>
              <a:ext cx="238" cy="9"/>
            </a:xfrm>
            <a:custGeom>
              <a:avLst/>
              <a:gdLst/>
              <a:ahLst/>
              <a:cxnLst>
                <a:cxn ang="0">
                  <a:pos x="238" y="7"/>
                </a:cxn>
                <a:cxn ang="0">
                  <a:pos x="238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238" y="13"/>
                </a:cxn>
                <a:cxn ang="0">
                  <a:pos x="238" y="7"/>
                </a:cxn>
              </a:cxnLst>
              <a:rect l="0" t="0" r="r" b="b"/>
              <a:pathLst>
                <a:path w="238" h="19">
                  <a:moveTo>
                    <a:pt x="238" y="7"/>
                  </a:moveTo>
                  <a:lnTo>
                    <a:pt x="238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238" y="13"/>
                  </a:lnTo>
                  <a:lnTo>
                    <a:pt x="238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6" name="Freeform 128"/>
            <p:cNvSpPr>
              <a:spLocks/>
            </p:cNvSpPr>
            <p:nvPr/>
          </p:nvSpPr>
          <p:spPr bwMode="auto">
            <a:xfrm>
              <a:off x="4655" y="2596"/>
              <a:ext cx="146" cy="10"/>
            </a:xfrm>
            <a:custGeom>
              <a:avLst/>
              <a:gdLst/>
              <a:ahLst/>
              <a:cxnLst>
                <a:cxn ang="0">
                  <a:pos x="146" y="7"/>
                </a:cxn>
                <a:cxn ang="0">
                  <a:pos x="146" y="0"/>
                </a:cxn>
                <a:cxn ang="0">
                  <a:pos x="0" y="7"/>
                </a:cxn>
                <a:cxn ang="0">
                  <a:pos x="0" y="20"/>
                </a:cxn>
                <a:cxn ang="0">
                  <a:pos x="146" y="13"/>
                </a:cxn>
                <a:cxn ang="0">
                  <a:pos x="146" y="7"/>
                </a:cxn>
              </a:cxnLst>
              <a:rect l="0" t="0" r="r" b="b"/>
              <a:pathLst>
                <a:path w="146" h="20">
                  <a:moveTo>
                    <a:pt x="146" y="7"/>
                  </a:moveTo>
                  <a:lnTo>
                    <a:pt x="146" y="0"/>
                  </a:lnTo>
                  <a:lnTo>
                    <a:pt x="0" y="7"/>
                  </a:lnTo>
                  <a:lnTo>
                    <a:pt x="0" y="20"/>
                  </a:lnTo>
                  <a:lnTo>
                    <a:pt x="146" y="13"/>
                  </a:lnTo>
                  <a:lnTo>
                    <a:pt x="146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7" name="Freeform 129"/>
            <p:cNvSpPr>
              <a:spLocks/>
            </p:cNvSpPr>
            <p:nvPr/>
          </p:nvSpPr>
          <p:spPr bwMode="auto">
            <a:xfrm>
              <a:off x="4733" y="2624"/>
              <a:ext cx="72" cy="8"/>
            </a:xfrm>
            <a:custGeom>
              <a:avLst/>
              <a:gdLst/>
              <a:ahLst/>
              <a:cxnLst>
                <a:cxn ang="0">
                  <a:pos x="72" y="6"/>
                </a:cxn>
                <a:cxn ang="0">
                  <a:pos x="72" y="0"/>
                </a:cxn>
                <a:cxn ang="0">
                  <a:pos x="0" y="4"/>
                </a:cxn>
                <a:cxn ang="0">
                  <a:pos x="0" y="17"/>
                </a:cxn>
                <a:cxn ang="0">
                  <a:pos x="72" y="13"/>
                </a:cxn>
                <a:cxn ang="0">
                  <a:pos x="72" y="6"/>
                </a:cxn>
              </a:cxnLst>
              <a:rect l="0" t="0" r="r" b="b"/>
              <a:pathLst>
                <a:path w="72" h="17">
                  <a:moveTo>
                    <a:pt x="72" y="6"/>
                  </a:moveTo>
                  <a:lnTo>
                    <a:pt x="72" y="0"/>
                  </a:lnTo>
                  <a:lnTo>
                    <a:pt x="0" y="4"/>
                  </a:lnTo>
                  <a:lnTo>
                    <a:pt x="0" y="17"/>
                  </a:lnTo>
                  <a:lnTo>
                    <a:pt x="72" y="13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103" name="Group 167"/>
            <p:cNvGrpSpPr>
              <a:grpSpLocks/>
            </p:cNvGrpSpPr>
            <p:nvPr/>
          </p:nvGrpSpPr>
          <p:grpSpPr bwMode="auto">
            <a:xfrm>
              <a:off x="3420" y="2592"/>
              <a:ext cx="372" cy="168"/>
              <a:chOff x="3420" y="2512"/>
              <a:chExt cx="536" cy="248"/>
            </a:xfrm>
          </p:grpSpPr>
          <p:sp>
            <p:nvSpPr>
              <p:cNvPr id="1389690" name="Freeform 122"/>
              <p:cNvSpPr>
                <a:spLocks/>
              </p:cNvSpPr>
              <p:nvPr/>
            </p:nvSpPr>
            <p:spPr bwMode="auto">
              <a:xfrm>
                <a:off x="3418" y="2541"/>
                <a:ext cx="249" cy="5"/>
              </a:xfrm>
              <a:custGeom>
                <a:avLst/>
                <a:gdLst/>
                <a:ahLst/>
                <a:cxnLst>
                  <a:cxn ang="0">
                    <a:pos x="248" y="6"/>
                  </a:cxn>
                  <a:cxn ang="0">
                    <a:pos x="248" y="0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248" y="13"/>
                  </a:cxn>
                  <a:cxn ang="0">
                    <a:pos x="248" y="6"/>
                  </a:cxn>
                </a:cxnLst>
                <a:rect l="0" t="0" r="r" b="b"/>
                <a:pathLst>
                  <a:path w="248" h="13">
                    <a:moveTo>
                      <a:pt x="248" y="6"/>
                    </a:moveTo>
                    <a:lnTo>
                      <a:pt x="248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248" y="13"/>
                    </a:lnTo>
                    <a:lnTo>
                      <a:pt x="248" y="6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1" name="Freeform 123"/>
              <p:cNvSpPr>
                <a:spLocks/>
              </p:cNvSpPr>
              <p:nvPr/>
            </p:nvSpPr>
            <p:spPr bwMode="auto">
              <a:xfrm>
                <a:off x="3434" y="2559"/>
                <a:ext cx="156" cy="9"/>
              </a:xfrm>
              <a:custGeom>
                <a:avLst/>
                <a:gdLst/>
                <a:ahLst/>
                <a:cxnLst>
                  <a:cxn ang="0">
                    <a:pos x="156" y="15"/>
                  </a:cxn>
                  <a:cxn ang="0">
                    <a:pos x="15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156" y="21"/>
                  </a:cxn>
                  <a:cxn ang="0">
                    <a:pos x="156" y="15"/>
                  </a:cxn>
                </a:cxnLst>
                <a:rect l="0" t="0" r="r" b="b"/>
                <a:pathLst>
                  <a:path w="156" h="21">
                    <a:moveTo>
                      <a:pt x="156" y="15"/>
                    </a:moveTo>
                    <a:lnTo>
                      <a:pt x="156" y="8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56" y="21"/>
                    </a:lnTo>
                    <a:lnTo>
                      <a:pt x="156" y="15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8" name="Freeform 130"/>
              <p:cNvSpPr>
                <a:spLocks/>
              </p:cNvSpPr>
              <p:nvPr/>
            </p:nvSpPr>
            <p:spPr bwMode="auto">
              <a:xfrm>
                <a:off x="3516" y="2545"/>
                <a:ext cx="106" cy="35"/>
              </a:xfrm>
              <a:custGeom>
                <a:avLst/>
                <a:gdLst/>
                <a:ahLst/>
                <a:cxnLst>
                  <a:cxn ang="0">
                    <a:pos x="66" y="12"/>
                  </a:cxn>
                  <a:cxn ang="0">
                    <a:pos x="30" y="42"/>
                  </a:cxn>
                  <a:cxn ang="0">
                    <a:pos x="49" y="68"/>
                  </a:cxn>
                  <a:cxn ang="0">
                    <a:pos x="106" y="50"/>
                  </a:cxn>
                  <a:cxn ang="0">
                    <a:pos x="87" y="24"/>
                  </a:cxn>
                  <a:cxn ang="0">
                    <a:pos x="51" y="54"/>
                  </a:cxn>
                  <a:cxn ang="0">
                    <a:pos x="66" y="12"/>
                  </a:cxn>
                  <a:cxn ang="0">
                    <a:pos x="0" y="0"/>
                  </a:cxn>
                  <a:cxn ang="0">
                    <a:pos x="30" y="42"/>
                  </a:cxn>
                  <a:cxn ang="0">
                    <a:pos x="66" y="12"/>
                  </a:cxn>
                </a:cxnLst>
                <a:rect l="0" t="0" r="r" b="b"/>
                <a:pathLst>
                  <a:path w="106" h="68">
                    <a:moveTo>
                      <a:pt x="66" y="12"/>
                    </a:moveTo>
                    <a:lnTo>
                      <a:pt x="30" y="42"/>
                    </a:lnTo>
                    <a:lnTo>
                      <a:pt x="49" y="68"/>
                    </a:lnTo>
                    <a:lnTo>
                      <a:pt x="106" y="50"/>
                    </a:lnTo>
                    <a:lnTo>
                      <a:pt x="87" y="24"/>
                    </a:lnTo>
                    <a:lnTo>
                      <a:pt x="51" y="54"/>
                    </a:lnTo>
                    <a:lnTo>
                      <a:pt x="66" y="12"/>
                    </a:lnTo>
                    <a:lnTo>
                      <a:pt x="0" y="0"/>
                    </a:lnTo>
                    <a:lnTo>
                      <a:pt x="30" y="42"/>
                    </a:lnTo>
                    <a:lnTo>
                      <a:pt x="66" y="1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9" name="Freeform 131"/>
              <p:cNvSpPr>
                <a:spLocks/>
              </p:cNvSpPr>
              <p:nvPr/>
            </p:nvSpPr>
            <p:spPr bwMode="auto">
              <a:xfrm>
                <a:off x="3567" y="2553"/>
                <a:ext cx="82" cy="27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59" y="8"/>
                  </a:cxn>
                  <a:cxn ang="0">
                    <a:pos x="15" y="0"/>
                  </a:cxn>
                  <a:cxn ang="0">
                    <a:pos x="0" y="42"/>
                  </a:cxn>
                  <a:cxn ang="0">
                    <a:pos x="44" y="49"/>
                  </a:cxn>
                  <a:cxn ang="0">
                    <a:pos x="82" y="31"/>
                  </a:cxn>
                  <a:cxn ang="0">
                    <a:pos x="44" y="49"/>
                  </a:cxn>
                  <a:cxn ang="0">
                    <a:pos x="76" y="56"/>
                  </a:cxn>
                  <a:cxn ang="0">
                    <a:pos x="82" y="31"/>
                  </a:cxn>
                  <a:cxn ang="0">
                    <a:pos x="21" y="26"/>
                  </a:cxn>
                </a:cxnLst>
                <a:rect l="0" t="0" r="r" b="b"/>
                <a:pathLst>
                  <a:path w="82" h="56">
                    <a:moveTo>
                      <a:pt x="21" y="26"/>
                    </a:moveTo>
                    <a:lnTo>
                      <a:pt x="59" y="8"/>
                    </a:lnTo>
                    <a:lnTo>
                      <a:pt x="15" y="0"/>
                    </a:lnTo>
                    <a:lnTo>
                      <a:pt x="0" y="42"/>
                    </a:lnTo>
                    <a:lnTo>
                      <a:pt x="44" y="49"/>
                    </a:lnTo>
                    <a:lnTo>
                      <a:pt x="82" y="31"/>
                    </a:lnTo>
                    <a:lnTo>
                      <a:pt x="44" y="49"/>
                    </a:lnTo>
                    <a:lnTo>
                      <a:pt x="76" y="56"/>
                    </a:lnTo>
                    <a:lnTo>
                      <a:pt x="82" y="31"/>
                    </a:lnTo>
                    <a:lnTo>
                      <a:pt x="21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0" name="Freeform 132"/>
              <p:cNvSpPr>
                <a:spLocks/>
              </p:cNvSpPr>
              <p:nvPr/>
            </p:nvSpPr>
            <p:spPr bwMode="auto">
              <a:xfrm>
                <a:off x="3588" y="2530"/>
                <a:ext cx="69" cy="39"/>
              </a:xfrm>
              <a:custGeom>
                <a:avLst/>
                <a:gdLst/>
                <a:ahLst/>
                <a:cxnLst>
                  <a:cxn ang="0">
                    <a:pos x="59" y="26"/>
                  </a:cxn>
                  <a:cxn ang="0">
                    <a:pos x="8" y="39"/>
                  </a:cxn>
                  <a:cxn ang="0">
                    <a:pos x="0" y="71"/>
                  </a:cxn>
                  <a:cxn ang="0">
                    <a:pos x="61" y="76"/>
                  </a:cxn>
                  <a:cxn ang="0">
                    <a:pos x="69" y="44"/>
                  </a:cxn>
                  <a:cxn ang="0">
                    <a:pos x="17" y="57"/>
                  </a:cxn>
                  <a:cxn ang="0">
                    <a:pos x="59" y="26"/>
                  </a:cxn>
                  <a:cxn ang="0">
                    <a:pos x="17" y="0"/>
                  </a:cxn>
                  <a:cxn ang="0">
                    <a:pos x="8" y="39"/>
                  </a:cxn>
                  <a:cxn ang="0">
                    <a:pos x="59" y="26"/>
                  </a:cxn>
                </a:cxnLst>
                <a:rect l="0" t="0" r="r" b="b"/>
                <a:pathLst>
                  <a:path w="69" h="76">
                    <a:moveTo>
                      <a:pt x="59" y="26"/>
                    </a:moveTo>
                    <a:lnTo>
                      <a:pt x="8" y="39"/>
                    </a:lnTo>
                    <a:lnTo>
                      <a:pt x="0" y="71"/>
                    </a:lnTo>
                    <a:lnTo>
                      <a:pt x="61" y="76"/>
                    </a:lnTo>
                    <a:lnTo>
                      <a:pt x="69" y="44"/>
                    </a:lnTo>
                    <a:lnTo>
                      <a:pt x="17" y="57"/>
                    </a:lnTo>
                    <a:lnTo>
                      <a:pt x="59" y="26"/>
                    </a:lnTo>
                    <a:lnTo>
                      <a:pt x="17" y="0"/>
                    </a:lnTo>
                    <a:lnTo>
                      <a:pt x="8" y="39"/>
                    </a:lnTo>
                    <a:lnTo>
                      <a:pt x="59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1" name="Freeform 133"/>
              <p:cNvSpPr>
                <a:spLocks/>
              </p:cNvSpPr>
              <p:nvPr/>
            </p:nvSpPr>
            <p:spPr bwMode="auto">
              <a:xfrm>
                <a:off x="3605" y="2541"/>
                <a:ext cx="78" cy="35"/>
              </a:xfrm>
              <a:custGeom>
                <a:avLst/>
                <a:gdLst/>
                <a:ahLst/>
                <a:cxnLst>
                  <a:cxn ang="0">
                    <a:pos x="21" y="23"/>
                  </a:cxn>
                  <a:cxn ang="0">
                    <a:pos x="71" y="16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29" y="48"/>
                  </a:cxn>
                  <a:cxn ang="0">
                    <a:pos x="78" y="41"/>
                  </a:cxn>
                  <a:cxn ang="0">
                    <a:pos x="29" y="48"/>
                  </a:cxn>
                  <a:cxn ang="0">
                    <a:pos x="59" y="66"/>
                  </a:cxn>
                  <a:cxn ang="0">
                    <a:pos x="78" y="41"/>
                  </a:cxn>
                  <a:cxn ang="0">
                    <a:pos x="21" y="23"/>
                  </a:cxn>
                </a:cxnLst>
                <a:rect l="0" t="0" r="r" b="b"/>
                <a:pathLst>
                  <a:path w="78" h="66">
                    <a:moveTo>
                      <a:pt x="21" y="23"/>
                    </a:moveTo>
                    <a:lnTo>
                      <a:pt x="71" y="16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29" y="48"/>
                    </a:lnTo>
                    <a:lnTo>
                      <a:pt x="78" y="41"/>
                    </a:lnTo>
                    <a:lnTo>
                      <a:pt x="29" y="48"/>
                    </a:lnTo>
                    <a:lnTo>
                      <a:pt x="59" y="66"/>
                    </a:lnTo>
                    <a:lnTo>
                      <a:pt x="78" y="41"/>
                    </a:lnTo>
                    <a:lnTo>
                      <a:pt x="21" y="2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2" name="Freeform 134"/>
              <p:cNvSpPr>
                <a:spLocks/>
              </p:cNvSpPr>
              <p:nvPr/>
            </p:nvSpPr>
            <p:spPr bwMode="auto">
              <a:xfrm>
                <a:off x="3626" y="2518"/>
                <a:ext cx="79" cy="45"/>
              </a:xfrm>
              <a:custGeom>
                <a:avLst/>
                <a:gdLst/>
                <a:ahLst/>
                <a:cxnLst>
                  <a:cxn ang="0">
                    <a:pos x="80" y="43"/>
                  </a:cxn>
                  <a:cxn ang="0">
                    <a:pos x="23" y="42"/>
                  </a:cxn>
                  <a:cxn ang="0">
                    <a:pos x="0" y="72"/>
                  </a:cxn>
                  <a:cxn ang="0">
                    <a:pos x="57" y="90"/>
                  </a:cxn>
                  <a:cxn ang="0">
                    <a:pos x="80" y="60"/>
                  </a:cxn>
                  <a:cxn ang="0">
                    <a:pos x="23" y="59"/>
                  </a:cxn>
                  <a:cxn ang="0">
                    <a:pos x="80" y="43"/>
                  </a:cxn>
                  <a:cxn ang="0">
                    <a:pos x="54" y="0"/>
                  </a:cxn>
                  <a:cxn ang="0">
                    <a:pos x="23" y="42"/>
                  </a:cxn>
                  <a:cxn ang="0">
                    <a:pos x="80" y="43"/>
                  </a:cxn>
                </a:cxnLst>
                <a:rect l="0" t="0" r="r" b="b"/>
                <a:pathLst>
                  <a:path w="80" h="90">
                    <a:moveTo>
                      <a:pt x="80" y="43"/>
                    </a:moveTo>
                    <a:lnTo>
                      <a:pt x="23" y="42"/>
                    </a:lnTo>
                    <a:lnTo>
                      <a:pt x="0" y="72"/>
                    </a:lnTo>
                    <a:lnTo>
                      <a:pt x="57" y="90"/>
                    </a:lnTo>
                    <a:lnTo>
                      <a:pt x="80" y="60"/>
                    </a:lnTo>
                    <a:lnTo>
                      <a:pt x="23" y="59"/>
                    </a:lnTo>
                    <a:lnTo>
                      <a:pt x="80" y="43"/>
                    </a:lnTo>
                    <a:lnTo>
                      <a:pt x="54" y="0"/>
                    </a:lnTo>
                    <a:lnTo>
                      <a:pt x="23" y="42"/>
                    </a:lnTo>
                    <a:lnTo>
                      <a:pt x="80" y="4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3" name="Freeform 135"/>
              <p:cNvSpPr>
                <a:spLocks/>
              </p:cNvSpPr>
              <p:nvPr/>
            </p:nvSpPr>
            <p:spPr bwMode="auto">
              <a:xfrm>
                <a:off x="3649" y="2540"/>
                <a:ext cx="76" cy="43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76" y="30"/>
                  </a:cxn>
                  <a:cxn ang="0">
                    <a:pos x="57" y="0"/>
                  </a:cxn>
                  <a:cxn ang="0">
                    <a:pos x="0" y="16"/>
                  </a:cxn>
                  <a:cxn ang="0">
                    <a:pos x="19" y="46"/>
                  </a:cxn>
                  <a:cxn ang="0">
                    <a:pos x="75" y="48"/>
                  </a:cxn>
                  <a:cxn ang="0">
                    <a:pos x="19" y="46"/>
                  </a:cxn>
                  <a:cxn ang="0">
                    <a:pos x="46" y="86"/>
                  </a:cxn>
                  <a:cxn ang="0">
                    <a:pos x="75" y="48"/>
                  </a:cxn>
                  <a:cxn ang="0">
                    <a:pos x="21" y="28"/>
                  </a:cxn>
                </a:cxnLst>
                <a:rect l="0" t="0" r="r" b="b"/>
                <a:pathLst>
                  <a:path w="76" h="86">
                    <a:moveTo>
                      <a:pt x="21" y="28"/>
                    </a:moveTo>
                    <a:lnTo>
                      <a:pt x="76" y="30"/>
                    </a:lnTo>
                    <a:lnTo>
                      <a:pt x="57" y="0"/>
                    </a:lnTo>
                    <a:lnTo>
                      <a:pt x="0" y="16"/>
                    </a:lnTo>
                    <a:lnTo>
                      <a:pt x="19" y="46"/>
                    </a:lnTo>
                    <a:lnTo>
                      <a:pt x="75" y="48"/>
                    </a:lnTo>
                    <a:lnTo>
                      <a:pt x="19" y="46"/>
                    </a:lnTo>
                    <a:lnTo>
                      <a:pt x="46" y="86"/>
                    </a:lnTo>
                    <a:lnTo>
                      <a:pt x="75" y="48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4" name="Freeform 136"/>
              <p:cNvSpPr>
                <a:spLocks/>
              </p:cNvSpPr>
              <p:nvPr/>
            </p:nvSpPr>
            <p:spPr bwMode="auto">
              <a:xfrm>
                <a:off x="3670" y="2510"/>
                <a:ext cx="84" cy="53"/>
              </a:xfrm>
              <a:custGeom>
                <a:avLst/>
                <a:gdLst/>
                <a:ahLst/>
                <a:cxnLst>
                  <a:cxn ang="0">
                    <a:pos x="84" y="58"/>
                  </a:cxn>
                  <a:cxn ang="0">
                    <a:pos x="27" y="51"/>
                  </a:cxn>
                  <a:cxn ang="0">
                    <a:pos x="0" y="84"/>
                  </a:cxn>
                  <a:cxn ang="0">
                    <a:pos x="54" y="104"/>
                  </a:cxn>
                  <a:cxn ang="0">
                    <a:pos x="80" y="72"/>
                  </a:cxn>
                  <a:cxn ang="0">
                    <a:pos x="23" y="65"/>
                  </a:cxn>
                  <a:cxn ang="0">
                    <a:pos x="84" y="58"/>
                  </a:cxn>
                  <a:cxn ang="0">
                    <a:pos x="67" y="0"/>
                  </a:cxn>
                  <a:cxn ang="0">
                    <a:pos x="27" y="51"/>
                  </a:cxn>
                  <a:cxn ang="0">
                    <a:pos x="84" y="58"/>
                  </a:cxn>
                </a:cxnLst>
                <a:rect l="0" t="0" r="r" b="b"/>
                <a:pathLst>
                  <a:path w="84" h="104">
                    <a:moveTo>
                      <a:pt x="84" y="58"/>
                    </a:moveTo>
                    <a:lnTo>
                      <a:pt x="27" y="51"/>
                    </a:lnTo>
                    <a:lnTo>
                      <a:pt x="0" y="84"/>
                    </a:lnTo>
                    <a:lnTo>
                      <a:pt x="54" y="104"/>
                    </a:lnTo>
                    <a:lnTo>
                      <a:pt x="80" y="72"/>
                    </a:lnTo>
                    <a:lnTo>
                      <a:pt x="23" y="65"/>
                    </a:lnTo>
                    <a:lnTo>
                      <a:pt x="84" y="58"/>
                    </a:lnTo>
                    <a:lnTo>
                      <a:pt x="67" y="0"/>
                    </a:lnTo>
                    <a:lnTo>
                      <a:pt x="27" y="51"/>
                    </a:lnTo>
                    <a:lnTo>
                      <a:pt x="84" y="5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5" name="Freeform 137"/>
              <p:cNvSpPr>
                <a:spLocks/>
              </p:cNvSpPr>
              <p:nvPr/>
            </p:nvSpPr>
            <p:spPr bwMode="auto">
              <a:xfrm>
                <a:off x="3693" y="2541"/>
                <a:ext cx="71" cy="40"/>
              </a:xfrm>
              <a:custGeom>
                <a:avLst/>
                <a:gdLst/>
                <a:ahLst/>
                <a:cxnLst>
                  <a:cxn ang="0">
                    <a:pos x="17" y="22"/>
                  </a:cxn>
                  <a:cxn ang="0">
                    <a:pos x="71" y="32"/>
                  </a:cxn>
                  <a:cxn ang="0">
                    <a:pos x="61" y="0"/>
                  </a:cxn>
                  <a:cxn ang="0">
                    <a:pos x="0" y="7"/>
                  </a:cxn>
                  <a:cxn ang="0">
                    <a:pos x="10" y="40"/>
                  </a:cxn>
                  <a:cxn ang="0">
                    <a:pos x="63" y="50"/>
                  </a:cxn>
                  <a:cxn ang="0">
                    <a:pos x="10" y="40"/>
                  </a:cxn>
                  <a:cxn ang="0">
                    <a:pos x="21" y="80"/>
                  </a:cxn>
                  <a:cxn ang="0">
                    <a:pos x="63" y="50"/>
                  </a:cxn>
                  <a:cxn ang="0">
                    <a:pos x="17" y="22"/>
                  </a:cxn>
                </a:cxnLst>
                <a:rect l="0" t="0" r="r" b="b"/>
                <a:pathLst>
                  <a:path w="71" h="80">
                    <a:moveTo>
                      <a:pt x="17" y="22"/>
                    </a:moveTo>
                    <a:lnTo>
                      <a:pt x="71" y="32"/>
                    </a:lnTo>
                    <a:lnTo>
                      <a:pt x="61" y="0"/>
                    </a:lnTo>
                    <a:lnTo>
                      <a:pt x="0" y="7"/>
                    </a:lnTo>
                    <a:lnTo>
                      <a:pt x="10" y="40"/>
                    </a:lnTo>
                    <a:lnTo>
                      <a:pt x="63" y="50"/>
                    </a:lnTo>
                    <a:lnTo>
                      <a:pt x="10" y="40"/>
                    </a:lnTo>
                    <a:lnTo>
                      <a:pt x="21" y="80"/>
                    </a:lnTo>
                    <a:lnTo>
                      <a:pt x="63" y="50"/>
                    </a:lnTo>
                    <a:lnTo>
                      <a:pt x="17" y="2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6" name="Freeform 138"/>
              <p:cNvSpPr>
                <a:spLocks/>
              </p:cNvSpPr>
              <p:nvPr/>
            </p:nvSpPr>
            <p:spPr bwMode="auto">
              <a:xfrm>
                <a:off x="3710" y="2514"/>
                <a:ext cx="101" cy="52"/>
              </a:xfrm>
              <a:custGeom>
                <a:avLst/>
                <a:gdLst/>
                <a:ahLst/>
                <a:cxnLst>
                  <a:cxn ang="0">
                    <a:pos x="90" y="65"/>
                  </a:cxn>
                  <a:cxn ang="0">
                    <a:pos x="36" y="48"/>
                  </a:cxn>
                  <a:cxn ang="0">
                    <a:pos x="0" y="74"/>
                  </a:cxn>
                  <a:cxn ang="0">
                    <a:pos x="46" y="102"/>
                  </a:cxn>
                  <a:cxn ang="0">
                    <a:pos x="82" y="76"/>
                  </a:cxn>
                  <a:cxn ang="0">
                    <a:pos x="29" y="59"/>
                  </a:cxn>
                  <a:cxn ang="0">
                    <a:pos x="90" y="65"/>
                  </a:cxn>
                  <a:cxn ang="0">
                    <a:pos x="101" y="0"/>
                  </a:cxn>
                  <a:cxn ang="0">
                    <a:pos x="36" y="48"/>
                  </a:cxn>
                  <a:cxn ang="0">
                    <a:pos x="90" y="65"/>
                  </a:cxn>
                </a:cxnLst>
                <a:rect l="0" t="0" r="r" b="b"/>
                <a:pathLst>
                  <a:path w="101" h="102">
                    <a:moveTo>
                      <a:pt x="90" y="65"/>
                    </a:moveTo>
                    <a:lnTo>
                      <a:pt x="36" y="48"/>
                    </a:lnTo>
                    <a:lnTo>
                      <a:pt x="0" y="74"/>
                    </a:lnTo>
                    <a:lnTo>
                      <a:pt x="46" y="102"/>
                    </a:lnTo>
                    <a:lnTo>
                      <a:pt x="82" y="76"/>
                    </a:lnTo>
                    <a:lnTo>
                      <a:pt x="29" y="59"/>
                    </a:lnTo>
                    <a:lnTo>
                      <a:pt x="90" y="65"/>
                    </a:lnTo>
                    <a:lnTo>
                      <a:pt x="101" y="0"/>
                    </a:lnTo>
                    <a:lnTo>
                      <a:pt x="36" y="48"/>
                    </a:lnTo>
                    <a:lnTo>
                      <a:pt x="90" y="6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7" name="Freeform 139"/>
              <p:cNvSpPr>
                <a:spLocks/>
              </p:cNvSpPr>
              <p:nvPr/>
            </p:nvSpPr>
            <p:spPr bwMode="auto">
              <a:xfrm>
                <a:off x="3724" y="2545"/>
                <a:ext cx="76" cy="41"/>
              </a:xfrm>
              <a:custGeom>
                <a:avLst/>
                <a:gdLst/>
                <a:ahLst/>
                <a:cxnLst>
                  <a:cxn ang="0">
                    <a:pos x="24" y="26"/>
                  </a:cxn>
                  <a:cxn ang="0">
                    <a:pos x="68" y="47"/>
                  </a:cxn>
                  <a:cxn ang="0">
                    <a:pos x="76" y="6"/>
                  </a:cxn>
                  <a:cxn ang="0">
                    <a:pos x="15" y="0"/>
                  </a:cxn>
                  <a:cxn ang="0">
                    <a:pos x="7" y="42"/>
                  </a:cxn>
                  <a:cxn ang="0">
                    <a:pos x="51" y="63"/>
                  </a:cxn>
                  <a:cxn ang="0">
                    <a:pos x="7" y="42"/>
                  </a:cxn>
                  <a:cxn ang="0">
                    <a:pos x="0" y="84"/>
                  </a:cxn>
                  <a:cxn ang="0">
                    <a:pos x="51" y="63"/>
                  </a:cxn>
                  <a:cxn ang="0">
                    <a:pos x="24" y="26"/>
                  </a:cxn>
                </a:cxnLst>
                <a:rect l="0" t="0" r="r" b="b"/>
                <a:pathLst>
                  <a:path w="76" h="84">
                    <a:moveTo>
                      <a:pt x="24" y="26"/>
                    </a:moveTo>
                    <a:lnTo>
                      <a:pt x="68" y="47"/>
                    </a:lnTo>
                    <a:lnTo>
                      <a:pt x="76" y="6"/>
                    </a:lnTo>
                    <a:lnTo>
                      <a:pt x="15" y="0"/>
                    </a:lnTo>
                    <a:lnTo>
                      <a:pt x="7" y="42"/>
                    </a:lnTo>
                    <a:lnTo>
                      <a:pt x="51" y="63"/>
                    </a:lnTo>
                    <a:lnTo>
                      <a:pt x="7" y="42"/>
                    </a:lnTo>
                    <a:lnTo>
                      <a:pt x="0" y="84"/>
                    </a:lnTo>
                    <a:lnTo>
                      <a:pt x="51" y="63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8" name="Freeform 140"/>
              <p:cNvSpPr>
                <a:spLocks/>
              </p:cNvSpPr>
              <p:nvPr/>
            </p:nvSpPr>
            <p:spPr bwMode="auto">
              <a:xfrm>
                <a:off x="3748" y="2532"/>
                <a:ext cx="134" cy="44"/>
              </a:xfrm>
              <a:custGeom>
                <a:avLst/>
                <a:gdLst/>
                <a:ahLst/>
                <a:cxnLst>
                  <a:cxn ang="0">
                    <a:pos x="96" y="57"/>
                  </a:cxn>
                  <a:cxn ang="0">
                    <a:pos x="54" y="30"/>
                  </a:cxn>
                  <a:cxn ang="0">
                    <a:pos x="0" y="49"/>
                  </a:cxn>
                  <a:cxn ang="0">
                    <a:pos x="27" y="86"/>
                  </a:cxn>
                  <a:cxn ang="0">
                    <a:pos x="80" y="66"/>
                  </a:cxn>
                  <a:cxn ang="0">
                    <a:pos x="39" y="39"/>
                  </a:cxn>
                  <a:cxn ang="0">
                    <a:pos x="96" y="57"/>
                  </a:cxn>
                  <a:cxn ang="0">
                    <a:pos x="134" y="0"/>
                  </a:cxn>
                  <a:cxn ang="0">
                    <a:pos x="54" y="30"/>
                  </a:cxn>
                  <a:cxn ang="0">
                    <a:pos x="96" y="57"/>
                  </a:cxn>
                </a:cxnLst>
                <a:rect l="0" t="0" r="r" b="b"/>
                <a:pathLst>
                  <a:path w="134" h="86">
                    <a:moveTo>
                      <a:pt x="96" y="57"/>
                    </a:moveTo>
                    <a:lnTo>
                      <a:pt x="54" y="30"/>
                    </a:lnTo>
                    <a:lnTo>
                      <a:pt x="0" y="49"/>
                    </a:lnTo>
                    <a:lnTo>
                      <a:pt x="27" y="86"/>
                    </a:lnTo>
                    <a:lnTo>
                      <a:pt x="80" y="66"/>
                    </a:lnTo>
                    <a:lnTo>
                      <a:pt x="39" y="39"/>
                    </a:lnTo>
                    <a:lnTo>
                      <a:pt x="96" y="57"/>
                    </a:lnTo>
                    <a:lnTo>
                      <a:pt x="134" y="0"/>
                    </a:lnTo>
                    <a:lnTo>
                      <a:pt x="54" y="30"/>
                    </a:lnTo>
                    <a:lnTo>
                      <a:pt x="96" y="5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9" name="Freeform 141"/>
              <p:cNvSpPr>
                <a:spLocks/>
              </p:cNvSpPr>
              <p:nvPr/>
            </p:nvSpPr>
            <p:spPr bwMode="auto">
              <a:xfrm>
                <a:off x="3732" y="2553"/>
                <a:ext cx="112" cy="37"/>
              </a:xfrm>
              <a:custGeom>
                <a:avLst/>
                <a:gdLst/>
                <a:ahLst/>
                <a:cxnLst>
                  <a:cxn ang="0">
                    <a:pos x="50" y="27"/>
                  </a:cxn>
                  <a:cxn ang="0">
                    <a:pos x="84" y="57"/>
                  </a:cxn>
                  <a:cxn ang="0">
                    <a:pos x="111" y="18"/>
                  </a:cxn>
                  <a:cxn ang="0">
                    <a:pos x="54" y="0"/>
                  </a:cxn>
                  <a:cxn ang="0">
                    <a:pos x="27" y="39"/>
                  </a:cxn>
                  <a:cxn ang="0">
                    <a:pos x="61" y="69"/>
                  </a:cxn>
                  <a:cxn ang="0">
                    <a:pos x="27" y="39"/>
                  </a:cxn>
                  <a:cxn ang="0">
                    <a:pos x="0" y="77"/>
                  </a:cxn>
                  <a:cxn ang="0">
                    <a:pos x="61" y="69"/>
                  </a:cxn>
                  <a:cxn ang="0">
                    <a:pos x="50" y="27"/>
                  </a:cxn>
                </a:cxnLst>
                <a:rect l="0" t="0" r="r" b="b"/>
                <a:pathLst>
                  <a:path w="111" h="77">
                    <a:moveTo>
                      <a:pt x="50" y="27"/>
                    </a:moveTo>
                    <a:lnTo>
                      <a:pt x="84" y="57"/>
                    </a:lnTo>
                    <a:lnTo>
                      <a:pt x="111" y="18"/>
                    </a:lnTo>
                    <a:lnTo>
                      <a:pt x="54" y="0"/>
                    </a:lnTo>
                    <a:lnTo>
                      <a:pt x="27" y="39"/>
                    </a:lnTo>
                    <a:lnTo>
                      <a:pt x="61" y="69"/>
                    </a:lnTo>
                    <a:lnTo>
                      <a:pt x="27" y="39"/>
                    </a:lnTo>
                    <a:lnTo>
                      <a:pt x="0" y="77"/>
                    </a:lnTo>
                    <a:lnTo>
                      <a:pt x="61" y="69"/>
                    </a:lnTo>
                    <a:lnTo>
                      <a:pt x="50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0" name="Freeform 142"/>
              <p:cNvSpPr>
                <a:spLocks/>
              </p:cNvSpPr>
              <p:nvPr/>
            </p:nvSpPr>
            <p:spPr bwMode="auto">
              <a:xfrm>
                <a:off x="3783" y="2554"/>
                <a:ext cx="173" cy="32"/>
              </a:xfrm>
              <a:custGeom>
                <a:avLst/>
                <a:gdLst/>
                <a:ahLst/>
                <a:cxnLst>
                  <a:cxn ang="0">
                    <a:pos x="87" y="51"/>
                  </a:cxn>
                  <a:cxn ang="0">
                    <a:pos x="61" y="15"/>
                  </a:cxn>
                  <a:cxn ang="0">
                    <a:pos x="0" y="22"/>
                  </a:cxn>
                  <a:cxn ang="0">
                    <a:pos x="11" y="64"/>
                  </a:cxn>
                  <a:cxn ang="0">
                    <a:pos x="72" y="56"/>
                  </a:cxn>
                  <a:cxn ang="0">
                    <a:pos x="45" y="20"/>
                  </a:cxn>
                  <a:cxn ang="0">
                    <a:pos x="87" y="51"/>
                  </a:cxn>
                  <a:cxn ang="0">
                    <a:pos x="173" y="0"/>
                  </a:cxn>
                  <a:cxn ang="0">
                    <a:pos x="61" y="15"/>
                  </a:cxn>
                  <a:cxn ang="0">
                    <a:pos x="87" y="51"/>
                  </a:cxn>
                </a:cxnLst>
                <a:rect l="0" t="0" r="r" b="b"/>
                <a:pathLst>
                  <a:path w="173" h="64">
                    <a:moveTo>
                      <a:pt x="87" y="51"/>
                    </a:moveTo>
                    <a:lnTo>
                      <a:pt x="61" y="15"/>
                    </a:lnTo>
                    <a:lnTo>
                      <a:pt x="0" y="22"/>
                    </a:lnTo>
                    <a:lnTo>
                      <a:pt x="11" y="64"/>
                    </a:lnTo>
                    <a:lnTo>
                      <a:pt x="72" y="56"/>
                    </a:lnTo>
                    <a:lnTo>
                      <a:pt x="45" y="20"/>
                    </a:lnTo>
                    <a:lnTo>
                      <a:pt x="87" y="51"/>
                    </a:lnTo>
                    <a:lnTo>
                      <a:pt x="173" y="0"/>
                    </a:lnTo>
                    <a:lnTo>
                      <a:pt x="61" y="15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1" name="Freeform 143"/>
              <p:cNvSpPr>
                <a:spLocks/>
              </p:cNvSpPr>
              <p:nvPr/>
            </p:nvSpPr>
            <p:spPr bwMode="auto">
              <a:xfrm>
                <a:off x="3739" y="2563"/>
                <a:ext cx="129" cy="32"/>
              </a:xfrm>
              <a:custGeom>
                <a:avLst/>
                <a:gdLst/>
                <a:ahLst/>
                <a:cxnLst>
                  <a:cxn ang="0">
                    <a:pos x="74" y="21"/>
                  </a:cxn>
                  <a:cxn ang="0">
                    <a:pos x="88" y="57"/>
                  </a:cxn>
                  <a:cxn ang="0">
                    <a:pos x="131" y="31"/>
                  </a:cxn>
                  <a:cxn ang="0">
                    <a:pos x="89" y="0"/>
                  </a:cxn>
                  <a:cxn ang="0">
                    <a:pos x="46" y="26"/>
                  </a:cxn>
                  <a:cxn ang="0">
                    <a:pos x="59" y="62"/>
                  </a:cxn>
                  <a:cxn ang="0">
                    <a:pos x="46" y="26"/>
                  </a:cxn>
                  <a:cxn ang="0">
                    <a:pos x="0" y="52"/>
                  </a:cxn>
                  <a:cxn ang="0">
                    <a:pos x="59" y="62"/>
                  </a:cxn>
                  <a:cxn ang="0">
                    <a:pos x="74" y="21"/>
                  </a:cxn>
                </a:cxnLst>
                <a:rect l="0" t="0" r="r" b="b"/>
                <a:pathLst>
                  <a:path w="131" h="62">
                    <a:moveTo>
                      <a:pt x="74" y="21"/>
                    </a:moveTo>
                    <a:lnTo>
                      <a:pt x="88" y="57"/>
                    </a:lnTo>
                    <a:lnTo>
                      <a:pt x="131" y="31"/>
                    </a:lnTo>
                    <a:lnTo>
                      <a:pt x="89" y="0"/>
                    </a:lnTo>
                    <a:lnTo>
                      <a:pt x="46" y="26"/>
                    </a:lnTo>
                    <a:lnTo>
                      <a:pt x="59" y="62"/>
                    </a:lnTo>
                    <a:lnTo>
                      <a:pt x="46" y="26"/>
                    </a:lnTo>
                    <a:lnTo>
                      <a:pt x="0" y="52"/>
                    </a:lnTo>
                    <a:lnTo>
                      <a:pt x="59" y="62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2" name="Freeform 144"/>
              <p:cNvSpPr>
                <a:spLocks/>
              </p:cNvSpPr>
              <p:nvPr/>
            </p:nvSpPr>
            <p:spPr bwMode="auto">
              <a:xfrm>
                <a:off x="3797" y="2575"/>
                <a:ext cx="129" cy="26"/>
              </a:xfrm>
              <a:custGeom>
                <a:avLst/>
                <a:gdLst/>
                <a:ahLst/>
                <a:cxnLst>
                  <a:cxn ang="0">
                    <a:pos x="78" y="46"/>
                  </a:cxn>
                  <a:cxn ang="0">
                    <a:pos x="67" y="9"/>
                  </a:cxn>
                  <a:cxn ang="0">
                    <a:pos x="15" y="0"/>
                  </a:cxn>
                  <a:cxn ang="0">
                    <a:pos x="0" y="41"/>
                  </a:cxn>
                  <a:cxn ang="0">
                    <a:pos x="51" y="50"/>
                  </a:cxn>
                  <a:cxn ang="0">
                    <a:pos x="40" y="13"/>
                  </a:cxn>
                  <a:cxn ang="0">
                    <a:pos x="78" y="46"/>
                  </a:cxn>
                  <a:cxn ang="0">
                    <a:pos x="130" y="20"/>
                  </a:cxn>
                  <a:cxn ang="0">
                    <a:pos x="67" y="9"/>
                  </a:cxn>
                  <a:cxn ang="0">
                    <a:pos x="78" y="46"/>
                  </a:cxn>
                </a:cxnLst>
                <a:rect l="0" t="0" r="r" b="b"/>
                <a:pathLst>
                  <a:path w="130" h="50">
                    <a:moveTo>
                      <a:pt x="78" y="46"/>
                    </a:moveTo>
                    <a:lnTo>
                      <a:pt x="67" y="9"/>
                    </a:lnTo>
                    <a:lnTo>
                      <a:pt x="15" y="0"/>
                    </a:lnTo>
                    <a:lnTo>
                      <a:pt x="0" y="41"/>
                    </a:lnTo>
                    <a:lnTo>
                      <a:pt x="51" y="50"/>
                    </a:lnTo>
                    <a:lnTo>
                      <a:pt x="40" y="13"/>
                    </a:lnTo>
                    <a:lnTo>
                      <a:pt x="78" y="46"/>
                    </a:lnTo>
                    <a:lnTo>
                      <a:pt x="130" y="20"/>
                    </a:lnTo>
                    <a:lnTo>
                      <a:pt x="67" y="9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3" name="Freeform 145"/>
              <p:cNvSpPr>
                <a:spLocks/>
              </p:cNvSpPr>
              <p:nvPr/>
            </p:nvSpPr>
            <p:spPr bwMode="auto">
              <a:xfrm>
                <a:off x="3754" y="2581"/>
                <a:ext cx="122" cy="31"/>
              </a:xfrm>
              <a:custGeom>
                <a:avLst/>
                <a:gdLst/>
                <a:ahLst/>
                <a:cxnLst>
                  <a:cxn ang="0">
                    <a:pos x="73" y="20"/>
                  </a:cxn>
                  <a:cxn ang="0">
                    <a:pos x="78" y="57"/>
                  </a:cxn>
                  <a:cxn ang="0">
                    <a:pos x="122" y="33"/>
                  </a:cxn>
                  <a:cxn ang="0">
                    <a:pos x="84" y="0"/>
                  </a:cxn>
                  <a:cxn ang="0">
                    <a:pos x="40" y="23"/>
                  </a:cxn>
                  <a:cxn ang="0">
                    <a:pos x="46" y="59"/>
                  </a:cxn>
                  <a:cxn ang="0">
                    <a:pos x="40" y="23"/>
                  </a:cxn>
                  <a:cxn ang="0">
                    <a:pos x="0" y="44"/>
                  </a:cxn>
                  <a:cxn ang="0">
                    <a:pos x="46" y="59"/>
                  </a:cxn>
                  <a:cxn ang="0">
                    <a:pos x="73" y="20"/>
                  </a:cxn>
                </a:cxnLst>
                <a:rect l="0" t="0" r="r" b="b"/>
                <a:pathLst>
                  <a:path w="122" h="59">
                    <a:moveTo>
                      <a:pt x="73" y="20"/>
                    </a:moveTo>
                    <a:lnTo>
                      <a:pt x="78" y="57"/>
                    </a:lnTo>
                    <a:lnTo>
                      <a:pt x="122" y="33"/>
                    </a:lnTo>
                    <a:lnTo>
                      <a:pt x="84" y="0"/>
                    </a:lnTo>
                    <a:lnTo>
                      <a:pt x="40" y="23"/>
                    </a:lnTo>
                    <a:lnTo>
                      <a:pt x="46" y="59"/>
                    </a:lnTo>
                    <a:lnTo>
                      <a:pt x="40" y="23"/>
                    </a:lnTo>
                    <a:lnTo>
                      <a:pt x="0" y="44"/>
                    </a:lnTo>
                    <a:lnTo>
                      <a:pt x="46" y="59"/>
                    </a:lnTo>
                    <a:lnTo>
                      <a:pt x="73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4" name="Freeform 146"/>
              <p:cNvSpPr>
                <a:spLocks/>
              </p:cNvSpPr>
              <p:nvPr/>
            </p:nvSpPr>
            <p:spPr bwMode="auto">
              <a:xfrm>
                <a:off x="3800" y="2590"/>
                <a:ext cx="143" cy="27"/>
              </a:xfrm>
              <a:custGeom>
                <a:avLst/>
                <a:gdLst/>
                <a:ahLst/>
                <a:cxnLst>
                  <a:cxn ang="0">
                    <a:pos x="65" y="55"/>
                  </a:cxn>
                  <a:cxn ang="0">
                    <a:pos x="70" y="15"/>
                  </a:cxn>
                  <a:cxn ang="0">
                    <a:pos x="27" y="0"/>
                  </a:cxn>
                  <a:cxn ang="0">
                    <a:pos x="0" y="39"/>
                  </a:cxn>
                  <a:cxn ang="0">
                    <a:pos x="44" y="54"/>
                  </a:cxn>
                  <a:cxn ang="0">
                    <a:pos x="49" y="13"/>
                  </a:cxn>
                  <a:cxn ang="0">
                    <a:pos x="65" y="55"/>
                  </a:cxn>
                  <a:cxn ang="0">
                    <a:pos x="143" y="38"/>
                  </a:cxn>
                  <a:cxn ang="0">
                    <a:pos x="70" y="15"/>
                  </a:cxn>
                  <a:cxn ang="0">
                    <a:pos x="65" y="55"/>
                  </a:cxn>
                </a:cxnLst>
                <a:rect l="0" t="0" r="r" b="b"/>
                <a:pathLst>
                  <a:path w="143" h="55">
                    <a:moveTo>
                      <a:pt x="65" y="55"/>
                    </a:moveTo>
                    <a:lnTo>
                      <a:pt x="70" y="15"/>
                    </a:lnTo>
                    <a:lnTo>
                      <a:pt x="27" y="0"/>
                    </a:lnTo>
                    <a:lnTo>
                      <a:pt x="0" y="39"/>
                    </a:lnTo>
                    <a:lnTo>
                      <a:pt x="44" y="54"/>
                    </a:lnTo>
                    <a:lnTo>
                      <a:pt x="49" y="13"/>
                    </a:lnTo>
                    <a:lnTo>
                      <a:pt x="65" y="55"/>
                    </a:lnTo>
                    <a:lnTo>
                      <a:pt x="143" y="38"/>
                    </a:lnTo>
                    <a:lnTo>
                      <a:pt x="70" y="15"/>
                    </a:lnTo>
                    <a:lnTo>
                      <a:pt x="65" y="5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5" name="Freeform 147"/>
              <p:cNvSpPr>
                <a:spLocks/>
              </p:cNvSpPr>
              <p:nvPr/>
            </p:nvSpPr>
            <p:spPr bwMode="auto">
              <a:xfrm>
                <a:off x="3739" y="2599"/>
                <a:ext cx="126" cy="26"/>
              </a:xfrm>
              <a:custGeom>
                <a:avLst/>
                <a:gdLst/>
                <a:ahLst/>
                <a:cxnLst>
                  <a:cxn ang="0">
                    <a:pos x="84" y="17"/>
                  </a:cxn>
                  <a:cxn ang="0">
                    <a:pos x="70" y="54"/>
                  </a:cxn>
                  <a:cxn ang="0">
                    <a:pos x="126" y="42"/>
                  </a:cxn>
                  <a:cxn ang="0">
                    <a:pos x="110" y="0"/>
                  </a:cxn>
                  <a:cxn ang="0">
                    <a:pos x="55" y="12"/>
                  </a:cxn>
                  <a:cxn ang="0">
                    <a:pos x="42" y="48"/>
                  </a:cxn>
                  <a:cxn ang="0">
                    <a:pos x="55" y="12"/>
                  </a:cxn>
                  <a:cxn ang="0">
                    <a:pos x="0" y="24"/>
                  </a:cxn>
                  <a:cxn ang="0">
                    <a:pos x="42" y="48"/>
                  </a:cxn>
                  <a:cxn ang="0">
                    <a:pos x="84" y="17"/>
                  </a:cxn>
                </a:cxnLst>
                <a:rect l="0" t="0" r="r" b="b"/>
                <a:pathLst>
                  <a:path w="126" h="54">
                    <a:moveTo>
                      <a:pt x="84" y="17"/>
                    </a:moveTo>
                    <a:lnTo>
                      <a:pt x="70" y="54"/>
                    </a:lnTo>
                    <a:lnTo>
                      <a:pt x="126" y="42"/>
                    </a:lnTo>
                    <a:lnTo>
                      <a:pt x="110" y="0"/>
                    </a:lnTo>
                    <a:lnTo>
                      <a:pt x="55" y="12"/>
                    </a:lnTo>
                    <a:lnTo>
                      <a:pt x="42" y="48"/>
                    </a:lnTo>
                    <a:lnTo>
                      <a:pt x="55" y="12"/>
                    </a:lnTo>
                    <a:lnTo>
                      <a:pt x="0" y="24"/>
                    </a:lnTo>
                    <a:lnTo>
                      <a:pt x="42" y="48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6" name="Freeform 148"/>
              <p:cNvSpPr>
                <a:spLocks/>
              </p:cNvSpPr>
              <p:nvPr/>
            </p:nvSpPr>
            <p:spPr bwMode="auto">
              <a:xfrm>
                <a:off x="3780" y="2607"/>
                <a:ext cx="153" cy="34"/>
              </a:xfrm>
              <a:custGeom>
                <a:avLst/>
                <a:gdLst/>
                <a:ahLst/>
                <a:cxnLst>
                  <a:cxn ang="0">
                    <a:pos x="57" y="60"/>
                  </a:cxn>
                  <a:cxn ang="0">
                    <a:pos x="80" y="24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38" y="55"/>
                  </a:cxn>
                  <a:cxn ang="0">
                    <a:pos x="61" y="18"/>
                  </a:cxn>
                  <a:cxn ang="0">
                    <a:pos x="57" y="60"/>
                  </a:cxn>
                  <a:cxn ang="0">
                    <a:pos x="152" y="66"/>
                  </a:cxn>
                  <a:cxn ang="0">
                    <a:pos x="80" y="24"/>
                  </a:cxn>
                  <a:cxn ang="0">
                    <a:pos x="57" y="60"/>
                  </a:cxn>
                </a:cxnLst>
                <a:rect l="0" t="0" r="r" b="b"/>
                <a:pathLst>
                  <a:path w="152" h="66">
                    <a:moveTo>
                      <a:pt x="57" y="60"/>
                    </a:moveTo>
                    <a:lnTo>
                      <a:pt x="80" y="24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38" y="55"/>
                    </a:lnTo>
                    <a:lnTo>
                      <a:pt x="61" y="18"/>
                    </a:lnTo>
                    <a:lnTo>
                      <a:pt x="57" y="60"/>
                    </a:lnTo>
                    <a:lnTo>
                      <a:pt x="152" y="66"/>
                    </a:lnTo>
                    <a:lnTo>
                      <a:pt x="80" y="24"/>
                    </a:lnTo>
                    <a:lnTo>
                      <a:pt x="57" y="6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7" name="Freeform 149"/>
              <p:cNvSpPr>
                <a:spLocks/>
              </p:cNvSpPr>
              <p:nvPr/>
            </p:nvSpPr>
            <p:spPr bwMode="auto">
              <a:xfrm>
                <a:off x="3745" y="2612"/>
                <a:ext cx="96" cy="25"/>
              </a:xfrm>
              <a:custGeom>
                <a:avLst/>
                <a:gdLst/>
                <a:ahLst/>
                <a:cxnLst>
                  <a:cxn ang="0">
                    <a:pos x="70" y="20"/>
                  </a:cxn>
                  <a:cxn ang="0">
                    <a:pos x="38" y="45"/>
                  </a:cxn>
                  <a:cxn ang="0">
                    <a:pos x="93" y="49"/>
                  </a:cxn>
                  <a:cxn ang="0">
                    <a:pos x="97" y="7"/>
                  </a:cxn>
                  <a:cxn ang="0">
                    <a:pos x="42" y="3"/>
                  </a:cxn>
                  <a:cxn ang="0">
                    <a:pos x="9" y="28"/>
                  </a:cxn>
                  <a:cxn ang="0">
                    <a:pos x="42" y="3"/>
                  </a:cxn>
                  <a:cxn ang="0">
                    <a:pos x="0" y="0"/>
                  </a:cxn>
                  <a:cxn ang="0">
                    <a:pos x="9" y="28"/>
                  </a:cxn>
                  <a:cxn ang="0">
                    <a:pos x="70" y="20"/>
                  </a:cxn>
                </a:cxnLst>
                <a:rect l="0" t="0" r="r" b="b"/>
                <a:pathLst>
                  <a:path w="97" h="49">
                    <a:moveTo>
                      <a:pt x="70" y="20"/>
                    </a:moveTo>
                    <a:lnTo>
                      <a:pt x="38" y="45"/>
                    </a:lnTo>
                    <a:lnTo>
                      <a:pt x="93" y="49"/>
                    </a:lnTo>
                    <a:lnTo>
                      <a:pt x="97" y="7"/>
                    </a:lnTo>
                    <a:lnTo>
                      <a:pt x="42" y="3"/>
                    </a:lnTo>
                    <a:lnTo>
                      <a:pt x="9" y="28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9" y="28"/>
                    </a:lnTo>
                    <a:lnTo>
                      <a:pt x="70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8" name="Freeform 150"/>
              <p:cNvSpPr>
                <a:spLocks/>
              </p:cNvSpPr>
              <p:nvPr/>
            </p:nvSpPr>
            <p:spPr bwMode="auto">
              <a:xfrm>
                <a:off x="3754" y="2622"/>
                <a:ext cx="82" cy="36"/>
              </a:xfrm>
              <a:custGeom>
                <a:avLst/>
                <a:gdLst/>
                <a:ahLst/>
                <a:cxnLst>
                  <a:cxn ang="0">
                    <a:pos x="23" y="48"/>
                  </a:cxn>
                  <a:cxn ang="0">
                    <a:pos x="69" y="26"/>
                  </a:cxn>
                  <a:cxn ang="0">
                    <a:pos x="61" y="0"/>
                  </a:cxn>
                  <a:cxn ang="0">
                    <a:pos x="0" y="8"/>
                  </a:cxn>
                  <a:cxn ang="0">
                    <a:pos x="8" y="34"/>
                  </a:cxn>
                  <a:cxn ang="0">
                    <a:pos x="53" y="12"/>
                  </a:cxn>
                  <a:cxn ang="0">
                    <a:pos x="23" y="48"/>
                  </a:cxn>
                  <a:cxn ang="0">
                    <a:pos x="82" y="71"/>
                  </a:cxn>
                  <a:cxn ang="0">
                    <a:pos x="69" y="26"/>
                  </a:cxn>
                  <a:cxn ang="0">
                    <a:pos x="23" y="48"/>
                  </a:cxn>
                </a:cxnLst>
                <a:rect l="0" t="0" r="r" b="b"/>
                <a:pathLst>
                  <a:path w="82" h="71">
                    <a:moveTo>
                      <a:pt x="23" y="48"/>
                    </a:moveTo>
                    <a:lnTo>
                      <a:pt x="69" y="26"/>
                    </a:lnTo>
                    <a:lnTo>
                      <a:pt x="61" y="0"/>
                    </a:lnTo>
                    <a:lnTo>
                      <a:pt x="0" y="8"/>
                    </a:lnTo>
                    <a:lnTo>
                      <a:pt x="8" y="34"/>
                    </a:lnTo>
                    <a:lnTo>
                      <a:pt x="53" y="12"/>
                    </a:lnTo>
                    <a:lnTo>
                      <a:pt x="23" y="48"/>
                    </a:lnTo>
                    <a:lnTo>
                      <a:pt x="82" y="71"/>
                    </a:lnTo>
                    <a:lnTo>
                      <a:pt x="69" y="2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9" name="Freeform 151"/>
              <p:cNvSpPr>
                <a:spLocks/>
              </p:cNvSpPr>
              <p:nvPr/>
            </p:nvSpPr>
            <p:spPr bwMode="auto">
              <a:xfrm>
                <a:off x="3735" y="2619"/>
                <a:ext cx="72" cy="28"/>
              </a:xfrm>
              <a:custGeom>
                <a:avLst/>
                <a:gdLst/>
                <a:ahLst/>
                <a:cxnLst>
                  <a:cxn ang="0">
                    <a:pos x="15" y="44"/>
                  </a:cxn>
                  <a:cxn ang="0">
                    <a:pos x="0" y="40"/>
                  </a:cxn>
                  <a:cxn ang="0">
                    <a:pos x="42" y="55"/>
                  </a:cxn>
                  <a:cxn ang="0">
                    <a:pos x="72" y="19"/>
                  </a:cxn>
                  <a:cxn ang="0">
                    <a:pos x="31" y="3"/>
                  </a:cxn>
                  <a:cxn ang="0">
                    <a:pos x="15" y="0"/>
                  </a:cxn>
                  <a:cxn ang="0">
                    <a:pos x="31" y="3"/>
                  </a:cxn>
                  <a:cxn ang="0">
                    <a:pos x="23" y="0"/>
                  </a:cxn>
                  <a:cxn ang="0">
                    <a:pos x="15" y="0"/>
                  </a:cxn>
                  <a:cxn ang="0">
                    <a:pos x="15" y="44"/>
                  </a:cxn>
                </a:cxnLst>
                <a:rect l="0" t="0" r="r" b="b"/>
                <a:pathLst>
                  <a:path w="72" h="55">
                    <a:moveTo>
                      <a:pt x="15" y="44"/>
                    </a:moveTo>
                    <a:lnTo>
                      <a:pt x="0" y="40"/>
                    </a:lnTo>
                    <a:lnTo>
                      <a:pt x="42" y="55"/>
                    </a:lnTo>
                    <a:lnTo>
                      <a:pt x="72" y="19"/>
                    </a:lnTo>
                    <a:lnTo>
                      <a:pt x="31" y="3"/>
                    </a:lnTo>
                    <a:lnTo>
                      <a:pt x="15" y="0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15" y="44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0" name="Freeform 152"/>
              <p:cNvSpPr>
                <a:spLocks/>
              </p:cNvSpPr>
              <p:nvPr/>
            </p:nvSpPr>
            <p:spPr bwMode="auto">
              <a:xfrm>
                <a:off x="3616" y="2619"/>
                <a:ext cx="133" cy="22"/>
              </a:xfrm>
              <a:custGeom>
                <a:avLst/>
                <a:gdLst/>
                <a:ahLst/>
                <a:cxnLst>
                  <a:cxn ang="0">
                    <a:pos x="26" y="41"/>
                  </a:cxn>
                  <a:cxn ang="0">
                    <a:pos x="13" y="44"/>
                  </a:cxn>
                  <a:cxn ang="0">
                    <a:pos x="133" y="44"/>
                  </a:cxn>
                  <a:cxn ang="0">
                    <a:pos x="133" y="0"/>
                  </a:cxn>
                  <a:cxn ang="0">
                    <a:pos x="13" y="0"/>
                  </a:cxn>
                  <a:cxn ang="0">
                    <a:pos x="0" y="2"/>
                  </a:cxn>
                  <a:cxn ang="0">
                    <a:pos x="13" y="0"/>
                  </a:cxn>
                  <a:cxn ang="0">
                    <a:pos x="7" y="1"/>
                  </a:cxn>
                  <a:cxn ang="0">
                    <a:pos x="0" y="2"/>
                  </a:cxn>
                  <a:cxn ang="0">
                    <a:pos x="26" y="41"/>
                  </a:cxn>
                </a:cxnLst>
                <a:rect l="0" t="0" r="r" b="b"/>
                <a:pathLst>
                  <a:path w="133" h="44">
                    <a:moveTo>
                      <a:pt x="26" y="41"/>
                    </a:moveTo>
                    <a:lnTo>
                      <a:pt x="13" y="44"/>
                    </a:lnTo>
                    <a:lnTo>
                      <a:pt x="133" y="44"/>
                    </a:lnTo>
                    <a:lnTo>
                      <a:pt x="133" y="0"/>
                    </a:lnTo>
                    <a:lnTo>
                      <a:pt x="13" y="0"/>
                    </a:lnTo>
                    <a:lnTo>
                      <a:pt x="0" y="2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0" y="2"/>
                    </a:lnTo>
                    <a:lnTo>
                      <a:pt x="26" y="4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1" name="Freeform 153"/>
              <p:cNvSpPr>
                <a:spLocks/>
              </p:cNvSpPr>
              <p:nvPr/>
            </p:nvSpPr>
            <p:spPr bwMode="auto">
              <a:xfrm>
                <a:off x="3527" y="2620"/>
                <a:ext cx="116" cy="39"/>
              </a:xfrm>
              <a:custGeom>
                <a:avLst/>
                <a:gdLst/>
                <a:ahLst/>
                <a:cxnLst>
                  <a:cxn ang="0">
                    <a:pos x="19" y="33"/>
                  </a:cxn>
                  <a:cxn ang="0">
                    <a:pos x="63" y="57"/>
                  </a:cxn>
                  <a:cxn ang="0">
                    <a:pos x="116" y="39"/>
                  </a:cxn>
                  <a:cxn ang="0">
                    <a:pos x="90" y="0"/>
                  </a:cxn>
                  <a:cxn ang="0">
                    <a:pos x="36" y="18"/>
                  </a:cxn>
                  <a:cxn ang="0">
                    <a:pos x="80" y="43"/>
                  </a:cxn>
                  <a:cxn ang="0">
                    <a:pos x="19" y="33"/>
                  </a:cxn>
                  <a:cxn ang="0">
                    <a:pos x="0" y="78"/>
                  </a:cxn>
                  <a:cxn ang="0">
                    <a:pos x="63" y="57"/>
                  </a:cxn>
                  <a:cxn ang="0">
                    <a:pos x="19" y="33"/>
                  </a:cxn>
                </a:cxnLst>
                <a:rect l="0" t="0" r="r" b="b"/>
                <a:pathLst>
                  <a:path w="116" h="78">
                    <a:moveTo>
                      <a:pt x="19" y="33"/>
                    </a:moveTo>
                    <a:lnTo>
                      <a:pt x="63" y="57"/>
                    </a:lnTo>
                    <a:lnTo>
                      <a:pt x="116" y="39"/>
                    </a:lnTo>
                    <a:lnTo>
                      <a:pt x="90" y="0"/>
                    </a:lnTo>
                    <a:lnTo>
                      <a:pt x="36" y="18"/>
                    </a:lnTo>
                    <a:lnTo>
                      <a:pt x="80" y="43"/>
                    </a:lnTo>
                    <a:lnTo>
                      <a:pt x="19" y="33"/>
                    </a:lnTo>
                    <a:lnTo>
                      <a:pt x="0" y="78"/>
                    </a:lnTo>
                    <a:lnTo>
                      <a:pt x="63" y="57"/>
                    </a:lnTo>
                    <a:lnTo>
                      <a:pt x="19" y="3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2" name="Freeform 154"/>
              <p:cNvSpPr>
                <a:spLocks/>
              </p:cNvSpPr>
              <p:nvPr/>
            </p:nvSpPr>
            <p:spPr bwMode="auto">
              <a:xfrm>
                <a:off x="3544" y="2602"/>
                <a:ext cx="96" cy="40"/>
              </a:xfrm>
              <a:custGeom>
                <a:avLst/>
                <a:gdLst/>
                <a:ahLst/>
                <a:cxnLst>
                  <a:cxn ang="0">
                    <a:pos x="57" y="53"/>
                  </a:cxn>
                  <a:cxn ang="0">
                    <a:pos x="17" y="27"/>
                  </a:cxn>
                  <a:cxn ang="0">
                    <a:pos x="0" y="69"/>
                  </a:cxn>
                  <a:cxn ang="0">
                    <a:pos x="61" y="79"/>
                  </a:cxn>
                  <a:cxn ang="0">
                    <a:pos x="78" y="37"/>
                  </a:cxn>
                  <a:cxn ang="0">
                    <a:pos x="38" y="11"/>
                  </a:cxn>
                  <a:cxn ang="0">
                    <a:pos x="78" y="37"/>
                  </a:cxn>
                  <a:cxn ang="0">
                    <a:pos x="94" y="0"/>
                  </a:cxn>
                  <a:cxn ang="0">
                    <a:pos x="38" y="11"/>
                  </a:cxn>
                  <a:cxn ang="0">
                    <a:pos x="57" y="53"/>
                  </a:cxn>
                </a:cxnLst>
                <a:rect l="0" t="0" r="r" b="b"/>
                <a:pathLst>
                  <a:path w="94" h="79">
                    <a:moveTo>
                      <a:pt x="57" y="53"/>
                    </a:moveTo>
                    <a:lnTo>
                      <a:pt x="17" y="27"/>
                    </a:lnTo>
                    <a:lnTo>
                      <a:pt x="0" y="69"/>
                    </a:lnTo>
                    <a:lnTo>
                      <a:pt x="61" y="79"/>
                    </a:lnTo>
                    <a:lnTo>
                      <a:pt x="78" y="37"/>
                    </a:lnTo>
                    <a:lnTo>
                      <a:pt x="38" y="11"/>
                    </a:lnTo>
                    <a:lnTo>
                      <a:pt x="78" y="37"/>
                    </a:lnTo>
                    <a:lnTo>
                      <a:pt x="94" y="0"/>
                    </a:lnTo>
                    <a:lnTo>
                      <a:pt x="38" y="11"/>
                    </a:lnTo>
                    <a:lnTo>
                      <a:pt x="57" y="5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3" name="Freeform 155"/>
              <p:cNvSpPr>
                <a:spLocks/>
              </p:cNvSpPr>
              <p:nvPr/>
            </p:nvSpPr>
            <p:spPr bwMode="auto">
              <a:xfrm>
                <a:off x="3493" y="2608"/>
                <a:ext cx="109" cy="32"/>
              </a:xfrm>
              <a:custGeom>
                <a:avLst/>
                <a:gdLst/>
                <a:ahLst/>
                <a:cxnLst>
                  <a:cxn ang="0">
                    <a:pos x="30" y="21"/>
                  </a:cxn>
                  <a:cxn ang="0">
                    <a:pos x="68" y="51"/>
                  </a:cxn>
                  <a:cxn ang="0">
                    <a:pos x="110" y="42"/>
                  </a:cxn>
                  <a:cxn ang="0">
                    <a:pos x="91" y="0"/>
                  </a:cxn>
                  <a:cxn ang="0">
                    <a:pos x="49" y="10"/>
                  </a:cxn>
                  <a:cxn ang="0">
                    <a:pos x="87" y="39"/>
                  </a:cxn>
                  <a:cxn ang="0">
                    <a:pos x="30" y="21"/>
                  </a:cxn>
                  <a:cxn ang="0">
                    <a:pos x="0" y="65"/>
                  </a:cxn>
                  <a:cxn ang="0">
                    <a:pos x="68" y="51"/>
                  </a:cxn>
                  <a:cxn ang="0">
                    <a:pos x="30" y="21"/>
                  </a:cxn>
                </a:cxnLst>
                <a:rect l="0" t="0" r="r" b="b"/>
                <a:pathLst>
                  <a:path w="110" h="65">
                    <a:moveTo>
                      <a:pt x="30" y="21"/>
                    </a:moveTo>
                    <a:lnTo>
                      <a:pt x="68" y="51"/>
                    </a:lnTo>
                    <a:lnTo>
                      <a:pt x="110" y="42"/>
                    </a:lnTo>
                    <a:lnTo>
                      <a:pt x="91" y="0"/>
                    </a:lnTo>
                    <a:lnTo>
                      <a:pt x="49" y="10"/>
                    </a:lnTo>
                    <a:lnTo>
                      <a:pt x="87" y="39"/>
                    </a:lnTo>
                    <a:lnTo>
                      <a:pt x="30" y="21"/>
                    </a:lnTo>
                    <a:lnTo>
                      <a:pt x="0" y="65"/>
                    </a:lnTo>
                    <a:lnTo>
                      <a:pt x="68" y="51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4" name="Freeform 156"/>
              <p:cNvSpPr>
                <a:spLocks/>
              </p:cNvSpPr>
              <p:nvPr/>
            </p:nvSpPr>
            <p:spPr bwMode="auto">
              <a:xfrm>
                <a:off x="3523" y="2594"/>
                <a:ext cx="99" cy="32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25" y="12"/>
                  </a:cxn>
                  <a:cxn ang="0">
                    <a:pos x="0" y="48"/>
                  </a:cxn>
                  <a:cxn ang="0">
                    <a:pos x="57" y="66"/>
                  </a:cxn>
                  <a:cxn ang="0">
                    <a:pos x="82" y="30"/>
                  </a:cxn>
                  <a:cxn ang="0">
                    <a:pos x="57" y="0"/>
                  </a:cxn>
                  <a:cxn ang="0">
                    <a:pos x="82" y="30"/>
                  </a:cxn>
                  <a:cxn ang="0">
                    <a:pos x="99" y="4"/>
                  </a:cxn>
                  <a:cxn ang="0">
                    <a:pos x="57" y="0"/>
                  </a:cxn>
                  <a:cxn ang="0">
                    <a:pos x="50" y="42"/>
                  </a:cxn>
                </a:cxnLst>
                <a:rect l="0" t="0" r="r" b="b"/>
                <a:pathLst>
                  <a:path w="99" h="66">
                    <a:moveTo>
                      <a:pt x="50" y="42"/>
                    </a:moveTo>
                    <a:lnTo>
                      <a:pt x="25" y="12"/>
                    </a:lnTo>
                    <a:lnTo>
                      <a:pt x="0" y="48"/>
                    </a:lnTo>
                    <a:lnTo>
                      <a:pt x="57" y="66"/>
                    </a:lnTo>
                    <a:lnTo>
                      <a:pt x="82" y="30"/>
                    </a:lnTo>
                    <a:lnTo>
                      <a:pt x="57" y="0"/>
                    </a:lnTo>
                    <a:lnTo>
                      <a:pt x="82" y="30"/>
                    </a:lnTo>
                    <a:lnTo>
                      <a:pt x="99" y="4"/>
                    </a:lnTo>
                    <a:lnTo>
                      <a:pt x="57" y="0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5" name="Freeform 157"/>
              <p:cNvSpPr>
                <a:spLocks/>
              </p:cNvSpPr>
              <p:nvPr/>
            </p:nvSpPr>
            <p:spPr bwMode="auto">
              <a:xfrm>
                <a:off x="3449" y="2590"/>
                <a:ext cx="129" cy="23"/>
              </a:xfrm>
              <a:custGeom>
                <a:avLst/>
                <a:gdLst/>
                <a:ahLst/>
                <a:cxnLst>
                  <a:cxn ang="0">
                    <a:pos x="69" y="3"/>
                  </a:cxn>
                  <a:cxn ang="0">
                    <a:pos x="82" y="42"/>
                  </a:cxn>
                  <a:cxn ang="0">
                    <a:pos x="124" y="46"/>
                  </a:cxn>
                  <a:cxn ang="0">
                    <a:pos x="131" y="4"/>
                  </a:cxn>
                  <a:cxn ang="0">
                    <a:pos x="89" y="0"/>
                  </a:cxn>
                  <a:cxn ang="0">
                    <a:pos x="103" y="39"/>
                  </a:cxn>
                  <a:cxn ang="0">
                    <a:pos x="69" y="3"/>
                  </a:cxn>
                  <a:cxn ang="0">
                    <a:pos x="0" y="34"/>
                  </a:cxn>
                  <a:cxn ang="0">
                    <a:pos x="82" y="42"/>
                  </a:cxn>
                  <a:cxn ang="0">
                    <a:pos x="69" y="3"/>
                  </a:cxn>
                </a:cxnLst>
                <a:rect l="0" t="0" r="r" b="b"/>
                <a:pathLst>
                  <a:path w="131" h="46">
                    <a:moveTo>
                      <a:pt x="69" y="3"/>
                    </a:moveTo>
                    <a:lnTo>
                      <a:pt x="82" y="42"/>
                    </a:lnTo>
                    <a:lnTo>
                      <a:pt x="124" y="46"/>
                    </a:lnTo>
                    <a:lnTo>
                      <a:pt x="131" y="4"/>
                    </a:lnTo>
                    <a:lnTo>
                      <a:pt x="89" y="0"/>
                    </a:lnTo>
                    <a:lnTo>
                      <a:pt x="103" y="39"/>
                    </a:lnTo>
                    <a:lnTo>
                      <a:pt x="69" y="3"/>
                    </a:lnTo>
                    <a:lnTo>
                      <a:pt x="0" y="34"/>
                    </a:lnTo>
                    <a:lnTo>
                      <a:pt x="82" y="42"/>
                    </a:lnTo>
                    <a:lnTo>
                      <a:pt x="69" y="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6" name="Freeform 158"/>
              <p:cNvSpPr>
                <a:spLocks/>
              </p:cNvSpPr>
              <p:nvPr/>
            </p:nvSpPr>
            <p:spPr bwMode="auto">
              <a:xfrm>
                <a:off x="3517" y="2584"/>
                <a:ext cx="112" cy="28"/>
              </a:xfrm>
              <a:custGeom>
                <a:avLst/>
                <a:gdLst/>
                <a:ahLst/>
                <a:cxnLst>
                  <a:cxn ang="0">
                    <a:pos x="40" y="35"/>
                  </a:cxn>
                  <a:cxn ang="0">
                    <a:pos x="41" y="0"/>
                  </a:cxn>
                  <a:cxn ang="0">
                    <a:pos x="0" y="20"/>
                  </a:cxn>
                  <a:cxn ang="0">
                    <a:pos x="34" y="56"/>
                  </a:cxn>
                  <a:cxn ang="0">
                    <a:pos x="76" y="37"/>
                  </a:cxn>
                  <a:cxn ang="0">
                    <a:pos x="78" y="2"/>
                  </a:cxn>
                  <a:cxn ang="0">
                    <a:pos x="76" y="37"/>
                  </a:cxn>
                  <a:cxn ang="0">
                    <a:pos x="112" y="19"/>
                  </a:cxn>
                  <a:cxn ang="0">
                    <a:pos x="78" y="2"/>
                  </a:cxn>
                  <a:cxn ang="0">
                    <a:pos x="40" y="35"/>
                  </a:cxn>
                </a:cxnLst>
                <a:rect l="0" t="0" r="r" b="b"/>
                <a:pathLst>
                  <a:path w="112" h="56">
                    <a:moveTo>
                      <a:pt x="40" y="35"/>
                    </a:moveTo>
                    <a:lnTo>
                      <a:pt x="41" y="0"/>
                    </a:lnTo>
                    <a:lnTo>
                      <a:pt x="0" y="20"/>
                    </a:lnTo>
                    <a:lnTo>
                      <a:pt x="34" y="56"/>
                    </a:lnTo>
                    <a:lnTo>
                      <a:pt x="76" y="37"/>
                    </a:lnTo>
                    <a:lnTo>
                      <a:pt x="78" y="2"/>
                    </a:lnTo>
                    <a:lnTo>
                      <a:pt x="76" y="37"/>
                    </a:lnTo>
                    <a:lnTo>
                      <a:pt x="112" y="19"/>
                    </a:lnTo>
                    <a:lnTo>
                      <a:pt x="78" y="2"/>
                    </a:lnTo>
                    <a:lnTo>
                      <a:pt x="40" y="3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7" name="Freeform 159"/>
              <p:cNvSpPr>
                <a:spLocks/>
              </p:cNvSpPr>
              <p:nvPr/>
            </p:nvSpPr>
            <p:spPr bwMode="auto">
              <a:xfrm>
                <a:off x="3493" y="2576"/>
                <a:ext cx="102" cy="25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36" y="35"/>
                  </a:cxn>
                  <a:cxn ang="0">
                    <a:pos x="65" y="50"/>
                  </a:cxn>
                  <a:cxn ang="0">
                    <a:pos x="103" y="17"/>
                  </a:cxn>
                  <a:cxn ang="0">
                    <a:pos x="74" y="1"/>
                  </a:cxn>
                  <a:cxn ang="0">
                    <a:pos x="70" y="36"/>
                  </a:cxn>
                  <a:cxn ang="0">
                    <a:pos x="40" y="0"/>
                  </a:cxn>
                  <a:cxn ang="0">
                    <a:pos x="0" y="15"/>
                  </a:cxn>
                  <a:cxn ang="0">
                    <a:pos x="36" y="35"/>
                  </a:cxn>
                  <a:cxn ang="0">
                    <a:pos x="40" y="0"/>
                  </a:cxn>
                </a:cxnLst>
                <a:rect l="0" t="0" r="r" b="b"/>
                <a:pathLst>
                  <a:path w="103" h="50">
                    <a:moveTo>
                      <a:pt x="40" y="0"/>
                    </a:moveTo>
                    <a:lnTo>
                      <a:pt x="36" y="35"/>
                    </a:lnTo>
                    <a:lnTo>
                      <a:pt x="65" y="50"/>
                    </a:lnTo>
                    <a:lnTo>
                      <a:pt x="103" y="17"/>
                    </a:lnTo>
                    <a:lnTo>
                      <a:pt x="74" y="1"/>
                    </a:lnTo>
                    <a:lnTo>
                      <a:pt x="70" y="36"/>
                    </a:lnTo>
                    <a:lnTo>
                      <a:pt x="40" y="0"/>
                    </a:lnTo>
                    <a:lnTo>
                      <a:pt x="0" y="15"/>
                    </a:lnTo>
                    <a:lnTo>
                      <a:pt x="36" y="35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8" name="Freeform 160"/>
              <p:cNvSpPr>
                <a:spLocks/>
              </p:cNvSpPr>
              <p:nvPr/>
            </p:nvSpPr>
            <p:spPr bwMode="auto">
              <a:xfrm>
                <a:off x="3533" y="2567"/>
                <a:ext cx="103" cy="27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46" y="0"/>
                  </a:cxn>
                  <a:cxn ang="0">
                    <a:pos x="0" y="18"/>
                  </a:cxn>
                  <a:cxn ang="0">
                    <a:pos x="30" y="54"/>
                  </a:cxn>
                  <a:cxn ang="0">
                    <a:pos x="76" y="36"/>
                  </a:cxn>
                  <a:cxn ang="0">
                    <a:pos x="89" y="9"/>
                  </a:cxn>
                  <a:cxn ang="0">
                    <a:pos x="76" y="36"/>
                  </a:cxn>
                  <a:cxn ang="0">
                    <a:pos x="103" y="26"/>
                  </a:cxn>
                  <a:cxn ang="0">
                    <a:pos x="89" y="9"/>
                  </a:cxn>
                  <a:cxn ang="0">
                    <a:pos x="32" y="27"/>
                  </a:cxn>
                </a:cxnLst>
                <a:rect l="0" t="0" r="r" b="b"/>
                <a:pathLst>
                  <a:path w="103" h="54">
                    <a:moveTo>
                      <a:pt x="32" y="27"/>
                    </a:moveTo>
                    <a:lnTo>
                      <a:pt x="46" y="0"/>
                    </a:lnTo>
                    <a:lnTo>
                      <a:pt x="0" y="18"/>
                    </a:lnTo>
                    <a:lnTo>
                      <a:pt x="30" y="54"/>
                    </a:lnTo>
                    <a:lnTo>
                      <a:pt x="76" y="36"/>
                    </a:lnTo>
                    <a:lnTo>
                      <a:pt x="89" y="9"/>
                    </a:lnTo>
                    <a:lnTo>
                      <a:pt x="76" y="36"/>
                    </a:lnTo>
                    <a:lnTo>
                      <a:pt x="103" y="26"/>
                    </a:lnTo>
                    <a:lnTo>
                      <a:pt x="89" y="9"/>
                    </a:lnTo>
                    <a:lnTo>
                      <a:pt x="32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9" name="Freeform 161"/>
              <p:cNvSpPr>
                <a:spLocks/>
              </p:cNvSpPr>
              <p:nvPr/>
            </p:nvSpPr>
            <p:spPr bwMode="auto">
              <a:xfrm>
                <a:off x="3519" y="2621"/>
                <a:ext cx="299" cy="139"/>
              </a:xfrm>
              <a:custGeom>
                <a:avLst/>
                <a:gdLst/>
                <a:ahLst/>
                <a:cxnLst>
                  <a:cxn ang="0">
                    <a:pos x="79" y="28"/>
                  </a:cxn>
                  <a:cxn ang="0">
                    <a:pos x="75" y="61"/>
                  </a:cxn>
                  <a:cxn ang="0">
                    <a:pos x="63" y="91"/>
                  </a:cxn>
                  <a:cxn ang="0">
                    <a:pos x="46" y="121"/>
                  </a:cxn>
                  <a:cxn ang="0">
                    <a:pos x="29" y="150"/>
                  </a:cxn>
                  <a:cxn ang="0">
                    <a:pos x="12" y="180"/>
                  </a:cxn>
                  <a:cxn ang="0">
                    <a:pos x="0" y="212"/>
                  </a:cxn>
                  <a:cxn ang="0">
                    <a:pos x="0" y="243"/>
                  </a:cxn>
                  <a:cxn ang="0">
                    <a:pos x="12" y="276"/>
                  </a:cxn>
                  <a:cxn ang="0">
                    <a:pos x="21" y="256"/>
                  </a:cxn>
                  <a:cxn ang="0">
                    <a:pos x="39" y="235"/>
                  </a:cxn>
                  <a:cxn ang="0">
                    <a:pos x="58" y="217"/>
                  </a:cxn>
                  <a:cxn ang="0">
                    <a:pos x="81" y="200"/>
                  </a:cxn>
                  <a:cxn ang="0">
                    <a:pos x="100" y="184"/>
                  </a:cxn>
                  <a:cxn ang="0">
                    <a:pos x="117" y="169"/>
                  </a:cxn>
                  <a:cxn ang="0">
                    <a:pos x="128" y="156"/>
                  </a:cxn>
                  <a:cxn ang="0">
                    <a:pos x="130" y="144"/>
                  </a:cxn>
                  <a:cxn ang="0">
                    <a:pos x="134" y="154"/>
                  </a:cxn>
                  <a:cxn ang="0">
                    <a:pos x="130" y="163"/>
                  </a:cxn>
                  <a:cxn ang="0">
                    <a:pos x="128" y="175"/>
                  </a:cxn>
                  <a:cxn ang="0">
                    <a:pos x="132" y="192"/>
                  </a:cxn>
                  <a:cxn ang="0">
                    <a:pos x="138" y="204"/>
                  </a:cxn>
                  <a:cxn ang="0">
                    <a:pos x="143" y="214"/>
                  </a:cxn>
                  <a:cxn ang="0">
                    <a:pos x="149" y="223"/>
                  </a:cxn>
                  <a:cxn ang="0">
                    <a:pos x="157" y="231"/>
                  </a:cxn>
                  <a:cxn ang="0">
                    <a:pos x="166" y="239"/>
                  </a:cxn>
                  <a:cxn ang="0">
                    <a:pos x="176" y="245"/>
                  </a:cxn>
                  <a:cxn ang="0">
                    <a:pos x="191" y="252"/>
                  </a:cxn>
                  <a:cxn ang="0">
                    <a:pos x="208" y="258"/>
                  </a:cxn>
                  <a:cxn ang="0">
                    <a:pos x="203" y="223"/>
                  </a:cxn>
                  <a:cxn ang="0">
                    <a:pos x="208" y="191"/>
                  </a:cxn>
                  <a:cxn ang="0">
                    <a:pos x="222" y="160"/>
                  </a:cxn>
                  <a:cxn ang="0">
                    <a:pos x="241" y="130"/>
                  </a:cxn>
                  <a:cxn ang="0">
                    <a:pos x="262" y="98"/>
                  </a:cxn>
                  <a:cxn ang="0">
                    <a:pos x="281" y="69"/>
                  </a:cxn>
                  <a:cxn ang="0">
                    <a:pos x="294" y="36"/>
                  </a:cxn>
                  <a:cxn ang="0">
                    <a:pos x="298" y="2"/>
                  </a:cxn>
                  <a:cxn ang="0">
                    <a:pos x="271" y="2"/>
                  </a:cxn>
                  <a:cxn ang="0">
                    <a:pos x="243" y="1"/>
                  </a:cxn>
                  <a:cxn ang="0">
                    <a:pos x="216" y="1"/>
                  </a:cxn>
                  <a:cxn ang="0">
                    <a:pos x="189" y="0"/>
                  </a:cxn>
                  <a:cxn ang="0">
                    <a:pos x="163" y="0"/>
                  </a:cxn>
                  <a:cxn ang="0">
                    <a:pos x="134" y="1"/>
                  </a:cxn>
                  <a:cxn ang="0">
                    <a:pos x="107" y="2"/>
                  </a:cxn>
                  <a:cxn ang="0">
                    <a:pos x="79" y="5"/>
                  </a:cxn>
                  <a:cxn ang="0">
                    <a:pos x="77" y="8"/>
                  </a:cxn>
                  <a:cxn ang="0">
                    <a:pos x="77" y="13"/>
                  </a:cxn>
                  <a:cxn ang="0">
                    <a:pos x="77" y="21"/>
                  </a:cxn>
                  <a:cxn ang="0">
                    <a:pos x="79" y="28"/>
                  </a:cxn>
                </a:cxnLst>
                <a:rect l="0" t="0" r="r" b="b"/>
                <a:pathLst>
                  <a:path w="298" h="276">
                    <a:moveTo>
                      <a:pt x="79" y="28"/>
                    </a:moveTo>
                    <a:lnTo>
                      <a:pt x="75" y="61"/>
                    </a:lnTo>
                    <a:lnTo>
                      <a:pt x="63" y="91"/>
                    </a:lnTo>
                    <a:lnTo>
                      <a:pt x="46" y="121"/>
                    </a:lnTo>
                    <a:lnTo>
                      <a:pt x="29" y="150"/>
                    </a:lnTo>
                    <a:lnTo>
                      <a:pt x="12" y="180"/>
                    </a:lnTo>
                    <a:lnTo>
                      <a:pt x="0" y="212"/>
                    </a:lnTo>
                    <a:lnTo>
                      <a:pt x="0" y="243"/>
                    </a:lnTo>
                    <a:lnTo>
                      <a:pt x="12" y="276"/>
                    </a:lnTo>
                    <a:lnTo>
                      <a:pt x="21" y="256"/>
                    </a:lnTo>
                    <a:lnTo>
                      <a:pt x="39" y="235"/>
                    </a:lnTo>
                    <a:lnTo>
                      <a:pt x="58" y="217"/>
                    </a:lnTo>
                    <a:lnTo>
                      <a:pt x="81" y="200"/>
                    </a:lnTo>
                    <a:lnTo>
                      <a:pt x="100" y="184"/>
                    </a:lnTo>
                    <a:lnTo>
                      <a:pt x="117" y="169"/>
                    </a:lnTo>
                    <a:lnTo>
                      <a:pt x="128" y="156"/>
                    </a:lnTo>
                    <a:lnTo>
                      <a:pt x="130" y="144"/>
                    </a:lnTo>
                    <a:lnTo>
                      <a:pt x="134" y="154"/>
                    </a:lnTo>
                    <a:lnTo>
                      <a:pt x="130" y="163"/>
                    </a:lnTo>
                    <a:lnTo>
                      <a:pt x="128" y="175"/>
                    </a:lnTo>
                    <a:lnTo>
                      <a:pt x="132" y="192"/>
                    </a:lnTo>
                    <a:lnTo>
                      <a:pt x="138" y="204"/>
                    </a:lnTo>
                    <a:lnTo>
                      <a:pt x="143" y="214"/>
                    </a:lnTo>
                    <a:lnTo>
                      <a:pt x="149" y="223"/>
                    </a:lnTo>
                    <a:lnTo>
                      <a:pt x="157" y="231"/>
                    </a:lnTo>
                    <a:lnTo>
                      <a:pt x="166" y="239"/>
                    </a:lnTo>
                    <a:lnTo>
                      <a:pt x="176" y="245"/>
                    </a:lnTo>
                    <a:lnTo>
                      <a:pt x="191" y="252"/>
                    </a:lnTo>
                    <a:lnTo>
                      <a:pt x="208" y="258"/>
                    </a:lnTo>
                    <a:lnTo>
                      <a:pt x="203" y="223"/>
                    </a:lnTo>
                    <a:lnTo>
                      <a:pt x="208" y="191"/>
                    </a:lnTo>
                    <a:lnTo>
                      <a:pt x="222" y="160"/>
                    </a:lnTo>
                    <a:lnTo>
                      <a:pt x="241" y="130"/>
                    </a:lnTo>
                    <a:lnTo>
                      <a:pt x="262" y="98"/>
                    </a:lnTo>
                    <a:lnTo>
                      <a:pt x="281" y="69"/>
                    </a:lnTo>
                    <a:lnTo>
                      <a:pt x="294" y="36"/>
                    </a:lnTo>
                    <a:lnTo>
                      <a:pt x="298" y="2"/>
                    </a:lnTo>
                    <a:lnTo>
                      <a:pt x="271" y="2"/>
                    </a:lnTo>
                    <a:lnTo>
                      <a:pt x="243" y="1"/>
                    </a:lnTo>
                    <a:lnTo>
                      <a:pt x="216" y="1"/>
                    </a:lnTo>
                    <a:lnTo>
                      <a:pt x="189" y="0"/>
                    </a:lnTo>
                    <a:lnTo>
                      <a:pt x="163" y="0"/>
                    </a:lnTo>
                    <a:lnTo>
                      <a:pt x="134" y="1"/>
                    </a:lnTo>
                    <a:lnTo>
                      <a:pt x="107" y="2"/>
                    </a:lnTo>
                    <a:lnTo>
                      <a:pt x="79" y="5"/>
                    </a:lnTo>
                    <a:lnTo>
                      <a:pt x="77" y="8"/>
                    </a:lnTo>
                    <a:lnTo>
                      <a:pt x="77" y="13"/>
                    </a:lnTo>
                    <a:lnTo>
                      <a:pt x="77" y="21"/>
                    </a:lnTo>
                    <a:lnTo>
                      <a:pt x="79" y="28"/>
                    </a:lnTo>
                    <a:close/>
                  </a:path>
                </a:pathLst>
              </a:custGeom>
              <a:solidFill>
                <a:srgbClr val="007F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0" name="Freeform 162"/>
              <p:cNvSpPr>
                <a:spLocks/>
              </p:cNvSpPr>
              <p:nvPr/>
            </p:nvSpPr>
            <p:spPr bwMode="auto">
              <a:xfrm>
                <a:off x="3565" y="2558"/>
                <a:ext cx="258" cy="88"/>
              </a:xfrm>
              <a:custGeom>
                <a:avLst/>
                <a:gdLst/>
                <a:ahLst/>
                <a:cxnLst>
                  <a:cxn ang="0">
                    <a:pos x="130" y="175"/>
                  </a:cxn>
                  <a:cxn ang="0">
                    <a:pos x="157" y="174"/>
                  </a:cxn>
                  <a:cxn ang="0">
                    <a:pos x="180" y="169"/>
                  </a:cxn>
                  <a:cxn ang="0">
                    <a:pos x="201" y="161"/>
                  </a:cxn>
                  <a:cxn ang="0">
                    <a:pos x="220" y="149"/>
                  </a:cxn>
                  <a:cxn ang="0">
                    <a:pos x="237" y="136"/>
                  </a:cxn>
                  <a:cxn ang="0">
                    <a:pos x="248" y="122"/>
                  </a:cxn>
                  <a:cxn ang="0">
                    <a:pos x="256" y="106"/>
                  </a:cxn>
                  <a:cxn ang="0">
                    <a:pos x="258" y="88"/>
                  </a:cxn>
                  <a:cxn ang="0">
                    <a:pos x="256" y="70"/>
                  </a:cxn>
                  <a:cxn ang="0">
                    <a:pos x="248" y="54"/>
                  </a:cxn>
                  <a:cxn ang="0">
                    <a:pos x="237" y="39"/>
                  </a:cxn>
                  <a:cxn ang="0">
                    <a:pos x="220" y="26"/>
                  </a:cxn>
                  <a:cxn ang="0">
                    <a:pos x="201" y="15"/>
                  </a:cxn>
                  <a:cxn ang="0">
                    <a:pos x="180" y="6"/>
                  </a:cxn>
                  <a:cxn ang="0">
                    <a:pos x="157" y="1"/>
                  </a:cxn>
                  <a:cxn ang="0">
                    <a:pos x="130" y="0"/>
                  </a:cxn>
                  <a:cxn ang="0">
                    <a:pos x="103" y="1"/>
                  </a:cxn>
                  <a:cxn ang="0">
                    <a:pos x="78" y="6"/>
                  </a:cxn>
                  <a:cxn ang="0">
                    <a:pos x="57" y="15"/>
                  </a:cxn>
                  <a:cxn ang="0">
                    <a:pos x="38" y="26"/>
                  </a:cxn>
                  <a:cxn ang="0">
                    <a:pos x="21" y="39"/>
                  </a:cxn>
                  <a:cxn ang="0">
                    <a:pos x="10" y="54"/>
                  </a:cxn>
                  <a:cxn ang="0">
                    <a:pos x="2" y="70"/>
                  </a:cxn>
                  <a:cxn ang="0">
                    <a:pos x="0" y="88"/>
                  </a:cxn>
                  <a:cxn ang="0">
                    <a:pos x="2" y="106"/>
                  </a:cxn>
                  <a:cxn ang="0">
                    <a:pos x="10" y="122"/>
                  </a:cxn>
                  <a:cxn ang="0">
                    <a:pos x="21" y="136"/>
                  </a:cxn>
                  <a:cxn ang="0">
                    <a:pos x="38" y="149"/>
                  </a:cxn>
                  <a:cxn ang="0">
                    <a:pos x="57" y="161"/>
                  </a:cxn>
                  <a:cxn ang="0">
                    <a:pos x="78" y="169"/>
                  </a:cxn>
                  <a:cxn ang="0">
                    <a:pos x="103" y="174"/>
                  </a:cxn>
                  <a:cxn ang="0">
                    <a:pos x="130" y="175"/>
                  </a:cxn>
                </a:cxnLst>
                <a:rect l="0" t="0" r="r" b="b"/>
                <a:pathLst>
                  <a:path w="258" h="175">
                    <a:moveTo>
                      <a:pt x="130" y="175"/>
                    </a:moveTo>
                    <a:lnTo>
                      <a:pt x="157" y="174"/>
                    </a:lnTo>
                    <a:lnTo>
                      <a:pt x="180" y="169"/>
                    </a:lnTo>
                    <a:lnTo>
                      <a:pt x="201" y="161"/>
                    </a:lnTo>
                    <a:lnTo>
                      <a:pt x="220" y="149"/>
                    </a:lnTo>
                    <a:lnTo>
                      <a:pt x="237" y="136"/>
                    </a:lnTo>
                    <a:lnTo>
                      <a:pt x="248" y="122"/>
                    </a:lnTo>
                    <a:lnTo>
                      <a:pt x="256" y="106"/>
                    </a:lnTo>
                    <a:lnTo>
                      <a:pt x="258" y="88"/>
                    </a:lnTo>
                    <a:lnTo>
                      <a:pt x="256" y="70"/>
                    </a:lnTo>
                    <a:lnTo>
                      <a:pt x="248" y="54"/>
                    </a:lnTo>
                    <a:lnTo>
                      <a:pt x="237" y="39"/>
                    </a:lnTo>
                    <a:lnTo>
                      <a:pt x="220" y="26"/>
                    </a:lnTo>
                    <a:lnTo>
                      <a:pt x="201" y="15"/>
                    </a:lnTo>
                    <a:lnTo>
                      <a:pt x="180" y="6"/>
                    </a:lnTo>
                    <a:lnTo>
                      <a:pt x="157" y="1"/>
                    </a:lnTo>
                    <a:lnTo>
                      <a:pt x="130" y="0"/>
                    </a:lnTo>
                    <a:lnTo>
                      <a:pt x="103" y="1"/>
                    </a:lnTo>
                    <a:lnTo>
                      <a:pt x="78" y="6"/>
                    </a:lnTo>
                    <a:lnTo>
                      <a:pt x="57" y="15"/>
                    </a:lnTo>
                    <a:lnTo>
                      <a:pt x="38" y="26"/>
                    </a:lnTo>
                    <a:lnTo>
                      <a:pt x="21" y="39"/>
                    </a:lnTo>
                    <a:lnTo>
                      <a:pt x="10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10" y="122"/>
                    </a:lnTo>
                    <a:lnTo>
                      <a:pt x="21" y="136"/>
                    </a:lnTo>
                    <a:lnTo>
                      <a:pt x="38" y="149"/>
                    </a:lnTo>
                    <a:lnTo>
                      <a:pt x="57" y="161"/>
                    </a:lnTo>
                    <a:lnTo>
                      <a:pt x="78" y="169"/>
                    </a:lnTo>
                    <a:lnTo>
                      <a:pt x="103" y="174"/>
                    </a:lnTo>
                    <a:lnTo>
                      <a:pt x="130" y="175"/>
                    </a:lnTo>
                    <a:close/>
                  </a:path>
                </a:pathLst>
              </a:custGeom>
              <a:solidFill>
                <a:srgbClr val="E0B7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1" name="Freeform 163"/>
              <p:cNvSpPr>
                <a:spLocks/>
              </p:cNvSpPr>
              <p:nvPr/>
            </p:nvSpPr>
            <p:spPr bwMode="auto">
              <a:xfrm>
                <a:off x="3694" y="2603"/>
                <a:ext cx="136" cy="46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20" y="0"/>
                  </a:cxn>
                  <a:cxn ang="0">
                    <a:pos x="120" y="18"/>
                  </a:cxn>
                  <a:cxn ang="0">
                    <a:pos x="112" y="33"/>
                  </a:cxn>
                  <a:cxn ang="0">
                    <a:pos x="101" y="46"/>
                  </a:cxn>
                  <a:cxn ang="0">
                    <a:pos x="86" y="59"/>
                  </a:cxn>
                  <a:cxn ang="0">
                    <a:pos x="67" y="69"/>
                  </a:cxn>
                  <a:cxn ang="0">
                    <a:pos x="48" y="77"/>
                  </a:cxn>
                  <a:cxn ang="0">
                    <a:pos x="27" y="82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7" y="90"/>
                  </a:cxn>
                  <a:cxn ang="0">
                    <a:pos x="51" y="85"/>
                  </a:cxn>
                  <a:cxn ang="0">
                    <a:pos x="74" y="77"/>
                  </a:cxn>
                  <a:cxn ang="0">
                    <a:pos x="93" y="64"/>
                  </a:cxn>
                  <a:cxn ang="0">
                    <a:pos x="112" y="51"/>
                  </a:cxn>
                  <a:cxn ang="0">
                    <a:pos x="124" y="35"/>
                  </a:cxn>
                  <a:cxn ang="0">
                    <a:pos x="132" y="18"/>
                  </a:cxn>
                  <a:cxn ang="0">
                    <a:pos x="135" y="0"/>
                  </a:cxn>
                  <a:cxn ang="0">
                    <a:pos x="135" y="0"/>
                  </a:cxn>
                  <a:cxn ang="0">
                    <a:pos x="120" y="0"/>
                  </a:cxn>
                </a:cxnLst>
                <a:rect l="0" t="0" r="r" b="b"/>
                <a:pathLst>
                  <a:path w="135" h="92">
                    <a:moveTo>
                      <a:pt x="120" y="0"/>
                    </a:moveTo>
                    <a:lnTo>
                      <a:pt x="120" y="0"/>
                    </a:lnTo>
                    <a:lnTo>
                      <a:pt x="120" y="18"/>
                    </a:lnTo>
                    <a:lnTo>
                      <a:pt x="112" y="33"/>
                    </a:lnTo>
                    <a:lnTo>
                      <a:pt x="101" y="46"/>
                    </a:lnTo>
                    <a:lnTo>
                      <a:pt x="86" y="59"/>
                    </a:lnTo>
                    <a:lnTo>
                      <a:pt x="67" y="69"/>
                    </a:lnTo>
                    <a:lnTo>
                      <a:pt x="48" y="77"/>
                    </a:lnTo>
                    <a:lnTo>
                      <a:pt x="27" y="82"/>
                    </a:lnTo>
                    <a:lnTo>
                      <a:pt x="0" y="82"/>
                    </a:lnTo>
                    <a:lnTo>
                      <a:pt x="0" y="92"/>
                    </a:lnTo>
                    <a:lnTo>
                      <a:pt x="27" y="90"/>
                    </a:lnTo>
                    <a:lnTo>
                      <a:pt x="51" y="85"/>
                    </a:lnTo>
                    <a:lnTo>
                      <a:pt x="74" y="77"/>
                    </a:lnTo>
                    <a:lnTo>
                      <a:pt x="93" y="64"/>
                    </a:lnTo>
                    <a:lnTo>
                      <a:pt x="112" y="51"/>
                    </a:lnTo>
                    <a:lnTo>
                      <a:pt x="124" y="35"/>
                    </a:lnTo>
                    <a:lnTo>
                      <a:pt x="132" y="18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2" name="Freeform 164"/>
              <p:cNvSpPr>
                <a:spLocks/>
              </p:cNvSpPr>
              <p:nvPr/>
            </p:nvSpPr>
            <p:spPr bwMode="auto">
              <a:xfrm>
                <a:off x="3694" y="2554"/>
                <a:ext cx="136" cy="49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27" y="10"/>
                  </a:cxn>
                  <a:cxn ang="0">
                    <a:pos x="48" y="15"/>
                  </a:cxn>
                  <a:cxn ang="0">
                    <a:pos x="67" y="24"/>
                  </a:cxn>
                  <a:cxn ang="0">
                    <a:pos x="86" y="33"/>
                  </a:cxn>
                  <a:cxn ang="0">
                    <a:pos x="101" y="46"/>
                  </a:cxn>
                  <a:cxn ang="0">
                    <a:pos x="112" y="61"/>
                  </a:cxn>
                  <a:cxn ang="0">
                    <a:pos x="120" y="75"/>
                  </a:cxn>
                  <a:cxn ang="0">
                    <a:pos x="120" y="93"/>
                  </a:cxn>
                  <a:cxn ang="0">
                    <a:pos x="135" y="93"/>
                  </a:cxn>
                  <a:cxn ang="0">
                    <a:pos x="132" y="75"/>
                  </a:cxn>
                  <a:cxn ang="0">
                    <a:pos x="124" y="58"/>
                  </a:cxn>
                  <a:cxn ang="0">
                    <a:pos x="112" y="41"/>
                  </a:cxn>
                  <a:cxn ang="0">
                    <a:pos x="93" y="28"/>
                  </a:cxn>
                  <a:cxn ang="0">
                    <a:pos x="74" y="16"/>
                  </a:cxn>
                  <a:cxn ang="0">
                    <a:pos x="51" y="7"/>
                  </a:cxn>
                  <a:cxn ang="0">
                    <a:pos x="27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35" h="93">
                    <a:moveTo>
                      <a:pt x="0" y="10"/>
                    </a:moveTo>
                    <a:lnTo>
                      <a:pt x="0" y="10"/>
                    </a:lnTo>
                    <a:lnTo>
                      <a:pt x="27" y="10"/>
                    </a:lnTo>
                    <a:lnTo>
                      <a:pt x="48" y="15"/>
                    </a:lnTo>
                    <a:lnTo>
                      <a:pt x="67" y="24"/>
                    </a:lnTo>
                    <a:lnTo>
                      <a:pt x="86" y="33"/>
                    </a:lnTo>
                    <a:lnTo>
                      <a:pt x="101" y="46"/>
                    </a:lnTo>
                    <a:lnTo>
                      <a:pt x="112" y="61"/>
                    </a:lnTo>
                    <a:lnTo>
                      <a:pt x="120" y="75"/>
                    </a:lnTo>
                    <a:lnTo>
                      <a:pt x="120" y="93"/>
                    </a:lnTo>
                    <a:lnTo>
                      <a:pt x="135" y="93"/>
                    </a:lnTo>
                    <a:lnTo>
                      <a:pt x="132" y="75"/>
                    </a:lnTo>
                    <a:lnTo>
                      <a:pt x="124" y="58"/>
                    </a:lnTo>
                    <a:lnTo>
                      <a:pt x="112" y="41"/>
                    </a:lnTo>
                    <a:lnTo>
                      <a:pt x="93" y="28"/>
                    </a:lnTo>
                    <a:lnTo>
                      <a:pt x="74" y="16"/>
                    </a:lnTo>
                    <a:lnTo>
                      <a:pt x="51" y="7"/>
                    </a:lnTo>
                    <a:lnTo>
                      <a:pt x="27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3" name="Freeform 165"/>
              <p:cNvSpPr>
                <a:spLocks/>
              </p:cNvSpPr>
              <p:nvPr/>
            </p:nvSpPr>
            <p:spPr bwMode="auto">
              <a:xfrm>
                <a:off x="3558" y="2554"/>
                <a:ext cx="136" cy="49"/>
              </a:xfrm>
              <a:custGeom>
                <a:avLst/>
                <a:gdLst/>
                <a:ahLst/>
                <a:cxnLst>
                  <a:cxn ang="0">
                    <a:pos x="15" y="93"/>
                  </a:cxn>
                  <a:cxn ang="0">
                    <a:pos x="15" y="93"/>
                  </a:cxn>
                  <a:cxn ang="0">
                    <a:pos x="15" y="75"/>
                  </a:cxn>
                  <a:cxn ang="0">
                    <a:pos x="22" y="61"/>
                  </a:cxn>
                  <a:cxn ang="0">
                    <a:pos x="34" y="46"/>
                  </a:cxn>
                  <a:cxn ang="0">
                    <a:pos x="49" y="33"/>
                  </a:cxn>
                  <a:cxn ang="0">
                    <a:pos x="68" y="24"/>
                  </a:cxn>
                  <a:cxn ang="0">
                    <a:pos x="87" y="15"/>
                  </a:cxn>
                  <a:cxn ang="0">
                    <a:pos x="110" y="10"/>
                  </a:cxn>
                  <a:cxn ang="0">
                    <a:pos x="137" y="10"/>
                  </a:cxn>
                  <a:cxn ang="0">
                    <a:pos x="137" y="0"/>
                  </a:cxn>
                  <a:cxn ang="0">
                    <a:pos x="110" y="2"/>
                  </a:cxn>
                  <a:cxn ang="0">
                    <a:pos x="84" y="7"/>
                  </a:cxn>
                  <a:cxn ang="0">
                    <a:pos x="61" y="16"/>
                  </a:cxn>
                  <a:cxn ang="0">
                    <a:pos x="42" y="28"/>
                  </a:cxn>
                  <a:cxn ang="0">
                    <a:pos x="22" y="41"/>
                  </a:cxn>
                  <a:cxn ang="0">
                    <a:pos x="11" y="58"/>
                  </a:cxn>
                  <a:cxn ang="0">
                    <a:pos x="3" y="75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15" y="93"/>
                  </a:cxn>
                </a:cxnLst>
                <a:rect l="0" t="0" r="r" b="b"/>
                <a:pathLst>
                  <a:path w="137" h="93">
                    <a:moveTo>
                      <a:pt x="15" y="93"/>
                    </a:moveTo>
                    <a:lnTo>
                      <a:pt x="15" y="93"/>
                    </a:lnTo>
                    <a:lnTo>
                      <a:pt x="15" y="75"/>
                    </a:lnTo>
                    <a:lnTo>
                      <a:pt x="22" y="61"/>
                    </a:lnTo>
                    <a:lnTo>
                      <a:pt x="34" y="46"/>
                    </a:lnTo>
                    <a:lnTo>
                      <a:pt x="49" y="33"/>
                    </a:lnTo>
                    <a:lnTo>
                      <a:pt x="68" y="24"/>
                    </a:lnTo>
                    <a:lnTo>
                      <a:pt x="87" y="15"/>
                    </a:lnTo>
                    <a:lnTo>
                      <a:pt x="110" y="10"/>
                    </a:lnTo>
                    <a:lnTo>
                      <a:pt x="137" y="10"/>
                    </a:lnTo>
                    <a:lnTo>
                      <a:pt x="137" y="0"/>
                    </a:lnTo>
                    <a:lnTo>
                      <a:pt x="110" y="2"/>
                    </a:lnTo>
                    <a:lnTo>
                      <a:pt x="84" y="7"/>
                    </a:lnTo>
                    <a:lnTo>
                      <a:pt x="61" y="16"/>
                    </a:lnTo>
                    <a:lnTo>
                      <a:pt x="42" y="28"/>
                    </a:lnTo>
                    <a:lnTo>
                      <a:pt x="22" y="41"/>
                    </a:lnTo>
                    <a:lnTo>
                      <a:pt x="11" y="58"/>
                    </a:lnTo>
                    <a:lnTo>
                      <a:pt x="3" y="7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15" y="93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4" name="Freeform 166"/>
              <p:cNvSpPr>
                <a:spLocks/>
              </p:cNvSpPr>
              <p:nvPr/>
            </p:nvSpPr>
            <p:spPr bwMode="auto">
              <a:xfrm>
                <a:off x="3558" y="2603"/>
                <a:ext cx="136" cy="46"/>
              </a:xfrm>
              <a:custGeom>
                <a:avLst/>
                <a:gdLst/>
                <a:ahLst/>
                <a:cxnLst>
                  <a:cxn ang="0">
                    <a:pos x="137" y="82"/>
                  </a:cxn>
                  <a:cxn ang="0">
                    <a:pos x="137" y="82"/>
                  </a:cxn>
                  <a:cxn ang="0">
                    <a:pos x="110" y="82"/>
                  </a:cxn>
                  <a:cxn ang="0">
                    <a:pos x="87" y="77"/>
                  </a:cxn>
                  <a:cxn ang="0">
                    <a:pos x="68" y="69"/>
                  </a:cxn>
                  <a:cxn ang="0">
                    <a:pos x="49" y="59"/>
                  </a:cxn>
                  <a:cxn ang="0">
                    <a:pos x="34" y="46"/>
                  </a:cxn>
                  <a:cxn ang="0">
                    <a:pos x="22" y="33"/>
                  </a:cxn>
                  <a:cxn ang="0">
                    <a:pos x="15" y="18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3" y="18"/>
                  </a:cxn>
                  <a:cxn ang="0">
                    <a:pos x="11" y="35"/>
                  </a:cxn>
                  <a:cxn ang="0">
                    <a:pos x="22" y="51"/>
                  </a:cxn>
                  <a:cxn ang="0">
                    <a:pos x="42" y="64"/>
                  </a:cxn>
                  <a:cxn ang="0">
                    <a:pos x="61" y="77"/>
                  </a:cxn>
                  <a:cxn ang="0">
                    <a:pos x="84" y="85"/>
                  </a:cxn>
                  <a:cxn ang="0">
                    <a:pos x="110" y="90"/>
                  </a:cxn>
                  <a:cxn ang="0">
                    <a:pos x="137" y="92"/>
                  </a:cxn>
                  <a:cxn ang="0">
                    <a:pos x="137" y="92"/>
                  </a:cxn>
                  <a:cxn ang="0">
                    <a:pos x="137" y="82"/>
                  </a:cxn>
                </a:cxnLst>
                <a:rect l="0" t="0" r="r" b="b"/>
                <a:pathLst>
                  <a:path w="137" h="92">
                    <a:moveTo>
                      <a:pt x="137" y="82"/>
                    </a:moveTo>
                    <a:lnTo>
                      <a:pt x="137" y="82"/>
                    </a:lnTo>
                    <a:lnTo>
                      <a:pt x="110" y="82"/>
                    </a:lnTo>
                    <a:lnTo>
                      <a:pt x="87" y="77"/>
                    </a:lnTo>
                    <a:lnTo>
                      <a:pt x="68" y="69"/>
                    </a:lnTo>
                    <a:lnTo>
                      <a:pt x="49" y="59"/>
                    </a:lnTo>
                    <a:lnTo>
                      <a:pt x="34" y="46"/>
                    </a:lnTo>
                    <a:lnTo>
                      <a:pt x="22" y="33"/>
                    </a:lnTo>
                    <a:lnTo>
                      <a:pt x="15" y="18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3" y="18"/>
                    </a:lnTo>
                    <a:lnTo>
                      <a:pt x="11" y="35"/>
                    </a:lnTo>
                    <a:lnTo>
                      <a:pt x="22" y="51"/>
                    </a:lnTo>
                    <a:lnTo>
                      <a:pt x="42" y="64"/>
                    </a:lnTo>
                    <a:lnTo>
                      <a:pt x="61" y="77"/>
                    </a:lnTo>
                    <a:lnTo>
                      <a:pt x="84" y="85"/>
                    </a:lnTo>
                    <a:lnTo>
                      <a:pt x="110" y="90"/>
                    </a:lnTo>
                    <a:lnTo>
                      <a:pt x="137" y="92"/>
                    </a:lnTo>
                    <a:lnTo>
                      <a:pt x="137" y="92"/>
                    </a:lnTo>
                    <a:lnTo>
                      <a:pt x="137" y="82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89579" name="Text Box 11"/>
          <p:cNvSpPr txBox="1">
            <a:spLocks noChangeArrowheads="1"/>
          </p:cNvSpPr>
          <p:nvPr/>
        </p:nvSpPr>
        <p:spPr bwMode="auto">
          <a:xfrm>
            <a:off x="4419600" y="3462338"/>
            <a:ext cx="2052638" cy="8969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requirements, </a:t>
            </a:r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constraints,</a:t>
            </a:r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assumptions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80" name="Line 12"/>
          <p:cNvSpPr>
            <a:spLocks noChangeShapeType="1"/>
          </p:cNvSpPr>
          <p:nvPr/>
        </p:nvSpPr>
        <p:spPr bwMode="auto">
          <a:xfrm flipH="1">
            <a:off x="5210175" y="2730500"/>
            <a:ext cx="0" cy="685800"/>
          </a:xfrm>
          <a:prstGeom prst="line">
            <a:avLst/>
          </a:prstGeom>
          <a:noFill/>
          <a:ln w="28575" cap="sq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81" name="Line 13"/>
          <p:cNvSpPr>
            <a:spLocks noChangeShapeType="1"/>
          </p:cNvSpPr>
          <p:nvPr/>
        </p:nvSpPr>
        <p:spPr bwMode="auto">
          <a:xfrm flipV="1">
            <a:off x="2743200" y="1866900"/>
            <a:ext cx="1219200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prstDash val="sysDot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65" name="Group 171"/>
          <p:cNvGrpSpPr>
            <a:grpSpLocks/>
          </p:cNvGrpSpPr>
          <p:nvPr/>
        </p:nvGrpSpPr>
        <p:grpSpPr bwMode="auto">
          <a:xfrm>
            <a:off x="228600" y="1916113"/>
            <a:ext cx="2819400" cy="1500187"/>
            <a:chOff x="528" y="1359"/>
            <a:chExt cx="1776" cy="945"/>
          </a:xfrm>
        </p:grpSpPr>
        <p:graphicFrame>
          <p:nvGraphicFramePr>
            <p:cNvPr id="2053" name="Object 170"/>
            <p:cNvGraphicFramePr>
              <a:graphicFrameLocks noChangeAspect="1"/>
            </p:cNvGraphicFramePr>
            <p:nvPr/>
          </p:nvGraphicFramePr>
          <p:xfrm>
            <a:off x="528" y="1359"/>
            <a:ext cx="1776" cy="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8" name="Clip" r:id="rId4" imgW="1035720" imgH="504720" progId="MS_ClipArt_Gallery.2">
                    <p:embed/>
                  </p:oleObj>
                </mc:Choice>
                <mc:Fallback>
                  <p:oleObj name="Clip" r:id="rId4" imgW="1035720" imgH="50472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1359"/>
                          <a:ext cx="1776" cy="9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9584" name="Text Box 16"/>
            <p:cNvSpPr txBox="1">
              <a:spLocks noChangeArrowheads="1"/>
            </p:cNvSpPr>
            <p:nvPr/>
          </p:nvSpPr>
          <p:spPr bwMode="auto">
            <a:xfrm>
              <a:off x="720" y="1536"/>
              <a:ext cx="1440" cy="524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problems, </a:t>
              </a:r>
            </a:p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opportunities,</a:t>
              </a:r>
            </a:p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system knowledge</a:t>
              </a:r>
              <a:endParaRPr lang="fr-FR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graphicFrame>
        <p:nvGraphicFramePr>
          <p:cNvPr id="2050" name="Object 17"/>
          <p:cNvGraphicFramePr>
            <a:graphicFrameLocks noChangeAspect="1"/>
          </p:cNvGraphicFramePr>
          <p:nvPr/>
        </p:nvGraphicFramePr>
        <p:xfrm>
          <a:off x="3381375" y="53975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Clip" r:id="rId6" imgW="1259640" imgH="1137240" progId="MS_ClipArt_Gallery.2">
                  <p:embed/>
                </p:oleObj>
              </mc:Choice>
              <mc:Fallback>
                <p:oleObj name="Clip" r:id="rId6" imgW="1259640" imgH="113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539750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8"/>
          <p:cNvGraphicFramePr>
            <a:graphicFrameLocks noChangeAspect="1"/>
          </p:cNvGraphicFramePr>
          <p:nvPr/>
        </p:nvGraphicFramePr>
        <p:xfrm>
          <a:off x="5868988" y="5321300"/>
          <a:ext cx="94138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Clip" r:id="rId8" imgW="762480" imgH="730440" progId="MS_ClipArt_Gallery.2">
                  <p:embed/>
                </p:oleObj>
              </mc:Choice>
              <mc:Fallback>
                <p:oleObj name="Clip" r:id="rId8" imgW="762480" imgH="7304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988" y="5321300"/>
                        <a:ext cx="94138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9"/>
          <p:cNvGraphicFramePr>
            <a:graphicFrameLocks noChangeAspect="1"/>
          </p:cNvGraphicFramePr>
          <p:nvPr/>
        </p:nvGraphicFramePr>
        <p:xfrm>
          <a:off x="4538663" y="5397500"/>
          <a:ext cx="97631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Clip" r:id="rId10" imgW="840240" imgH="859320" progId="MS_ClipArt_Gallery.2">
                  <p:embed/>
                </p:oleObj>
              </mc:Choice>
              <mc:Fallback>
                <p:oleObj name="Clip" r:id="rId10" imgW="840240" imgH="8593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663" y="5397500"/>
                        <a:ext cx="97631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9588" name="Line 20"/>
          <p:cNvSpPr>
            <a:spLocks noChangeShapeType="1"/>
          </p:cNvSpPr>
          <p:nvPr/>
        </p:nvSpPr>
        <p:spPr bwMode="auto">
          <a:xfrm flipH="1">
            <a:off x="3984625" y="4870450"/>
            <a:ext cx="1127125" cy="438150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89" name="Line 21"/>
          <p:cNvSpPr>
            <a:spLocks noChangeShapeType="1"/>
          </p:cNvSpPr>
          <p:nvPr/>
        </p:nvSpPr>
        <p:spPr bwMode="auto">
          <a:xfrm>
            <a:off x="5124450" y="4894263"/>
            <a:ext cx="0" cy="438150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90" name="Line 22"/>
          <p:cNvSpPr>
            <a:spLocks noChangeShapeType="1"/>
          </p:cNvSpPr>
          <p:nvPr/>
        </p:nvSpPr>
        <p:spPr bwMode="auto">
          <a:xfrm>
            <a:off x="5111750" y="4870450"/>
            <a:ext cx="1116013" cy="427038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92" name="Text Box 24"/>
          <p:cNvSpPr txBox="1">
            <a:spLocks noChangeArrowheads="1"/>
          </p:cNvSpPr>
          <p:nvPr/>
        </p:nvSpPr>
        <p:spPr bwMode="auto">
          <a:xfrm>
            <a:off x="4267200" y="1739900"/>
            <a:ext cx="1905000" cy="3270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ts val="40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Arial" pitchFamily="34" charset="0"/>
              </a:rPr>
              <a:t>System-to-be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389664" name="Text Box 96"/>
          <p:cNvSpPr txBox="1">
            <a:spLocks noChangeArrowheads="1"/>
          </p:cNvSpPr>
          <p:nvPr/>
        </p:nvSpPr>
        <p:spPr bwMode="auto">
          <a:xfrm>
            <a:off x="609600" y="1692275"/>
            <a:ext cx="1905000" cy="3270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ts val="40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Arial" pitchFamily="34" charset="0"/>
              </a:rPr>
              <a:t>System-as-is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6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lang="fr-FR" altLang="en-US" smtClean="0"/>
              <a:t>Target qualities for RE process</a:t>
            </a:r>
            <a:endParaRPr lang="en-US" altLang="en-US" smtClean="0"/>
          </a:p>
        </p:txBody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23925"/>
            <a:ext cx="8942388" cy="53213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45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Completeness</a:t>
            </a:r>
            <a:r>
              <a:rPr lang="fr-FR" dirty="0" smtClean="0"/>
              <a:t> of objectives,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Consistency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Adequacy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r>
              <a:rPr lang="fr-FR" dirty="0" smtClean="0"/>
              <a:t>, </a:t>
            </a:r>
            <a:r>
              <a:rPr lang="fr-FR" dirty="0" err="1" smtClean="0"/>
              <a:t>domain</a:t>
            </a:r>
            <a:r>
              <a:rPr lang="fr-FR" dirty="0" smtClean="0"/>
              <a:t> </a:t>
            </a:r>
            <a:r>
              <a:rPr lang="fr-FR" dirty="0" err="1" smtClean="0"/>
              <a:t>props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Unambiguity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Measurability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r>
              <a:rPr lang="fr-FR" dirty="0" smtClean="0"/>
              <a:t> 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Pertinence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Feasibility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Comprehensibility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Good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</a:t>
            </a:r>
            <a:r>
              <a:rPr lang="fr-FR" dirty="0" smtClean="0"/>
              <a:t> of the RD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Modifiability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Traceability</a:t>
            </a:r>
            <a:r>
              <a:rPr lang="fr-FR" dirty="0" smtClean="0"/>
              <a:t> of  RD items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52400" y="76200"/>
          <a:ext cx="7635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Clip" r:id="rId4" imgW="845640" imgH="938520" progId="MS_ClipArt_Gallery.2">
                  <p:embed/>
                </p:oleObj>
              </mc:Choice>
              <mc:Fallback>
                <p:oleObj name="Clip" r:id="rId4" imgW="845640" imgH="9385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76200"/>
                        <a:ext cx="763588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275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967663" cy="762000"/>
          </a:xfrm>
        </p:spPr>
        <p:txBody>
          <a:bodyPr/>
          <a:lstStyle/>
          <a:p>
            <a:r>
              <a:rPr lang="fr-FR" altLang="en-US" smtClean="0"/>
              <a:t>Types of RE errors &amp; flaws:  a wide palette</a:t>
            </a:r>
            <a:endParaRPr lang="en-US" alt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89875" cy="50990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smtClean="0"/>
              <a:t>Omission  		</a:t>
            </a:r>
            <a:r>
              <a:rPr lang="fr-FR" altLang="en-US" dirty="0" smtClean="0">
                <a:solidFill>
                  <a:srgbClr val="009999"/>
                </a:solidFill>
              </a:rPr>
              <a:t>(</a:t>
            </a:r>
            <a:r>
              <a:rPr lang="fr-FR" altLang="en-US" dirty="0" err="1" smtClean="0">
                <a:solidFill>
                  <a:srgbClr val="009999"/>
                </a:solidFill>
              </a:rPr>
              <a:t>critical</a:t>
            </a:r>
            <a:r>
              <a:rPr lang="fr-FR" altLang="en-US" dirty="0" smtClean="0">
                <a:solidFill>
                  <a:srgbClr val="009999"/>
                </a:solidFill>
              </a:rPr>
              <a:t> </a:t>
            </a:r>
            <a:r>
              <a:rPr lang="fr-FR" altLang="en-US" dirty="0" err="1" smtClean="0">
                <a:solidFill>
                  <a:srgbClr val="009999"/>
                </a:solidFill>
              </a:rPr>
              <a:t>error</a:t>
            </a:r>
            <a:r>
              <a:rPr lang="fr-FR" altLang="en-US" dirty="0" smtClean="0">
                <a:solidFill>
                  <a:srgbClr val="009999"/>
                </a:solidFill>
              </a:rPr>
              <a:t>!)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smtClean="0"/>
              <a:t>Contradiction 	</a:t>
            </a:r>
            <a:r>
              <a:rPr lang="fr-FR" altLang="en-US" dirty="0" smtClean="0">
                <a:solidFill>
                  <a:srgbClr val="009999"/>
                </a:solidFill>
              </a:rPr>
              <a:t>(</a:t>
            </a:r>
            <a:r>
              <a:rPr lang="fr-FR" altLang="en-US" dirty="0" err="1" smtClean="0">
                <a:solidFill>
                  <a:srgbClr val="009999"/>
                </a:solidFill>
              </a:rPr>
              <a:t>critical</a:t>
            </a:r>
            <a:r>
              <a:rPr lang="fr-FR" altLang="en-US" dirty="0" smtClean="0">
                <a:solidFill>
                  <a:srgbClr val="009999"/>
                </a:solidFill>
              </a:rPr>
              <a:t> </a:t>
            </a:r>
            <a:r>
              <a:rPr lang="fr-FR" altLang="en-US" dirty="0" err="1" smtClean="0">
                <a:solidFill>
                  <a:srgbClr val="009999"/>
                </a:solidFill>
              </a:rPr>
              <a:t>error</a:t>
            </a:r>
            <a:r>
              <a:rPr lang="fr-FR" altLang="en-US" dirty="0" smtClean="0">
                <a:solidFill>
                  <a:srgbClr val="009999"/>
                </a:solidFill>
              </a:rPr>
              <a:t>!)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err="1" smtClean="0"/>
              <a:t>Inadequacy</a:t>
            </a:r>
            <a:r>
              <a:rPr lang="fr-FR" altLang="en-US" dirty="0" smtClean="0"/>
              <a:t>		</a:t>
            </a:r>
            <a:r>
              <a:rPr lang="fr-FR" altLang="en-US" dirty="0" smtClean="0">
                <a:solidFill>
                  <a:srgbClr val="009999"/>
                </a:solidFill>
              </a:rPr>
              <a:t>(</a:t>
            </a:r>
            <a:r>
              <a:rPr lang="fr-FR" altLang="en-US" dirty="0" err="1" smtClean="0">
                <a:solidFill>
                  <a:srgbClr val="009999"/>
                </a:solidFill>
              </a:rPr>
              <a:t>critical</a:t>
            </a:r>
            <a:r>
              <a:rPr lang="fr-FR" altLang="en-US" dirty="0" smtClean="0">
                <a:solidFill>
                  <a:srgbClr val="009999"/>
                </a:solidFill>
              </a:rPr>
              <a:t> </a:t>
            </a:r>
            <a:r>
              <a:rPr lang="fr-FR" altLang="en-US" dirty="0" err="1" smtClean="0">
                <a:solidFill>
                  <a:srgbClr val="009999"/>
                </a:solidFill>
              </a:rPr>
              <a:t>error</a:t>
            </a:r>
            <a:r>
              <a:rPr lang="fr-FR" altLang="en-US" dirty="0" smtClean="0">
                <a:solidFill>
                  <a:srgbClr val="009999"/>
                </a:solidFill>
              </a:rPr>
              <a:t>!)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err="1" smtClean="0"/>
              <a:t>Ambiguity</a:t>
            </a:r>
            <a:r>
              <a:rPr lang="fr-FR" altLang="en-US" dirty="0" smtClean="0"/>
              <a:t> 		</a:t>
            </a:r>
            <a:r>
              <a:rPr lang="fr-FR" altLang="en-US" dirty="0" smtClean="0">
                <a:solidFill>
                  <a:srgbClr val="009999"/>
                </a:solidFill>
              </a:rPr>
              <a:t>(</a:t>
            </a:r>
            <a:r>
              <a:rPr lang="fr-FR" altLang="en-US" dirty="0" err="1" smtClean="0">
                <a:solidFill>
                  <a:srgbClr val="009999"/>
                </a:solidFill>
              </a:rPr>
              <a:t>critical</a:t>
            </a:r>
            <a:r>
              <a:rPr lang="fr-FR" altLang="en-US" dirty="0" smtClean="0">
                <a:solidFill>
                  <a:srgbClr val="009999"/>
                </a:solidFill>
              </a:rPr>
              <a:t> </a:t>
            </a:r>
            <a:r>
              <a:rPr lang="fr-FR" altLang="en-US" dirty="0" err="1" smtClean="0">
                <a:solidFill>
                  <a:srgbClr val="009999"/>
                </a:solidFill>
              </a:rPr>
              <a:t>error</a:t>
            </a:r>
            <a:r>
              <a:rPr lang="fr-FR" altLang="en-US" dirty="0" smtClean="0">
                <a:solidFill>
                  <a:srgbClr val="009999"/>
                </a:solidFill>
              </a:rPr>
              <a:t>!)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err="1" smtClean="0"/>
              <a:t>Unmeasurability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smtClean="0"/>
              <a:t>Noise,  </a:t>
            </a:r>
            <a:r>
              <a:rPr lang="fr-FR" altLang="en-US" dirty="0" err="1" smtClean="0"/>
              <a:t>overspecification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err="1" smtClean="0"/>
              <a:t>Unfeasibility</a:t>
            </a:r>
            <a:r>
              <a:rPr lang="fr-FR" altLang="en-US" dirty="0" smtClean="0"/>
              <a:t>  (</a:t>
            </a:r>
            <a:r>
              <a:rPr lang="fr-FR" altLang="en-US" dirty="0" err="1" smtClean="0"/>
              <a:t>wishful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thinking</a:t>
            </a:r>
            <a:r>
              <a:rPr lang="fr-FR" altLang="en-US" dirty="0" smtClean="0"/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err="1" smtClean="0"/>
              <a:t>Unintelligibility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dirty="0" smtClean="0"/>
              <a:t>Poor </a:t>
            </a:r>
            <a:r>
              <a:rPr lang="fr-FR" altLang="en-US" dirty="0" err="1" smtClean="0"/>
              <a:t>structuring</a:t>
            </a:r>
            <a:r>
              <a:rPr lang="fr-FR" altLang="en-US" dirty="0" smtClean="0"/>
              <a:t>, </a:t>
            </a:r>
            <a:r>
              <a:rPr lang="fr-FR" altLang="en-US" dirty="0" err="1" smtClean="0"/>
              <a:t>forward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reference</a:t>
            </a:r>
            <a:r>
              <a:rPr lang="fr-FR" altLang="en-US" dirty="0" smtClean="0"/>
              <a:t>, </a:t>
            </a:r>
            <a:r>
              <a:rPr lang="fr-FR" altLang="en-US" dirty="0" err="1" smtClean="0"/>
              <a:t>remorse</a:t>
            </a:r>
            <a:endParaRPr lang="fr-FR" altLang="en-US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endParaRPr lang="fr-FR" altLang="en-US" dirty="0" smtClean="0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46050"/>
            <a:ext cx="89852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8102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129463" cy="762000"/>
          </a:xfrm>
        </p:spPr>
        <p:txBody>
          <a:bodyPr/>
          <a:lstStyle/>
          <a:p>
            <a:r>
              <a:rPr lang="en-US" altLang="en-US" smtClean="0"/>
              <a:t>Errors in a requirements document </a:t>
            </a:r>
            <a:r>
              <a:rPr lang="en-US" altLang="en-US" sz="2400" smtClean="0"/>
              <a:t>(RD)</a:t>
            </a:r>
            <a:endParaRPr lang="en-US" altLang="en-US" smtClean="0"/>
          </a:p>
        </p:txBody>
      </p:sp>
      <p:sp>
        <p:nvSpPr>
          <p:cNvPr id="143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404938"/>
            <a:ext cx="8882062" cy="499586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Omission</a:t>
            </a:r>
            <a:r>
              <a:rPr lang="en-US" sz="2000" smtClean="0"/>
              <a:t>: problem world feature not stated by any RD item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009999"/>
                </a:solidFill>
              </a:rPr>
              <a:t>     e.g.</a:t>
            </a:r>
            <a:r>
              <a:rPr lang="en-US" sz="2000" smtClean="0">
                <a:solidFill>
                  <a:srgbClr val="5F5F5F"/>
                </a:solidFill>
              </a:rPr>
              <a:t>  no req about state of train doors in case of emergency stop</a:t>
            </a:r>
            <a:r>
              <a:rPr lang="en-US" sz="2000" smtClean="0"/>
              <a:t> </a:t>
            </a: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Contradiction</a:t>
            </a:r>
            <a:r>
              <a:rPr lang="en-US" sz="2000" smtClean="0"/>
              <a:t>:  RD items stating a problem world feature in an incompatible way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“Doors must always be kept closed between platforms”</a:t>
            </a:r>
            <a:endParaRPr lang="en-US" sz="2000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 </a:t>
            </a:r>
            <a:r>
              <a:rPr lang="en-US" sz="2000" i="1" smtClean="0">
                <a:solidFill>
                  <a:srgbClr val="009999"/>
                </a:solidFill>
              </a:rPr>
              <a:t>and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“Doors must be opened in case of emergency stop”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Inadequacy</a:t>
            </a:r>
            <a:r>
              <a:rPr lang="en-US" sz="2000" smtClean="0"/>
              <a:t>:  RD item not adequately stating a problem world feature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“Panels inside trains shall display all flights served at next stop”</a:t>
            </a:r>
            <a:endParaRPr lang="en-US" sz="2000" smtClean="0"/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Ambiguity</a:t>
            </a:r>
            <a:r>
              <a:rPr lang="en-US" sz="2000" smtClean="0"/>
              <a:t>:  RD item allowing a problem world feature to be interpreted in different ways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“Doors shall be open as soon as the train is stopped at platform”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Unmeasurability</a:t>
            </a:r>
            <a:r>
              <a:rPr lang="en-US" sz="2000" smtClean="0"/>
              <a:t>:  RD item stating a problem world feature in a way precluding option comparison or solution testing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“Panels inside trains shall be user-friendly”</a:t>
            </a: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6764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027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196263" cy="762000"/>
          </a:xfrm>
        </p:spPr>
        <p:txBody>
          <a:bodyPr/>
          <a:lstStyle/>
          <a:p>
            <a:r>
              <a:rPr lang="en-US" altLang="en-US" smtClean="0"/>
              <a:t>Flaws in a requirements document </a:t>
            </a:r>
            <a:r>
              <a:rPr lang="en-US" altLang="en-US" sz="2400" smtClean="0"/>
              <a:t>(RD)</a:t>
            </a:r>
            <a:endParaRPr lang="en-US" altLang="en-US" smtClean="0"/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23950"/>
            <a:ext cx="9144000" cy="5353050"/>
          </a:xfrm>
        </p:spPr>
        <p:txBody>
          <a:bodyPr/>
          <a:lstStyle/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Noise</a:t>
            </a:r>
            <a:r>
              <a:rPr lang="en-US" sz="2000" smtClean="0"/>
              <a:t>:  RD item yielding no information on any problem world feature (</a:t>
            </a:r>
            <a:r>
              <a:rPr lang="en-US" sz="2000" smtClean="0">
                <a:solidFill>
                  <a:srgbClr val="008080"/>
                </a:solidFill>
              </a:rPr>
              <a:t>Variant:</a:t>
            </a:r>
            <a:r>
              <a:rPr lang="en-US" sz="2000" smtClean="0"/>
              <a:t> uncontrolled redundancy)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“Non-smoking signs shall be posted on train windows”</a:t>
            </a:r>
            <a:endParaRPr lang="en-US" sz="2000" smtClean="0"/>
          </a:p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Overspecification</a:t>
            </a:r>
            <a:r>
              <a:rPr lang="en-US" sz="2000" smtClean="0"/>
              <a:t>:  RD item stating a feature not in the problem world, but in the machine solution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“The </a:t>
            </a:r>
            <a:r>
              <a:rPr lang="en-US" sz="2000" i="1" smtClean="0">
                <a:solidFill>
                  <a:srgbClr val="5F5F5F"/>
                </a:solidFill>
                <a:latin typeface="Arial" pitchFamily="34" charset="0"/>
              </a:rPr>
              <a:t>setAlarm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method shall be invoked on receipt of an </a:t>
            </a:r>
            <a:r>
              <a:rPr lang="en-US" sz="2000" i="1" smtClean="0">
                <a:solidFill>
                  <a:srgbClr val="5F5F5F"/>
                </a:solidFill>
                <a:latin typeface="Arial" pitchFamily="34" charset="0"/>
              </a:rPr>
              <a:t>Alarm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message”</a:t>
            </a:r>
            <a:endParaRPr lang="en-US" sz="2000" smtClean="0">
              <a:solidFill>
                <a:srgbClr val="5F5F5F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Unfeasibility</a:t>
            </a:r>
            <a:r>
              <a:rPr lang="en-US" sz="2000" smtClean="0"/>
              <a:t>:  RD item not implementable within budget/schedule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“In-train panels shall display all delayed flights at next stop”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Unintelligibility</a:t>
            </a:r>
            <a:r>
              <a:rPr lang="en-US" sz="2000" smtClean="0"/>
              <a:t>: RD item incomprehensible to those needing to use 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 A requirement statement containing 5 acronyms</a:t>
            </a:r>
            <a:endParaRPr lang="en-US" sz="2000" smtClean="0"/>
          </a:p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Poor structuring</a:t>
            </a:r>
            <a:r>
              <a:rPr lang="en-US" sz="2000" smtClean="0"/>
              <a:t>: RD item not organized according to any sensible &amp; visible structuring rule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	 </a:t>
            </a:r>
            <a:r>
              <a:rPr lang="en-US" sz="2000" smtClean="0">
                <a:solidFill>
                  <a:srgbClr val="5F5F5F"/>
                </a:solidFill>
              </a:rPr>
              <a:t>Intertwining of acceleration control and train tracking issues</a:t>
            </a:r>
            <a:endParaRPr lang="en-US" sz="2000" smtClean="0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20663"/>
            <a:ext cx="7096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715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967663" cy="762000"/>
          </a:xfrm>
        </p:spPr>
        <p:txBody>
          <a:bodyPr/>
          <a:lstStyle/>
          <a:p>
            <a:r>
              <a:rPr lang="en-US" altLang="en-US" smtClean="0"/>
              <a:t>Flaws in a requirements document  </a:t>
            </a:r>
            <a:r>
              <a:rPr lang="en-US" altLang="en-US" sz="2000" smtClean="0"/>
              <a:t>(2)</a:t>
            </a:r>
            <a:endParaRPr lang="en-US" altLang="en-US" smtClean="0"/>
          </a:p>
        </p:txBody>
      </p:sp>
      <p:sp>
        <p:nvSpPr>
          <p:cNvPr id="143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9144000" cy="5353050"/>
          </a:xfrm>
        </p:spPr>
        <p:txBody>
          <a:bodyPr/>
          <a:lstStyle/>
          <a:p>
            <a:pPr>
              <a:spcBef>
                <a:spcPct val="80000"/>
              </a:spcBef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Forward reference</a:t>
            </a:r>
            <a:r>
              <a:rPr lang="en-US" sz="2000" dirty="0" smtClean="0"/>
              <a:t>:  RD item making use of problem world features not defined yet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Multiple uses of the concept of </a:t>
            </a:r>
            <a:r>
              <a:rPr lang="en-US" sz="2000" i="1" dirty="0" smtClean="0">
                <a:solidFill>
                  <a:srgbClr val="5F5F5F"/>
                </a:solidFill>
              </a:rPr>
              <a:t>worst-case stopping distance</a:t>
            </a:r>
            <a:r>
              <a:rPr lang="en-US" sz="2000" dirty="0" smtClean="0">
                <a:solidFill>
                  <a:srgbClr val="5F5F5F"/>
                </a:solidFill>
              </a:rPr>
              <a:t> before its definition appears several pages after in the RD</a:t>
            </a:r>
            <a:endParaRPr lang="en-US" sz="2000" dirty="0" smtClean="0"/>
          </a:p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Remorse</a:t>
            </a:r>
            <a:r>
              <a:rPr lang="en-US" sz="2000" dirty="0" smtClean="0"/>
              <a:t>:  RD item stating a problem world feature lately </a:t>
            </a:r>
            <a:r>
              <a:rPr lang="en-US" sz="1800" dirty="0" smtClean="0"/>
              <a:t>or</a:t>
            </a:r>
            <a:r>
              <a:rPr lang="en-US" sz="2000" dirty="0" smtClean="0"/>
              <a:t> incidentally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After multiple uses of the undefined concept of </a:t>
            </a:r>
            <a:r>
              <a:rPr lang="en-US" sz="2000" i="1" dirty="0" smtClean="0">
                <a:solidFill>
                  <a:srgbClr val="5F5F5F"/>
                </a:solidFill>
              </a:rPr>
              <a:t>worst-case stopping distance</a:t>
            </a:r>
            <a:r>
              <a:rPr lang="en-US" sz="2000" dirty="0" smtClean="0">
                <a:solidFill>
                  <a:srgbClr val="5F5F5F"/>
                </a:solidFill>
              </a:rPr>
              <a:t>, the last one directly followed by an incidental definition between parentheses</a:t>
            </a:r>
            <a:r>
              <a:rPr lang="en-US" dirty="0" smtClean="0"/>
              <a:t> 	</a:t>
            </a:r>
            <a:endParaRPr lang="en-US" dirty="0" smtClean="0">
              <a:solidFill>
                <a:srgbClr val="008080"/>
              </a:solidFill>
            </a:endParaRPr>
          </a:p>
          <a:p>
            <a:pPr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Poor modifiability</a:t>
            </a:r>
            <a:r>
              <a:rPr lang="en-US" sz="2000" dirty="0" smtClean="0"/>
              <a:t>: RD items whose changes must be propagated throughout the RD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Use of fixed numerical values for quantities subject </a:t>
            </a:r>
            <a:r>
              <a:rPr lang="en-US" sz="2000" smtClean="0">
                <a:solidFill>
                  <a:srgbClr val="5F5F5F"/>
                </a:solidFill>
              </a:rPr>
              <a:t>to </a:t>
            </a:r>
            <a:r>
              <a:rPr lang="en-US" sz="2000" smtClean="0">
                <a:solidFill>
                  <a:srgbClr val="5F5F5F"/>
                </a:solidFill>
              </a:rPr>
              <a:t>change</a:t>
            </a:r>
            <a:endParaRPr lang="en-US" sz="2000" dirty="0" smtClean="0"/>
          </a:p>
        </p:txBody>
      </p:sp>
      <p:pic>
        <p:nvPicPr>
          <p:cNvPr id="5120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20663"/>
            <a:ext cx="7096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4325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330" name="Rectangle 2"/>
          <p:cNvSpPr>
            <a:spLocks noChangeArrowheads="1"/>
          </p:cNvSpPr>
          <p:nvPr/>
        </p:nvSpPr>
        <p:spPr bwMode="auto">
          <a:xfrm>
            <a:off x="2738438" y="1198563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31" name="Rectangle 3"/>
          <p:cNvSpPr>
            <a:spLocks noChangeArrowheads="1"/>
          </p:cNvSpPr>
          <p:nvPr/>
        </p:nvSpPr>
        <p:spPr bwMode="auto">
          <a:xfrm>
            <a:off x="2463800" y="6088063"/>
            <a:ext cx="4321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32" name="Rectangle 4"/>
          <p:cNvSpPr>
            <a:spLocks noChangeArrowheads="1"/>
          </p:cNvSpPr>
          <p:nvPr/>
        </p:nvSpPr>
        <p:spPr bwMode="auto">
          <a:xfrm>
            <a:off x="5153025" y="4430713"/>
            <a:ext cx="2878138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4297363" y="1778000"/>
            <a:ext cx="150812" cy="3614738"/>
            <a:chOff x="2779" y="1129"/>
            <a:chExt cx="189" cy="2609"/>
          </a:xfrm>
        </p:grpSpPr>
        <p:sp>
          <p:nvSpPr>
            <p:cNvPr id="1379334" name="Line 6"/>
            <p:cNvSpPr>
              <a:spLocks noChangeShapeType="1"/>
            </p:cNvSpPr>
            <p:nvPr/>
          </p:nvSpPr>
          <p:spPr bwMode="auto">
            <a:xfrm>
              <a:off x="2874" y="1263"/>
              <a:ext cx="0" cy="23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5" name="Freeform 7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6" name="Freeform 8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21510" name="Group 9"/>
          <p:cNvGrpSpPr>
            <a:grpSpLocks/>
          </p:cNvGrpSpPr>
          <p:nvPr/>
        </p:nvGrpSpPr>
        <p:grpSpPr bwMode="auto">
          <a:xfrm>
            <a:off x="935038" y="3298825"/>
            <a:ext cx="6911975" cy="233363"/>
            <a:chOff x="1190" y="2300"/>
            <a:chExt cx="3415" cy="200"/>
          </a:xfrm>
        </p:grpSpPr>
        <p:sp>
          <p:nvSpPr>
            <p:cNvPr id="1379338" name="Line 10"/>
            <p:cNvSpPr>
              <a:spLocks noChangeShapeType="1"/>
            </p:cNvSpPr>
            <p:nvPr/>
          </p:nvSpPr>
          <p:spPr bwMode="auto">
            <a:xfrm flipH="1">
              <a:off x="1316" y="2401"/>
              <a:ext cx="3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9" name="Freeform 11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40" name="Freeform 12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379341" name="Rectangle 13"/>
          <p:cNvSpPr>
            <a:spLocks noChangeArrowheads="1"/>
          </p:cNvSpPr>
          <p:nvPr/>
        </p:nvSpPr>
        <p:spPr bwMode="auto">
          <a:xfrm>
            <a:off x="3522663" y="3349625"/>
            <a:ext cx="1173162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42" name="Rectangle 14"/>
          <p:cNvSpPr>
            <a:spLocks noChangeArrowheads="1"/>
          </p:cNvSpPr>
          <p:nvPr/>
        </p:nvSpPr>
        <p:spPr bwMode="auto">
          <a:xfrm>
            <a:off x="3687763" y="3460750"/>
            <a:ext cx="492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000">
                <a:solidFill>
                  <a:srgbClr val="000000"/>
                </a:solidFill>
                <a:effectLst/>
                <a:latin typeface="Arial" pitchFamily="34" charset="0"/>
              </a:rPr>
              <a:t>start</a:t>
            </a: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43" name="Freeform 15"/>
          <p:cNvSpPr>
            <a:spLocks/>
          </p:cNvSpPr>
          <p:nvPr/>
        </p:nvSpPr>
        <p:spPr bwMode="auto">
          <a:xfrm>
            <a:off x="3833813" y="2997200"/>
            <a:ext cx="554037" cy="417513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79346" name="Rectangle 18"/>
          <p:cNvSpPr>
            <a:spLocks noChangeArrowheads="1"/>
          </p:cNvSpPr>
          <p:nvPr/>
        </p:nvSpPr>
        <p:spPr bwMode="auto">
          <a:xfrm>
            <a:off x="2133600" y="2055813"/>
            <a:ext cx="1030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Chap. 2:</a:t>
            </a:r>
            <a:endParaRPr lang="en-US" altLang="en-US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379347" name="Rectangle 19"/>
          <p:cNvSpPr>
            <a:spLocks noChangeArrowheads="1"/>
          </p:cNvSpPr>
          <p:nvPr/>
        </p:nvSpPr>
        <p:spPr bwMode="auto">
          <a:xfrm>
            <a:off x="2090738" y="2487613"/>
            <a:ext cx="139382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l"/>
            <a:r>
              <a:rPr kumimoji="0" lang="en-US" alt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Elicitation</a:t>
            </a:r>
          </a:p>
          <a:p>
            <a:pPr algn="l"/>
            <a:r>
              <a:rPr kumimoji="0" lang="en-US" alt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techniques</a:t>
            </a: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379351" name="Rectangle 23"/>
          <p:cNvSpPr>
            <a:spLocks noChangeArrowheads="1"/>
          </p:cNvSpPr>
          <p:nvPr/>
        </p:nvSpPr>
        <p:spPr bwMode="auto">
          <a:xfrm>
            <a:off x="3298825" y="1336675"/>
            <a:ext cx="21590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>
              <a:lnSpc>
                <a:spcPct val="80000"/>
              </a:lnSpc>
            </a:pPr>
            <a:r>
              <a:rPr kumimoji="0" lang="en-US" altLang="en-US" sz="3100" i="1"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altLang="en-US" sz="2000" i="1">
                <a:solidFill>
                  <a:srgbClr val="009999"/>
                </a:solidFill>
                <a:effectLst/>
                <a:latin typeface="Arial" pitchFamily="34" charset="0"/>
              </a:rPr>
              <a:t>alternative options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52" name="Rectangle 24"/>
          <p:cNvSpPr>
            <a:spLocks noChangeArrowheads="1"/>
          </p:cNvSpPr>
          <p:nvPr/>
        </p:nvSpPr>
        <p:spPr bwMode="auto">
          <a:xfrm>
            <a:off x="5624513" y="3460750"/>
            <a:ext cx="2392362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1518" name="Group 25"/>
          <p:cNvGrpSpPr>
            <a:grpSpLocks/>
          </p:cNvGrpSpPr>
          <p:nvPr/>
        </p:nvGrpSpPr>
        <p:grpSpPr bwMode="auto">
          <a:xfrm>
            <a:off x="6307138" y="3440113"/>
            <a:ext cx="1481137" cy="601662"/>
            <a:chOff x="4273" y="2284"/>
            <a:chExt cx="933" cy="379"/>
          </a:xfrm>
        </p:grpSpPr>
        <p:sp>
          <p:nvSpPr>
            <p:cNvPr id="21527" name="Rectangle 26"/>
            <p:cNvSpPr>
              <a:spLocks noChangeArrowheads="1"/>
            </p:cNvSpPr>
            <p:nvPr/>
          </p:nvSpPr>
          <p:spPr bwMode="auto">
            <a:xfrm>
              <a:off x="4485" y="2284"/>
              <a:ext cx="4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agreed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8" name="Rectangle 27"/>
            <p:cNvSpPr>
              <a:spLocks noChangeArrowheads="1"/>
            </p:cNvSpPr>
            <p:nvPr/>
          </p:nvSpPr>
          <p:spPr bwMode="auto">
            <a:xfrm>
              <a:off x="4273" y="2471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79356" name="Rectangle 28"/>
          <p:cNvSpPr>
            <a:spLocks noChangeArrowheads="1"/>
          </p:cNvSpPr>
          <p:nvPr/>
        </p:nvSpPr>
        <p:spPr bwMode="auto">
          <a:xfrm>
            <a:off x="3003550" y="5391150"/>
            <a:ext cx="2947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000" i="1">
                <a:solidFill>
                  <a:schemeClr val="accent2"/>
                </a:solidFill>
                <a:effectLst/>
                <a:latin typeface="Arial" pitchFamily="34" charset="0"/>
              </a:rPr>
              <a:t>documented requirements</a:t>
            </a:r>
            <a:endParaRPr lang="en-US" alt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21520" name="Group 29"/>
          <p:cNvGrpSpPr>
            <a:grpSpLocks/>
          </p:cNvGrpSpPr>
          <p:nvPr/>
        </p:nvGrpSpPr>
        <p:grpSpPr bwMode="auto">
          <a:xfrm>
            <a:off x="962025" y="3422650"/>
            <a:ext cx="2020888" cy="598488"/>
            <a:chOff x="933" y="2291"/>
            <a:chExt cx="1273" cy="377"/>
          </a:xfrm>
        </p:grpSpPr>
        <p:sp>
          <p:nvSpPr>
            <p:cNvPr id="21525" name="Rectangle 30"/>
            <p:cNvSpPr>
              <a:spLocks noChangeArrowheads="1"/>
            </p:cNvSpPr>
            <p:nvPr/>
          </p:nvSpPr>
          <p:spPr bwMode="auto">
            <a:xfrm>
              <a:off x="933" y="2291"/>
              <a:ext cx="12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consolidated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6" name="Rectangle 31"/>
            <p:cNvSpPr>
              <a:spLocks noChangeArrowheads="1"/>
            </p:cNvSpPr>
            <p:nvPr/>
          </p:nvSpPr>
          <p:spPr bwMode="auto">
            <a:xfrm>
              <a:off x="1121" y="2476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79361" name="Oval 33"/>
          <p:cNvSpPr>
            <a:spLocks noChangeArrowheads="1"/>
          </p:cNvSpPr>
          <p:nvPr/>
        </p:nvSpPr>
        <p:spPr bwMode="auto">
          <a:xfrm>
            <a:off x="3795713" y="3327400"/>
            <a:ext cx="185737" cy="161925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hlink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1523" name="Picture 35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0" y="2039938"/>
            <a:ext cx="7207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4" name="Picture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" y="1468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738187" y="320675"/>
            <a:ext cx="7772400" cy="877888"/>
          </a:xfrm>
        </p:spPr>
        <p:txBody>
          <a:bodyPr/>
          <a:lstStyle/>
          <a:p>
            <a:r>
              <a:rPr kumimoji="0" lang="en-US" alt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Elicitation techniques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7894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 has multiple connections with other disciplines</a:t>
            </a:r>
          </a:p>
        </p:txBody>
      </p:sp>
      <p:sp>
        <p:nvSpPr>
          <p:cNvPr id="144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70000"/>
            <a:ext cx="8839200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Primarily with Software Engineering (SE)</a:t>
            </a:r>
          </a:p>
          <a:p>
            <a:pPr>
              <a:lnSpc>
                <a:spcPct val="90000"/>
              </a:lnSpc>
              <a:defRPr/>
            </a:pPr>
            <a:r>
              <a:rPr lang="en-US" smtClean="0"/>
              <a:t>Other connections: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 understanding &amp; requirements elicitation</a:t>
            </a:r>
            <a:r>
              <a:rPr lang="en-US" smtClean="0"/>
              <a:t>: system engineering, control theory, management science, organization theory, behavioral psychology, anthropology,  AI knowledge acquisition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evaluation &amp; agreement</a:t>
            </a:r>
            <a:r>
              <a:rPr lang="en-US" smtClean="0"/>
              <a:t>: multicriteria analysis, risk management, conflict management, negotiation theory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specification, documentation &amp; consolidation</a:t>
            </a:r>
            <a:r>
              <a:rPr lang="en-US" smtClean="0"/>
              <a:t>: software specification, formal methods in SE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evolution</a:t>
            </a:r>
            <a:r>
              <a:rPr lang="en-US" smtClean="0"/>
              <a:t>: change management, configuration management in SE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modeling</a:t>
            </a:r>
            <a:r>
              <a:rPr lang="en-US" smtClean="0"/>
              <a:t>:  conceptual models in DB &amp; MIS;  task models in HCI; knowledge representation in AI</a:t>
            </a:r>
          </a:p>
        </p:txBody>
      </p:sp>
    </p:spTree>
    <p:extLst>
      <p:ext uri="{BB962C8B-B14F-4D97-AF65-F5344CB8AC3E}">
        <p14:creationId xmlns:p14="http://schemas.microsoft.com/office/powerpoint/2010/main" val="21828588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1750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outline</a:t>
            </a:r>
            <a:endParaRPr kumimoji="0" lang="en-US" altLang="en-US" smtClean="0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344613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/>
              <a:t>Identifying stakeholders &amp; interacting with them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Artefact-driven</a:t>
            </a:r>
            <a:r>
              <a:rPr kumimoji="0" lang="en-US" smtClean="0"/>
              <a:t>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Background study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Data collection, questionnaires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Repertory grids, card sorts for concept acquisition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Scenarios, storyboards for problem world exploration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Prototypes, mock-ups for early feedback 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Knowledge reuse: domain-independent, domain-specific</a:t>
            </a:r>
          </a:p>
          <a:p>
            <a:pPr>
              <a:lnSpc>
                <a:spcPct val="14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Stakeholder-driven</a:t>
            </a:r>
            <a:r>
              <a:rPr kumimoji="0" lang="en-US" smtClean="0"/>
              <a:t>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Interviews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Observation and ethnographic studies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Group sessions</a:t>
            </a:r>
            <a:endParaRPr kumimoji="0" lang="en-US" altLang="en-US" smtClean="0"/>
          </a:p>
        </p:txBody>
      </p:sp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04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274638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Stakeholder analysis</a:t>
            </a:r>
            <a:endParaRPr kumimoji="0" lang="en-US" alt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16025"/>
            <a:ext cx="8529637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/>
              <a:t>Stakeholder cooperation is essential for successful RE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Elicitation =  cooperative learning</a:t>
            </a:r>
          </a:p>
          <a:p>
            <a:r>
              <a:rPr kumimoji="0" lang="en-US" smtClean="0"/>
              <a:t>Representative sample must be selected to ensure adequate, comprehensive coverage of the problem world</a:t>
            </a:r>
          </a:p>
          <a:p>
            <a:pPr lvl="1">
              <a:lnSpc>
                <a:spcPct val="100000"/>
              </a:lnSpc>
            </a:pPr>
            <a:r>
              <a:rPr kumimoji="0" lang="en-US" smtClean="0"/>
              <a:t>dynamic selection as new knowledge is acquired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kumimoji="0" lang="en-US" smtClean="0"/>
              <a:t>Selection based on ...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relevant position in the organization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role in making decisions, reaching agreement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type of contributed knowledge, level of domain expertise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exposure to perceived problems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personal interests, potential conflicts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influence in system acceptance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71438"/>
            <a:ext cx="1084263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9089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5" y="242888"/>
            <a:ext cx="7773988" cy="762000"/>
          </a:xfrm>
        </p:spPr>
        <p:txBody>
          <a:bodyPr/>
          <a:lstStyle/>
          <a:p>
            <a:r>
              <a:rPr lang="en-US" sz="2400" smtClean="0"/>
              <a:t>Knowledge acquisition from stakeholders is difficult</a:t>
            </a:r>
            <a:endParaRPr lang="en-US" smtClean="0"/>
          </a:p>
        </p:txBody>
      </p:sp>
      <p:sp>
        <p:nvSpPr>
          <p:cNvPr id="138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00125"/>
            <a:ext cx="8916987" cy="52959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/>
              <a:t>Distributed sources, conflicting viewpoints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Difficult access to key people &amp; data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Different background, terminology, culture</a:t>
            </a:r>
          </a:p>
          <a:p>
            <a:pPr>
              <a:lnSpc>
                <a:spcPct val="120000"/>
              </a:lnSpc>
            </a:pPr>
            <a:r>
              <a:rPr lang="en-US" smtClean="0"/>
              <a:t>Tacit knowledge, hidden needs</a:t>
            </a:r>
          </a:p>
          <a:p>
            <a:pPr>
              <a:lnSpc>
                <a:spcPct val="120000"/>
              </a:lnSpc>
            </a:pPr>
            <a:r>
              <a:rPr lang="en-US" smtClean="0"/>
              <a:t>Irrelevant details</a:t>
            </a:r>
          </a:p>
          <a:p>
            <a:pPr>
              <a:lnSpc>
                <a:spcPct val="120000"/>
              </a:lnSpc>
            </a:pPr>
            <a:r>
              <a:rPr lang="en-US" smtClean="0"/>
              <a:t>Internal politics, competition, resistance to change, </a:t>
            </a:r>
            <a:r>
              <a:rPr lang="en-US" sz="2000" smtClean="0"/>
              <a:t>...</a:t>
            </a:r>
            <a:endParaRPr lang="en-US" smtClean="0"/>
          </a:p>
          <a:p>
            <a:pPr>
              <a:lnSpc>
                <a:spcPct val="120000"/>
              </a:lnSpc>
            </a:pPr>
            <a:r>
              <a:rPr lang="en-US" smtClean="0"/>
              <a:t>Personnel turnover, changes in organization, in priorities, </a:t>
            </a:r>
            <a:r>
              <a:rPr lang="en-US" sz="2000" smtClean="0"/>
              <a:t>...</a:t>
            </a:r>
            <a:endParaRPr 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6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Þ</a:t>
            </a:r>
            <a:r>
              <a:rPr lang="en-US" smtClean="0">
                <a:latin typeface="Symbol" pitchFamily="18" charset="2"/>
              </a:rPr>
              <a:t> 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Needed</a:t>
            </a:r>
            <a:r>
              <a:rPr lang="en-US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Communication skills: for talking to, listening from diverse people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Trust relationship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Knowledge reformulation &amp; restructuring  (review meetings)</a:t>
            </a: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00013"/>
            <a:ext cx="992187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23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WHY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Identify, analyze, refine the system-to-</a:t>
            </a:r>
            <a:r>
              <a:rPr lang="en-US" sz="2000" dirty="0" err="1" smtClean="0"/>
              <a:t>be’s</a:t>
            </a:r>
            <a:r>
              <a:rPr lang="en-US" sz="2000" dirty="0" smtClean="0"/>
              <a:t> (Proposed ) 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objectives</a:t>
            </a:r>
            <a:endParaRPr lang="en-US" sz="2000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to address analyzed deficiencies of the system-as-is (Existing)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in alignment with business objectives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taking advantage of technology opportunities</a:t>
            </a:r>
          </a:p>
          <a:p>
            <a:pPr>
              <a:defRPr/>
            </a:pPr>
            <a:r>
              <a:rPr lang="en-US" dirty="0" smtClean="0"/>
              <a:t>Example:  airport train control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  <a:latin typeface="Arial" pitchFamily="34" charset="0"/>
              </a:rPr>
              <a:t>“Serve more passengers”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  <a:latin typeface="Arial" pitchFamily="34" charset="0"/>
              </a:rPr>
              <a:t>“Reduce transfer time among terminals”</a:t>
            </a:r>
          </a:p>
          <a:p>
            <a:pPr>
              <a:defRPr/>
            </a:pPr>
            <a:r>
              <a:rPr lang="en-US" dirty="0" smtClean="0"/>
              <a:t>Difficulties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 smtClean="0"/>
              <a:t>Acquire domain knowledge</a:t>
            </a:r>
          </a:p>
          <a:p>
            <a:pPr lvl="1">
              <a:spcBef>
                <a:spcPct val="10000"/>
              </a:spcBef>
              <a:defRPr/>
            </a:pPr>
            <a:r>
              <a:rPr lang="en-US" dirty="0" smtClean="0"/>
              <a:t>Evaluate alternative options </a:t>
            </a:r>
            <a:r>
              <a:rPr lang="en-US" sz="2000" dirty="0" smtClean="0"/>
              <a:t>(e.g. alternative ways of satisfying the same objective)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dirty="0" smtClean="0"/>
              <a:t>Match problems-opportunities, and evaluate these: implications, associated risks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dirty="0" smtClean="0"/>
              <a:t>Handle conflicting objectives</a:t>
            </a:r>
          </a:p>
        </p:txBody>
      </p:sp>
      <p:sp>
        <p:nvSpPr>
          <p:cNvPr id="1388549" name="Freeform 5"/>
          <p:cNvSpPr>
            <a:spLocks/>
          </p:cNvSpPr>
          <p:nvPr/>
        </p:nvSpPr>
        <p:spPr bwMode="auto">
          <a:xfrm>
            <a:off x="228600" y="228600"/>
            <a:ext cx="2057400" cy="609600"/>
          </a:xfrm>
          <a:custGeom>
            <a:avLst/>
            <a:gdLst/>
            <a:ahLst/>
            <a:cxnLst>
              <a:cxn ang="0">
                <a:pos x="70" y="281"/>
              </a:cxn>
              <a:cxn ang="0">
                <a:pos x="164" y="219"/>
              </a:cxn>
              <a:cxn ang="0">
                <a:pos x="405" y="102"/>
              </a:cxn>
              <a:cxn ang="0">
                <a:pos x="569" y="78"/>
              </a:cxn>
              <a:cxn ang="0">
                <a:pos x="1224" y="109"/>
              </a:cxn>
              <a:cxn ang="0">
                <a:pos x="1403" y="164"/>
              </a:cxn>
              <a:cxn ang="0">
                <a:pos x="1504" y="203"/>
              </a:cxn>
              <a:cxn ang="0">
                <a:pos x="1535" y="219"/>
              </a:cxn>
              <a:cxn ang="0">
                <a:pos x="1699" y="70"/>
              </a:cxn>
              <a:cxn ang="0">
                <a:pos x="1808" y="24"/>
              </a:cxn>
              <a:cxn ang="0">
                <a:pos x="1972" y="0"/>
              </a:cxn>
              <a:cxn ang="0">
                <a:pos x="2509" y="24"/>
              </a:cxn>
              <a:cxn ang="0">
                <a:pos x="2821" y="78"/>
              </a:cxn>
              <a:cxn ang="0">
                <a:pos x="2922" y="109"/>
              </a:cxn>
              <a:cxn ang="0">
                <a:pos x="2992" y="148"/>
              </a:cxn>
              <a:cxn ang="0">
                <a:pos x="3031" y="195"/>
              </a:cxn>
              <a:cxn ang="0">
                <a:pos x="3086" y="242"/>
              </a:cxn>
              <a:cxn ang="0">
                <a:pos x="3125" y="195"/>
              </a:cxn>
              <a:cxn ang="0">
                <a:pos x="3374" y="109"/>
              </a:cxn>
              <a:cxn ang="0">
                <a:pos x="3966" y="148"/>
              </a:cxn>
              <a:cxn ang="0">
                <a:pos x="4076" y="172"/>
              </a:cxn>
              <a:cxn ang="0">
                <a:pos x="4146" y="226"/>
              </a:cxn>
              <a:cxn ang="0">
                <a:pos x="4278" y="304"/>
              </a:cxn>
              <a:cxn ang="0">
                <a:pos x="4364" y="413"/>
              </a:cxn>
              <a:cxn ang="0">
                <a:pos x="4356" y="515"/>
              </a:cxn>
              <a:cxn ang="0">
                <a:pos x="4208" y="819"/>
              </a:cxn>
              <a:cxn ang="0">
                <a:pos x="4099" y="865"/>
              </a:cxn>
              <a:cxn ang="0">
                <a:pos x="3951" y="881"/>
              </a:cxn>
              <a:cxn ang="0">
                <a:pos x="3499" y="850"/>
              </a:cxn>
              <a:cxn ang="0">
                <a:pos x="3296" y="819"/>
              </a:cxn>
              <a:cxn ang="0">
                <a:pos x="3133" y="780"/>
              </a:cxn>
              <a:cxn ang="0">
                <a:pos x="3094" y="756"/>
              </a:cxn>
              <a:cxn ang="0">
                <a:pos x="2813" y="865"/>
              </a:cxn>
              <a:cxn ang="0">
                <a:pos x="2611" y="897"/>
              </a:cxn>
              <a:cxn ang="0">
                <a:pos x="2057" y="873"/>
              </a:cxn>
              <a:cxn ang="0">
                <a:pos x="1722" y="780"/>
              </a:cxn>
              <a:cxn ang="0">
                <a:pos x="1707" y="756"/>
              </a:cxn>
              <a:cxn ang="0">
                <a:pos x="1730" y="764"/>
              </a:cxn>
              <a:cxn ang="0">
                <a:pos x="1699" y="787"/>
              </a:cxn>
              <a:cxn ang="0">
                <a:pos x="1629" y="834"/>
              </a:cxn>
              <a:cxn ang="0">
                <a:pos x="1364" y="889"/>
              </a:cxn>
              <a:cxn ang="0">
                <a:pos x="1029" y="858"/>
              </a:cxn>
              <a:cxn ang="0">
                <a:pos x="857" y="819"/>
              </a:cxn>
              <a:cxn ang="0">
                <a:pos x="499" y="725"/>
              </a:cxn>
              <a:cxn ang="0">
                <a:pos x="382" y="686"/>
              </a:cxn>
              <a:cxn ang="0">
                <a:pos x="304" y="663"/>
              </a:cxn>
              <a:cxn ang="0">
                <a:pos x="203" y="608"/>
              </a:cxn>
              <a:cxn ang="0">
                <a:pos x="47" y="561"/>
              </a:cxn>
              <a:cxn ang="0">
                <a:pos x="0" y="460"/>
              </a:cxn>
              <a:cxn ang="0">
                <a:pos x="8" y="343"/>
              </a:cxn>
              <a:cxn ang="0">
                <a:pos x="70" y="304"/>
              </a:cxn>
              <a:cxn ang="0">
                <a:pos x="70" y="281"/>
              </a:cxn>
            </a:cxnLst>
            <a:rect l="0" t="0" r="r" b="b"/>
            <a:pathLst>
              <a:path w="4364" h="897">
                <a:moveTo>
                  <a:pt x="70" y="281"/>
                </a:moveTo>
                <a:cubicBezTo>
                  <a:pt x="93" y="248"/>
                  <a:pt x="130" y="241"/>
                  <a:pt x="164" y="219"/>
                </a:cubicBezTo>
                <a:cubicBezTo>
                  <a:pt x="239" y="172"/>
                  <a:pt x="319" y="126"/>
                  <a:pt x="405" y="102"/>
                </a:cubicBezTo>
                <a:cubicBezTo>
                  <a:pt x="458" y="87"/>
                  <a:pt x="569" y="78"/>
                  <a:pt x="569" y="78"/>
                </a:cubicBezTo>
                <a:cubicBezTo>
                  <a:pt x="803" y="82"/>
                  <a:pt x="1003" y="76"/>
                  <a:pt x="1224" y="109"/>
                </a:cubicBezTo>
                <a:cubicBezTo>
                  <a:pt x="1283" y="134"/>
                  <a:pt x="1344" y="141"/>
                  <a:pt x="1403" y="164"/>
                </a:cubicBezTo>
                <a:cubicBezTo>
                  <a:pt x="1437" y="177"/>
                  <a:pt x="1470" y="191"/>
                  <a:pt x="1504" y="203"/>
                </a:cubicBezTo>
                <a:cubicBezTo>
                  <a:pt x="1554" y="221"/>
                  <a:pt x="1510" y="219"/>
                  <a:pt x="1535" y="219"/>
                </a:cubicBezTo>
                <a:cubicBezTo>
                  <a:pt x="1579" y="131"/>
                  <a:pt x="1616" y="111"/>
                  <a:pt x="1699" y="70"/>
                </a:cubicBezTo>
                <a:cubicBezTo>
                  <a:pt x="1737" y="51"/>
                  <a:pt x="1766" y="35"/>
                  <a:pt x="1808" y="24"/>
                </a:cubicBezTo>
                <a:cubicBezTo>
                  <a:pt x="1861" y="10"/>
                  <a:pt x="1972" y="0"/>
                  <a:pt x="1972" y="0"/>
                </a:cubicBezTo>
                <a:cubicBezTo>
                  <a:pt x="2170" y="4"/>
                  <a:pt x="2325" y="5"/>
                  <a:pt x="2509" y="24"/>
                </a:cubicBezTo>
                <a:cubicBezTo>
                  <a:pt x="2609" y="50"/>
                  <a:pt x="2718" y="65"/>
                  <a:pt x="2821" y="78"/>
                </a:cubicBezTo>
                <a:cubicBezTo>
                  <a:pt x="2855" y="90"/>
                  <a:pt x="2887" y="101"/>
                  <a:pt x="2922" y="109"/>
                </a:cubicBezTo>
                <a:cubicBezTo>
                  <a:pt x="2945" y="124"/>
                  <a:pt x="2971" y="131"/>
                  <a:pt x="2992" y="148"/>
                </a:cubicBezTo>
                <a:cubicBezTo>
                  <a:pt x="3032" y="181"/>
                  <a:pt x="3002" y="161"/>
                  <a:pt x="3031" y="195"/>
                </a:cubicBezTo>
                <a:cubicBezTo>
                  <a:pt x="3048" y="215"/>
                  <a:pt x="3068" y="224"/>
                  <a:pt x="3086" y="242"/>
                </a:cubicBezTo>
                <a:cubicBezTo>
                  <a:pt x="3100" y="228"/>
                  <a:pt x="3111" y="209"/>
                  <a:pt x="3125" y="195"/>
                </a:cubicBezTo>
                <a:cubicBezTo>
                  <a:pt x="3178" y="142"/>
                  <a:pt x="3302" y="120"/>
                  <a:pt x="3374" y="109"/>
                </a:cubicBezTo>
                <a:cubicBezTo>
                  <a:pt x="3572" y="117"/>
                  <a:pt x="3769" y="128"/>
                  <a:pt x="3966" y="148"/>
                </a:cubicBezTo>
                <a:cubicBezTo>
                  <a:pt x="4000" y="155"/>
                  <a:pt x="4045" y="155"/>
                  <a:pt x="4076" y="172"/>
                </a:cubicBezTo>
                <a:cubicBezTo>
                  <a:pt x="4137" y="206"/>
                  <a:pt x="4105" y="192"/>
                  <a:pt x="4146" y="226"/>
                </a:cubicBezTo>
                <a:cubicBezTo>
                  <a:pt x="4185" y="259"/>
                  <a:pt x="4234" y="279"/>
                  <a:pt x="4278" y="304"/>
                </a:cubicBezTo>
                <a:cubicBezTo>
                  <a:pt x="4315" y="329"/>
                  <a:pt x="4349" y="370"/>
                  <a:pt x="4364" y="413"/>
                </a:cubicBezTo>
                <a:cubicBezTo>
                  <a:pt x="4356" y="535"/>
                  <a:pt x="4356" y="569"/>
                  <a:pt x="4356" y="515"/>
                </a:cubicBezTo>
                <a:cubicBezTo>
                  <a:pt x="4334" y="663"/>
                  <a:pt x="4316" y="711"/>
                  <a:pt x="4208" y="819"/>
                </a:cubicBezTo>
                <a:cubicBezTo>
                  <a:pt x="4188" y="839"/>
                  <a:pt x="4128" y="856"/>
                  <a:pt x="4099" y="865"/>
                </a:cubicBezTo>
                <a:cubicBezTo>
                  <a:pt x="4085" y="870"/>
                  <a:pt x="3953" y="881"/>
                  <a:pt x="3951" y="881"/>
                </a:cubicBezTo>
                <a:cubicBezTo>
                  <a:pt x="3799" y="875"/>
                  <a:pt x="3650" y="861"/>
                  <a:pt x="3499" y="850"/>
                </a:cubicBezTo>
                <a:cubicBezTo>
                  <a:pt x="3432" y="839"/>
                  <a:pt x="3364" y="828"/>
                  <a:pt x="3296" y="819"/>
                </a:cubicBezTo>
                <a:cubicBezTo>
                  <a:pt x="3242" y="805"/>
                  <a:pt x="3188" y="792"/>
                  <a:pt x="3133" y="780"/>
                </a:cubicBezTo>
                <a:cubicBezTo>
                  <a:pt x="3097" y="772"/>
                  <a:pt x="3106" y="781"/>
                  <a:pt x="3094" y="756"/>
                </a:cubicBezTo>
                <a:cubicBezTo>
                  <a:pt x="3012" y="819"/>
                  <a:pt x="2915" y="852"/>
                  <a:pt x="2813" y="865"/>
                </a:cubicBezTo>
                <a:cubicBezTo>
                  <a:pt x="2753" y="886"/>
                  <a:pt x="2675" y="889"/>
                  <a:pt x="2611" y="897"/>
                </a:cubicBezTo>
                <a:cubicBezTo>
                  <a:pt x="2404" y="893"/>
                  <a:pt x="2248" y="889"/>
                  <a:pt x="2057" y="873"/>
                </a:cubicBezTo>
                <a:cubicBezTo>
                  <a:pt x="1945" y="844"/>
                  <a:pt x="1833" y="812"/>
                  <a:pt x="1722" y="780"/>
                </a:cubicBezTo>
                <a:cubicBezTo>
                  <a:pt x="1717" y="772"/>
                  <a:pt x="1707" y="756"/>
                  <a:pt x="1707" y="756"/>
                </a:cubicBezTo>
                <a:cubicBezTo>
                  <a:pt x="1715" y="759"/>
                  <a:pt x="1732" y="756"/>
                  <a:pt x="1730" y="764"/>
                </a:cubicBezTo>
                <a:cubicBezTo>
                  <a:pt x="1727" y="776"/>
                  <a:pt x="1710" y="780"/>
                  <a:pt x="1699" y="787"/>
                </a:cubicBezTo>
                <a:cubicBezTo>
                  <a:pt x="1676" y="803"/>
                  <a:pt x="1654" y="821"/>
                  <a:pt x="1629" y="834"/>
                </a:cubicBezTo>
                <a:cubicBezTo>
                  <a:pt x="1541" y="879"/>
                  <a:pt x="1463" y="882"/>
                  <a:pt x="1364" y="889"/>
                </a:cubicBezTo>
                <a:cubicBezTo>
                  <a:pt x="1250" y="883"/>
                  <a:pt x="1142" y="873"/>
                  <a:pt x="1029" y="858"/>
                </a:cubicBezTo>
                <a:cubicBezTo>
                  <a:pt x="974" y="840"/>
                  <a:pt x="914" y="834"/>
                  <a:pt x="857" y="819"/>
                </a:cubicBezTo>
                <a:cubicBezTo>
                  <a:pt x="737" y="788"/>
                  <a:pt x="619" y="756"/>
                  <a:pt x="499" y="725"/>
                </a:cubicBezTo>
                <a:cubicBezTo>
                  <a:pt x="459" y="715"/>
                  <a:pt x="421" y="698"/>
                  <a:pt x="382" y="686"/>
                </a:cubicBezTo>
                <a:cubicBezTo>
                  <a:pt x="357" y="679"/>
                  <a:pt x="327" y="675"/>
                  <a:pt x="304" y="663"/>
                </a:cubicBezTo>
                <a:cubicBezTo>
                  <a:pt x="269" y="645"/>
                  <a:pt x="240" y="622"/>
                  <a:pt x="203" y="608"/>
                </a:cubicBezTo>
                <a:cubicBezTo>
                  <a:pt x="153" y="589"/>
                  <a:pt x="98" y="579"/>
                  <a:pt x="47" y="561"/>
                </a:cubicBezTo>
                <a:cubicBezTo>
                  <a:pt x="19" y="519"/>
                  <a:pt x="15" y="505"/>
                  <a:pt x="0" y="460"/>
                </a:cubicBezTo>
                <a:cubicBezTo>
                  <a:pt x="3" y="421"/>
                  <a:pt x="2" y="382"/>
                  <a:pt x="8" y="343"/>
                </a:cubicBezTo>
                <a:cubicBezTo>
                  <a:pt x="12" y="319"/>
                  <a:pt x="70" y="304"/>
                  <a:pt x="70" y="304"/>
                </a:cubicBezTo>
                <a:cubicBezTo>
                  <a:pt x="89" y="277"/>
                  <a:pt x="95" y="281"/>
                  <a:pt x="70" y="281"/>
                </a:cubicBezTo>
                <a:close/>
              </a:path>
            </a:pathLst>
          </a:custGeom>
          <a:solidFill>
            <a:srgbClr val="C5C3F1"/>
          </a:solidFill>
          <a:ln w="12700" cap="sq" cmpd="sng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8551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5334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2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8588"/>
            <a:ext cx="8653463" cy="762000"/>
          </a:xfrm>
        </p:spPr>
        <p:txBody>
          <a:bodyPr/>
          <a:lstStyle/>
          <a:p>
            <a:r>
              <a:rPr lang="en-US" smtClean="0"/>
              <a:t>Background study</a:t>
            </a:r>
          </a:p>
        </p:txBody>
      </p:sp>
      <p:sp>
        <p:nvSpPr>
          <p:cNvPr id="138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209675"/>
            <a:ext cx="8604250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Collect, read, synthesize documents about...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organization</a:t>
            </a:r>
            <a:r>
              <a:rPr lang="en-US" smtClean="0"/>
              <a:t>: organizational charts, business plans, financial reports, meeting minutes, </a:t>
            </a:r>
            <a:r>
              <a:rPr lang="en-US" sz="2000" smtClean="0"/>
              <a:t>etc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</a:t>
            </a:r>
            <a:r>
              <a:rPr lang="en-US" smtClean="0"/>
              <a:t>: books, surveys, articles, regulations, reports on similar systems in the same domain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system-as-is</a:t>
            </a:r>
            <a:r>
              <a:rPr lang="en-US" smtClean="0"/>
              <a:t>: documented workflows, procedures, business rules; exchanged documents; defect/complaint reports, change requests, </a:t>
            </a:r>
            <a:r>
              <a:rPr lang="en-US" sz="2000" smtClean="0"/>
              <a:t>etc.</a:t>
            </a:r>
          </a:p>
          <a:p>
            <a:pPr>
              <a:lnSpc>
                <a:spcPct val="100000"/>
              </a:lnSpc>
              <a:defRPr/>
            </a:pPr>
            <a:r>
              <a:rPr lang="en-US" smtClean="0"/>
              <a:t>Provides basics for getting prepared before meeting stakeholders  </a:t>
            </a: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z="2000" smtClean="0"/>
              <a:t>  </a:t>
            </a:r>
            <a:r>
              <a:rPr lang="en-US" smtClean="0"/>
              <a:t>prerequisite to other techniques</a:t>
            </a:r>
          </a:p>
          <a:p>
            <a:pPr>
              <a:lnSpc>
                <a:spcPct val="90000"/>
              </a:lnSpc>
              <a:defRPr/>
            </a:pPr>
            <a:r>
              <a:rPr lang="en-US" smtClean="0"/>
              <a:t>Data mining problem:  huge documentation, irrelevant details, outdated info</a:t>
            </a:r>
          </a:p>
          <a:p>
            <a:pPr>
              <a:lnSpc>
                <a:spcPct val="100000"/>
              </a:lnSpc>
              <a:defRPr/>
            </a:pPr>
            <a:r>
              <a:rPr lang="en-US" smtClean="0"/>
              <a:t>Solution: use meta-knowledge to prune the doc space 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know what you need to know &amp; what you don’t need to know</a:t>
            </a:r>
          </a:p>
        </p:txBody>
      </p:sp>
      <p:pic>
        <p:nvPicPr>
          <p:cNvPr id="25604" name="Picture 4" descr="C:\Program Files\Common Files\Microsoft Shared\Clipart\cagcat50\bs00554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85725"/>
            <a:ext cx="881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169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4313"/>
            <a:ext cx="8653463" cy="762000"/>
          </a:xfrm>
        </p:spPr>
        <p:txBody>
          <a:bodyPr/>
          <a:lstStyle/>
          <a:p>
            <a:r>
              <a:rPr lang="en-US" smtClean="0"/>
              <a:t>Data collection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66825"/>
            <a:ext cx="8751887" cy="4978400"/>
          </a:xfrm>
        </p:spPr>
        <p:txBody>
          <a:bodyPr/>
          <a:lstStyle/>
          <a:p>
            <a:r>
              <a:rPr lang="en-US" smtClean="0"/>
              <a:t>Gather undocumented facts &amp; figures</a:t>
            </a:r>
          </a:p>
          <a:p>
            <a:pPr lvl="1"/>
            <a:r>
              <a:rPr lang="en-US" smtClean="0"/>
              <a:t>marketing data, usage statistics, performance figures, costs, ...</a:t>
            </a:r>
          </a:p>
          <a:p>
            <a:pPr lvl="1"/>
            <a:r>
              <a:rPr lang="en-US" smtClean="0"/>
              <a:t>by designed experiments </a:t>
            </a:r>
            <a:r>
              <a:rPr lang="en-US" i="1" smtClean="0"/>
              <a:t>or</a:t>
            </a:r>
            <a:r>
              <a:rPr lang="en-US" smtClean="0"/>
              <a:t> selection of representative data sets from available sources (use of statistical sampling techniques)</a:t>
            </a:r>
          </a:p>
          <a:p>
            <a:r>
              <a:rPr lang="en-US" smtClean="0"/>
              <a:t>May complement background study</a:t>
            </a:r>
          </a:p>
          <a:p>
            <a:r>
              <a:rPr lang="en-US" smtClean="0"/>
              <a:t>Helpful for eliciting non-functional reqs on performance, usability, cost </a:t>
            </a:r>
            <a:r>
              <a:rPr lang="en-US" sz="2000" smtClean="0"/>
              <a:t>etc.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Difficulties: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Getting reliable data may take time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Data must be correctly interpreted</a:t>
            </a:r>
          </a:p>
        </p:txBody>
      </p:sp>
      <p:pic>
        <p:nvPicPr>
          <p:cNvPr id="26628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31763"/>
            <a:ext cx="963612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094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smtClean="0"/>
              <a:t>Questionnaires</a:t>
            </a:r>
          </a:p>
        </p:txBody>
      </p:sp>
      <p:sp>
        <p:nvSpPr>
          <p:cNvPr id="138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23963"/>
            <a:ext cx="8677275" cy="4978400"/>
          </a:xfrm>
        </p:spPr>
        <p:txBody>
          <a:bodyPr/>
          <a:lstStyle/>
          <a:p>
            <a:r>
              <a:rPr lang="en-US" smtClean="0"/>
              <a:t>Submit a list of questions to selected stakeholders, each with a list of possible answers (+ brief context if needed)</a:t>
            </a:r>
          </a:p>
          <a:p>
            <a:pPr lvl="1">
              <a:lnSpc>
                <a:spcPct val="120000"/>
              </a:lnSpc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Multiple choice</a:t>
            </a:r>
            <a:r>
              <a:rPr lang="en-US" smtClean="0"/>
              <a:t> question: one answer to be selected from answer list</a:t>
            </a:r>
          </a:p>
          <a:p>
            <a:pPr lvl="1"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Weighting</a:t>
            </a:r>
            <a:r>
              <a:rPr lang="en-US" smtClean="0"/>
              <a:t> question: list of statements to be weighted...</a:t>
            </a:r>
          </a:p>
          <a:p>
            <a:pPr lvl="2">
              <a:buFontTx/>
              <a:buChar char="•"/>
            </a:pPr>
            <a:r>
              <a:rPr lang="en-US" sz="2200" smtClean="0"/>
              <a:t>qualitatively (‘high’, ‘low”, ...),  or</a:t>
            </a:r>
          </a:p>
          <a:p>
            <a:pPr lvl="2">
              <a:buFontTx/>
              <a:buChar char="•"/>
            </a:pPr>
            <a:r>
              <a:rPr lang="en-US" sz="2200" smtClean="0"/>
              <a:t>quantitatively (percentages) </a:t>
            </a:r>
          </a:p>
          <a:p>
            <a:pPr lvl="2"/>
            <a:r>
              <a:rPr lang="en-US" sz="2200" smtClean="0"/>
              <a:t>to express perceived importance, preference, risk</a:t>
            </a:r>
            <a:r>
              <a:rPr lang="en-US" smtClean="0"/>
              <a:t> etc.</a:t>
            </a:r>
          </a:p>
          <a:p>
            <a:pPr>
              <a:spcBef>
                <a:spcPct val="60000"/>
              </a:spcBef>
            </a:pPr>
            <a:r>
              <a:rPr lang="en-US" smtClean="0"/>
              <a:t>Effective for acquiring subjective info quickly, cheaply, remotely from many people</a:t>
            </a:r>
          </a:p>
          <a:p>
            <a:pPr>
              <a:spcBef>
                <a:spcPct val="60000"/>
              </a:spcBef>
            </a:pPr>
            <a:r>
              <a:rPr lang="en-US" smtClean="0"/>
              <a:t>Helpful for preparing better focussed interviews </a:t>
            </a:r>
            <a:r>
              <a:rPr lang="en-US" sz="2000" smtClean="0"/>
              <a:t>(see next)</a:t>
            </a:r>
            <a:endParaRPr lang="en-US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160338"/>
            <a:ext cx="73025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4178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54088" y="228600"/>
            <a:ext cx="8004175" cy="674688"/>
          </a:xfrm>
        </p:spPr>
        <p:txBody>
          <a:bodyPr/>
          <a:lstStyle/>
          <a:p>
            <a:r>
              <a:rPr lang="en-US" smtClean="0"/>
              <a:t>Questionnaires should be carefully prepared</a:t>
            </a:r>
          </a:p>
        </p:txBody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38250"/>
            <a:ext cx="8751887" cy="49784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mtClean="0"/>
              <a:t>Subject to ...</a:t>
            </a:r>
          </a:p>
          <a:p>
            <a:pPr lvl="1">
              <a:spcBef>
                <a:spcPct val="20000"/>
              </a:spcBef>
              <a:defRPr/>
            </a:pPr>
            <a:r>
              <a:rPr lang="en-US" smtClean="0"/>
              <a:t>multiple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biases</a:t>
            </a:r>
            <a:r>
              <a:rPr lang="en-US" smtClean="0"/>
              <a:t>:  recipients, respondents, questions, answers</a:t>
            </a:r>
          </a:p>
          <a:p>
            <a:pPr lvl="1">
              <a:spcBef>
                <a:spcPct val="20000"/>
              </a:spcBef>
              <a:defRPr/>
            </a:pPr>
            <a:r>
              <a:rPr lang="en-US" smtClean="0"/>
              <a:t>unreliable info: misinterpretation of questions, of answers, inconsistent answers, ....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600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Guidelines for questionnaire design/validation: 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Select a representative, statistically significant sample of people;  provide motivation for responding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Check coverage of questions, of possible answers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Make sure questions, answers, formulations are unbiased &amp; unambiguous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smtClean="0"/>
              <a:t>Add implicitly redundant questions to detect inconsistent answers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Have your questionnaire checked by a third party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31763"/>
            <a:ext cx="73025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6360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dirty="0" smtClean="0"/>
              <a:t>Card sorts &amp; repertory grids</a:t>
            </a:r>
            <a:endParaRPr lang="en-US" sz="2000" dirty="0" smtClean="0"/>
          </a:p>
        </p:txBody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25" y="1181100"/>
            <a:ext cx="8940800" cy="5224463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dirty="0" smtClean="0"/>
              <a:t>: acquire further info about concepts already elicited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Card sort</a:t>
            </a:r>
            <a:r>
              <a:rPr lang="en-US" dirty="0" smtClean="0"/>
              <a:t>: ask stakeholders to partition a set of cards ...</a:t>
            </a:r>
          </a:p>
          <a:p>
            <a:pPr lvl="1"/>
            <a:r>
              <a:rPr lang="en-US" dirty="0" smtClean="0"/>
              <a:t>Each card captures a concept textually or graphically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Cards grouped into subsets based on stakeholder’s criteria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For each subset, ask... </a:t>
            </a:r>
          </a:p>
          <a:p>
            <a:pPr lvl="2">
              <a:lnSpc>
                <a:spcPct val="80000"/>
              </a:lnSpc>
            </a:pPr>
            <a:r>
              <a:rPr lang="en-US" sz="2200" dirty="0" smtClean="0">
                <a:solidFill>
                  <a:schemeClr val="tx2"/>
                </a:solidFill>
              </a:rPr>
              <a:t>?</a:t>
            </a:r>
            <a:r>
              <a:rPr lang="en-US" sz="2200" dirty="0" smtClean="0"/>
              <a:t> implicit shared property used for grouping </a:t>
            </a:r>
            <a:r>
              <a:rPr lang="en-US" sz="2200" dirty="0" smtClean="0">
                <a:solidFill>
                  <a:schemeClr val="tx2"/>
                </a:solidFill>
              </a:rPr>
              <a:t>?</a:t>
            </a:r>
            <a:endParaRPr lang="en-US" sz="2200" dirty="0" smtClean="0"/>
          </a:p>
          <a:p>
            <a:pPr lvl="2">
              <a:lnSpc>
                <a:spcPct val="90000"/>
              </a:lnSpc>
            </a:pPr>
            <a:r>
              <a:rPr lang="en-US" sz="2200" dirty="0" smtClean="0">
                <a:solidFill>
                  <a:schemeClr val="tx2"/>
                </a:solidFill>
              </a:rPr>
              <a:t>?</a:t>
            </a:r>
            <a:r>
              <a:rPr lang="en-US" sz="2200" dirty="0" smtClean="0"/>
              <a:t> descriptive, prescriptive </a:t>
            </a:r>
            <a:r>
              <a:rPr lang="en-US" sz="2200" dirty="0" smtClean="0">
                <a:solidFill>
                  <a:schemeClr val="tx2"/>
                </a:solidFill>
              </a:rPr>
              <a:t>?</a:t>
            </a: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Iterate with same cards for new groupings/properties </a:t>
            </a:r>
          </a:p>
          <a:p>
            <a:r>
              <a:rPr lang="en-US" dirty="0" smtClean="0"/>
              <a:t>Example: meeting scheduling system</a:t>
            </a:r>
          </a:p>
          <a:p>
            <a:pPr lvl="1"/>
            <a:r>
              <a:rPr lang="en-US" dirty="0" smtClean="0"/>
              <a:t>Iteration 1: </a:t>
            </a:r>
            <a:r>
              <a:rPr lang="en-US" dirty="0" smtClean="0">
                <a:solidFill>
                  <a:srgbClr val="5F5F5F"/>
                </a:solidFill>
              </a:rPr>
              <a:t> “Meeting”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5F5F5F"/>
                </a:solidFill>
              </a:rPr>
              <a:t> “Participant” </a:t>
            </a:r>
            <a:r>
              <a:rPr lang="en-US" dirty="0" smtClean="0"/>
              <a:t>grouped together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dirty="0" smtClean="0">
                <a:solidFill>
                  <a:srgbClr val="5F5F5F"/>
                </a:solidFill>
              </a:rPr>
              <a:t>     </a:t>
            </a:r>
            <a:r>
              <a:rPr lang="en-US" sz="2400" dirty="0" smtClean="0">
                <a:solidFill>
                  <a:schemeClr val="tx2"/>
                </a:solidFill>
              </a:rPr>
              <a:t>=&gt;</a:t>
            </a:r>
            <a:r>
              <a:rPr lang="en-US" sz="2400" dirty="0" smtClean="0">
                <a:solidFill>
                  <a:srgbClr val="5F5F5F"/>
                </a:solidFill>
              </a:rPr>
              <a:t> </a:t>
            </a:r>
            <a:r>
              <a:rPr lang="en-US" dirty="0" smtClean="0">
                <a:solidFill>
                  <a:srgbClr val="5F5F5F"/>
                </a:solidFill>
              </a:rPr>
              <a:t> “participants shall be </a:t>
            </a:r>
            <a:r>
              <a:rPr lang="en-US" i="1" dirty="0" smtClean="0">
                <a:solidFill>
                  <a:srgbClr val="5F5F5F"/>
                </a:solidFill>
              </a:rPr>
              <a:t>invited to</a:t>
            </a:r>
            <a:r>
              <a:rPr lang="en-US" dirty="0" smtClean="0">
                <a:solidFill>
                  <a:srgbClr val="5F5F5F"/>
                </a:solidFill>
              </a:rPr>
              <a:t> the meeting”</a:t>
            </a:r>
          </a:p>
          <a:p>
            <a:pPr lvl="1"/>
            <a:r>
              <a:rPr lang="en-US" dirty="0" smtClean="0"/>
              <a:t>Iteration 2:</a:t>
            </a:r>
            <a:r>
              <a:rPr lang="en-US" dirty="0" smtClean="0">
                <a:solidFill>
                  <a:srgbClr val="5F5F5F"/>
                </a:solidFill>
              </a:rPr>
              <a:t> “Meeting”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5F5F5F"/>
                </a:solidFill>
              </a:rPr>
              <a:t> “Participant” </a:t>
            </a:r>
            <a:r>
              <a:rPr lang="en-US" dirty="0" smtClean="0"/>
              <a:t>grouped together</a:t>
            </a:r>
            <a:endParaRPr lang="en-US" dirty="0" smtClean="0">
              <a:solidFill>
                <a:srgbClr val="5F5F5F"/>
              </a:solidFill>
            </a:endParaRP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dirty="0" smtClean="0">
                <a:solidFill>
                  <a:srgbClr val="5F5F5F"/>
                </a:solidFill>
              </a:rPr>
              <a:t>     </a:t>
            </a:r>
            <a:r>
              <a:rPr lang="en-US" sz="2400" dirty="0" smtClean="0">
                <a:solidFill>
                  <a:schemeClr val="tx2"/>
                </a:solidFill>
              </a:rPr>
              <a:t>=&gt;</a:t>
            </a:r>
            <a:r>
              <a:rPr lang="en-US" dirty="0" smtClean="0">
                <a:solidFill>
                  <a:srgbClr val="5F5F5F"/>
                </a:solidFill>
              </a:rPr>
              <a:t>  “participant </a:t>
            </a:r>
            <a:r>
              <a:rPr lang="en-US" i="1" dirty="0" smtClean="0">
                <a:solidFill>
                  <a:srgbClr val="5F5F5F"/>
                </a:solidFill>
              </a:rPr>
              <a:t>constraints</a:t>
            </a:r>
            <a:r>
              <a:rPr lang="en-US" dirty="0" smtClean="0">
                <a:solidFill>
                  <a:srgbClr val="5F5F5F"/>
                </a:solidFill>
              </a:rPr>
              <a:t> for the meeting must be </a:t>
            </a:r>
            <a:r>
              <a:rPr lang="en-US" i="1" dirty="0" smtClean="0">
                <a:solidFill>
                  <a:srgbClr val="5F5F5F"/>
                </a:solidFill>
              </a:rPr>
              <a:t>known”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-19050" y="26988"/>
            <a:ext cx="114300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kumimoji="1" lang="en-US" sz="3600" dirty="0">
                <a:solidFill>
                  <a:srgbClr val="000000"/>
                </a:solidFill>
                <a:latin typeface="Symbol" pitchFamily="18" charset="2"/>
              </a:rPr>
              <a:t>§</a:t>
            </a:r>
            <a:r>
              <a:rPr kumimoji="1" lang="en-US" sz="2000" dirty="0">
                <a:solidFill>
                  <a:srgbClr val="352270"/>
                </a:solidFill>
                <a:latin typeface="Symbol" pitchFamily="18" charset="2"/>
              </a:rPr>
              <a:t> </a:t>
            </a:r>
            <a:r>
              <a:rPr kumimoji="1" lang="en-US" sz="3600" dirty="0">
                <a:solidFill>
                  <a:srgbClr val="CC0000"/>
                </a:solidFill>
                <a:latin typeface="Symbol" pitchFamily="18" charset="2"/>
              </a:rPr>
              <a:t>¨</a:t>
            </a:r>
            <a:endParaRPr kumimoji="1" lang="en-US" sz="3600" dirty="0">
              <a:solidFill>
                <a:srgbClr val="352270"/>
              </a:solidFill>
              <a:latin typeface="Symbol" pitchFamily="18" charset="2"/>
            </a:endParaRPr>
          </a:p>
          <a:p>
            <a:pPr algn="ctr" eaLnBrk="0" fontAlgn="base" hangingPunct="0">
              <a:lnSpc>
                <a:spcPct val="40000"/>
              </a:lnSpc>
              <a:spcBef>
                <a:spcPts val="1200"/>
              </a:spcBef>
              <a:spcAft>
                <a:spcPct val="0"/>
              </a:spcAft>
            </a:pPr>
            <a:r>
              <a:rPr kumimoji="1" lang="en-US" sz="3600" dirty="0">
                <a:solidFill>
                  <a:srgbClr val="CC0000"/>
                </a:solidFill>
                <a:latin typeface="Symbol" pitchFamily="18" charset="2"/>
              </a:rPr>
              <a:t>©</a:t>
            </a:r>
            <a:r>
              <a:rPr kumimoji="1" lang="en-US" sz="2000" dirty="0">
                <a:solidFill>
                  <a:srgbClr val="352270"/>
                </a:solidFill>
                <a:latin typeface="Symbol" pitchFamily="18" charset="2"/>
              </a:rPr>
              <a:t> </a:t>
            </a:r>
            <a:r>
              <a:rPr kumimoji="1" lang="en-US" sz="3600" dirty="0">
                <a:solidFill>
                  <a:srgbClr val="000000"/>
                </a:solidFill>
                <a:latin typeface="Symbol" pitchFamily="18" charset="2"/>
              </a:rPr>
              <a:t>ª</a:t>
            </a:r>
            <a:endParaRPr kumimoji="1" lang="en-US" sz="2400" dirty="0">
              <a:solidFill>
                <a:srgbClr val="352270"/>
              </a:solidFill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976510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Card sorts &amp; repertory grids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863" y="1381125"/>
            <a:ext cx="8931275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Repertory grid</a:t>
            </a:r>
            <a:r>
              <a:rPr lang="en-US" smtClean="0"/>
              <a:t>:  ask stakeholders to characterize target concept through attributes and value ranges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>
                <a:solidFill>
                  <a:schemeClr val="tx1"/>
                </a:solidFill>
              </a:rPr>
              <a:t>  concept-attribute grid</a:t>
            </a:r>
            <a:endParaRPr lang="en-US" smtClean="0"/>
          </a:p>
          <a:p>
            <a:pPr lvl="1">
              <a:lnSpc>
                <a:spcPct val="105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(Date, </a:t>
            </a:r>
            <a:r>
              <a:rPr lang="en-US" i="1" smtClean="0">
                <a:solidFill>
                  <a:srgbClr val="5F5F5F"/>
                </a:solidFill>
              </a:rPr>
              <a:t>Mon-Fri</a:t>
            </a:r>
            <a:r>
              <a:rPr lang="en-US" smtClean="0">
                <a:solidFill>
                  <a:srgbClr val="5F5F5F"/>
                </a:solidFill>
              </a:rPr>
              <a:t>)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(Location, </a:t>
            </a:r>
            <a:r>
              <a:rPr lang="en-US" i="1" smtClean="0">
                <a:solidFill>
                  <a:srgbClr val="5F5F5F"/>
                </a:solidFill>
              </a:rPr>
              <a:t>Europe</a:t>
            </a:r>
            <a:r>
              <a:rPr lang="en-US" smtClean="0">
                <a:solidFill>
                  <a:srgbClr val="5F5F5F"/>
                </a:solidFill>
              </a:rPr>
              <a:t>)</a:t>
            </a:r>
            <a:r>
              <a:rPr lang="en-US" smtClean="0"/>
              <a:t> </a:t>
            </a:r>
          </a:p>
          <a:p>
            <a:pPr lvl="1">
              <a:lnSpc>
                <a:spcPct val="105000"/>
              </a:lnSpc>
              <a:spcBef>
                <a:spcPct val="20000"/>
              </a:spcBef>
              <a:buFontTx/>
              <a:buNone/>
            </a:pPr>
            <a:r>
              <a:rPr lang="en-US" smtClean="0"/>
              <a:t>      for grid characterizing </a:t>
            </a:r>
            <a:r>
              <a:rPr lang="en-US" smtClean="0">
                <a:solidFill>
                  <a:srgbClr val="5F5F5F"/>
                </a:solidFill>
              </a:rPr>
              <a:t>Meeting</a:t>
            </a:r>
            <a:r>
              <a:rPr lang="en-US" smtClean="0"/>
              <a:t> concept</a:t>
            </a:r>
          </a:p>
          <a:p>
            <a:pPr>
              <a:spcBef>
                <a:spcPct val="6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Conceptual laddering</a:t>
            </a:r>
            <a:r>
              <a:rPr lang="en-US" smtClean="0"/>
              <a:t>:  ask stakeholders to classify target concepts along class-subclass links</a:t>
            </a:r>
          </a:p>
          <a:p>
            <a:pPr lvl="1">
              <a:buFontTx/>
              <a:buNone/>
            </a:pPr>
            <a:r>
              <a:rPr lang="en-US" smtClean="0"/>
              <a:t>e.g.  subclasses </a:t>
            </a:r>
            <a:r>
              <a:rPr lang="en-US" smtClean="0">
                <a:solidFill>
                  <a:srgbClr val="5F5F5F"/>
                </a:solidFill>
              </a:rPr>
              <a:t>RegularMeeting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OccasionalMeeting</a:t>
            </a:r>
            <a:r>
              <a:rPr lang="en-US" smtClean="0"/>
              <a:t> of </a:t>
            </a:r>
            <a:r>
              <a:rPr lang="en-US" smtClean="0">
                <a:solidFill>
                  <a:srgbClr val="5F5F5F"/>
                </a:solidFill>
              </a:rPr>
              <a:t>Meeting</a:t>
            </a:r>
            <a:endParaRPr lang="en-US" smtClean="0"/>
          </a:p>
          <a:p>
            <a:pPr>
              <a:lnSpc>
                <a:spcPct val="100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Simple, cheap, easy-to-use techniques for prompt elicitation of missing info</a:t>
            </a:r>
          </a:p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Results may be subjective, irrelevant, inaccurate</a:t>
            </a:r>
          </a:p>
        </p:txBody>
      </p:sp>
      <p:pic>
        <p:nvPicPr>
          <p:cNvPr id="3072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42863"/>
            <a:ext cx="1079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317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Scenarios &amp; storyboards</a:t>
            </a:r>
          </a:p>
        </p:txBody>
      </p:sp>
      <p:sp>
        <p:nvSpPr>
          <p:cNvPr id="13895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3038" y="1295400"/>
            <a:ext cx="8913812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acquire or validate info from concrete examples through narratives ...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how things are running in the system-</a:t>
            </a:r>
            <a:r>
              <a:rPr lang="en-US" i="1" smtClean="0"/>
              <a:t>as-is</a:t>
            </a:r>
            <a:endParaRPr lang="en-US" smtClean="0"/>
          </a:p>
          <a:p>
            <a:pPr lvl="1"/>
            <a:r>
              <a:rPr lang="en-US" smtClean="0"/>
              <a:t>how things should be running in the system-</a:t>
            </a:r>
            <a:r>
              <a:rPr lang="en-US" i="1" smtClean="0"/>
              <a:t>to-be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Storyboard</a:t>
            </a:r>
            <a:r>
              <a:rPr lang="en-US" smtClean="0"/>
              <a:t>: tells a story by a sequence of snapshots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Snapshot =  sentence, sketch, slide, picture, etc.</a:t>
            </a:r>
          </a:p>
          <a:p>
            <a:pPr lvl="1"/>
            <a:r>
              <a:rPr lang="en-US" smtClean="0"/>
              <a:t>Possibly structured with annotations: </a:t>
            </a:r>
          </a:p>
          <a:p>
            <a:pPr lvl="2">
              <a:lnSpc>
                <a:spcPct val="120000"/>
              </a:lnSpc>
            </a:pPr>
            <a:r>
              <a:rPr lang="en-US" smtClean="0"/>
              <a:t>WHO are the players, WHAT happens to them, WHY this happens, WHAT IF this does / does </a:t>
            </a:r>
            <a:r>
              <a:rPr lang="en-US" i="1" smtClean="0"/>
              <a:t>not</a:t>
            </a:r>
            <a:r>
              <a:rPr lang="en-US" smtClean="0"/>
              <a:t> happen, etc</a:t>
            </a:r>
          </a:p>
          <a:p>
            <a:pPr lvl="1">
              <a:lnSpc>
                <a:spcPct val="13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Passive</a:t>
            </a:r>
            <a:r>
              <a:rPr lang="en-US" smtClean="0"/>
              <a:t> mode </a:t>
            </a:r>
            <a:r>
              <a:rPr lang="en-US" sz="2000" smtClean="0"/>
              <a:t>(for validation)</a:t>
            </a:r>
            <a:r>
              <a:rPr lang="en-US" smtClean="0"/>
              <a:t>: stakeholders are told the story</a:t>
            </a:r>
          </a:p>
          <a:p>
            <a:pPr lvl="1">
              <a:lnSpc>
                <a:spcPct val="13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Active</a:t>
            </a:r>
            <a:r>
              <a:rPr lang="en-US" smtClean="0"/>
              <a:t> mode </a:t>
            </a:r>
            <a:r>
              <a:rPr lang="en-US" sz="2000" smtClean="0"/>
              <a:t>(for joint exploration)</a:t>
            </a:r>
            <a:r>
              <a:rPr lang="en-US" smtClean="0"/>
              <a:t>: stakeholders contribute</a:t>
            </a:r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100013" y="101600"/>
          <a:ext cx="996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Clip" r:id="rId4" imgW="875520" imgH="767160" progId="MS_ClipArt_Gallery.2">
                  <p:embed/>
                </p:oleObj>
              </mc:Choice>
              <mc:Fallback>
                <p:oleObj name="Clip" r:id="rId4" imgW="875520" imgH="7671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101600"/>
                        <a:ext cx="996950" cy="9144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2249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Scenarios</a:t>
            </a:r>
          </a:p>
        </p:txBody>
      </p:sp>
      <p:sp>
        <p:nvSpPr>
          <p:cNvPr id="140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Illustrate typical sequences of interaction among system components to meet an implicit objective</a:t>
            </a:r>
          </a:p>
          <a:p>
            <a:pPr>
              <a:lnSpc>
                <a:spcPct val="140000"/>
              </a:lnSpc>
            </a:pPr>
            <a:r>
              <a:rPr lang="en-US" smtClean="0"/>
              <a:t>Widely used for...</a:t>
            </a:r>
          </a:p>
          <a:p>
            <a:pPr lvl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explanation</a:t>
            </a:r>
            <a:r>
              <a:rPr lang="en-US" smtClean="0"/>
              <a:t> of system-</a:t>
            </a:r>
            <a:r>
              <a:rPr lang="en-US" i="1" smtClean="0"/>
              <a:t>as-is</a:t>
            </a:r>
            <a:endParaRPr lang="en-US" smtClean="0"/>
          </a:p>
          <a:p>
            <a:pPr lvl="1"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exploration</a:t>
            </a:r>
            <a:r>
              <a:rPr lang="en-US" smtClean="0"/>
              <a:t> of system-</a:t>
            </a:r>
            <a:r>
              <a:rPr lang="en-US" i="1" smtClean="0"/>
              <a:t>to-be</a:t>
            </a:r>
            <a:r>
              <a:rPr lang="en-US" smtClean="0"/>
              <a:t>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elicitation of further info ...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mtClean="0"/>
              <a:t>                             e.g.  WHY this interaction sequence ?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mtClean="0"/>
              <a:t>                                     WHY among these components ?</a:t>
            </a:r>
          </a:p>
          <a:p>
            <a:pPr lvl="1">
              <a:lnSpc>
                <a:spcPct val="130000"/>
              </a:lnSpc>
            </a:pPr>
            <a:r>
              <a:rPr lang="en-US" smtClean="0"/>
              <a:t>specification of acceptance test cases</a:t>
            </a:r>
          </a:p>
          <a:p>
            <a:pPr>
              <a:lnSpc>
                <a:spcPct val="160000"/>
              </a:lnSpc>
            </a:pPr>
            <a:r>
              <a:rPr lang="en-US" smtClean="0"/>
              <a:t>Represented by text or diagram </a:t>
            </a:r>
            <a:r>
              <a:rPr lang="en-US" sz="2000" smtClean="0"/>
              <a:t>(see Chap. 4)</a:t>
            </a:r>
            <a:endParaRPr lang="en-US" smtClean="0"/>
          </a:p>
        </p:txBody>
      </p:sp>
      <p:pic>
        <p:nvPicPr>
          <p:cNvPr id="31748" name="Picture 4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34620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8464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71450"/>
            <a:ext cx="8653463" cy="762000"/>
          </a:xfrm>
        </p:spPr>
        <p:txBody>
          <a:bodyPr/>
          <a:lstStyle/>
          <a:p>
            <a:r>
              <a:rPr lang="en-US" smtClean="0"/>
              <a:t>Scenario example: meeting scheduling</a:t>
            </a:r>
          </a:p>
        </p:txBody>
      </p:sp>
      <p:sp>
        <p:nvSpPr>
          <p:cNvPr id="14018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4163" y="871538"/>
            <a:ext cx="8583612" cy="5424487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1.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</a:t>
            </a:r>
            <a:r>
              <a:rPr kumimoji="0" lang="en-US" sz="2000" i="1" smtClean="0"/>
              <a:t>asks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for planning a meeting within some date range. The request includes a list of desired participants.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2.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checks that the initiator is entitled to do so and that the request is valid. It </a:t>
            </a:r>
            <a:r>
              <a:rPr kumimoji="0" lang="en-US" sz="2000" i="1" smtClean="0"/>
              <a:t>confirms</a:t>
            </a:r>
            <a:r>
              <a:rPr kumimoji="0" lang="en-US" sz="2000" smtClean="0"/>
              <a:t>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that the requested meeting is initiated.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3.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</a:t>
            </a:r>
            <a:r>
              <a:rPr kumimoji="0" lang="en-US" sz="2000" i="1" smtClean="0"/>
              <a:t>asks</a:t>
            </a:r>
            <a:r>
              <a:rPr kumimoji="0" lang="en-US" sz="2000" smtClean="0"/>
              <a:t> all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s in the submitted list to send their date and location constraints back within the prescribed date range.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4.</a:t>
            </a:r>
            <a:r>
              <a:rPr kumimoji="0" lang="en-US" sz="2000" smtClean="0"/>
              <a:t> When a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 </a:t>
            </a:r>
            <a:r>
              <a:rPr kumimoji="0" lang="en-US" sz="2000" i="1" smtClean="0"/>
              <a:t>returns</a:t>
            </a:r>
            <a:r>
              <a:rPr kumimoji="0" lang="en-US" sz="2000" smtClean="0"/>
              <a:t> her constraints,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validates them (e.g., with respect to the prescribed date range).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It</a:t>
            </a:r>
            <a:r>
              <a:rPr kumimoji="0" lang="en-US" sz="2000" smtClean="0"/>
              <a:t> </a:t>
            </a:r>
            <a:r>
              <a:rPr kumimoji="0" lang="en-US" sz="2000" i="1" smtClean="0"/>
              <a:t>confirms</a:t>
            </a:r>
            <a:r>
              <a:rPr kumimoji="0" lang="en-US" sz="2000" smtClean="0"/>
              <a:t>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 that the constraints have been safely received.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5.</a:t>
            </a:r>
            <a:r>
              <a:rPr kumimoji="0" lang="en-US" sz="2000" smtClean="0"/>
              <a:t> Once all valid constraints are </a:t>
            </a:r>
            <a:r>
              <a:rPr kumimoji="0" lang="en-US" sz="2000" i="1" smtClean="0"/>
              <a:t>received</a:t>
            </a:r>
            <a:r>
              <a:rPr kumimoji="0" lang="en-US" sz="2000" smtClean="0"/>
              <a:t>,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determines a meeting date and location that fit them.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6.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</a:t>
            </a:r>
            <a:r>
              <a:rPr kumimoji="0" lang="en-US" sz="2000" i="1" smtClean="0"/>
              <a:t>notifies</a:t>
            </a:r>
            <a:r>
              <a:rPr kumimoji="0" lang="en-US" sz="2000" smtClean="0"/>
              <a:t> the scheduled meeting date and location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and to all invited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s</a:t>
            </a:r>
            <a:endParaRPr kumimoji="0" lang="en-US" smtClean="0">
              <a:latin typeface="Arial" pitchFamily="34" charset="0"/>
            </a:endParaRPr>
          </a:p>
        </p:txBody>
      </p:sp>
      <p:pic>
        <p:nvPicPr>
          <p:cNvPr id="3277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57150"/>
            <a:ext cx="11731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491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scenario</a:t>
            </a:r>
          </a:p>
        </p:txBody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236663"/>
            <a:ext cx="8699500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Positive</a:t>
            </a:r>
            <a:r>
              <a:rPr lang="en-US" smtClean="0"/>
              <a:t> scenario </a:t>
            </a:r>
            <a:r>
              <a:rPr lang="en-US" sz="2000" smtClean="0"/>
              <a:t>=</a:t>
            </a:r>
            <a:r>
              <a:rPr lang="en-US" smtClean="0"/>
              <a:t> one behavior the system should cover (example)</a:t>
            </a:r>
          </a:p>
          <a:p>
            <a:pPr>
              <a:spcBef>
                <a:spcPct val="3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Negative</a:t>
            </a:r>
            <a:r>
              <a:rPr lang="en-US" smtClean="0"/>
              <a:t> scenario = one behavior the system should exclude (counter-example), </a:t>
            </a:r>
            <a:r>
              <a:rPr lang="en-US" sz="2000" smtClean="0"/>
              <a:t>e.g.</a:t>
            </a:r>
            <a:endParaRPr lang="en-US" smtClean="0"/>
          </a:p>
          <a:p>
            <a:pPr lvl="1"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1. A participant returns a list of constraints covering all dates within the given date range</a:t>
            </a:r>
          </a:p>
          <a:p>
            <a:pPr lvl="1"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2. The scheduler forwards this message to all participants asking them for alternative constraints within extended date range</a:t>
            </a:r>
            <a:endParaRPr lang="en-US" sz="2000" smtClean="0"/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Normal</a:t>
            </a:r>
            <a:r>
              <a:rPr lang="en-US" smtClean="0"/>
              <a:t> scenario:  everything proceeds as expected</a:t>
            </a:r>
          </a:p>
          <a:p>
            <a:pPr>
              <a:spcBef>
                <a:spcPct val="3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Abnormal</a:t>
            </a:r>
            <a:r>
              <a:rPr lang="en-US" smtClean="0"/>
              <a:t> scenario = a desired interaction sequence in exception situation </a:t>
            </a:r>
            <a:r>
              <a:rPr lang="en-US" sz="2000" smtClean="0"/>
              <a:t>(still positive)</a:t>
            </a: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meeting initiator not authorized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mtClean="0">
                <a:solidFill>
                  <a:srgbClr val="5F5F5F"/>
                </a:solidFill>
              </a:rPr>
              <a:t>      participant constraints not valid</a:t>
            </a:r>
            <a:endParaRPr lang="en-US" smtClean="0"/>
          </a:p>
        </p:txBody>
      </p:sp>
      <p:pic>
        <p:nvPicPr>
          <p:cNvPr id="33796" name="Picture 4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18745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56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WHAT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9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46200"/>
            <a:ext cx="8751887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Identify &amp; define the system-to-be’s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functional services </a:t>
            </a:r>
            <a:r>
              <a:rPr lang="en-US" smtClean="0"/>
              <a:t>(software services, associated manual procedures)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to satisfy the identified objectives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according to quality constraints: security, performance, ...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based on realistic assumptions about the environment</a:t>
            </a:r>
          </a:p>
          <a:p>
            <a:pPr>
              <a:lnSpc>
                <a:spcPct val="120000"/>
              </a:lnSpc>
              <a:defRPr/>
            </a:pPr>
            <a:r>
              <a:rPr lang="en-US" smtClean="0"/>
              <a:t>Example: airport train control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“Computation of safe train accelerations”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“Display of useful information for passengers inside trains”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40000"/>
              </a:lnSpc>
              <a:defRPr/>
            </a:pPr>
            <a:r>
              <a:rPr lang="en-US" smtClean="0"/>
              <a:t>Difficulties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Identify the right set of features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  <a:defRPr/>
            </a:pPr>
            <a:r>
              <a:rPr lang="en-US" smtClean="0"/>
              <a:t>Specify these precisely for understanding by all parties</a:t>
            </a:r>
            <a:endParaRPr lang="en-US" sz="2000" smtClean="0"/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Ensure backward traceability to system objectives</a:t>
            </a:r>
          </a:p>
        </p:txBody>
      </p:sp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228600" y="228600"/>
            <a:ext cx="1524000" cy="809625"/>
            <a:chOff x="2949" y="2076"/>
            <a:chExt cx="2358" cy="839"/>
          </a:xfrm>
        </p:grpSpPr>
        <p:sp>
          <p:nvSpPr>
            <p:cNvPr id="1390597" name="Freeform 5"/>
            <p:cNvSpPr>
              <a:spLocks/>
            </p:cNvSpPr>
            <p:nvPr/>
          </p:nvSpPr>
          <p:spPr bwMode="auto">
            <a:xfrm>
              <a:off x="3111" y="2120"/>
              <a:ext cx="2196" cy="795"/>
            </a:xfrm>
            <a:custGeom>
              <a:avLst/>
              <a:gdLst/>
              <a:ahLst/>
              <a:cxnLst>
                <a:cxn ang="0">
                  <a:pos x="716" y="113"/>
                </a:cxn>
                <a:cxn ang="0">
                  <a:pos x="807" y="108"/>
                </a:cxn>
                <a:cxn ang="0">
                  <a:pos x="903" y="113"/>
                </a:cxn>
                <a:cxn ang="0">
                  <a:pos x="985" y="123"/>
                </a:cxn>
                <a:cxn ang="0">
                  <a:pos x="1069" y="128"/>
                </a:cxn>
                <a:cxn ang="0">
                  <a:pos x="1151" y="128"/>
                </a:cxn>
                <a:cxn ang="0">
                  <a:pos x="1231" y="121"/>
                </a:cxn>
                <a:cxn ang="0">
                  <a:pos x="1311" y="106"/>
                </a:cxn>
                <a:cxn ang="0">
                  <a:pos x="1431" y="75"/>
                </a:cxn>
                <a:cxn ang="0">
                  <a:pos x="1576" y="41"/>
                </a:cxn>
                <a:cxn ang="0">
                  <a:pos x="1723" y="14"/>
                </a:cxn>
                <a:cxn ang="0">
                  <a:pos x="1872" y="1"/>
                </a:cxn>
                <a:cxn ang="0">
                  <a:pos x="2019" y="2"/>
                </a:cxn>
                <a:cxn ang="0">
                  <a:pos x="2145" y="24"/>
                </a:cxn>
                <a:cxn ang="0">
                  <a:pos x="2192" y="80"/>
                </a:cxn>
                <a:cxn ang="0">
                  <a:pos x="2185" y="149"/>
                </a:cxn>
                <a:cxn ang="0">
                  <a:pos x="2139" y="184"/>
                </a:cxn>
                <a:cxn ang="0">
                  <a:pos x="2064" y="192"/>
                </a:cxn>
                <a:cxn ang="0">
                  <a:pos x="1977" y="186"/>
                </a:cxn>
                <a:cxn ang="0">
                  <a:pos x="1893" y="180"/>
                </a:cxn>
                <a:cxn ang="0">
                  <a:pos x="1832" y="188"/>
                </a:cxn>
                <a:cxn ang="0">
                  <a:pos x="1801" y="279"/>
                </a:cxn>
                <a:cxn ang="0">
                  <a:pos x="1801" y="462"/>
                </a:cxn>
                <a:cxn ang="0">
                  <a:pos x="1824" y="720"/>
                </a:cxn>
                <a:cxn ang="0">
                  <a:pos x="1845" y="1056"/>
                </a:cxn>
                <a:cxn ang="0">
                  <a:pos x="1870" y="1313"/>
                </a:cxn>
                <a:cxn ang="0">
                  <a:pos x="1847" y="1389"/>
                </a:cxn>
                <a:cxn ang="0">
                  <a:pos x="1782" y="1444"/>
                </a:cxn>
                <a:cxn ang="0">
                  <a:pos x="1696" y="1467"/>
                </a:cxn>
                <a:cxn ang="0">
                  <a:pos x="1610" y="1482"/>
                </a:cxn>
                <a:cxn ang="0">
                  <a:pos x="1524" y="1494"/>
                </a:cxn>
                <a:cxn ang="0">
                  <a:pos x="1437" y="1504"/>
                </a:cxn>
                <a:cxn ang="0">
                  <a:pos x="1347" y="1513"/>
                </a:cxn>
                <a:cxn ang="0">
                  <a:pos x="1246" y="1526"/>
                </a:cxn>
                <a:cxn ang="0">
                  <a:pos x="1126" y="1541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3" y="1574"/>
                </a:cxn>
                <a:cxn ang="0">
                  <a:pos x="653" y="1578"/>
                </a:cxn>
                <a:cxn ang="0">
                  <a:pos x="540" y="1582"/>
                </a:cxn>
                <a:cxn ang="0">
                  <a:pos x="426" y="1587"/>
                </a:cxn>
                <a:cxn ang="0">
                  <a:pos x="313" y="1590"/>
                </a:cxn>
                <a:cxn ang="0">
                  <a:pos x="202" y="1584"/>
                </a:cxn>
                <a:cxn ang="0">
                  <a:pos x="96" y="1564"/>
                </a:cxn>
                <a:cxn ang="0">
                  <a:pos x="12" y="1513"/>
                </a:cxn>
                <a:cxn ang="0">
                  <a:pos x="8" y="1424"/>
                </a:cxn>
                <a:cxn ang="0">
                  <a:pos x="76" y="1354"/>
                </a:cxn>
                <a:cxn ang="0">
                  <a:pos x="174" y="1348"/>
                </a:cxn>
                <a:cxn ang="0">
                  <a:pos x="288" y="1365"/>
                </a:cxn>
                <a:cxn ang="0">
                  <a:pos x="435" y="1285"/>
                </a:cxn>
                <a:cxn ang="0">
                  <a:pos x="483" y="1014"/>
                </a:cxn>
                <a:cxn ang="0">
                  <a:pos x="426" y="734"/>
                </a:cxn>
                <a:cxn ang="0">
                  <a:pos x="408" y="493"/>
                </a:cxn>
                <a:cxn ang="0">
                  <a:pos x="441" y="310"/>
                </a:cxn>
                <a:cxn ang="0">
                  <a:pos x="492" y="223"/>
                </a:cxn>
                <a:cxn ang="0">
                  <a:pos x="572" y="147"/>
                </a:cxn>
                <a:cxn ang="0">
                  <a:pos x="628" y="118"/>
                </a:cxn>
              </a:cxnLst>
              <a:rect l="0" t="0" r="r" b="b"/>
              <a:pathLst>
                <a:path w="2196" h="1590">
                  <a:moveTo>
                    <a:pt x="655" y="118"/>
                  </a:moveTo>
                  <a:lnTo>
                    <a:pt x="685" y="115"/>
                  </a:lnTo>
                  <a:lnTo>
                    <a:pt x="716" y="113"/>
                  </a:lnTo>
                  <a:lnTo>
                    <a:pt x="744" y="110"/>
                  </a:lnTo>
                  <a:lnTo>
                    <a:pt x="777" y="108"/>
                  </a:lnTo>
                  <a:lnTo>
                    <a:pt x="807" y="108"/>
                  </a:lnTo>
                  <a:lnTo>
                    <a:pt x="838" y="108"/>
                  </a:lnTo>
                  <a:lnTo>
                    <a:pt x="870" y="109"/>
                  </a:lnTo>
                  <a:lnTo>
                    <a:pt x="903" y="113"/>
                  </a:lnTo>
                  <a:lnTo>
                    <a:pt x="929" y="117"/>
                  </a:lnTo>
                  <a:lnTo>
                    <a:pt x="958" y="119"/>
                  </a:lnTo>
                  <a:lnTo>
                    <a:pt x="985" y="123"/>
                  </a:lnTo>
                  <a:lnTo>
                    <a:pt x="1013" y="124"/>
                  </a:lnTo>
                  <a:lnTo>
                    <a:pt x="1040" y="127"/>
                  </a:lnTo>
                  <a:lnTo>
                    <a:pt x="1069" y="128"/>
                  </a:lnTo>
                  <a:lnTo>
                    <a:pt x="1095" y="128"/>
                  </a:lnTo>
                  <a:lnTo>
                    <a:pt x="1124" y="128"/>
                  </a:lnTo>
                  <a:lnTo>
                    <a:pt x="1151" y="128"/>
                  </a:lnTo>
                  <a:lnTo>
                    <a:pt x="1177" y="127"/>
                  </a:lnTo>
                  <a:lnTo>
                    <a:pt x="1204" y="124"/>
                  </a:lnTo>
                  <a:lnTo>
                    <a:pt x="1231" y="121"/>
                  </a:lnTo>
                  <a:lnTo>
                    <a:pt x="1257" y="117"/>
                  </a:lnTo>
                  <a:lnTo>
                    <a:pt x="1284" y="113"/>
                  </a:lnTo>
                  <a:lnTo>
                    <a:pt x="1311" y="106"/>
                  </a:lnTo>
                  <a:lnTo>
                    <a:pt x="1338" y="100"/>
                  </a:lnTo>
                  <a:lnTo>
                    <a:pt x="1385" y="87"/>
                  </a:lnTo>
                  <a:lnTo>
                    <a:pt x="1431" y="75"/>
                  </a:lnTo>
                  <a:lnTo>
                    <a:pt x="1479" y="63"/>
                  </a:lnTo>
                  <a:lnTo>
                    <a:pt x="1528" y="52"/>
                  </a:lnTo>
                  <a:lnTo>
                    <a:pt x="1576" y="41"/>
                  </a:lnTo>
                  <a:lnTo>
                    <a:pt x="1626" y="31"/>
                  </a:lnTo>
                  <a:lnTo>
                    <a:pt x="1673" y="22"/>
                  </a:lnTo>
                  <a:lnTo>
                    <a:pt x="1723" y="14"/>
                  </a:lnTo>
                  <a:lnTo>
                    <a:pt x="1772" y="9"/>
                  </a:lnTo>
                  <a:lnTo>
                    <a:pt x="1822" y="4"/>
                  </a:lnTo>
                  <a:lnTo>
                    <a:pt x="1872" y="1"/>
                  </a:lnTo>
                  <a:lnTo>
                    <a:pt x="1921" y="0"/>
                  </a:lnTo>
                  <a:lnTo>
                    <a:pt x="1969" y="0"/>
                  </a:lnTo>
                  <a:lnTo>
                    <a:pt x="2019" y="2"/>
                  </a:lnTo>
                  <a:lnTo>
                    <a:pt x="2068" y="8"/>
                  </a:lnTo>
                  <a:lnTo>
                    <a:pt x="2116" y="15"/>
                  </a:lnTo>
                  <a:lnTo>
                    <a:pt x="2145" y="24"/>
                  </a:lnTo>
                  <a:lnTo>
                    <a:pt x="2165" y="40"/>
                  </a:lnTo>
                  <a:lnTo>
                    <a:pt x="2181" y="58"/>
                  </a:lnTo>
                  <a:lnTo>
                    <a:pt x="2192" y="80"/>
                  </a:lnTo>
                  <a:lnTo>
                    <a:pt x="2196" y="104"/>
                  </a:lnTo>
                  <a:lnTo>
                    <a:pt x="2194" y="127"/>
                  </a:lnTo>
                  <a:lnTo>
                    <a:pt x="2185" y="149"/>
                  </a:lnTo>
                  <a:lnTo>
                    <a:pt x="2171" y="167"/>
                  </a:lnTo>
                  <a:lnTo>
                    <a:pt x="2158" y="178"/>
                  </a:lnTo>
                  <a:lnTo>
                    <a:pt x="2139" y="184"/>
                  </a:lnTo>
                  <a:lnTo>
                    <a:pt x="2116" y="189"/>
                  </a:lnTo>
                  <a:lnTo>
                    <a:pt x="2091" y="191"/>
                  </a:lnTo>
                  <a:lnTo>
                    <a:pt x="2064" y="192"/>
                  </a:lnTo>
                  <a:lnTo>
                    <a:pt x="2036" y="191"/>
                  </a:lnTo>
                  <a:lnTo>
                    <a:pt x="2005" y="188"/>
                  </a:lnTo>
                  <a:lnTo>
                    <a:pt x="1977" y="186"/>
                  </a:lnTo>
                  <a:lnTo>
                    <a:pt x="1946" y="184"/>
                  </a:lnTo>
                  <a:lnTo>
                    <a:pt x="1917" y="182"/>
                  </a:lnTo>
                  <a:lnTo>
                    <a:pt x="1893" y="180"/>
                  </a:lnTo>
                  <a:lnTo>
                    <a:pt x="1868" y="182"/>
                  </a:lnTo>
                  <a:lnTo>
                    <a:pt x="1849" y="183"/>
                  </a:lnTo>
                  <a:lnTo>
                    <a:pt x="1832" y="188"/>
                  </a:lnTo>
                  <a:lnTo>
                    <a:pt x="1820" y="195"/>
                  </a:lnTo>
                  <a:lnTo>
                    <a:pt x="1814" y="205"/>
                  </a:lnTo>
                  <a:lnTo>
                    <a:pt x="1801" y="279"/>
                  </a:lnTo>
                  <a:lnTo>
                    <a:pt x="1797" y="349"/>
                  </a:lnTo>
                  <a:lnTo>
                    <a:pt x="1799" y="412"/>
                  </a:lnTo>
                  <a:lnTo>
                    <a:pt x="1801" y="462"/>
                  </a:lnTo>
                  <a:lnTo>
                    <a:pt x="1805" y="562"/>
                  </a:lnTo>
                  <a:lnTo>
                    <a:pt x="1813" y="635"/>
                  </a:lnTo>
                  <a:lnTo>
                    <a:pt x="1824" y="720"/>
                  </a:lnTo>
                  <a:lnTo>
                    <a:pt x="1841" y="859"/>
                  </a:lnTo>
                  <a:lnTo>
                    <a:pt x="1847" y="960"/>
                  </a:lnTo>
                  <a:lnTo>
                    <a:pt x="1845" y="1056"/>
                  </a:lnTo>
                  <a:lnTo>
                    <a:pt x="1849" y="1161"/>
                  </a:lnTo>
                  <a:lnTo>
                    <a:pt x="1868" y="1289"/>
                  </a:lnTo>
                  <a:lnTo>
                    <a:pt x="1870" y="1313"/>
                  </a:lnTo>
                  <a:lnTo>
                    <a:pt x="1868" y="1339"/>
                  </a:lnTo>
                  <a:lnTo>
                    <a:pt x="1858" y="1364"/>
                  </a:lnTo>
                  <a:lnTo>
                    <a:pt x="1847" y="1389"/>
                  </a:lnTo>
                  <a:lnTo>
                    <a:pt x="1828" y="1411"/>
                  </a:lnTo>
                  <a:lnTo>
                    <a:pt x="1807" y="1430"/>
                  </a:lnTo>
                  <a:lnTo>
                    <a:pt x="1782" y="1444"/>
                  </a:lnTo>
                  <a:lnTo>
                    <a:pt x="1751" y="1455"/>
                  </a:lnTo>
                  <a:lnTo>
                    <a:pt x="1723" y="1461"/>
                  </a:lnTo>
                  <a:lnTo>
                    <a:pt x="1696" y="1467"/>
                  </a:lnTo>
                  <a:lnTo>
                    <a:pt x="1668" y="1472"/>
                  </a:lnTo>
                  <a:lnTo>
                    <a:pt x="1639" y="1477"/>
                  </a:lnTo>
                  <a:lnTo>
                    <a:pt x="1610" y="1482"/>
                  </a:lnTo>
                  <a:lnTo>
                    <a:pt x="1582" y="1486"/>
                  </a:lnTo>
                  <a:lnTo>
                    <a:pt x="1553" y="1490"/>
                  </a:lnTo>
                  <a:lnTo>
                    <a:pt x="1524" y="1494"/>
                  </a:lnTo>
                  <a:lnTo>
                    <a:pt x="1494" y="1496"/>
                  </a:lnTo>
                  <a:lnTo>
                    <a:pt x="1465" y="1500"/>
                  </a:lnTo>
                  <a:lnTo>
                    <a:pt x="1437" y="1504"/>
                  </a:lnTo>
                  <a:lnTo>
                    <a:pt x="1406" y="1507"/>
                  </a:lnTo>
                  <a:lnTo>
                    <a:pt x="1376" y="1511"/>
                  </a:lnTo>
                  <a:lnTo>
                    <a:pt x="1347" y="1513"/>
                  </a:lnTo>
                  <a:lnTo>
                    <a:pt x="1317" y="1517"/>
                  </a:lnTo>
                  <a:lnTo>
                    <a:pt x="1286" y="1521"/>
                  </a:lnTo>
                  <a:lnTo>
                    <a:pt x="1246" y="1526"/>
                  </a:lnTo>
                  <a:lnTo>
                    <a:pt x="1206" y="1532"/>
                  </a:lnTo>
                  <a:lnTo>
                    <a:pt x="1166" y="1537"/>
                  </a:lnTo>
                  <a:lnTo>
                    <a:pt x="1126" y="1541"/>
                  </a:lnTo>
                  <a:lnTo>
                    <a:pt x="1086" y="1546"/>
                  </a:lnTo>
                  <a:lnTo>
                    <a:pt x="1048" y="1551"/>
                  </a:lnTo>
                  <a:lnTo>
                    <a:pt x="1007" y="1555"/>
                  </a:lnTo>
                  <a:lnTo>
                    <a:pt x="969" y="1559"/>
                  </a:lnTo>
                  <a:lnTo>
                    <a:pt x="929" y="1563"/>
                  </a:lnTo>
                  <a:lnTo>
                    <a:pt x="889" y="1567"/>
                  </a:lnTo>
                  <a:lnTo>
                    <a:pt x="851" y="1569"/>
                  </a:lnTo>
                  <a:lnTo>
                    <a:pt x="811" y="1572"/>
                  </a:lnTo>
                  <a:lnTo>
                    <a:pt x="773" y="1574"/>
                  </a:lnTo>
                  <a:lnTo>
                    <a:pt x="733" y="1576"/>
                  </a:lnTo>
                  <a:lnTo>
                    <a:pt x="693" y="1577"/>
                  </a:lnTo>
                  <a:lnTo>
                    <a:pt x="653" y="1578"/>
                  </a:lnTo>
                  <a:lnTo>
                    <a:pt x="614" y="1578"/>
                  </a:lnTo>
                  <a:lnTo>
                    <a:pt x="578" y="1580"/>
                  </a:lnTo>
                  <a:lnTo>
                    <a:pt x="540" y="1582"/>
                  </a:lnTo>
                  <a:lnTo>
                    <a:pt x="502" y="1584"/>
                  </a:lnTo>
                  <a:lnTo>
                    <a:pt x="464" y="1586"/>
                  </a:lnTo>
                  <a:lnTo>
                    <a:pt x="426" y="1587"/>
                  </a:lnTo>
                  <a:lnTo>
                    <a:pt x="387" y="1589"/>
                  </a:lnTo>
                  <a:lnTo>
                    <a:pt x="351" y="1590"/>
                  </a:lnTo>
                  <a:lnTo>
                    <a:pt x="313" y="1590"/>
                  </a:lnTo>
                  <a:lnTo>
                    <a:pt x="275" y="1589"/>
                  </a:lnTo>
                  <a:lnTo>
                    <a:pt x="239" y="1587"/>
                  </a:lnTo>
                  <a:lnTo>
                    <a:pt x="202" y="1584"/>
                  </a:lnTo>
                  <a:lnTo>
                    <a:pt x="166" y="1580"/>
                  </a:lnTo>
                  <a:lnTo>
                    <a:pt x="130" y="1573"/>
                  </a:lnTo>
                  <a:lnTo>
                    <a:pt x="96" y="1564"/>
                  </a:lnTo>
                  <a:lnTo>
                    <a:pt x="61" y="1554"/>
                  </a:lnTo>
                  <a:lnTo>
                    <a:pt x="33" y="1538"/>
                  </a:lnTo>
                  <a:lnTo>
                    <a:pt x="12" y="1513"/>
                  </a:lnTo>
                  <a:lnTo>
                    <a:pt x="2" y="1486"/>
                  </a:lnTo>
                  <a:lnTo>
                    <a:pt x="0" y="1455"/>
                  </a:lnTo>
                  <a:lnTo>
                    <a:pt x="8" y="1424"/>
                  </a:lnTo>
                  <a:lnTo>
                    <a:pt x="23" y="1395"/>
                  </a:lnTo>
                  <a:lnTo>
                    <a:pt x="46" y="1370"/>
                  </a:lnTo>
                  <a:lnTo>
                    <a:pt x="76" y="1354"/>
                  </a:lnTo>
                  <a:lnTo>
                    <a:pt x="107" y="1347"/>
                  </a:lnTo>
                  <a:lnTo>
                    <a:pt x="139" y="1346"/>
                  </a:lnTo>
                  <a:lnTo>
                    <a:pt x="174" y="1348"/>
                  </a:lnTo>
                  <a:lnTo>
                    <a:pt x="210" y="1354"/>
                  </a:lnTo>
                  <a:lnTo>
                    <a:pt x="248" y="1360"/>
                  </a:lnTo>
                  <a:lnTo>
                    <a:pt x="288" y="1365"/>
                  </a:lnTo>
                  <a:lnTo>
                    <a:pt x="328" y="1369"/>
                  </a:lnTo>
                  <a:lnTo>
                    <a:pt x="366" y="1368"/>
                  </a:lnTo>
                  <a:lnTo>
                    <a:pt x="435" y="1285"/>
                  </a:lnTo>
                  <a:lnTo>
                    <a:pt x="473" y="1198"/>
                  </a:lnTo>
                  <a:lnTo>
                    <a:pt x="487" y="1108"/>
                  </a:lnTo>
                  <a:lnTo>
                    <a:pt x="483" y="1014"/>
                  </a:lnTo>
                  <a:lnTo>
                    <a:pt x="468" y="921"/>
                  </a:lnTo>
                  <a:lnTo>
                    <a:pt x="447" y="826"/>
                  </a:lnTo>
                  <a:lnTo>
                    <a:pt x="426" y="734"/>
                  </a:lnTo>
                  <a:lnTo>
                    <a:pt x="410" y="643"/>
                  </a:lnTo>
                  <a:lnTo>
                    <a:pt x="407" y="569"/>
                  </a:lnTo>
                  <a:lnTo>
                    <a:pt x="408" y="493"/>
                  </a:lnTo>
                  <a:lnTo>
                    <a:pt x="418" y="419"/>
                  </a:lnTo>
                  <a:lnTo>
                    <a:pt x="431" y="343"/>
                  </a:lnTo>
                  <a:lnTo>
                    <a:pt x="441" y="310"/>
                  </a:lnTo>
                  <a:lnTo>
                    <a:pt x="454" y="280"/>
                  </a:lnTo>
                  <a:lnTo>
                    <a:pt x="471" y="252"/>
                  </a:lnTo>
                  <a:lnTo>
                    <a:pt x="492" y="223"/>
                  </a:lnTo>
                  <a:lnTo>
                    <a:pt x="517" y="197"/>
                  </a:lnTo>
                  <a:lnTo>
                    <a:pt x="544" y="171"/>
                  </a:lnTo>
                  <a:lnTo>
                    <a:pt x="572" y="147"/>
                  </a:lnTo>
                  <a:lnTo>
                    <a:pt x="603" y="122"/>
                  </a:lnTo>
                  <a:lnTo>
                    <a:pt x="614" y="118"/>
                  </a:lnTo>
                  <a:lnTo>
                    <a:pt x="628" y="118"/>
                  </a:lnTo>
                  <a:lnTo>
                    <a:pt x="641" y="118"/>
                  </a:lnTo>
                  <a:lnTo>
                    <a:pt x="655" y="1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598" name="Freeform 6"/>
            <p:cNvSpPr>
              <a:spLocks/>
            </p:cNvSpPr>
            <p:nvPr/>
          </p:nvSpPr>
          <p:spPr bwMode="auto">
            <a:xfrm>
              <a:off x="2959" y="2079"/>
              <a:ext cx="2193" cy="796"/>
            </a:xfrm>
            <a:custGeom>
              <a:avLst/>
              <a:gdLst/>
              <a:ahLst/>
              <a:cxnLst>
                <a:cxn ang="0">
                  <a:pos x="713" y="115"/>
                </a:cxn>
                <a:cxn ang="0">
                  <a:pos x="805" y="109"/>
                </a:cxn>
                <a:cxn ang="0">
                  <a:pos x="900" y="115"/>
                </a:cxn>
                <a:cxn ang="0">
                  <a:pos x="982" y="124"/>
                </a:cxn>
                <a:cxn ang="0">
                  <a:pos x="1066" y="129"/>
                </a:cxn>
                <a:cxn ang="0">
                  <a:pos x="1148" y="129"/>
                </a:cxn>
                <a:cxn ang="0">
                  <a:pos x="1230" y="122"/>
                </a:cxn>
                <a:cxn ang="0">
                  <a:pos x="1310" y="108"/>
                </a:cxn>
                <a:cxn ang="0">
                  <a:pos x="1430" y="76"/>
                </a:cxn>
                <a:cxn ang="0">
                  <a:pos x="1573" y="42"/>
                </a:cxn>
                <a:cxn ang="0">
                  <a:pos x="1720" y="16"/>
                </a:cxn>
                <a:cxn ang="0">
                  <a:pos x="1869" y="1"/>
                </a:cxn>
                <a:cxn ang="0">
                  <a:pos x="2016" y="3"/>
                </a:cxn>
                <a:cxn ang="0">
                  <a:pos x="2142" y="25"/>
                </a:cxn>
                <a:cxn ang="0">
                  <a:pos x="2190" y="81"/>
                </a:cxn>
                <a:cxn ang="0">
                  <a:pos x="2182" y="150"/>
                </a:cxn>
                <a:cxn ang="0">
                  <a:pos x="2136" y="186"/>
                </a:cxn>
                <a:cxn ang="0">
                  <a:pos x="2062" y="192"/>
                </a:cxn>
                <a:cxn ang="0">
                  <a:pos x="1974" y="187"/>
                </a:cxn>
                <a:cxn ang="0">
                  <a:pos x="1890" y="181"/>
                </a:cxn>
                <a:cxn ang="0">
                  <a:pos x="1829" y="189"/>
                </a:cxn>
                <a:cxn ang="0">
                  <a:pos x="1799" y="280"/>
                </a:cxn>
                <a:cxn ang="0">
                  <a:pos x="1799" y="463"/>
                </a:cxn>
                <a:cxn ang="0">
                  <a:pos x="1821" y="723"/>
                </a:cxn>
                <a:cxn ang="0">
                  <a:pos x="1842" y="1058"/>
                </a:cxn>
                <a:cxn ang="0">
                  <a:pos x="1867" y="1314"/>
                </a:cxn>
                <a:cxn ang="0">
                  <a:pos x="1844" y="1389"/>
                </a:cxn>
                <a:cxn ang="0">
                  <a:pos x="1779" y="1446"/>
                </a:cxn>
                <a:cxn ang="0">
                  <a:pos x="1694" y="1468"/>
                </a:cxn>
                <a:cxn ang="0">
                  <a:pos x="1608" y="1483"/>
                </a:cxn>
                <a:cxn ang="0">
                  <a:pos x="1522" y="1494"/>
                </a:cxn>
                <a:cxn ang="0">
                  <a:pos x="1434" y="1505"/>
                </a:cxn>
                <a:cxn ang="0">
                  <a:pos x="1345" y="1514"/>
                </a:cxn>
                <a:cxn ang="0">
                  <a:pos x="1243" y="1527"/>
                </a:cxn>
                <a:cxn ang="0">
                  <a:pos x="1125" y="1542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0" y="1575"/>
                </a:cxn>
                <a:cxn ang="0">
                  <a:pos x="650" y="1579"/>
                </a:cxn>
                <a:cxn ang="0">
                  <a:pos x="538" y="1583"/>
                </a:cxn>
                <a:cxn ang="0">
                  <a:pos x="423" y="1589"/>
                </a:cxn>
                <a:cxn ang="0">
                  <a:pos x="310" y="1590"/>
                </a:cxn>
                <a:cxn ang="0">
                  <a:pos x="200" y="1584"/>
                </a:cxn>
                <a:cxn ang="0">
                  <a:pos x="93" y="1564"/>
                </a:cxn>
                <a:cxn ang="0">
                  <a:pos x="11" y="1514"/>
                </a:cxn>
                <a:cxn ang="0">
                  <a:pos x="5" y="1424"/>
                </a:cxn>
                <a:cxn ang="0">
                  <a:pos x="74" y="1354"/>
                </a:cxn>
                <a:cxn ang="0">
                  <a:pos x="171" y="1349"/>
                </a:cxn>
                <a:cxn ang="0">
                  <a:pos x="286" y="1367"/>
                </a:cxn>
                <a:cxn ang="0">
                  <a:pos x="433" y="1286"/>
                </a:cxn>
                <a:cxn ang="0">
                  <a:pos x="480" y="1016"/>
                </a:cxn>
                <a:cxn ang="0">
                  <a:pos x="423" y="736"/>
                </a:cxn>
                <a:cxn ang="0">
                  <a:pos x="406" y="494"/>
                </a:cxn>
                <a:cxn ang="0">
                  <a:pos x="440" y="312"/>
                </a:cxn>
                <a:cxn ang="0">
                  <a:pos x="490" y="225"/>
                </a:cxn>
                <a:cxn ang="0">
                  <a:pos x="570" y="148"/>
                </a:cxn>
                <a:cxn ang="0">
                  <a:pos x="625" y="118"/>
                </a:cxn>
              </a:cxnLst>
              <a:rect l="0" t="0" r="r" b="b"/>
              <a:pathLst>
                <a:path w="2193" h="1590">
                  <a:moveTo>
                    <a:pt x="652" y="120"/>
                  </a:moveTo>
                  <a:lnTo>
                    <a:pt x="683" y="117"/>
                  </a:lnTo>
                  <a:lnTo>
                    <a:pt x="713" y="115"/>
                  </a:lnTo>
                  <a:lnTo>
                    <a:pt x="744" y="112"/>
                  </a:lnTo>
                  <a:lnTo>
                    <a:pt x="774" y="109"/>
                  </a:lnTo>
                  <a:lnTo>
                    <a:pt x="805" y="109"/>
                  </a:lnTo>
                  <a:lnTo>
                    <a:pt x="837" y="109"/>
                  </a:lnTo>
                  <a:lnTo>
                    <a:pt x="868" y="111"/>
                  </a:lnTo>
                  <a:lnTo>
                    <a:pt x="900" y="115"/>
                  </a:lnTo>
                  <a:lnTo>
                    <a:pt x="927" y="118"/>
                  </a:lnTo>
                  <a:lnTo>
                    <a:pt x="955" y="121"/>
                  </a:lnTo>
                  <a:lnTo>
                    <a:pt x="982" y="124"/>
                  </a:lnTo>
                  <a:lnTo>
                    <a:pt x="1011" y="126"/>
                  </a:lnTo>
                  <a:lnTo>
                    <a:pt x="1039" y="128"/>
                  </a:lnTo>
                  <a:lnTo>
                    <a:pt x="1066" y="129"/>
                  </a:lnTo>
                  <a:lnTo>
                    <a:pt x="1095" y="130"/>
                  </a:lnTo>
                  <a:lnTo>
                    <a:pt x="1121" y="130"/>
                  </a:lnTo>
                  <a:lnTo>
                    <a:pt x="1148" y="129"/>
                  </a:lnTo>
                  <a:lnTo>
                    <a:pt x="1177" y="128"/>
                  </a:lnTo>
                  <a:lnTo>
                    <a:pt x="1203" y="126"/>
                  </a:lnTo>
                  <a:lnTo>
                    <a:pt x="1230" y="122"/>
                  </a:lnTo>
                  <a:lnTo>
                    <a:pt x="1257" y="118"/>
                  </a:lnTo>
                  <a:lnTo>
                    <a:pt x="1283" y="115"/>
                  </a:lnTo>
                  <a:lnTo>
                    <a:pt x="1310" y="108"/>
                  </a:lnTo>
                  <a:lnTo>
                    <a:pt x="1337" y="102"/>
                  </a:lnTo>
                  <a:lnTo>
                    <a:pt x="1383" y="89"/>
                  </a:lnTo>
                  <a:lnTo>
                    <a:pt x="1430" y="76"/>
                  </a:lnTo>
                  <a:lnTo>
                    <a:pt x="1478" y="64"/>
                  </a:lnTo>
                  <a:lnTo>
                    <a:pt x="1526" y="52"/>
                  </a:lnTo>
                  <a:lnTo>
                    <a:pt x="1573" y="42"/>
                  </a:lnTo>
                  <a:lnTo>
                    <a:pt x="1623" y="31"/>
                  </a:lnTo>
                  <a:lnTo>
                    <a:pt x="1673" y="24"/>
                  </a:lnTo>
                  <a:lnTo>
                    <a:pt x="1720" y="16"/>
                  </a:lnTo>
                  <a:lnTo>
                    <a:pt x="1770" y="9"/>
                  </a:lnTo>
                  <a:lnTo>
                    <a:pt x="1820" y="4"/>
                  </a:lnTo>
                  <a:lnTo>
                    <a:pt x="1869" y="1"/>
                  </a:lnTo>
                  <a:lnTo>
                    <a:pt x="1919" y="0"/>
                  </a:lnTo>
                  <a:lnTo>
                    <a:pt x="1966" y="0"/>
                  </a:lnTo>
                  <a:lnTo>
                    <a:pt x="2016" y="3"/>
                  </a:lnTo>
                  <a:lnTo>
                    <a:pt x="2066" y="8"/>
                  </a:lnTo>
                  <a:lnTo>
                    <a:pt x="2113" y="16"/>
                  </a:lnTo>
                  <a:lnTo>
                    <a:pt x="2142" y="25"/>
                  </a:lnTo>
                  <a:lnTo>
                    <a:pt x="2163" y="40"/>
                  </a:lnTo>
                  <a:lnTo>
                    <a:pt x="2178" y="59"/>
                  </a:lnTo>
                  <a:lnTo>
                    <a:pt x="2190" y="81"/>
                  </a:lnTo>
                  <a:lnTo>
                    <a:pt x="2193" y="104"/>
                  </a:lnTo>
                  <a:lnTo>
                    <a:pt x="2192" y="128"/>
                  </a:lnTo>
                  <a:lnTo>
                    <a:pt x="2182" y="150"/>
                  </a:lnTo>
                  <a:lnTo>
                    <a:pt x="2169" y="169"/>
                  </a:lnTo>
                  <a:lnTo>
                    <a:pt x="2155" y="179"/>
                  </a:lnTo>
                  <a:lnTo>
                    <a:pt x="2136" y="186"/>
                  </a:lnTo>
                  <a:lnTo>
                    <a:pt x="2113" y="190"/>
                  </a:lnTo>
                  <a:lnTo>
                    <a:pt x="2089" y="192"/>
                  </a:lnTo>
                  <a:lnTo>
                    <a:pt x="2062" y="192"/>
                  </a:lnTo>
                  <a:lnTo>
                    <a:pt x="2033" y="191"/>
                  </a:lnTo>
                  <a:lnTo>
                    <a:pt x="2003" y="189"/>
                  </a:lnTo>
                  <a:lnTo>
                    <a:pt x="1974" y="187"/>
                  </a:lnTo>
                  <a:lnTo>
                    <a:pt x="1944" y="185"/>
                  </a:lnTo>
                  <a:lnTo>
                    <a:pt x="1915" y="182"/>
                  </a:lnTo>
                  <a:lnTo>
                    <a:pt x="1890" y="181"/>
                  </a:lnTo>
                  <a:lnTo>
                    <a:pt x="1865" y="182"/>
                  </a:lnTo>
                  <a:lnTo>
                    <a:pt x="1846" y="183"/>
                  </a:lnTo>
                  <a:lnTo>
                    <a:pt x="1829" y="189"/>
                  </a:lnTo>
                  <a:lnTo>
                    <a:pt x="1818" y="195"/>
                  </a:lnTo>
                  <a:lnTo>
                    <a:pt x="1812" y="205"/>
                  </a:lnTo>
                  <a:lnTo>
                    <a:pt x="1799" y="280"/>
                  </a:lnTo>
                  <a:lnTo>
                    <a:pt x="1797" y="350"/>
                  </a:lnTo>
                  <a:lnTo>
                    <a:pt x="1797" y="412"/>
                  </a:lnTo>
                  <a:lnTo>
                    <a:pt x="1799" y="463"/>
                  </a:lnTo>
                  <a:lnTo>
                    <a:pt x="1802" y="563"/>
                  </a:lnTo>
                  <a:lnTo>
                    <a:pt x="1810" y="636"/>
                  </a:lnTo>
                  <a:lnTo>
                    <a:pt x="1821" y="723"/>
                  </a:lnTo>
                  <a:lnTo>
                    <a:pt x="1839" y="862"/>
                  </a:lnTo>
                  <a:lnTo>
                    <a:pt x="1844" y="962"/>
                  </a:lnTo>
                  <a:lnTo>
                    <a:pt x="1842" y="1058"/>
                  </a:lnTo>
                  <a:lnTo>
                    <a:pt x="1846" y="1162"/>
                  </a:lnTo>
                  <a:lnTo>
                    <a:pt x="1865" y="1289"/>
                  </a:lnTo>
                  <a:lnTo>
                    <a:pt x="1867" y="1314"/>
                  </a:lnTo>
                  <a:lnTo>
                    <a:pt x="1865" y="1340"/>
                  </a:lnTo>
                  <a:lnTo>
                    <a:pt x="1858" y="1364"/>
                  </a:lnTo>
                  <a:lnTo>
                    <a:pt x="1844" y="1389"/>
                  </a:lnTo>
                  <a:lnTo>
                    <a:pt x="1827" y="1412"/>
                  </a:lnTo>
                  <a:lnTo>
                    <a:pt x="1806" y="1431"/>
                  </a:lnTo>
                  <a:lnTo>
                    <a:pt x="1779" y="1446"/>
                  </a:lnTo>
                  <a:lnTo>
                    <a:pt x="1749" y="1457"/>
                  </a:lnTo>
                  <a:lnTo>
                    <a:pt x="1722" y="1463"/>
                  </a:lnTo>
                  <a:lnTo>
                    <a:pt x="1694" y="1468"/>
                  </a:lnTo>
                  <a:lnTo>
                    <a:pt x="1665" y="1474"/>
                  </a:lnTo>
                  <a:lnTo>
                    <a:pt x="1636" y="1479"/>
                  </a:lnTo>
                  <a:lnTo>
                    <a:pt x="1608" y="1483"/>
                  </a:lnTo>
                  <a:lnTo>
                    <a:pt x="1579" y="1487"/>
                  </a:lnTo>
                  <a:lnTo>
                    <a:pt x="1551" y="1490"/>
                  </a:lnTo>
                  <a:lnTo>
                    <a:pt x="1522" y="1494"/>
                  </a:lnTo>
                  <a:lnTo>
                    <a:pt x="1493" y="1497"/>
                  </a:lnTo>
                  <a:lnTo>
                    <a:pt x="1463" y="1501"/>
                  </a:lnTo>
                  <a:lnTo>
                    <a:pt x="1434" y="1505"/>
                  </a:lnTo>
                  <a:lnTo>
                    <a:pt x="1404" y="1507"/>
                  </a:lnTo>
                  <a:lnTo>
                    <a:pt x="1373" y="1511"/>
                  </a:lnTo>
                  <a:lnTo>
                    <a:pt x="1345" y="1514"/>
                  </a:lnTo>
                  <a:lnTo>
                    <a:pt x="1314" y="1518"/>
                  </a:lnTo>
                  <a:lnTo>
                    <a:pt x="1283" y="1522"/>
                  </a:lnTo>
                  <a:lnTo>
                    <a:pt x="1243" y="1527"/>
                  </a:lnTo>
                  <a:lnTo>
                    <a:pt x="1203" y="1532"/>
                  </a:lnTo>
                  <a:lnTo>
                    <a:pt x="1163" y="1537"/>
                  </a:lnTo>
                  <a:lnTo>
                    <a:pt x="1125" y="1542"/>
                  </a:lnTo>
                  <a:lnTo>
                    <a:pt x="1085" y="1546"/>
                  </a:lnTo>
                  <a:lnTo>
                    <a:pt x="1045" y="1551"/>
                  </a:lnTo>
                  <a:lnTo>
                    <a:pt x="1007" y="1555"/>
                  </a:lnTo>
                  <a:lnTo>
                    <a:pt x="967" y="1559"/>
                  </a:lnTo>
                  <a:lnTo>
                    <a:pt x="927" y="1563"/>
                  </a:lnTo>
                  <a:lnTo>
                    <a:pt x="889" y="1567"/>
                  </a:lnTo>
                  <a:lnTo>
                    <a:pt x="848" y="1571"/>
                  </a:lnTo>
                  <a:lnTo>
                    <a:pt x="808" y="1574"/>
                  </a:lnTo>
                  <a:lnTo>
                    <a:pt x="770" y="1575"/>
                  </a:lnTo>
                  <a:lnTo>
                    <a:pt x="730" y="1577"/>
                  </a:lnTo>
                  <a:lnTo>
                    <a:pt x="690" y="1579"/>
                  </a:lnTo>
                  <a:lnTo>
                    <a:pt x="650" y="1579"/>
                  </a:lnTo>
                  <a:lnTo>
                    <a:pt x="612" y="1580"/>
                  </a:lnTo>
                  <a:lnTo>
                    <a:pt x="576" y="1581"/>
                  </a:lnTo>
                  <a:lnTo>
                    <a:pt x="538" y="1583"/>
                  </a:lnTo>
                  <a:lnTo>
                    <a:pt x="499" y="1585"/>
                  </a:lnTo>
                  <a:lnTo>
                    <a:pt x="461" y="1587"/>
                  </a:lnTo>
                  <a:lnTo>
                    <a:pt x="423" y="1589"/>
                  </a:lnTo>
                  <a:lnTo>
                    <a:pt x="385" y="1590"/>
                  </a:lnTo>
                  <a:lnTo>
                    <a:pt x="349" y="1590"/>
                  </a:lnTo>
                  <a:lnTo>
                    <a:pt x="310" y="1590"/>
                  </a:lnTo>
                  <a:lnTo>
                    <a:pt x="272" y="1590"/>
                  </a:lnTo>
                  <a:lnTo>
                    <a:pt x="236" y="1588"/>
                  </a:lnTo>
                  <a:lnTo>
                    <a:pt x="200" y="1584"/>
                  </a:lnTo>
                  <a:lnTo>
                    <a:pt x="164" y="1580"/>
                  </a:lnTo>
                  <a:lnTo>
                    <a:pt x="127" y="1574"/>
                  </a:lnTo>
                  <a:lnTo>
                    <a:pt x="93" y="1564"/>
                  </a:lnTo>
                  <a:lnTo>
                    <a:pt x="59" y="1554"/>
                  </a:lnTo>
                  <a:lnTo>
                    <a:pt x="30" y="1538"/>
                  </a:lnTo>
                  <a:lnTo>
                    <a:pt x="11" y="1514"/>
                  </a:lnTo>
                  <a:lnTo>
                    <a:pt x="0" y="1487"/>
                  </a:lnTo>
                  <a:lnTo>
                    <a:pt x="0" y="1455"/>
                  </a:lnTo>
                  <a:lnTo>
                    <a:pt x="5" y="1424"/>
                  </a:lnTo>
                  <a:lnTo>
                    <a:pt x="21" y="1396"/>
                  </a:lnTo>
                  <a:lnTo>
                    <a:pt x="43" y="1371"/>
                  </a:lnTo>
                  <a:lnTo>
                    <a:pt x="74" y="1354"/>
                  </a:lnTo>
                  <a:lnTo>
                    <a:pt x="104" y="1348"/>
                  </a:lnTo>
                  <a:lnTo>
                    <a:pt x="137" y="1346"/>
                  </a:lnTo>
                  <a:lnTo>
                    <a:pt x="171" y="1349"/>
                  </a:lnTo>
                  <a:lnTo>
                    <a:pt x="207" y="1355"/>
                  </a:lnTo>
                  <a:lnTo>
                    <a:pt x="246" y="1362"/>
                  </a:lnTo>
                  <a:lnTo>
                    <a:pt x="286" y="1367"/>
                  </a:lnTo>
                  <a:lnTo>
                    <a:pt x="326" y="1371"/>
                  </a:lnTo>
                  <a:lnTo>
                    <a:pt x="364" y="1370"/>
                  </a:lnTo>
                  <a:lnTo>
                    <a:pt x="433" y="1286"/>
                  </a:lnTo>
                  <a:lnTo>
                    <a:pt x="471" y="1199"/>
                  </a:lnTo>
                  <a:lnTo>
                    <a:pt x="484" y="1108"/>
                  </a:lnTo>
                  <a:lnTo>
                    <a:pt x="480" y="1016"/>
                  </a:lnTo>
                  <a:lnTo>
                    <a:pt x="465" y="921"/>
                  </a:lnTo>
                  <a:lnTo>
                    <a:pt x="444" y="828"/>
                  </a:lnTo>
                  <a:lnTo>
                    <a:pt x="423" y="736"/>
                  </a:lnTo>
                  <a:lnTo>
                    <a:pt x="408" y="645"/>
                  </a:lnTo>
                  <a:lnTo>
                    <a:pt x="404" y="569"/>
                  </a:lnTo>
                  <a:lnTo>
                    <a:pt x="406" y="494"/>
                  </a:lnTo>
                  <a:lnTo>
                    <a:pt x="415" y="420"/>
                  </a:lnTo>
                  <a:lnTo>
                    <a:pt x="431" y="343"/>
                  </a:lnTo>
                  <a:lnTo>
                    <a:pt x="440" y="312"/>
                  </a:lnTo>
                  <a:lnTo>
                    <a:pt x="454" y="281"/>
                  </a:lnTo>
                  <a:lnTo>
                    <a:pt x="471" y="252"/>
                  </a:lnTo>
                  <a:lnTo>
                    <a:pt x="490" y="225"/>
                  </a:lnTo>
                  <a:lnTo>
                    <a:pt x="515" y="198"/>
                  </a:lnTo>
                  <a:lnTo>
                    <a:pt x="541" y="173"/>
                  </a:lnTo>
                  <a:lnTo>
                    <a:pt x="570" y="148"/>
                  </a:lnTo>
                  <a:lnTo>
                    <a:pt x="600" y="124"/>
                  </a:lnTo>
                  <a:lnTo>
                    <a:pt x="612" y="120"/>
                  </a:lnTo>
                  <a:lnTo>
                    <a:pt x="625" y="118"/>
                  </a:lnTo>
                  <a:lnTo>
                    <a:pt x="639" y="120"/>
                  </a:lnTo>
                  <a:lnTo>
                    <a:pt x="652" y="120"/>
                  </a:lnTo>
                  <a:close/>
                </a:path>
              </a:pathLst>
            </a:custGeom>
            <a:solidFill>
              <a:srgbClr val="FFED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599" name="Freeform 7"/>
            <p:cNvSpPr>
              <a:spLocks/>
            </p:cNvSpPr>
            <p:nvPr/>
          </p:nvSpPr>
          <p:spPr bwMode="auto">
            <a:xfrm>
              <a:off x="3612" y="2130"/>
              <a:ext cx="248" cy="13"/>
            </a:xfrm>
            <a:custGeom>
              <a:avLst/>
              <a:gdLst/>
              <a:ahLst/>
              <a:cxnLst>
                <a:cxn ang="0">
                  <a:pos x="250" y="5"/>
                </a:cxn>
                <a:cxn ang="0">
                  <a:pos x="250" y="5"/>
                </a:cxn>
                <a:cxn ang="0">
                  <a:pos x="216" y="1"/>
                </a:cxn>
                <a:cxn ang="0">
                  <a:pos x="185" y="0"/>
                </a:cxn>
                <a:cxn ang="0">
                  <a:pos x="153" y="0"/>
                </a:cxn>
                <a:cxn ang="0">
                  <a:pos x="122" y="0"/>
                </a:cxn>
                <a:cxn ang="0">
                  <a:pos x="92" y="2"/>
                </a:cxn>
                <a:cxn ang="0">
                  <a:pos x="61" y="5"/>
                </a:cxn>
                <a:cxn ang="0">
                  <a:pos x="31" y="8"/>
                </a:cxn>
                <a:cxn ang="0">
                  <a:pos x="0" y="10"/>
                </a:cxn>
                <a:cxn ang="0">
                  <a:pos x="0" y="23"/>
                </a:cxn>
                <a:cxn ang="0">
                  <a:pos x="31" y="21"/>
                </a:cxn>
                <a:cxn ang="0">
                  <a:pos x="61" y="18"/>
                </a:cxn>
                <a:cxn ang="0">
                  <a:pos x="92" y="15"/>
                </a:cxn>
                <a:cxn ang="0">
                  <a:pos x="122" y="13"/>
                </a:cxn>
                <a:cxn ang="0">
                  <a:pos x="153" y="13"/>
                </a:cxn>
                <a:cxn ang="0">
                  <a:pos x="185" y="13"/>
                </a:cxn>
                <a:cxn ang="0">
                  <a:pos x="216" y="14"/>
                </a:cxn>
                <a:cxn ang="0">
                  <a:pos x="246" y="18"/>
                </a:cxn>
                <a:cxn ang="0">
                  <a:pos x="246" y="18"/>
                </a:cxn>
                <a:cxn ang="0">
                  <a:pos x="250" y="5"/>
                </a:cxn>
              </a:cxnLst>
              <a:rect l="0" t="0" r="r" b="b"/>
              <a:pathLst>
                <a:path w="250" h="23">
                  <a:moveTo>
                    <a:pt x="250" y="5"/>
                  </a:moveTo>
                  <a:lnTo>
                    <a:pt x="250" y="5"/>
                  </a:lnTo>
                  <a:lnTo>
                    <a:pt x="216" y="1"/>
                  </a:lnTo>
                  <a:lnTo>
                    <a:pt x="185" y="0"/>
                  </a:lnTo>
                  <a:lnTo>
                    <a:pt x="153" y="0"/>
                  </a:lnTo>
                  <a:lnTo>
                    <a:pt x="122" y="0"/>
                  </a:lnTo>
                  <a:lnTo>
                    <a:pt x="92" y="2"/>
                  </a:lnTo>
                  <a:lnTo>
                    <a:pt x="61" y="5"/>
                  </a:lnTo>
                  <a:lnTo>
                    <a:pt x="31" y="8"/>
                  </a:lnTo>
                  <a:lnTo>
                    <a:pt x="0" y="10"/>
                  </a:lnTo>
                  <a:lnTo>
                    <a:pt x="0" y="23"/>
                  </a:lnTo>
                  <a:lnTo>
                    <a:pt x="31" y="21"/>
                  </a:lnTo>
                  <a:lnTo>
                    <a:pt x="61" y="18"/>
                  </a:lnTo>
                  <a:lnTo>
                    <a:pt x="92" y="15"/>
                  </a:lnTo>
                  <a:lnTo>
                    <a:pt x="122" y="13"/>
                  </a:lnTo>
                  <a:lnTo>
                    <a:pt x="153" y="13"/>
                  </a:lnTo>
                  <a:lnTo>
                    <a:pt x="185" y="13"/>
                  </a:lnTo>
                  <a:lnTo>
                    <a:pt x="216" y="14"/>
                  </a:lnTo>
                  <a:lnTo>
                    <a:pt x="246" y="18"/>
                  </a:lnTo>
                  <a:lnTo>
                    <a:pt x="246" y="18"/>
                  </a:lnTo>
                  <a:lnTo>
                    <a:pt x="250" y="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0" name="Freeform 8"/>
            <p:cNvSpPr>
              <a:spLocks/>
            </p:cNvSpPr>
            <p:nvPr/>
          </p:nvSpPr>
          <p:spPr bwMode="auto">
            <a:xfrm>
              <a:off x="3858" y="2127"/>
              <a:ext cx="442" cy="21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435" y="0"/>
                </a:cxn>
                <a:cxn ang="0">
                  <a:pos x="410" y="7"/>
                </a:cxn>
                <a:cxn ang="0">
                  <a:pos x="384" y="13"/>
                </a:cxn>
                <a:cxn ang="0">
                  <a:pos x="357" y="17"/>
                </a:cxn>
                <a:cxn ang="0">
                  <a:pos x="330" y="21"/>
                </a:cxn>
                <a:cxn ang="0">
                  <a:pos x="305" y="25"/>
                </a:cxn>
                <a:cxn ang="0">
                  <a:pos x="279" y="26"/>
                </a:cxn>
                <a:cxn ang="0">
                  <a:pos x="250" y="27"/>
                </a:cxn>
                <a:cxn ang="0">
                  <a:pos x="223" y="29"/>
                </a:cxn>
                <a:cxn ang="0">
                  <a:pos x="197" y="29"/>
                </a:cxn>
                <a:cxn ang="0">
                  <a:pos x="168" y="27"/>
                </a:cxn>
                <a:cxn ang="0">
                  <a:pos x="141" y="26"/>
                </a:cxn>
                <a:cxn ang="0">
                  <a:pos x="113" y="25"/>
                </a:cxn>
                <a:cxn ang="0">
                  <a:pos x="84" y="22"/>
                </a:cxn>
                <a:cxn ang="0">
                  <a:pos x="57" y="20"/>
                </a:cxn>
                <a:cxn ang="0">
                  <a:pos x="29" y="17"/>
                </a:cxn>
                <a:cxn ang="0">
                  <a:pos x="4" y="13"/>
                </a:cxn>
                <a:cxn ang="0">
                  <a:pos x="0" y="26"/>
                </a:cxn>
                <a:cxn ang="0">
                  <a:pos x="29" y="30"/>
                </a:cxn>
                <a:cxn ang="0">
                  <a:pos x="57" y="33"/>
                </a:cxn>
                <a:cxn ang="0">
                  <a:pos x="84" y="35"/>
                </a:cxn>
                <a:cxn ang="0">
                  <a:pos x="113" y="38"/>
                </a:cxn>
                <a:cxn ang="0">
                  <a:pos x="141" y="39"/>
                </a:cxn>
                <a:cxn ang="0">
                  <a:pos x="168" y="40"/>
                </a:cxn>
                <a:cxn ang="0">
                  <a:pos x="197" y="42"/>
                </a:cxn>
                <a:cxn ang="0">
                  <a:pos x="223" y="42"/>
                </a:cxn>
                <a:cxn ang="0">
                  <a:pos x="250" y="40"/>
                </a:cxn>
                <a:cxn ang="0">
                  <a:pos x="279" y="39"/>
                </a:cxn>
                <a:cxn ang="0">
                  <a:pos x="305" y="38"/>
                </a:cxn>
                <a:cxn ang="0">
                  <a:pos x="334" y="34"/>
                </a:cxn>
                <a:cxn ang="0">
                  <a:pos x="361" y="30"/>
                </a:cxn>
                <a:cxn ang="0">
                  <a:pos x="387" y="26"/>
                </a:cxn>
                <a:cxn ang="0">
                  <a:pos x="414" y="20"/>
                </a:cxn>
                <a:cxn ang="0">
                  <a:pos x="443" y="13"/>
                </a:cxn>
                <a:cxn ang="0">
                  <a:pos x="443" y="13"/>
                </a:cxn>
                <a:cxn ang="0">
                  <a:pos x="435" y="0"/>
                </a:cxn>
              </a:cxnLst>
              <a:rect l="0" t="0" r="r" b="b"/>
              <a:pathLst>
                <a:path w="443" h="42">
                  <a:moveTo>
                    <a:pt x="435" y="0"/>
                  </a:moveTo>
                  <a:lnTo>
                    <a:pt x="435" y="0"/>
                  </a:lnTo>
                  <a:lnTo>
                    <a:pt x="410" y="7"/>
                  </a:lnTo>
                  <a:lnTo>
                    <a:pt x="384" y="13"/>
                  </a:lnTo>
                  <a:lnTo>
                    <a:pt x="357" y="17"/>
                  </a:lnTo>
                  <a:lnTo>
                    <a:pt x="330" y="21"/>
                  </a:lnTo>
                  <a:lnTo>
                    <a:pt x="305" y="25"/>
                  </a:lnTo>
                  <a:lnTo>
                    <a:pt x="279" y="26"/>
                  </a:lnTo>
                  <a:lnTo>
                    <a:pt x="250" y="27"/>
                  </a:lnTo>
                  <a:lnTo>
                    <a:pt x="223" y="29"/>
                  </a:lnTo>
                  <a:lnTo>
                    <a:pt x="197" y="29"/>
                  </a:lnTo>
                  <a:lnTo>
                    <a:pt x="168" y="27"/>
                  </a:lnTo>
                  <a:lnTo>
                    <a:pt x="141" y="26"/>
                  </a:lnTo>
                  <a:lnTo>
                    <a:pt x="113" y="25"/>
                  </a:lnTo>
                  <a:lnTo>
                    <a:pt x="84" y="22"/>
                  </a:lnTo>
                  <a:lnTo>
                    <a:pt x="57" y="20"/>
                  </a:lnTo>
                  <a:lnTo>
                    <a:pt x="29" y="17"/>
                  </a:lnTo>
                  <a:lnTo>
                    <a:pt x="4" y="13"/>
                  </a:lnTo>
                  <a:lnTo>
                    <a:pt x="0" y="26"/>
                  </a:lnTo>
                  <a:lnTo>
                    <a:pt x="29" y="30"/>
                  </a:lnTo>
                  <a:lnTo>
                    <a:pt x="57" y="33"/>
                  </a:lnTo>
                  <a:lnTo>
                    <a:pt x="84" y="35"/>
                  </a:lnTo>
                  <a:lnTo>
                    <a:pt x="113" y="38"/>
                  </a:lnTo>
                  <a:lnTo>
                    <a:pt x="141" y="39"/>
                  </a:lnTo>
                  <a:lnTo>
                    <a:pt x="168" y="40"/>
                  </a:lnTo>
                  <a:lnTo>
                    <a:pt x="197" y="42"/>
                  </a:lnTo>
                  <a:lnTo>
                    <a:pt x="223" y="42"/>
                  </a:lnTo>
                  <a:lnTo>
                    <a:pt x="250" y="40"/>
                  </a:lnTo>
                  <a:lnTo>
                    <a:pt x="279" y="39"/>
                  </a:lnTo>
                  <a:lnTo>
                    <a:pt x="305" y="38"/>
                  </a:lnTo>
                  <a:lnTo>
                    <a:pt x="334" y="34"/>
                  </a:lnTo>
                  <a:lnTo>
                    <a:pt x="361" y="30"/>
                  </a:lnTo>
                  <a:lnTo>
                    <a:pt x="387" y="26"/>
                  </a:lnTo>
                  <a:lnTo>
                    <a:pt x="414" y="20"/>
                  </a:lnTo>
                  <a:lnTo>
                    <a:pt x="443" y="13"/>
                  </a:lnTo>
                  <a:lnTo>
                    <a:pt x="443" y="13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1" name="Freeform 9"/>
            <p:cNvSpPr>
              <a:spLocks/>
            </p:cNvSpPr>
            <p:nvPr/>
          </p:nvSpPr>
          <p:spPr bwMode="auto">
            <a:xfrm>
              <a:off x="4293" y="2076"/>
              <a:ext cx="781" cy="58"/>
            </a:xfrm>
            <a:custGeom>
              <a:avLst/>
              <a:gdLst/>
              <a:ahLst/>
              <a:cxnLst>
                <a:cxn ang="0">
                  <a:pos x="782" y="15"/>
                </a:cxn>
                <a:cxn ang="0">
                  <a:pos x="782" y="15"/>
                </a:cxn>
                <a:cxn ang="0">
                  <a:pos x="735" y="7"/>
                </a:cxn>
                <a:cxn ang="0">
                  <a:pos x="683" y="2"/>
                </a:cxn>
                <a:cxn ang="0">
                  <a:pos x="633" y="0"/>
                </a:cxn>
                <a:cxn ang="0">
                  <a:pos x="586" y="0"/>
                </a:cxn>
                <a:cxn ang="0">
                  <a:pos x="536" y="1"/>
                </a:cxn>
                <a:cxn ang="0">
                  <a:pos x="487" y="4"/>
                </a:cxn>
                <a:cxn ang="0">
                  <a:pos x="437" y="9"/>
                </a:cxn>
                <a:cxn ang="0">
                  <a:pos x="385" y="15"/>
                </a:cxn>
                <a:cxn ang="0">
                  <a:pos x="338" y="23"/>
                </a:cxn>
                <a:cxn ang="0">
                  <a:pos x="288" y="31"/>
                </a:cxn>
                <a:cxn ang="0">
                  <a:pos x="239" y="41"/>
                </a:cxn>
                <a:cxn ang="0">
                  <a:pos x="191" y="52"/>
                </a:cxn>
                <a:cxn ang="0">
                  <a:pos x="143" y="63"/>
                </a:cxn>
                <a:cxn ang="0">
                  <a:pos x="95" y="75"/>
                </a:cxn>
                <a:cxn ang="0">
                  <a:pos x="46" y="88"/>
                </a:cxn>
                <a:cxn ang="0">
                  <a:pos x="0" y="101"/>
                </a:cxn>
                <a:cxn ang="0">
                  <a:pos x="8" y="114"/>
                </a:cxn>
                <a:cxn ang="0">
                  <a:pos x="53" y="101"/>
                </a:cxn>
                <a:cxn ang="0">
                  <a:pos x="99" y="88"/>
                </a:cxn>
                <a:cxn ang="0">
                  <a:pos x="147" y="76"/>
                </a:cxn>
                <a:cxn ang="0">
                  <a:pos x="195" y="65"/>
                </a:cxn>
                <a:cxn ang="0">
                  <a:pos x="242" y="54"/>
                </a:cxn>
                <a:cxn ang="0">
                  <a:pos x="292" y="44"/>
                </a:cxn>
                <a:cxn ang="0">
                  <a:pos x="342" y="36"/>
                </a:cxn>
                <a:cxn ang="0">
                  <a:pos x="389" y="28"/>
                </a:cxn>
                <a:cxn ang="0">
                  <a:pos x="437" y="22"/>
                </a:cxn>
                <a:cxn ang="0">
                  <a:pos x="487" y="17"/>
                </a:cxn>
                <a:cxn ang="0">
                  <a:pos x="536" y="14"/>
                </a:cxn>
                <a:cxn ang="0">
                  <a:pos x="586" y="13"/>
                </a:cxn>
                <a:cxn ang="0">
                  <a:pos x="633" y="13"/>
                </a:cxn>
                <a:cxn ang="0">
                  <a:pos x="683" y="15"/>
                </a:cxn>
                <a:cxn ang="0">
                  <a:pos x="731" y="20"/>
                </a:cxn>
                <a:cxn ang="0">
                  <a:pos x="778" y="28"/>
                </a:cxn>
                <a:cxn ang="0">
                  <a:pos x="778" y="28"/>
                </a:cxn>
                <a:cxn ang="0">
                  <a:pos x="782" y="15"/>
                </a:cxn>
              </a:cxnLst>
              <a:rect l="0" t="0" r="r" b="b"/>
              <a:pathLst>
                <a:path w="782" h="114">
                  <a:moveTo>
                    <a:pt x="782" y="15"/>
                  </a:moveTo>
                  <a:lnTo>
                    <a:pt x="782" y="15"/>
                  </a:lnTo>
                  <a:lnTo>
                    <a:pt x="735" y="7"/>
                  </a:lnTo>
                  <a:lnTo>
                    <a:pt x="683" y="2"/>
                  </a:lnTo>
                  <a:lnTo>
                    <a:pt x="633" y="0"/>
                  </a:lnTo>
                  <a:lnTo>
                    <a:pt x="586" y="0"/>
                  </a:lnTo>
                  <a:lnTo>
                    <a:pt x="536" y="1"/>
                  </a:lnTo>
                  <a:lnTo>
                    <a:pt x="487" y="4"/>
                  </a:lnTo>
                  <a:lnTo>
                    <a:pt x="437" y="9"/>
                  </a:lnTo>
                  <a:lnTo>
                    <a:pt x="385" y="15"/>
                  </a:lnTo>
                  <a:lnTo>
                    <a:pt x="338" y="23"/>
                  </a:lnTo>
                  <a:lnTo>
                    <a:pt x="288" y="31"/>
                  </a:lnTo>
                  <a:lnTo>
                    <a:pt x="239" y="41"/>
                  </a:lnTo>
                  <a:lnTo>
                    <a:pt x="191" y="52"/>
                  </a:lnTo>
                  <a:lnTo>
                    <a:pt x="143" y="63"/>
                  </a:lnTo>
                  <a:lnTo>
                    <a:pt x="95" y="75"/>
                  </a:lnTo>
                  <a:lnTo>
                    <a:pt x="46" y="88"/>
                  </a:lnTo>
                  <a:lnTo>
                    <a:pt x="0" y="101"/>
                  </a:lnTo>
                  <a:lnTo>
                    <a:pt x="8" y="114"/>
                  </a:lnTo>
                  <a:lnTo>
                    <a:pt x="53" y="101"/>
                  </a:lnTo>
                  <a:lnTo>
                    <a:pt x="99" y="88"/>
                  </a:lnTo>
                  <a:lnTo>
                    <a:pt x="147" y="76"/>
                  </a:lnTo>
                  <a:lnTo>
                    <a:pt x="195" y="65"/>
                  </a:lnTo>
                  <a:lnTo>
                    <a:pt x="242" y="54"/>
                  </a:lnTo>
                  <a:lnTo>
                    <a:pt x="292" y="44"/>
                  </a:lnTo>
                  <a:lnTo>
                    <a:pt x="342" y="36"/>
                  </a:lnTo>
                  <a:lnTo>
                    <a:pt x="389" y="28"/>
                  </a:lnTo>
                  <a:lnTo>
                    <a:pt x="437" y="22"/>
                  </a:lnTo>
                  <a:lnTo>
                    <a:pt x="487" y="17"/>
                  </a:lnTo>
                  <a:lnTo>
                    <a:pt x="536" y="14"/>
                  </a:lnTo>
                  <a:lnTo>
                    <a:pt x="586" y="13"/>
                  </a:lnTo>
                  <a:lnTo>
                    <a:pt x="633" y="13"/>
                  </a:lnTo>
                  <a:lnTo>
                    <a:pt x="683" y="15"/>
                  </a:lnTo>
                  <a:lnTo>
                    <a:pt x="731" y="20"/>
                  </a:lnTo>
                  <a:lnTo>
                    <a:pt x="778" y="28"/>
                  </a:lnTo>
                  <a:lnTo>
                    <a:pt x="778" y="28"/>
                  </a:lnTo>
                  <a:lnTo>
                    <a:pt x="782" y="1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2" name="Freeform 10"/>
            <p:cNvSpPr>
              <a:spLocks/>
            </p:cNvSpPr>
            <p:nvPr/>
          </p:nvSpPr>
          <p:spPr bwMode="auto">
            <a:xfrm>
              <a:off x="5071" y="2084"/>
              <a:ext cx="91" cy="82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65" y="164"/>
                </a:cxn>
                <a:cxn ang="0">
                  <a:pos x="81" y="142"/>
                </a:cxn>
                <a:cxn ang="0">
                  <a:pos x="90" y="119"/>
                </a:cxn>
                <a:cxn ang="0">
                  <a:pos x="92" y="95"/>
                </a:cxn>
                <a:cxn ang="0">
                  <a:pos x="88" y="70"/>
                </a:cxn>
                <a:cxn ang="0">
                  <a:pos x="77" y="47"/>
                </a:cxn>
                <a:cxn ang="0">
                  <a:pos x="60" y="28"/>
                </a:cxn>
                <a:cxn ang="0">
                  <a:pos x="37" y="11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25" y="21"/>
                </a:cxn>
                <a:cxn ang="0">
                  <a:pos x="44" y="35"/>
                </a:cxn>
                <a:cxn ang="0">
                  <a:pos x="58" y="52"/>
                </a:cxn>
                <a:cxn ang="0">
                  <a:pos x="69" y="73"/>
                </a:cxn>
                <a:cxn ang="0">
                  <a:pos x="73" y="95"/>
                </a:cxn>
                <a:cxn ang="0">
                  <a:pos x="71" y="119"/>
                </a:cxn>
                <a:cxn ang="0">
                  <a:pos x="61" y="139"/>
                </a:cxn>
                <a:cxn ang="0">
                  <a:pos x="50" y="156"/>
                </a:cxn>
                <a:cxn ang="0">
                  <a:pos x="50" y="156"/>
                </a:cxn>
                <a:cxn ang="0">
                  <a:pos x="65" y="164"/>
                </a:cxn>
              </a:cxnLst>
              <a:rect l="0" t="0" r="r" b="b"/>
              <a:pathLst>
                <a:path w="92" h="164">
                  <a:moveTo>
                    <a:pt x="65" y="164"/>
                  </a:moveTo>
                  <a:lnTo>
                    <a:pt x="65" y="164"/>
                  </a:lnTo>
                  <a:lnTo>
                    <a:pt x="81" y="142"/>
                  </a:lnTo>
                  <a:lnTo>
                    <a:pt x="90" y="119"/>
                  </a:lnTo>
                  <a:lnTo>
                    <a:pt x="92" y="95"/>
                  </a:lnTo>
                  <a:lnTo>
                    <a:pt x="88" y="70"/>
                  </a:lnTo>
                  <a:lnTo>
                    <a:pt x="77" y="47"/>
                  </a:lnTo>
                  <a:lnTo>
                    <a:pt x="60" y="28"/>
                  </a:lnTo>
                  <a:lnTo>
                    <a:pt x="37" y="11"/>
                  </a:lnTo>
                  <a:lnTo>
                    <a:pt x="4" y="0"/>
                  </a:lnTo>
                  <a:lnTo>
                    <a:pt x="0" y="13"/>
                  </a:lnTo>
                  <a:lnTo>
                    <a:pt x="25" y="21"/>
                  </a:lnTo>
                  <a:lnTo>
                    <a:pt x="44" y="35"/>
                  </a:lnTo>
                  <a:lnTo>
                    <a:pt x="58" y="52"/>
                  </a:lnTo>
                  <a:lnTo>
                    <a:pt x="69" y="73"/>
                  </a:lnTo>
                  <a:lnTo>
                    <a:pt x="73" y="95"/>
                  </a:lnTo>
                  <a:lnTo>
                    <a:pt x="71" y="119"/>
                  </a:lnTo>
                  <a:lnTo>
                    <a:pt x="61" y="139"/>
                  </a:lnTo>
                  <a:lnTo>
                    <a:pt x="50" y="156"/>
                  </a:lnTo>
                  <a:lnTo>
                    <a:pt x="50" y="156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3" name="Freeform 11"/>
            <p:cNvSpPr>
              <a:spLocks/>
            </p:cNvSpPr>
            <p:nvPr/>
          </p:nvSpPr>
          <p:spPr bwMode="auto">
            <a:xfrm>
              <a:off x="4762" y="2162"/>
              <a:ext cx="373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9" y="40"/>
                </a:cxn>
                <a:cxn ang="0">
                  <a:pos x="23" y="34"/>
                </a:cxn>
                <a:cxn ang="0">
                  <a:pos x="31" y="29"/>
                </a:cxn>
                <a:cxn ang="0">
                  <a:pos x="46" y="25"/>
                </a:cxn>
                <a:cxn ang="0">
                  <a:pos x="63" y="24"/>
                </a:cxn>
                <a:cxn ang="0">
                  <a:pos x="88" y="22"/>
                </a:cxn>
                <a:cxn ang="0">
                  <a:pos x="113" y="24"/>
                </a:cxn>
                <a:cxn ang="0">
                  <a:pos x="142" y="26"/>
                </a:cxn>
                <a:cxn ang="0">
                  <a:pos x="172" y="29"/>
                </a:cxn>
                <a:cxn ang="0">
                  <a:pos x="201" y="30"/>
                </a:cxn>
                <a:cxn ang="0">
                  <a:pos x="231" y="33"/>
                </a:cxn>
                <a:cxn ang="0">
                  <a:pos x="260" y="34"/>
                </a:cxn>
                <a:cxn ang="0">
                  <a:pos x="287" y="34"/>
                </a:cxn>
                <a:cxn ang="0">
                  <a:pos x="313" y="31"/>
                </a:cxn>
                <a:cxn ang="0">
                  <a:pos x="336" y="27"/>
                </a:cxn>
                <a:cxn ang="0">
                  <a:pos x="359" y="20"/>
                </a:cxn>
                <a:cxn ang="0">
                  <a:pos x="374" y="8"/>
                </a:cxn>
                <a:cxn ang="0">
                  <a:pos x="359" y="0"/>
                </a:cxn>
                <a:cxn ang="0">
                  <a:pos x="348" y="9"/>
                </a:cxn>
                <a:cxn ang="0">
                  <a:pos x="332" y="14"/>
                </a:cxn>
                <a:cxn ang="0">
                  <a:pos x="309" y="18"/>
                </a:cxn>
                <a:cxn ang="0">
                  <a:pos x="287" y="21"/>
                </a:cxn>
                <a:cxn ang="0">
                  <a:pos x="260" y="21"/>
                </a:cxn>
                <a:cxn ang="0">
                  <a:pos x="231" y="20"/>
                </a:cxn>
                <a:cxn ang="0">
                  <a:pos x="201" y="17"/>
                </a:cxn>
                <a:cxn ang="0">
                  <a:pos x="172" y="16"/>
                </a:cxn>
                <a:cxn ang="0">
                  <a:pos x="142" y="13"/>
                </a:cxn>
                <a:cxn ang="0">
                  <a:pos x="113" y="11"/>
                </a:cxn>
                <a:cxn ang="0">
                  <a:pos x="88" y="9"/>
                </a:cxn>
                <a:cxn ang="0">
                  <a:pos x="63" y="11"/>
                </a:cxn>
                <a:cxn ang="0">
                  <a:pos x="42" y="12"/>
                </a:cxn>
                <a:cxn ang="0">
                  <a:pos x="23" y="18"/>
                </a:cxn>
                <a:cxn ang="0">
                  <a:pos x="8" y="26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19" y="40"/>
                </a:cxn>
              </a:cxnLst>
              <a:rect l="0" t="0" r="r" b="b"/>
              <a:pathLst>
                <a:path w="374" h="40">
                  <a:moveTo>
                    <a:pt x="19" y="40"/>
                  </a:moveTo>
                  <a:lnTo>
                    <a:pt x="19" y="40"/>
                  </a:lnTo>
                  <a:lnTo>
                    <a:pt x="23" y="34"/>
                  </a:lnTo>
                  <a:lnTo>
                    <a:pt x="31" y="29"/>
                  </a:lnTo>
                  <a:lnTo>
                    <a:pt x="46" y="25"/>
                  </a:lnTo>
                  <a:lnTo>
                    <a:pt x="63" y="24"/>
                  </a:lnTo>
                  <a:lnTo>
                    <a:pt x="88" y="22"/>
                  </a:lnTo>
                  <a:lnTo>
                    <a:pt x="113" y="24"/>
                  </a:lnTo>
                  <a:lnTo>
                    <a:pt x="142" y="26"/>
                  </a:lnTo>
                  <a:lnTo>
                    <a:pt x="172" y="29"/>
                  </a:lnTo>
                  <a:lnTo>
                    <a:pt x="201" y="30"/>
                  </a:lnTo>
                  <a:lnTo>
                    <a:pt x="231" y="33"/>
                  </a:lnTo>
                  <a:lnTo>
                    <a:pt x="260" y="34"/>
                  </a:lnTo>
                  <a:lnTo>
                    <a:pt x="287" y="34"/>
                  </a:lnTo>
                  <a:lnTo>
                    <a:pt x="313" y="31"/>
                  </a:lnTo>
                  <a:lnTo>
                    <a:pt x="336" y="27"/>
                  </a:lnTo>
                  <a:lnTo>
                    <a:pt x="359" y="20"/>
                  </a:lnTo>
                  <a:lnTo>
                    <a:pt x="374" y="8"/>
                  </a:lnTo>
                  <a:lnTo>
                    <a:pt x="359" y="0"/>
                  </a:lnTo>
                  <a:lnTo>
                    <a:pt x="348" y="9"/>
                  </a:lnTo>
                  <a:lnTo>
                    <a:pt x="332" y="14"/>
                  </a:lnTo>
                  <a:lnTo>
                    <a:pt x="309" y="18"/>
                  </a:lnTo>
                  <a:lnTo>
                    <a:pt x="287" y="21"/>
                  </a:lnTo>
                  <a:lnTo>
                    <a:pt x="260" y="21"/>
                  </a:lnTo>
                  <a:lnTo>
                    <a:pt x="231" y="20"/>
                  </a:lnTo>
                  <a:lnTo>
                    <a:pt x="201" y="17"/>
                  </a:lnTo>
                  <a:lnTo>
                    <a:pt x="172" y="16"/>
                  </a:lnTo>
                  <a:lnTo>
                    <a:pt x="142" y="13"/>
                  </a:lnTo>
                  <a:lnTo>
                    <a:pt x="113" y="11"/>
                  </a:lnTo>
                  <a:lnTo>
                    <a:pt x="88" y="9"/>
                  </a:lnTo>
                  <a:lnTo>
                    <a:pt x="63" y="11"/>
                  </a:lnTo>
                  <a:lnTo>
                    <a:pt x="42" y="12"/>
                  </a:lnTo>
                  <a:lnTo>
                    <a:pt x="23" y="18"/>
                  </a:lnTo>
                  <a:lnTo>
                    <a:pt x="8" y="26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4" name="Freeform 12"/>
            <p:cNvSpPr>
              <a:spLocks/>
            </p:cNvSpPr>
            <p:nvPr/>
          </p:nvSpPr>
          <p:spPr bwMode="auto">
            <a:xfrm>
              <a:off x="4747" y="2181"/>
              <a:ext cx="32" cy="130"/>
            </a:xfrm>
            <a:custGeom>
              <a:avLst/>
              <a:gdLst/>
              <a:ahLst/>
              <a:cxnLst>
                <a:cxn ang="0">
                  <a:pos x="21" y="258"/>
                </a:cxn>
                <a:cxn ang="0">
                  <a:pos x="21" y="258"/>
                </a:cxn>
                <a:cxn ang="0">
                  <a:pos x="19" y="207"/>
                </a:cxn>
                <a:cxn ang="0">
                  <a:pos x="19" y="145"/>
                </a:cxn>
                <a:cxn ang="0">
                  <a:pos x="21" y="75"/>
                </a:cxn>
                <a:cxn ang="0">
                  <a:pos x="34" y="0"/>
                </a:cxn>
                <a:cxn ang="0">
                  <a:pos x="15" y="0"/>
                </a:cxn>
                <a:cxn ang="0">
                  <a:pos x="2" y="75"/>
                </a:cxn>
                <a:cxn ang="0">
                  <a:pos x="0" y="145"/>
                </a:cxn>
                <a:cxn ang="0">
                  <a:pos x="0" y="207"/>
                </a:cxn>
                <a:cxn ang="0">
                  <a:pos x="2" y="258"/>
                </a:cxn>
                <a:cxn ang="0">
                  <a:pos x="2" y="258"/>
                </a:cxn>
                <a:cxn ang="0">
                  <a:pos x="21" y="258"/>
                </a:cxn>
              </a:cxnLst>
              <a:rect l="0" t="0" r="r" b="b"/>
              <a:pathLst>
                <a:path w="34" h="258">
                  <a:moveTo>
                    <a:pt x="21" y="258"/>
                  </a:moveTo>
                  <a:lnTo>
                    <a:pt x="21" y="258"/>
                  </a:lnTo>
                  <a:lnTo>
                    <a:pt x="19" y="207"/>
                  </a:lnTo>
                  <a:lnTo>
                    <a:pt x="19" y="145"/>
                  </a:lnTo>
                  <a:lnTo>
                    <a:pt x="21" y="75"/>
                  </a:lnTo>
                  <a:lnTo>
                    <a:pt x="34" y="0"/>
                  </a:lnTo>
                  <a:lnTo>
                    <a:pt x="15" y="0"/>
                  </a:lnTo>
                  <a:lnTo>
                    <a:pt x="2" y="75"/>
                  </a:lnTo>
                  <a:lnTo>
                    <a:pt x="0" y="145"/>
                  </a:lnTo>
                  <a:lnTo>
                    <a:pt x="0" y="207"/>
                  </a:lnTo>
                  <a:lnTo>
                    <a:pt x="2" y="258"/>
                  </a:lnTo>
                  <a:lnTo>
                    <a:pt x="2" y="258"/>
                  </a:lnTo>
                  <a:lnTo>
                    <a:pt x="21" y="25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5" name="Freeform 13"/>
            <p:cNvSpPr>
              <a:spLocks/>
            </p:cNvSpPr>
            <p:nvPr/>
          </p:nvSpPr>
          <p:spPr bwMode="auto">
            <a:xfrm>
              <a:off x="4747" y="2311"/>
              <a:ext cx="59" cy="199"/>
            </a:xfrm>
            <a:custGeom>
              <a:avLst/>
              <a:gdLst/>
              <a:ahLst/>
              <a:cxnLst>
                <a:cxn ang="0">
                  <a:pos x="59" y="399"/>
                </a:cxn>
                <a:cxn ang="0">
                  <a:pos x="59" y="399"/>
                </a:cxn>
                <a:cxn ang="0">
                  <a:pos x="42" y="260"/>
                </a:cxn>
                <a:cxn ang="0">
                  <a:pos x="31" y="173"/>
                </a:cxn>
                <a:cxn ang="0">
                  <a:pos x="23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4" y="100"/>
                </a:cxn>
                <a:cxn ang="0">
                  <a:pos x="11" y="173"/>
                </a:cxn>
                <a:cxn ang="0">
                  <a:pos x="23" y="260"/>
                </a:cxn>
                <a:cxn ang="0">
                  <a:pos x="40" y="399"/>
                </a:cxn>
                <a:cxn ang="0">
                  <a:pos x="40" y="399"/>
                </a:cxn>
                <a:cxn ang="0">
                  <a:pos x="59" y="399"/>
                </a:cxn>
              </a:cxnLst>
              <a:rect l="0" t="0" r="r" b="b"/>
              <a:pathLst>
                <a:path w="59" h="399">
                  <a:moveTo>
                    <a:pt x="59" y="399"/>
                  </a:moveTo>
                  <a:lnTo>
                    <a:pt x="59" y="399"/>
                  </a:lnTo>
                  <a:lnTo>
                    <a:pt x="42" y="260"/>
                  </a:lnTo>
                  <a:lnTo>
                    <a:pt x="31" y="173"/>
                  </a:lnTo>
                  <a:lnTo>
                    <a:pt x="23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4" y="100"/>
                  </a:lnTo>
                  <a:lnTo>
                    <a:pt x="11" y="173"/>
                  </a:lnTo>
                  <a:lnTo>
                    <a:pt x="23" y="260"/>
                  </a:lnTo>
                  <a:lnTo>
                    <a:pt x="40" y="399"/>
                  </a:lnTo>
                  <a:lnTo>
                    <a:pt x="40" y="399"/>
                  </a:lnTo>
                  <a:lnTo>
                    <a:pt x="59" y="3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6" name="Freeform 14"/>
            <p:cNvSpPr>
              <a:spLocks/>
            </p:cNvSpPr>
            <p:nvPr/>
          </p:nvSpPr>
          <p:spPr bwMode="auto">
            <a:xfrm>
              <a:off x="4789" y="2510"/>
              <a:ext cx="44" cy="214"/>
            </a:xfrm>
            <a:custGeom>
              <a:avLst/>
              <a:gdLst/>
              <a:ahLst/>
              <a:cxnLst>
                <a:cxn ang="0">
                  <a:pos x="46" y="427"/>
                </a:cxn>
                <a:cxn ang="0">
                  <a:pos x="46" y="427"/>
                </a:cxn>
                <a:cxn ang="0">
                  <a:pos x="27" y="300"/>
                </a:cxn>
                <a:cxn ang="0">
                  <a:pos x="23" y="196"/>
                </a:cxn>
                <a:cxn ang="0">
                  <a:pos x="25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6" y="100"/>
                </a:cxn>
                <a:cxn ang="0">
                  <a:pos x="4" y="196"/>
                </a:cxn>
                <a:cxn ang="0">
                  <a:pos x="8" y="300"/>
                </a:cxn>
                <a:cxn ang="0">
                  <a:pos x="27" y="427"/>
                </a:cxn>
                <a:cxn ang="0">
                  <a:pos x="27" y="427"/>
                </a:cxn>
                <a:cxn ang="0">
                  <a:pos x="46" y="427"/>
                </a:cxn>
              </a:cxnLst>
              <a:rect l="0" t="0" r="r" b="b"/>
              <a:pathLst>
                <a:path w="46" h="427">
                  <a:moveTo>
                    <a:pt x="46" y="427"/>
                  </a:moveTo>
                  <a:lnTo>
                    <a:pt x="46" y="427"/>
                  </a:lnTo>
                  <a:lnTo>
                    <a:pt x="27" y="300"/>
                  </a:lnTo>
                  <a:lnTo>
                    <a:pt x="23" y="196"/>
                  </a:lnTo>
                  <a:lnTo>
                    <a:pt x="25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6" y="100"/>
                  </a:lnTo>
                  <a:lnTo>
                    <a:pt x="4" y="196"/>
                  </a:lnTo>
                  <a:lnTo>
                    <a:pt x="8" y="300"/>
                  </a:lnTo>
                  <a:lnTo>
                    <a:pt x="27" y="427"/>
                  </a:lnTo>
                  <a:lnTo>
                    <a:pt x="27" y="427"/>
                  </a:lnTo>
                  <a:lnTo>
                    <a:pt x="46" y="42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7" name="Freeform 15"/>
            <p:cNvSpPr>
              <a:spLocks/>
            </p:cNvSpPr>
            <p:nvPr/>
          </p:nvSpPr>
          <p:spPr bwMode="auto">
            <a:xfrm>
              <a:off x="4705" y="2724"/>
              <a:ext cx="130" cy="87"/>
            </a:xfrm>
            <a:custGeom>
              <a:avLst/>
              <a:gdLst/>
              <a:ahLst/>
              <a:cxnLst>
                <a:cxn ang="0">
                  <a:pos x="4" y="174"/>
                </a:cxn>
                <a:cxn ang="0">
                  <a:pos x="4" y="174"/>
                </a:cxn>
                <a:cxn ang="0">
                  <a:pos x="38" y="162"/>
                </a:cxn>
                <a:cxn ang="0">
                  <a:pos x="65" y="146"/>
                </a:cxn>
                <a:cxn ang="0">
                  <a:pos x="88" y="126"/>
                </a:cxn>
                <a:cxn ang="0">
                  <a:pos x="107" y="103"/>
                </a:cxn>
                <a:cxn ang="0">
                  <a:pos x="120" y="77"/>
                </a:cxn>
                <a:cxn ang="0">
                  <a:pos x="128" y="51"/>
                </a:cxn>
                <a:cxn ang="0">
                  <a:pos x="130" y="25"/>
                </a:cxn>
                <a:cxn ang="0">
                  <a:pos x="128" y="0"/>
                </a:cxn>
                <a:cxn ang="0">
                  <a:pos x="109" y="0"/>
                </a:cxn>
                <a:cxn ang="0">
                  <a:pos x="111" y="25"/>
                </a:cxn>
                <a:cxn ang="0">
                  <a:pos x="109" y="51"/>
                </a:cxn>
                <a:cxn ang="0">
                  <a:pos x="101" y="74"/>
                </a:cxn>
                <a:cxn ang="0">
                  <a:pos x="88" y="97"/>
                </a:cxn>
                <a:cxn ang="0">
                  <a:pos x="73" y="121"/>
                </a:cxn>
                <a:cxn ang="0">
                  <a:pos x="53" y="138"/>
                </a:cxn>
                <a:cxn ang="0">
                  <a:pos x="27" y="152"/>
                </a:cxn>
                <a:cxn ang="0">
                  <a:pos x="0" y="161"/>
                </a:cxn>
                <a:cxn ang="0">
                  <a:pos x="0" y="161"/>
                </a:cxn>
                <a:cxn ang="0">
                  <a:pos x="4" y="174"/>
                </a:cxn>
              </a:cxnLst>
              <a:rect l="0" t="0" r="r" b="b"/>
              <a:pathLst>
                <a:path w="130" h="174">
                  <a:moveTo>
                    <a:pt x="4" y="174"/>
                  </a:moveTo>
                  <a:lnTo>
                    <a:pt x="4" y="174"/>
                  </a:lnTo>
                  <a:lnTo>
                    <a:pt x="38" y="162"/>
                  </a:lnTo>
                  <a:lnTo>
                    <a:pt x="65" y="146"/>
                  </a:lnTo>
                  <a:lnTo>
                    <a:pt x="88" y="126"/>
                  </a:lnTo>
                  <a:lnTo>
                    <a:pt x="107" y="103"/>
                  </a:lnTo>
                  <a:lnTo>
                    <a:pt x="120" y="77"/>
                  </a:lnTo>
                  <a:lnTo>
                    <a:pt x="128" y="51"/>
                  </a:lnTo>
                  <a:lnTo>
                    <a:pt x="130" y="25"/>
                  </a:lnTo>
                  <a:lnTo>
                    <a:pt x="128" y="0"/>
                  </a:lnTo>
                  <a:lnTo>
                    <a:pt x="109" y="0"/>
                  </a:lnTo>
                  <a:lnTo>
                    <a:pt x="111" y="25"/>
                  </a:lnTo>
                  <a:lnTo>
                    <a:pt x="109" y="51"/>
                  </a:lnTo>
                  <a:lnTo>
                    <a:pt x="101" y="74"/>
                  </a:lnTo>
                  <a:lnTo>
                    <a:pt x="88" y="97"/>
                  </a:lnTo>
                  <a:lnTo>
                    <a:pt x="73" y="121"/>
                  </a:lnTo>
                  <a:lnTo>
                    <a:pt x="53" y="138"/>
                  </a:lnTo>
                  <a:lnTo>
                    <a:pt x="27" y="152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4" y="17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8" name="Freeform 16"/>
            <p:cNvSpPr>
              <a:spLocks/>
            </p:cNvSpPr>
            <p:nvPr/>
          </p:nvSpPr>
          <p:spPr bwMode="auto">
            <a:xfrm>
              <a:off x="4241" y="2805"/>
              <a:ext cx="469" cy="39"/>
            </a:xfrm>
            <a:custGeom>
              <a:avLst/>
              <a:gdLst/>
              <a:ahLst/>
              <a:cxnLst>
                <a:cxn ang="0">
                  <a:pos x="3" y="78"/>
                </a:cxn>
                <a:cxn ang="0">
                  <a:pos x="3" y="78"/>
                </a:cxn>
                <a:cxn ang="0">
                  <a:pos x="34" y="74"/>
                </a:cxn>
                <a:cxn ang="0">
                  <a:pos x="63" y="70"/>
                </a:cxn>
                <a:cxn ang="0">
                  <a:pos x="91" y="68"/>
                </a:cxn>
                <a:cxn ang="0">
                  <a:pos x="122" y="64"/>
                </a:cxn>
                <a:cxn ang="0">
                  <a:pos x="152" y="61"/>
                </a:cxn>
                <a:cxn ang="0">
                  <a:pos x="183" y="57"/>
                </a:cxn>
                <a:cxn ang="0">
                  <a:pos x="211" y="53"/>
                </a:cxn>
                <a:cxn ang="0">
                  <a:pos x="240" y="51"/>
                </a:cxn>
                <a:cxn ang="0">
                  <a:pos x="270" y="47"/>
                </a:cxn>
                <a:cxn ang="0">
                  <a:pos x="299" y="43"/>
                </a:cxn>
                <a:cxn ang="0">
                  <a:pos x="328" y="39"/>
                </a:cxn>
                <a:cxn ang="0">
                  <a:pos x="356" y="35"/>
                </a:cxn>
                <a:cxn ang="0">
                  <a:pos x="385" y="30"/>
                </a:cxn>
                <a:cxn ang="0">
                  <a:pos x="414" y="25"/>
                </a:cxn>
                <a:cxn ang="0">
                  <a:pos x="442" y="20"/>
                </a:cxn>
                <a:cxn ang="0">
                  <a:pos x="469" y="13"/>
                </a:cxn>
                <a:cxn ang="0">
                  <a:pos x="465" y="0"/>
                </a:cxn>
                <a:cxn ang="0">
                  <a:pos x="438" y="7"/>
                </a:cxn>
                <a:cxn ang="0">
                  <a:pos x="410" y="12"/>
                </a:cxn>
                <a:cxn ang="0">
                  <a:pos x="381" y="17"/>
                </a:cxn>
                <a:cxn ang="0">
                  <a:pos x="353" y="22"/>
                </a:cxn>
                <a:cxn ang="0">
                  <a:pos x="324" y="26"/>
                </a:cxn>
                <a:cxn ang="0">
                  <a:pos x="295" y="30"/>
                </a:cxn>
                <a:cxn ang="0">
                  <a:pos x="267" y="34"/>
                </a:cxn>
                <a:cxn ang="0">
                  <a:pos x="240" y="38"/>
                </a:cxn>
                <a:cxn ang="0">
                  <a:pos x="211" y="40"/>
                </a:cxn>
                <a:cxn ang="0">
                  <a:pos x="179" y="44"/>
                </a:cxn>
                <a:cxn ang="0">
                  <a:pos x="152" y="48"/>
                </a:cxn>
                <a:cxn ang="0">
                  <a:pos x="122" y="51"/>
                </a:cxn>
                <a:cxn ang="0">
                  <a:pos x="91" y="55"/>
                </a:cxn>
                <a:cxn ang="0">
                  <a:pos x="63" y="57"/>
                </a:cxn>
                <a:cxn ang="0">
                  <a:pos x="30" y="61"/>
                </a:cxn>
                <a:cxn ang="0">
                  <a:pos x="0" y="65"/>
                </a:cxn>
                <a:cxn ang="0">
                  <a:pos x="0" y="65"/>
                </a:cxn>
                <a:cxn ang="0">
                  <a:pos x="3" y="78"/>
                </a:cxn>
              </a:cxnLst>
              <a:rect l="0" t="0" r="r" b="b"/>
              <a:pathLst>
                <a:path w="469" h="78">
                  <a:moveTo>
                    <a:pt x="3" y="78"/>
                  </a:moveTo>
                  <a:lnTo>
                    <a:pt x="3" y="78"/>
                  </a:lnTo>
                  <a:lnTo>
                    <a:pt x="34" y="74"/>
                  </a:lnTo>
                  <a:lnTo>
                    <a:pt x="63" y="70"/>
                  </a:lnTo>
                  <a:lnTo>
                    <a:pt x="91" y="68"/>
                  </a:lnTo>
                  <a:lnTo>
                    <a:pt x="122" y="64"/>
                  </a:lnTo>
                  <a:lnTo>
                    <a:pt x="152" y="61"/>
                  </a:lnTo>
                  <a:lnTo>
                    <a:pt x="183" y="57"/>
                  </a:lnTo>
                  <a:lnTo>
                    <a:pt x="211" y="53"/>
                  </a:lnTo>
                  <a:lnTo>
                    <a:pt x="240" y="51"/>
                  </a:lnTo>
                  <a:lnTo>
                    <a:pt x="270" y="47"/>
                  </a:lnTo>
                  <a:lnTo>
                    <a:pt x="299" y="43"/>
                  </a:lnTo>
                  <a:lnTo>
                    <a:pt x="328" y="39"/>
                  </a:lnTo>
                  <a:lnTo>
                    <a:pt x="356" y="35"/>
                  </a:lnTo>
                  <a:lnTo>
                    <a:pt x="385" y="30"/>
                  </a:lnTo>
                  <a:lnTo>
                    <a:pt x="414" y="25"/>
                  </a:lnTo>
                  <a:lnTo>
                    <a:pt x="442" y="20"/>
                  </a:lnTo>
                  <a:lnTo>
                    <a:pt x="469" y="13"/>
                  </a:lnTo>
                  <a:lnTo>
                    <a:pt x="465" y="0"/>
                  </a:lnTo>
                  <a:lnTo>
                    <a:pt x="438" y="7"/>
                  </a:lnTo>
                  <a:lnTo>
                    <a:pt x="410" y="12"/>
                  </a:lnTo>
                  <a:lnTo>
                    <a:pt x="381" y="17"/>
                  </a:lnTo>
                  <a:lnTo>
                    <a:pt x="353" y="22"/>
                  </a:lnTo>
                  <a:lnTo>
                    <a:pt x="324" y="26"/>
                  </a:lnTo>
                  <a:lnTo>
                    <a:pt x="295" y="30"/>
                  </a:lnTo>
                  <a:lnTo>
                    <a:pt x="267" y="34"/>
                  </a:lnTo>
                  <a:lnTo>
                    <a:pt x="240" y="38"/>
                  </a:lnTo>
                  <a:lnTo>
                    <a:pt x="211" y="40"/>
                  </a:lnTo>
                  <a:lnTo>
                    <a:pt x="179" y="44"/>
                  </a:lnTo>
                  <a:lnTo>
                    <a:pt x="152" y="48"/>
                  </a:lnTo>
                  <a:lnTo>
                    <a:pt x="122" y="51"/>
                  </a:lnTo>
                  <a:lnTo>
                    <a:pt x="91" y="55"/>
                  </a:lnTo>
                  <a:lnTo>
                    <a:pt x="63" y="57"/>
                  </a:lnTo>
                  <a:lnTo>
                    <a:pt x="30" y="6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3" y="7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9" name="Freeform 17"/>
            <p:cNvSpPr>
              <a:spLocks/>
            </p:cNvSpPr>
            <p:nvPr/>
          </p:nvSpPr>
          <p:spPr bwMode="auto">
            <a:xfrm>
              <a:off x="3610" y="2838"/>
              <a:ext cx="634" cy="3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40" y="70"/>
                </a:cxn>
                <a:cxn ang="0">
                  <a:pos x="80" y="69"/>
                </a:cxn>
                <a:cxn ang="0">
                  <a:pos x="120" y="66"/>
                </a:cxn>
                <a:cxn ang="0">
                  <a:pos x="158" y="65"/>
                </a:cxn>
                <a:cxn ang="0">
                  <a:pos x="198" y="62"/>
                </a:cxn>
                <a:cxn ang="0">
                  <a:pos x="239" y="59"/>
                </a:cxn>
                <a:cxn ang="0">
                  <a:pos x="277" y="55"/>
                </a:cxn>
                <a:cxn ang="0">
                  <a:pos x="317" y="51"/>
                </a:cxn>
                <a:cxn ang="0">
                  <a:pos x="357" y="47"/>
                </a:cxn>
                <a:cxn ang="0">
                  <a:pos x="395" y="43"/>
                </a:cxn>
                <a:cxn ang="0">
                  <a:pos x="435" y="38"/>
                </a:cxn>
                <a:cxn ang="0">
                  <a:pos x="475" y="34"/>
                </a:cxn>
                <a:cxn ang="0">
                  <a:pos x="515" y="29"/>
                </a:cxn>
                <a:cxn ang="0">
                  <a:pos x="555" y="23"/>
                </a:cxn>
                <a:cxn ang="0">
                  <a:pos x="595" y="18"/>
                </a:cxn>
                <a:cxn ang="0">
                  <a:pos x="635" y="13"/>
                </a:cxn>
                <a:cxn ang="0">
                  <a:pos x="632" y="0"/>
                </a:cxn>
                <a:cxn ang="0">
                  <a:pos x="591" y="5"/>
                </a:cxn>
                <a:cxn ang="0">
                  <a:pos x="551" y="10"/>
                </a:cxn>
                <a:cxn ang="0">
                  <a:pos x="511" y="16"/>
                </a:cxn>
                <a:cxn ang="0">
                  <a:pos x="475" y="21"/>
                </a:cxn>
                <a:cxn ang="0">
                  <a:pos x="435" y="25"/>
                </a:cxn>
                <a:cxn ang="0">
                  <a:pos x="395" y="30"/>
                </a:cxn>
                <a:cxn ang="0">
                  <a:pos x="357" y="34"/>
                </a:cxn>
                <a:cxn ang="0">
                  <a:pos x="317" y="38"/>
                </a:cxn>
                <a:cxn ang="0">
                  <a:pos x="277" y="42"/>
                </a:cxn>
                <a:cxn ang="0">
                  <a:pos x="239" y="46"/>
                </a:cxn>
                <a:cxn ang="0">
                  <a:pos x="198" y="49"/>
                </a:cxn>
                <a:cxn ang="0">
                  <a:pos x="158" y="52"/>
                </a:cxn>
                <a:cxn ang="0">
                  <a:pos x="120" y="53"/>
                </a:cxn>
                <a:cxn ang="0">
                  <a:pos x="80" y="56"/>
                </a:cxn>
                <a:cxn ang="0">
                  <a:pos x="40" y="57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0" y="70"/>
                </a:cxn>
              </a:cxnLst>
              <a:rect l="0" t="0" r="r" b="b"/>
              <a:pathLst>
                <a:path w="635" h="70">
                  <a:moveTo>
                    <a:pt x="0" y="70"/>
                  </a:moveTo>
                  <a:lnTo>
                    <a:pt x="0" y="70"/>
                  </a:lnTo>
                  <a:lnTo>
                    <a:pt x="40" y="70"/>
                  </a:lnTo>
                  <a:lnTo>
                    <a:pt x="80" y="69"/>
                  </a:lnTo>
                  <a:lnTo>
                    <a:pt x="120" y="66"/>
                  </a:lnTo>
                  <a:lnTo>
                    <a:pt x="158" y="65"/>
                  </a:lnTo>
                  <a:lnTo>
                    <a:pt x="198" y="62"/>
                  </a:lnTo>
                  <a:lnTo>
                    <a:pt x="239" y="59"/>
                  </a:lnTo>
                  <a:lnTo>
                    <a:pt x="277" y="55"/>
                  </a:lnTo>
                  <a:lnTo>
                    <a:pt x="317" y="51"/>
                  </a:lnTo>
                  <a:lnTo>
                    <a:pt x="357" y="47"/>
                  </a:lnTo>
                  <a:lnTo>
                    <a:pt x="395" y="43"/>
                  </a:lnTo>
                  <a:lnTo>
                    <a:pt x="435" y="38"/>
                  </a:lnTo>
                  <a:lnTo>
                    <a:pt x="475" y="34"/>
                  </a:lnTo>
                  <a:lnTo>
                    <a:pt x="515" y="29"/>
                  </a:lnTo>
                  <a:lnTo>
                    <a:pt x="555" y="23"/>
                  </a:lnTo>
                  <a:lnTo>
                    <a:pt x="595" y="18"/>
                  </a:lnTo>
                  <a:lnTo>
                    <a:pt x="635" y="13"/>
                  </a:lnTo>
                  <a:lnTo>
                    <a:pt x="632" y="0"/>
                  </a:lnTo>
                  <a:lnTo>
                    <a:pt x="591" y="5"/>
                  </a:lnTo>
                  <a:lnTo>
                    <a:pt x="551" y="10"/>
                  </a:lnTo>
                  <a:lnTo>
                    <a:pt x="511" y="16"/>
                  </a:lnTo>
                  <a:lnTo>
                    <a:pt x="475" y="21"/>
                  </a:lnTo>
                  <a:lnTo>
                    <a:pt x="435" y="25"/>
                  </a:lnTo>
                  <a:lnTo>
                    <a:pt x="395" y="30"/>
                  </a:lnTo>
                  <a:lnTo>
                    <a:pt x="357" y="34"/>
                  </a:lnTo>
                  <a:lnTo>
                    <a:pt x="317" y="38"/>
                  </a:lnTo>
                  <a:lnTo>
                    <a:pt x="277" y="42"/>
                  </a:lnTo>
                  <a:lnTo>
                    <a:pt x="239" y="46"/>
                  </a:lnTo>
                  <a:lnTo>
                    <a:pt x="198" y="49"/>
                  </a:lnTo>
                  <a:lnTo>
                    <a:pt x="158" y="52"/>
                  </a:lnTo>
                  <a:lnTo>
                    <a:pt x="120" y="53"/>
                  </a:lnTo>
                  <a:lnTo>
                    <a:pt x="80" y="56"/>
                  </a:lnTo>
                  <a:lnTo>
                    <a:pt x="4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0" name="Freeform 18"/>
            <p:cNvSpPr>
              <a:spLocks/>
            </p:cNvSpPr>
            <p:nvPr/>
          </p:nvSpPr>
          <p:spPr bwMode="auto">
            <a:xfrm>
              <a:off x="3013" y="2854"/>
              <a:ext cx="597" cy="2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34" y="22"/>
                </a:cxn>
                <a:cxn ang="0">
                  <a:pos x="70" y="31"/>
                </a:cxn>
                <a:cxn ang="0">
                  <a:pos x="107" y="38"/>
                </a:cxn>
                <a:cxn ang="0">
                  <a:pos x="145" y="41"/>
                </a:cxn>
                <a:cxn ang="0">
                  <a:pos x="181" y="45"/>
                </a:cxn>
                <a:cxn ang="0">
                  <a:pos x="217" y="48"/>
                </a:cxn>
                <a:cxn ang="0">
                  <a:pos x="255" y="48"/>
                </a:cxn>
                <a:cxn ang="0">
                  <a:pos x="294" y="48"/>
                </a:cxn>
                <a:cxn ang="0">
                  <a:pos x="330" y="48"/>
                </a:cxn>
                <a:cxn ang="0">
                  <a:pos x="368" y="47"/>
                </a:cxn>
                <a:cxn ang="0">
                  <a:pos x="406" y="44"/>
                </a:cxn>
                <a:cxn ang="0">
                  <a:pos x="444" y="43"/>
                </a:cxn>
                <a:cxn ang="0">
                  <a:pos x="483" y="40"/>
                </a:cxn>
                <a:cxn ang="0">
                  <a:pos x="521" y="39"/>
                </a:cxn>
                <a:cxn ang="0">
                  <a:pos x="557" y="38"/>
                </a:cxn>
                <a:cxn ang="0">
                  <a:pos x="595" y="36"/>
                </a:cxn>
                <a:cxn ang="0">
                  <a:pos x="595" y="23"/>
                </a:cxn>
                <a:cxn ang="0">
                  <a:pos x="557" y="25"/>
                </a:cxn>
                <a:cxn ang="0">
                  <a:pos x="521" y="26"/>
                </a:cxn>
                <a:cxn ang="0">
                  <a:pos x="483" y="27"/>
                </a:cxn>
                <a:cxn ang="0">
                  <a:pos x="444" y="30"/>
                </a:cxn>
                <a:cxn ang="0">
                  <a:pos x="406" y="31"/>
                </a:cxn>
                <a:cxn ang="0">
                  <a:pos x="368" y="34"/>
                </a:cxn>
                <a:cxn ang="0">
                  <a:pos x="330" y="35"/>
                </a:cxn>
                <a:cxn ang="0">
                  <a:pos x="294" y="35"/>
                </a:cxn>
                <a:cxn ang="0">
                  <a:pos x="255" y="35"/>
                </a:cxn>
                <a:cxn ang="0">
                  <a:pos x="217" y="35"/>
                </a:cxn>
                <a:cxn ang="0">
                  <a:pos x="181" y="32"/>
                </a:cxn>
                <a:cxn ang="0">
                  <a:pos x="145" y="28"/>
                </a:cxn>
                <a:cxn ang="0">
                  <a:pos x="111" y="25"/>
                </a:cxn>
                <a:cxn ang="0">
                  <a:pos x="74" y="18"/>
                </a:cxn>
                <a:cxn ang="0">
                  <a:pos x="42" y="9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0" y="10"/>
                </a:cxn>
              </a:cxnLst>
              <a:rect l="0" t="0" r="r" b="b"/>
              <a:pathLst>
                <a:path w="595" h="48">
                  <a:moveTo>
                    <a:pt x="0" y="10"/>
                  </a:moveTo>
                  <a:lnTo>
                    <a:pt x="0" y="10"/>
                  </a:lnTo>
                  <a:lnTo>
                    <a:pt x="34" y="22"/>
                  </a:lnTo>
                  <a:lnTo>
                    <a:pt x="70" y="31"/>
                  </a:lnTo>
                  <a:lnTo>
                    <a:pt x="107" y="38"/>
                  </a:lnTo>
                  <a:lnTo>
                    <a:pt x="145" y="41"/>
                  </a:lnTo>
                  <a:lnTo>
                    <a:pt x="181" y="45"/>
                  </a:lnTo>
                  <a:lnTo>
                    <a:pt x="217" y="48"/>
                  </a:lnTo>
                  <a:lnTo>
                    <a:pt x="255" y="48"/>
                  </a:lnTo>
                  <a:lnTo>
                    <a:pt x="294" y="48"/>
                  </a:lnTo>
                  <a:lnTo>
                    <a:pt x="330" y="48"/>
                  </a:lnTo>
                  <a:lnTo>
                    <a:pt x="368" y="47"/>
                  </a:lnTo>
                  <a:lnTo>
                    <a:pt x="406" y="44"/>
                  </a:lnTo>
                  <a:lnTo>
                    <a:pt x="444" y="43"/>
                  </a:lnTo>
                  <a:lnTo>
                    <a:pt x="483" y="40"/>
                  </a:lnTo>
                  <a:lnTo>
                    <a:pt x="521" y="39"/>
                  </a:lnTo>
                  <a:lnTo>
                    <a:pt x="557" y="38"/>
                  </a:lnTo>
                  <a:lnTo>
                    <a:pt x="595" y="36"/>
                  </a:lnTo>
                  <a:lnTo>
                    <a:pt x="595" y="23"/>
                  </a:lnTo>
                  <a:lnTo>
                    <a:pt x="557" y="25"/>
                  </a:lnTo>
                  <a:lnTo>
                    <a:pt x="521" y="26"/>
                  </a:lnTo>
                  <a:lnTo>
                    <a:pt x="483" y="27"/>
                  </a:lnTo>
                  <a:lnTo>
                    <a:pt x="444" y="30"/>
                  </a:lnTo>
                  <a:lnTo>
                    <a:pt x="406" y="31"/>
                  </a:lnTo>
                  <a:lnTo>
                    <a:pt x="368" y="34"/>
                  </a:lnTo>
                  <a:lnTo>
                    <a:pt x="330" y="35"/>
                  </a:lnTo>
                  <a:lnTo>
                    <a:pt x="294" y="35"/>
                  </a:lnTo>
                  <a:lnTo>
                    <a:pt x="255" y="35"/>
                  </a:lnTo>
                  <a:lnTo>
                    <a:pt x="217" y="35"/>
                  </a:lnTo>
                  <a:lnTo>
                    <a:pt x="181" y="32"/>
                  </a:lnTo>
                  <a:lnTo>
                    <a:pt x="145" y="28"/>
                  </a:lnTo>
                  <a:lnTo>
                    <a:pt x="111" y="25"/>
                  </a:lnTo>
                  <a:lnTo>
                    <a:pt x="74" y="18"/>
                  </a:lnTo>
                  <a:lnTo>
                    <a:pt x="42" y="9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1" name="Freeform 19"/>
            <p:cNvSpPr>
              <a:spLocks/>
            </p:cNvSpPr>
            <p:nvPr/>
          </p:nvSpPr>
          <p:spPr bwMode="auto">
            <a:xfrm>
              <a:off x="2949" y="2754"/>
              <a:ext cx="88" cy="105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0" y="0"/>
                </a:cxn>
                <a:cxn ang="0">
                  <a:pos x="46" y="18"/>
                </a:cxn>
                <a:cxn ang="0">
                  <a:pos x="23" y="44"/>
                </a:cxn>
                <a:cxn ang="0">
                  <a:pos x="6" y="74"/>
                </a:cxn>
                <a:cxn ang="0">
                  <a:pos x="0" y="106"/>
                </a:cxn>
                <a:cxn ang="0">
                  <a:pos x="0" y="138"/>
                </a:cxn>
                <a:cxn ang="0">
                  <a:pos x="11" y="167"/>
                </a:cxn>
                <a:cxn ang="0">
                  <a:pos x="32" y="193"/>
                </a:cxn>
                <a:cxn ang="0">
                  <a:pos x="65" y="210"/>
                </a:cxn>
                <a:cxn ang="0">
                  <a:pos x="72" y="200"/>
                </a:cxn>
                <a:cxn ang="0">
                  <a:pos x="48" y="186"/>
                </a:cxn>
                <a:cxn ang="0">
                  <a:pos x="31" y="162"/>
                </a:cxn>
                <a:cxn ang="0">
                  <a:pos x="19" y="138"/>
                </a:cxn>
                <a:cxn ang="0">
                  <a:pos x="19" y="106"/>
                </a:cxn>
                <a:cxn ang="0">
                  <a:pos x="25" y="76"/>
                </a:cxn>
                <a:cxn ang="0">
                  <a:pos x="38" y="49"/>
                </a:cxn>
                <a:cxn ang="0">
                  <a:pos x="61" y="26"/>
                </a:cxn>
                <a:cxn ang="0">
                  <a:pos x="88" y="10"/>
                </a:cxn>
                <a:cxn ang="0">
                  <a:pos x="88" y="10"/>
                </a:cxn>
                <a:cxn ang="0">
                  <a:pos x="80" y="0"/>
                </a:cxn>
              </a:cxnLst>
              <a:rect l="0" t="0" r="r" b="b"/>
              <a:pathLst>
                <a:path w="88" h="210">
                  <a:moveTo>
                    <a:pt x="80" y="0"/>
                  </a:moveTo>
                  <a:lnTo>
                    <a:pt x="80" y="0"/>
                  </a:lnTo>
                  <a:lnTo>
                    <a:pt x="46" y="18"/>
                  </a:lnTo>
                  <a:lnTo>
                    <a:pt x="23" y="44"/>
                  </a:lnTo>
                  <a:lnTo>
                    <a:pt x="6" y="74"/>
                  </a:lnTo>
                  <a:lnTo>
                    <a:pt x="0" y="106"/>
                  </a:lnTo>
                  <a:lnTo>
                    <a:pt x="0" y="138"/>
                  </a:lnTo>
                  <a:lnTo>
                    <a:pt x="11" y="167"/>
                  </a:lnTo>
                  <a:lnTo>
                    <a:pt x="32" y="193"/>
                  </a:lnTo>
                  <a:lnTo>
                    <a:pt x="65" y="210"/>
                  </a:lnTo>
                  <a:lnTo>
                    <a:pt x="72" y="200"/>
                  </a:lnTo>
                  <a:lnTo>
                    <a:pt x="48" y="186"/>
                  </a:lnTo>
                  <a:lnTo>
                    <a:pt x="31" y="162"/>
                  </a:lnTo>
                  <a:lnTo>
                    <a:pt x="19" y="138"/>
                  </a:lnTo>
                  <a:lnTo>
                    <a:pt x="19" y="106"/>
                  </a:lnTo>
                  <a:lnTo>
                    <a:pt x="25" y="76"/>
                  </a:lnTo>
                  <a:lnTo>
                    <a:pt x="38" y="49"/>
                  </a:lnTo>
                  <a:lnTo>
                    <a:pt x="61" y="26"/>
                  </a:lnTo>
                  <a:lnTo>
                    <a:pt x="88" y="10"/>
                  </a:lnTo>
                  <a:lnTo>
                    <a:pt x="88" y="1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2" name="Freeform 20"/>
            <p:cNvSpPr>
              <a:spLocks/>
            </p:cNvSpPr>
            <p:nvPr/>
          </p:nvSpPr>
          <p:spPr bwMode="auto">
            <a:xfrm>
              <a:off x="3030" y="2749"/>
              <a:ext cx="302" cy="20"/>
            </a:xfrm>
            <a:custGeom>
              <a:avLst/>
              <a:gdLst/>
              <a:ahLst/>
              <a:cxnLst>
                <a:cxn ang="0">
                  <a:pos x="286" y="26"/>
                </a:cxn>
                <a:cxn ang="0">
                  <a:pos x="294" y="23"/>
                </a:cxn>
                <a:cxn ang="0">
                  <a:pos x="256" y="24"/>
                </a:cxn>
                <a:cxn ang="0">
                  <a:pos x="216" y="20"/>
                </a:cxn>
                <a:cxn ang="0">
                  <a:pos x="178" y="15"/>
                </a:cxn>
                <a:cxn ang="0">
                  <a:pos x="139" y="9"/>
                </a:cxn>
                <a:cxn ang="0">
                  <a:pos x="103" y="2"/>
                </a:cxn>
                <a:cxn ang="0">
                  <a:pos x="67" y="0"/>
                </a:cxn>
                <a:cxn ang="0">
                  <a:pos x="34" y="1"/>
                </a:cxn>
                <a:cxn ang="0">
                  <a:pos x="0" y="9"/>
                </a:cxn>
                <a:cxn ang="0">
                  <a:pos x="8" y="19"/>
                </a:cxn>
                <a:cxn ang="0">
                  <a:pos x="34" y="14"/>
                </a:cxn>
                <a:cxn ang="0">
                  <a:pos x="67" y="13"/>
                </a:cxn>
                <a:cxn ang="0">
                  <a:pos x="99" y="15"/>
                </a:cxn>
                <a:cxn ang="0">
                  <a:pos x="136" y="22"/>
                </a:cxn>
                <a:cxn ang="0">
                  <a:pos x="174" y="28"/>
                </a:cxn>
                <a:cxn ang="0">
                  <a:pos x="216" y="33"/>
                </a:cxn>
                <a:cxn ang="0">
                  <a:pos x="256" y="37"/>
                </a:cxn>
                <a:cxn ang="0">
                  <a:pos x="294" y="36"/>
                </a:cxn>
                <a:cxn ang="0">
                  <a:pos x="302" y="33"/>
                </a:cxn>
                <a:cxn ang="0">
                  <a:pos x="294" y="36"/>
                </a:cxn>
                <a:cxn ang="0">
                  <a:pos x="300" y="36"/>
                </a:cxn>
                <a:cxn ang="0">
                  <a:pos x="302" y="33"/>
                </a:cxn>
                <a:cxn ang="0">
                  <a:pos x="286" y="26"/>
                </a:cxn>
              </a:cxnLst>
              <a:rect l="0" t="0" r="r" b="b"/>
              <a:pathLst>
                <a:path w="302" h="37">
                  <a:moveTo>
                    <a:pt x="286" y="26"/>
                  </a:moveTo>
                  <a:lnTo>
                    <a:pt x="294" y="23"/>
                  </a:lnTo>
                  <a:lnTo>
                    <a:pt x="256" y="24"/>
                  </a:lnTo>
                  <a:lnTo>
                    <a:pt x="216" y="20"/>
                  </a:lnTo>
                  <a:lnTo>
                    <a:pt x="178" y="15"/>
                  </a:lnTo>
                  <a:lnTo>
                    <a:pt x="139" y="9"/>
                  </a:lnTo>
                  <a:lnTo>
                    <a:pt x="103" y="2"/>
                  </a:lnTo>
                  <a:lnTo>
                    <a:pt x="67" y="0"/>
                  </a:lnTo>
                  <a:lnTo>
                    <a:pt x="34" y="1"/>
                  </a:lnTo>
                  <a:lnTo>
                    <a:pt x="0" y="9"/>
                  </a:lnTo>
                  <a:lnTo>
                    <a:pt x="8" y="19"/>
                  </a:lnTo>
                  <a:lnTo>
                    <a:pt x="34" y="14"/>
                  </a:lnTo>
                  <a:lnTo>
                    <a:pt x="67" y="13"/>
                  </a:lnTo>
                  <a:lnTo>
                    <a:pt x="99" y="15"/>
                  </a:lnTo>
                  <a:lnTo>
                    <a:pt x="136" y="22"/>
                  </a:lnTo>
                  <a:lnTo>
                    <a:pt x="174" y="28"/>
                  </a:lnTo>
                  <a:lnTo>
                    <a:pt x="216" y="33"/>
                  </a:lnTo>
                  <a:lnTo>
                    <a:pt x="256" y="37"/>
                  </a:lnTo>
                  <a:lnTo>
                    <a:pt x="294" y="36"/>
                  </a:lnTo>
                  <a:lnTo>
                    <a:pt x="302" y="33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2" y="33"/>
                  </a:lnTo>
                  <a:lnTo>
                    <a:pt x="286" y="2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3" name="Freeform 21"/>
            <p:cNvSpPr>
              <a:spLocks/>
            </p:cNvSpPr>
            <p:nvPr/>
          </p:nvSpPr>
          <p:spPr bwMode="auto">
            <a:xfrm>
              <a:off x="3315" y="2402"/>
              <a:ext cx="138" cy="36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0"/>
                </a:cxn>
                <a:cxn ang="0">
                  <a:pos x="58" y="91"/>
                </a:cxn>
                <a:cxn ang="0">
                  <a:pos x="79" y="183"/>
                </a:cxn>
                <a:cxn ang="0">
                  <a:pos x="99" y="276"/>
                </a:cxn>
                <a:cxn ang="0">
                  <a:pos x="115" y="371"/>
                </a:cxn>
                <a:cxn ang="0">
                  <a:pos x="119" y="463"/>
                </a:cxn>
                <a:cxn ang="0">
                  <a:pos x="105" y="553"/>
                </a:cxn>
                <a:cxn ang="0">
                  <a:pos x="67" y="639"/>
                </a:cxn>
                <a:cxn ang="0">
                  <a:pos x="0" y="721"/>
                </a:cxn>
                <a:cxn ang="0">
                  <a:pos x="16" y="728"/>
                </a:cxn>
                <a:cxn ang="0">
                  <a:pos x="86" y="644"/>
                </a:cxn>
                <a:cxn ang="0">
                  <a:pos x="124" y="556"/>
                </a:cxn>
                <a:cxn ang="0">
                  <a:pos x="138" y="463"/>
                </a:cxn>
                <a:cxn ang="0">
                  <a:pos x="134" y="371"/>
                </a:cxn>
                <a:cxn ang="0">
                  <a:pos x="119" y="276"/>
                </a:cxn>
                <a:cxn ang="0">
                  <a:pos x="98" y="183"/>
                </a:cxn>
                <a:cxn ang="0">
                  <a:pos x="77" y="91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42" y="0"/>
                </a:cxn>
              </a:cxnLst>
              <a:rect l="0" t="0" r="r" b="b"/>
              <a:pathLst>
                <a:path w="138" h="728">
                  <a:moveTo>
                    <a:pt x="42" y="0"/>
                  </a:moveTo>
                  <a:lnTo>
                    <a:pt x="42" y="0"/>
                  </a:lnTo>
                  <a:lnTo>
                    <a:pt x="58" y="91"/>
                  </a:lnTo>
                  <a:lnTo>
                    <a:pt x="79" y="183"/>
                  </a:lnTo>
                  <a:lnTo>
                    <a:pt x="99" y="276"/>
                  </a:lnTo>
                  <a:lnTo>
                    <a:pt x="115" y="371"/>
                  </a:lnTo>
                  <a:lnTo>
                    <a:pt x="119" y="463"/>
                  </a:lnTo>
                  <a:lnTo>
                    <a:pt x="105" y="553"/>
                  </a:lnTo>
                  <a:lnTo>
                    <a:pt x="67" y="639"/>
                  </a:lnTo>
                  <a:lnTo>
                    <a:pt x="0" y="721"/>
                  </a:lnTo>
                  <a:lnTo>
                    <a:pt x="16" y="728"/>
                  </a:lnTo>
                  <a:lnTo>
                    <a:pt x="86" y="644"/>
                  </a:lnTo>
                  <a:lnTo>
                    <a:pt x="124" y="556"/>
                  </a:lnTo>
                  <a:lnTo>
                    <a:pt x="138" y="463"/>
                  </a:lnTo>
                  <a:lnTo>
                    <a:pt x="134" y="371"/>
                  </a:lnTo>
                  <a:lnTo>
                    <a:pt x="119" y="276"/>
                  </a:lnTo>
                  <a:lnTo>
                    <a:pt x="98" y="183"/>
                  </a:lnTo>
                  <a:lnTo>
                    <a:pt x="77" y="91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4" name="Freeform 22"/>
            <p:cNvSpPr>
              <a:spLocks/>
            </p:cNvSpPr>
            <p:nvPr/>
          </p:nvSpPr>
          <p:spPr bwMode="auto">
            <a:xfrm>
              <a:off x="3352" y="2250"/>
              <a:ext cx="47" cy="15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12" y="77"/>
                </a:cxn>
                <a:cxn ang="0">
                  <a:pos x="2" y="151"/>
                </a:cxn>
                <a:cxn ang="0">
                  <a:pos x="0" y="226"/>
                </a:cxn>
                <a:cxn ang="0">
                  <a:pos x="4" y="302"/>
                </a:cxn>
                <a:cxn ang="0">
                  <a:pos x="23" y="302"/>
                </a:cxn>
                <a:cxn ang="0">
                  <a:pos x="20" y="226"/>
                </a:cxn>
                <a:cxn ang="0">
                  <a:pos x="21" y="151"/>
                </a:cxn>
                <a:cxn ang="0">
                  <a:pos x="31" y="77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27" y="0"/>
                </a:cxn>
              </a:cxnLst>
              <a:rect l="0" t="0" r="r" b="b"/>
              <a:pathLst>
                <a:path w="46" h="302">
                  <a:moveTo>
                    <a:pt x="27" y="0"/>
                  </a:moveTo>
                  <a:lnTo>
                    <a:pt x="27" y="0"/>
                  </a:lnTo>
                  <a:lnTo>
                    <a:pt x="12" y="77"/>
                  </a:lnTo>
                  <a:lnTo>
                    <a:pt x="2" y="151"/>
                  </a:lnTo>
                  <a:lnTo>
                    <a:pt x="0" y="226"/>
                  </a:lnTo>
                  <a:lnTo>
                    <a:pt x="4" y="302"/>
                  </a:lnTo>
                  <a:lnTo>
                    <a:pt x="23" y="302"/>
                  </a:lnTo>
                  <a:lnTo>
                    <a:pt x="20" y="226"/>
                  </a:lnTo>
                  <a:lnTo>
                    <a:pt x="21" y="151"/>
                  </a:lnTo>
                  <a:lnTo>
                    <a:pt x="31" y="77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5" name="Freeform 23"/>
            <p:cNvSpPr>
              <a:spLocks/>
            </p:cNvSpPr>
            <p:nvPr/>
          </p:nvSpPr>
          <p:spPr bwMode="auto">
            <a:xfrm>
              <a:off x="3379" y="2139"/>
              <a:ext cx="189" cy="112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72" y="0"/>
                </a:cxn>
                <a:cxn ang="0">
                  <a:pos x="141" y="24"/>
                </a:cxn>
                <a:cxn ang="0">
                  <a:pos x="113" y="49"/>
                </a:cxn>
                <a:cxn ang="0">
                  <a:pos x="86" y="74"/>
                </a:cxn>
                <a:cxn ang="0">
                  <a:pos x="61" y="102"/>
                </a:cxn>
                <a:cxn ang="0">
                  <a:pos x="40" y="130"/>
                </a:cxn>
                <a:cxn ang="0">
                  <a:pos x="23" y="160"/>
                </a:cxn>
                <a:cxn ang="0">
                  <a:pos x="10" y="191"/>
                </a:cxn>
                <a:cxn ang="0">
                  <a:pos x="0" y="223"/>
                </a:cxn>
                <a:cxn ang="0">
                  <a:pos x="19" y="223"/>
                </a:cxn>
                <a:cxn ang="0">
                  <a:pos x="29" y="193"/>
                </a:cxn>
                <a:cxn ang="0">
                  <a:pos x="42" y="162"/>
                </a:cxn>
                <a:cxn ang="0">
                  <a:pos x="59" y="135"/>
                </a:cxn>
                <a:cxn ang="0">
                  <a:pos x="76" y="108"/>
                </a:cxn>
                <a:cxn ang="0">
                  <a:pos x="101" y="82"/>
                </a:cxn>
                <a:cxn ang="0">
                  <a:pos x="128" y="57"/>
                </a:cxn>
                <a:cxn ang="0">
                  <a:pos x="157" y="32"/>
                </a:cxn>
                <a:cxn ang="0">
                  <a:pos x="187" y="8"/>
                </a:cxn>
                <a:cxn ang="0">
                  <a:pos x="187" y="8"/>
                </a:cxn>
                <a:cxn ang="0">
                  <a:pos x="172" y="0"/>
                </a:cxn>
              </a:cxnLst>
              <a:rect l="0" t="0" r="r" b="b"/>
              <a:pathLst>
                <a:path w="187" h="223">
                  <a:moveTo>
                    <a:pt x="172" y="0"/>
                  </a:moveTo>
                  <a:lnTo>
                    <a:pt x="172" y="0"/>
                  </a:lnTo>
                  <a:lnTo>
                    <a:pt x="141" y="24"/>
                  </a:lnTo>
                  <a:lnTo>
                    <a:pt x="113" y="49"/>
                  </a:lnTo>
                  <a:lnTo>
                    <a:pt x="86" y="74"/>
                  </a:lnTo>
                  <a:lnTo>
                    <a:pt x="61" y="102"/>
                  </a:lnTo>
                  <a:lnTo>
                    <a:pt x="40" y="130"/>
                  </a:lnTo>
                  <a:lnTo>
                    <a:pt x="23" y="160"/>
                  </a:lnTo>
                  <a:lnTo>
                    <a:pt x="10" y="191"/>
                  </a:lnTo>
                  <a:lnTo>
                    <a:pt x="0" y="223"/>
                  </a:lnTo>
                  <a:lnTo>
                    <a:pt x="19" y="223"/>
                  </a:lnTo>
                  <a:lnTo>
                    <a:pt x="29" y="193"/>
                  </a:lnTo>
                  <a:lnTo>
                    <a:pt x="42" y="162"/>
                  </a:lnTo>
                  <a:lnTo>
                    <a:pt x="59" y="135"/>
                  </a:lnTo>
                  <a:lnTo>
                    <a:pt x="76" y="108"/>
                  </a:lnTo>
                  <a:lnTo>
                    <a:pt x="101" y="82"/>
                  </a:lnTo>
                  <a:lnTo>
                    <a:pt x="128" y="57"/>
                  </a:lnTo>
                  <a:lnTo>
                    <a:pt x="157" y="32"/>
                  </a:lnTo>
                  <a:lnTo>
                    <a:pt x="187" y="8"/>
                  </a:lnTo>
                  <a:lnTo>
                    <a:pt x="187" y="8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6" name="Freeform 24"/>
            <p:cNvSpPr>
              <a:spLocks/>
            </p:cNvSpPr>
            <p:nvPr/>
          </p:nvSpPr>
          <p:spPr bwMode="auto">
            <a:xfrm>
              <a:off x="3551" y="2135"/>
              <a:ext cx="61" cy="8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59" y="1"/>
                </a:cxn>
                <a:cxn ang="0">
                  <a:pos x="46" y="1"/>
                </a:cxn>
                <a:cxn ang="0">
                  <a:pos x="32" y="0"/>
                </a:cxn>
                <a:cxn ang="0">
                  <a:pos x="17" y="1"/>
                </a:cxn>
                <a:cxn ang="0">
                  <a:pos x="0" y="8"/>
                </a:cxn>
                <a:cxn ang="0">
                  <a:pos x="15" y="16"/>
                </a:cxn>
                <a:cxn ang="0">
                  <a:pos x="21" y="14"/>
                </a:cxn>
                <a:cxn ang="0">
                  <a:pos x="32" y="13"/>
                </a:cxn>
                <a:cxn ang="0">
                  <a:pos x="46" y="14"/>
                </a:cxn>
                <a:cxn ang="0">
                  <a:pos x="59" y="14"/>
                </a:cxn>
                <a:cxn ang="0">
                  <a:pos x="59" y="14"/>
                </a:cxn>
                <a:cxn ang="0">
                  <a:pos x="59" y="1"/>
                </a:cxn>
              </a:cxnLst>
              <a:rect l="0" t="0" r="r" b="b"/>
              <a:pathLst>
                <a:path w="59" h="16">
                  <a:moveTo>
                    <a:pt x="59" y="1"/>
                  </a:moveTo>
                  <a:lnTo>
                    <a:pt x="59" y="1"/>
                  </a:lnTo>
                  <a:lnTo>
                    <a:pt x="46" y="1"/>
                  </a:lnTo>
                  <a:lnTo>
                    <a:pt x="32" y="0"/>
                  </a:lnTo>
                  <a:lnTo>
                    <a:pt x="17" y="1"/>
                  </a:lnTo>
                  <a:lnTo>
                    <a:pt x="0" y="8"/>
                  </a:lnTo>
                  <a:lnTo>
                    <a:pt x="15" y="16"/>
                  </a:lnTo>
                  <a:lnTo>
                    <a:pt x="21" y="14"/>
                  </a:lnTo>
                  <a:lnTo>
                    <a:pt x="32" y="13"/>
                  </a:lnTo>
                  <a:lnTo>
                    <a:pt x="46" y="14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9" y="1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7" name="Freeform 25"/>
            <p:cNvSpPr>
              <a:spLocks/>
            </p:cNvSpPr>
            <p:nvPr/>
          </p:nvSpPr>
          <p:spPr bwMode="auto">
            <a:xfrm>
              <a:off x="4600" y="2688"/>
              <a:ext cx="135" cy="118"/>
            </a:xfrm>
            <a:custGeom>
              <a:avLst/>
              <a:gdLst/>
              <a:ahLst/>
              <a:cxnLst>
                <a:cxn ang="0">
                  <a:pos x="96" y="13"/>
                </a:cxn>
                <a:cxn ang="0">
                  <a:pos x="86" y="4"/>
                </a:cxn>
                <a:cxn ang="0">
                  <a:pos x="25" y="93"/>
                </a:cxn>
                <a:cxn ang="0">
                  <a:pos x="0" y="155"/>
                </a:cxn>
                <a:cxn ang="0">
                  <a:pos x="2" y="198"/>
                </a:cxn>
                <a:cxn ang="0">
                  <a:pos x="29" y="224"/>
                </a:cxn>
                <a:cxn ang="0">
                  <a:pos x="63" y="237"/>
                </a:cxn>
                <a:cxn ang="0">
                  <a:pos x="98" y="239"/>
                </a:cxn>
                <a:cxn ang="0">
                  <a:pos x="124" y="237"/>
                </a:cxn>
                <a:cxn ang="0">
                  <a:pos x="136" y="235"/>
                </a:cxn>
                <a:cxn ang="0">
                  <a:pos x="132" y="222"/>
                </a:cxn>
                <a:cxn ang="0">
                  <a:pos x="124" y="224"/>
                </a:cxn>
                <a:cxn ang="0">
                  <a:pos x="98" y="226"/>
                </a:cxn>
                <a:cxn ang="0">
                  <a:pos x="67" y="224"/>
                </a:cxn>
                <a:cxn ang="0">
                  <a:pos x="40" y="213"/>
                </a:cxn>
                <a:cxn ang="0">
                  <a:pos x="21" y="195"/>
                </a:cxn>
                <a:cxn ang="0">
                  <a:pos x="19" y="155"/>
                </a:cxn>
                <a:cxn ang="0">
                  <a:pos x="44" y="95"/>
                </a:cxn>
                <a:cxn ang="0">
                  <a:pos x="101" y="9"/>
                </a:cxn>
                <a:cxn ang="0">
                  <a:pos x="92" y="0"/>
                </a:cxn>
                <a:cxn ang="0">
                  <a:pos x="96" y="13"/>
                </a:cxn>
              </a:cxnLst>
              <a:rect l="0" t="0" r="r" b="b"/>
              <a:pathLst>
                <a:path w="136" h="239">
                  <a:moveTo>
                    <a:pt x="96" y="13"/>
                  </a:moveTo>
                  <a:lnTo>
                    <a:pt x="86" y="4"/>
                  </a:lnTo>
                  <a:lnTo>
                    <a:pt x="25" y="93"/>
                  </a:lnTo>
                  <a:lnTo>
                    <a:pt x="0" y="155"/>
                  </a:lnTo>
                  <a:lnTo>
                    <a:pt x="2" y="198"/>
                  </a:lnTo>
                  <a:lnTo>
                    <a:pt x="29" y="224"/>
                  </a:lnTo>
                  <a:lnTo>
                    <a:pt x="63" y="237"/>
                  </a:lnTo>
                  <a:lnTo>
                    <a:pt x="98" y="239"/>
                  </a:lnTo>
                  <a:lnTo>
                    <a:pt x="124" y="237"/>
                  </a:lnTo>
                  <a:lnTo>
                    <a:pt x="136" y="235"/>
                  </a:lnTo>
                  <a:lnTo>
                    <a:pt x="132" y="222"/>
                  </a:lnTo>
                  <a:lnTo>
                    <a:pt x="124" y="224"/>
                  </a:lnTo>
                  <a:lnTo>
                    <a:pt x="98" y="226"/>
                  </a:lnTo>
                  <a:lnTo>
                    <a:pt x="67" y="224"/>
                  </a:lnTo>
                  <a:lnTo>
                    <a:pt x="40" y="213"/>
                  </a:lnTo>
                  <a:lnTo>
                    <a:pt x="21" y="195"/>
                  </a:lnTo>
                  <a:lnTo>
                    <a:pt x="19" y="155"/>
                  </a:lnTo>
                  <a:lnTo>
                    <a:pt x="44" y="95"/>
                  </a:lnTo>
                  <a:lnTo>
                    <a:pt x="101" y="9"/>
                  </a:lnTo>
                  <a:lnTo>
                    <a:pt x="92" y="0"/>
                  </a:lnTo>
                  <a:lnTo>
                    <a:pt x="96" y="13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8" name="Freeform 26"/>
            <p:cNvSpPr>
              <a:spLocks/>
            </p:cNvSpPr>
            <p:nvPr/>
          </p:nvSpPr>
          <p:spPr bwMode="auto">
            <a:xfrm>
              <a:off x="3320" y="2688"/>
              <a:ext cx="1376" cy="82"/>
            </a:xfrm>
            <a:custGeom>
              <a:avLst/>
              <a:gdLst/>
              <a:ahLst/>
              <a:cxnLst>
                <a:cxn ang="0">
                  <a:pos x="21" y="164"/>
                </a:cxn>
                <a:cxn ang="0">
                  <a:pos x="80" y="168"/>
                </a:cxn>
                <a:cxn ang="0">
                  <a:pos x="155" y="167"/>
                </a:cxn>
                <a:cxn ang="0">
                  <a:pos x="246" y="161"/>
                </a:cxn>
                <a:cxn ang="0">
                  <a:pos x="349" y="152"/>
                </a:cxn>
                <a:cxn ang="0">
                  <a:pos x="460" y="142"/>
                </a:cxn>
                <a:cxn ang="0">
                  <a:pos x="580" y="128"/>
                </a:cxn>
                <a:cxn ang="0">
                  <a:pos x="700" y="112"/>
                </a:cxn>
                <a:cxn ang="0">
                  <a:pos x="818" y="96"/>
                </a:cxn>
                <a:cxn ang="0">
                  <a:pos x="935" y="81"/>
                </a:cxn>
                <a:cxn ang="0">
                  <a:pos x="1044" y="64"/>
                </a:cxn>
                <a:cxn ang="0">
                  <a:pos x="1141" y="50"/>
                </a:cxn>
                <a:cxn ang="0">
                  <a:pos x="1227" y="37"/>
                </a:cxn>
                <a:cxn ang="0">
                  <a:pos x="1295" y="26"/>
                </a:cxn>
                <a:cxn ang="0">
                  <a:pos x="1345" y="18"/>
                </a:cxn>
                <a:cxn ang="0">
                  <a:pos x="1370" y="13"/>
                </a:cxn>
                <a:cxn ang="0">
                  <a:pos x="1370" y="0"/>
                </a:cxn>
                <a:cxn ang="0">
                  <a:pos x="1356" y="3"/>
                </a:cxn>
                <a:cxn ang="0">
                  <a:pos x="1318" y="8"/>
                </a:cxn>
                <a:cxn ang="0">
                  <a:pos x="1259" y="18"/>
                </a:cxn>
                <a:cxn ang="0">
                  <a:pos x="1183" y="30"/>
                </a:cxn>
                <a:cxn ang="0">
                  <a:pos x="1089" y="44"/>
                </a:cxn>
                <a:cxn ang="0">
                  <a:pos x="986" y="60"/>
                </a:cxn>
                <a:cxn ang="0">
                  <a:pos x="874" y="76"/>
                </a:cxn>
                <a:cxn ang="0">
                  <a:pos x="755" y="91"/>
                </a:cxn>
                <a:cxn ang="0">
                  <a:pos x="635" y="107"/>
                </a:cxn>
                <a:cxn ang="0">
                  <a:pos x="519" y="122"/>
                </a:cxn>
                <a:cxn ang="0">
                  <a:pos x="403" y="134"/>
                </a:cxn>
                <a:cxn ang="0">
                  <a:pos x="296" y="144"/>
                </a:cxn>
                <a:cxn ang="0">
                  <a:pos x="198" y="151"/>
                </a:cxn>
                <a:cxn ang="0">
                  <a:pos x="114" y="155"/>
                </a:cxn>
                <a:cxn ang="0">
                  <a:pos x="48" y="154"/>
                </a:cxn>
                <a:cxn ang="0">
                  <a:pos x="4" y="147"/>
                </a:cxn>
              </a:cxnLst>
              <a:rect l="0" t="0" r="r" b="b"/>
              <a:pathLst>
                <a:path w="1374" h="168">
                  <a:moveTo>
                    <a:pt x="0" y="160"/>
                  </a:moveTo>
                  <a:lnTo>
                    <a:pt x="21" y="164"/>
                  </a:lnTo>
                  <a:lnTo>
                    <a:pt x="48" y="167"/>
                  </a:lnTo>
                  <a:lnTo>
                    <a:pt x="80" y="168"/>
                  </a:lnTo>
                  <a:lnTo>
                    <a:pt x="114" y="168"/>
                  </a:lnTo>
                  <a:lnTo>
                    <a:pt x="155" y="167"/>
                  </a:lnTo>
                  <a:lnTo>
                    <a:pt x="198" y="164"/>
                  </a:lnTo>
                  <a:lnTo>
                    <a:pt x="246" y="161"/>
                  </a:lnTo>
                  <a:lnTo>
                    <a:pt x="296" y="157"/>
                  </a:lnTo>
                  <a:lnTo>
                    <a:pt x="349" y="152"/>
                  </a:lnTo>
                  <a:lnTo>
                    <a:pt x="403" y="147"/>
                  </a:lnTo>
                  <a:lnTo>
                    <a:pt x="460" y="142"/>
                  </a:lnTo>
                  <a:lnTo>
                    <a:pt x="519" y="135"/>
                  </a:lnTo>
                  <a:lnTo>
                    <a:pt x="580" y="128"/>
                  </a:lnTo>
                  <a:lnTo>
                    <a:pt x="639" y="120"/>
                  </a:lnTo>
                  <a:lnTo>
                    <a:pt x="700" y="112"/>
                  </a:lnTo>
                  <a:lnTo>
                    <a:pt x="759" y="104"/>
                  </a:lnTo>
                  <a:lnTo>
                    <a:pt x="818" y="96"/>
                  </a:lnTo>
                  <a:lnTo>
                    <a:pt x="878" y="89"/>
                  </a:lnTo>
                  <a:lnTo>
                    <a:pt x="935" y="81"/>
                  </a:lnTo>
                  <a:lnTo>
                    <a:pt x="990" y="73"/>
                  </a:lnTo>
                  <a:lnTo>
                    <a:pt x="1044" y="64"/>
                  </a:lnTo>
                  <a:lnTo>
                    <a:pt x="1093" y="57"/>
                  </a:lnTo>
                  <a:lnTo>
                    <a:pt x="1141" y="50"/>
                  </a:lnTo>
                  <a:lnTo>
                    <a:pt x="1187" y="43"/>
                  </a:lnTo>
                  <a:lnTo>
                    <a:pt x="1227" y="37"/>
                  </a:lnTo>
                  <a:lnTo>
                    <a:pt x="1263" y="31"/>
                  </a:lnTo>
                  <a:lnTo>
                    <a:pt x="1295" y="26"/>
                  </a:lnTo>
                  <a:lnTo>
                    <a:pt x="1322" y="21"/>
                  </a:lnTo>
                  <a:lnTo>
                    <a:pt x="1345" y="18"/>
                  </a:lnTo>
                  <a:lnTo>
                    <a:pt x="1360" y="16"/>
                  </a:lnTo>
                  <a:lnTo>
                    <a:pt x="1370" y="13"/>
                  </a:lnTo>
                  <a:lnTo>
                    <a:pt x="1374" y="13"/>
                  </a:lnTo>
                  <a:lnTo>
                    <a:pt x="1370" y="0"/>
                  </a:lnTo>
                  <a:lnTo>
                    <a:pt x="1366" y="0"/>
                  </a:lnTo>
                  <a:lnTo>
                    <a:pt x="1356" y="3"/>
                  </a:lnTo>
                  <a:lnTo>
                    <a:pt x="1341" y="5"/>
                  </a:lnTo>
                  <a:lnTo>
                    <a:pt x="1318" y="8"/>
                  </a:lnTo>
                  <a:lnTo>
                    <a:pt x="1292" y="13"/>
                  </a:lnTo>
                  <a:lnTo>
                    <a:pt x="1259" y="18"/>
                  </a:lnTo>
                  <a:lnTo>
                    <a:pt x="1223" y="24"/>
                  </a:lnTo>
                  <a:lnTo>
                    <a:pt x="1183" y="30"/>
                  </a:lnTo>
                  <a:lnTo>
                    <a:pt x="1137" y="37"/>
                  </a:lnTo>
                  <a:lnTo>
                    <a:pt x="1089" y="44"/>
                  </a:lnTo>
                  <a:lnTo>
                    <a:pt x="1040" y="51"/>
                  </a:lnTo>
                  <a:lnTo>
                    <a:pt x="986" y="60"/>
                  </a:lnTo>
                  <a:lnTo>
                    <a:pt x="931" y="68"/>
                  </a:lnTo>
                  <a:lnTo>
                    <a:pt x="874" y="76"/>
                  </a:lnTo>
                  <a:lnTo>
                    <a:pt x="815" y="83"/>
                  </a:lnTo>
                  <a:lnTo>
                    <a:pt x="755" y="91"/>
                  </a:lnTo>
                  <a:lnTo>
                    <a:pt x="696" y="99"/>
                  </a:lnTo>
                  <a:lnTo>
                    <a:pt x="635" y="107"/>
                  </a:lnTo>
                  <a:lnTo>
                    <a:pt x="576" y="115"/>
                  </a:lnTo>
                  <a:lnTo>
                    <a:pt x="519" y="122"/>
                  </a:lnTo>
                  <a:lnTo>
                    <a:pt x="460" y="129"/>
                  </a:lnTo>
                  <a:lnTo>
                    <a:pt x="403" y="134"/>
                  </a:lnTo>
                  <a:lnTo>
                    <a:pt x="349" y="139"/>
                  </a:lnTo>
                  <a:lnTo>
                    <a:pt x="296" y="144"/>
                  </a:lnTo>
                  <a:lnTo>
                    <a:pt x="246" y="148"/>
                  </a:lnTo>
                  <a:lnTo>
                    <a:pt x="198" y="151"/>
                  </a:lnTo>
                  <a:lnTo>
                    <a:pt x="155" y="154"/>
                  </a:lnTo>
                  <a:lnTo>
                    <a:pt x="114" y="155"/>
                  </a:lnTo>
                  <a:lnTo>
                    <a:pt x="80" y="155"/>
                  </a:lnTo>
                  <a:lnTo>
                    <a:pt x="48" y="154"/>
                  </a:lnTo>
                  <a:lnTo>
                    <a:pt x="25" y="151"/>
                  </a:lnTo>
                  <a:lnTo>
                    <a:pt x="4" y="147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9" name="Freeform 27"/>
            <p:cNvSpPr>
              <a:spLocks/>
            </p:cNvSpPr>
            <p:nvPr/>
          </p:nvSpPr>
          <p:spPr bwMode="auto">
            <a:xfrm>
              <a:off x="4747" y="2078"/>
              <a:ext cx="275" cy="150"/>
            </a:xfrm>
            <a:custGeom>
              <a:avLst/>
              <a:gdLst/>
              <a:ahLst/>
              <a:cxnLst>
                <a:cxn ang="0">
                  <a:pos x="19" y="299"/>
                </a:cxn>
                <a:cxn ang="0">
                  <a:pos x="21" y="212"/>
                </a:cxn>
                <a:cxn ang="0">
                  <a:pos x="36" y="147"/>
                </a:cxn>
                <a:cxn ang="0">
                  <a:pos x="61" y="102"/>
                </a:cxn>
                <a:cxn ang="0">
                  <a:pos x="95" y="70"/>
                </a:cxn>
                <a:cxn ang="0">
                  <a:pos x="132" y="50"/>
                </a:cxn>
                <a:cxn ang="0">
                  <a:pos x="177" y="37"/>
                </a:cxn>
                <a:cxn ang="0">
                  <a:pos x="223" y="25"/>
                </a:cxn>
                <a:cxn ang="0">
                  <a:pos x="275" y="13"/>
                </a:cxn>
                <a:cxn ang="0">
                  <a:pos x="267" y="0"/>
                </a:cxn>
                <a:cxn ang="0">
                  <a:pos x="219" y="12"/>
                </a:cxn>
                <a:cxn ang="0">
                  <a:pos x="170" y="24"/>
                </a:cxn>
                <a:cxn ang="0">
                  <a:pos x="124" y="39"/>
                </a:cxn>
                <a:cxn ang="0">
                  <a:pos x="80" y="63"/>
                </a:cxn>
                <a:cxn ang="0">
                  <a:pos x="46" y="96"/>
                </a:cxn>
                <a:cxn ang="0">
                  <a:pos x="17" y="145"/>
                </a:cxn>
                <a:cxn ang="0">
                  <a:pos x="2" y="212"/>
                </a:cxn>
                <a:cxn ang="0">
                  <a:pos x="0" y="299"/>
                </a:cxn>
                <a:cxn ang="0">
                  <a:pos x="19" y="299"/>
                </a:cxn>
              </a:cxnLst>
              <a:rect l="0" t="0" r="r" b="b"/>
              <a:pathLst>
                <a:path w="275" h="299">
                  <a:moveTo>
                    <a:pt x="19" y="299"/>
                  </a:moveTo>
                  <a:lnTo>
                    <a:pt x="21" y="212"/>
                  </a:lnTo>
                  <a:lnTo>
                    <a:pt x="36" y="147"/>
                  </a:lnTo>
                  <a:lnTo>
                    <a:pt x="61" y="102"/>
                  </a:lnTo>
                  <a:lnTo>
                    <a:pt x="95" y="70"/>
                  </a:lnTo>
                  <a:lnTo>
                    <a:pt x="132" y="50"/>
                  </a:lnTo>
                  <a:lnTo>
                    <a:pt x="177" y="37"/>
                  </a:lnTo>
                  <a:lnTo>
                    <a:pt x="223" y="25"/>
                  </a:lnTo>
                  <a:lnTo>
                    <a:pt x="275" y="13"/>
                  </a:lnTo>
                  <a:lnTo>
                    <a:pt x="267" y="0"/>
                  </a:lnTo>
                  <a:lnTo>
                    <a:pt x="219" y="12"/>
                  </a:lnTo>
                  <a:lnTo>
                    <a:pt x="170" y="24"/>
                  </a:lnTo>
                  <a:lnTo>
                    <a:pt x="124" y="39"/>
                  </a:lnTo>
                  <a:lnTo>
                    <a:pt x="80" y="63"/>
                  </a:lnTo>
                  <a:lnTo>
                    <a:pt x="46" y="96"/>
                  </a:lnTo>
                  <a:lnTo>
                    <a:pt x="17" y="145"/>
                  </a:lnTo>
                  <a:lnTo>
                    <a:pt x="2" y="212"/>
                  </a:lnTo>
                  <a:lnTo>
                    <a:pt x="0" y="299"/>
                  </a:lnTo>
                  <a:lnTo>
                    <a:pt x="19" y="2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0" name="Freeform 28"/>
            <p:cNvSpPr>
              <a:spLocks/>
            </p:cNvSpPr>
            <p:nvPr/>
          </p:nvSpPr>
          <p:spPr bwMode="auto">
            <a:xfrm>
              <a:off x="4614" y="2268"/>
              <a:ext cx="142" cy="5"/>
            </a:xfrm>
            <a:custGeom>
              <a:avLst/>
              <a:gdLst/>
              <a:ahLst/>
              <a:cxnLst>
                <a:cxn ang="0">
                  <a:pos x="144" y="6"/>
                </a:cxn>
                <a:cxn ang="0">
                  <a:pos x="144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4" y="13"/>
                </a:cxn>
                <a:cxn ang="0">
                  <a:pos x="144" y="6"/>
                </a:cxn>
              </a:cxnLst>
              <a:rect l="0" t="0" r="r" b="b"/>
              <a:pathLst>
                <a:path w="144" h="13">
                  <a:moveTo>
                    <a:pt x="144" y="6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4" y="13"/>
                  </a:lnTo>
                  <a:lnTo>
                    <a:pt x="144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1" name="Freeform 29"/>
            <p:cNvSpPr>
              <a:spLocks/>
            </p:cNvSpPr>
            <p:nvPr/>
          </p:nvSpPr>
          <p:spPr bwMode="auto">
            <a:xfrm>
              <a:off x="4668" y="2287"/>
              <a:ext cx="88" cy="5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9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90" y="13"/>
                </a:cxn>
                <a:cxn ang="0">
                  <a:pos x="90" y="7"/>
                </a:cxn>
              </a:cxnLst>
              <a:rect l="0" t="0" r="r" b="b"/>
              <a:pathLst>
                <a:path w="90" h="13">
                  <a:moveTo>
                    <a:pt x="90" y="7"/>
                  </a:moveTo>
                  <a:lnTo>
                    <a:pt x="9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90" y="13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2" name="Freeform 30"/>
            <p:cNvSpPr>
              <a:spLocks/>
            </p:cNvSpPr>
            <p:nvPr/>
          </p:nvSpPr>
          <p:spPr bwMode="auto">
            <a:xfrm>
              <a:off x="3499" y="2166"/>
              <a:ext cx="260" cy="10"/>
            </a:xfrm>
            <a:custGeom>
              <a:avLst/>
              <a:gdLst/>
              <a:ahLst/>
              <a:cxnLst>
                <a:cxn ang="0">
                  <a:pos x="262" y="16"/>
                </a:cxn>
                <a:cxn ang="0">
                  <a:pos x="262" y="9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262" y="22"/>
                </a:cxn>
                <a:cxn ang="0">
                  <a:pos x="262" y="16"/>
                </a:cxn>
              </a:cxnLst>
              <a:rect l="0" t="0" r="r" b="b"/>
              <a:pathLst>
                <a:path w="262" h="22">
                  <a:moveTo>
                    <a:pt x="262" y="16"/>
                  </a:moveTo>
                  <a:lnTo>
                    <a:pt x="262" y="9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62" y="22"/>
                  </a:lnTo>
                  <a:lnTo>
                    <a:pt x="262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3" name="Freeform 31"/>
            <p:cNvSpPr>
              <a:spLocks/>
            </p:cNvSpPr>
            <p:nvPr/>
          </p:nvSpPr>
          <p:spPr bwMode="auto">
            <a:xfrm>
              <a:off x="3448" y="2188"/>
              <a:ext cx="169" cy="7"/>
            </a:xfrm>
            <a:custGeom>
              <a:avLst/>
              <a:gdLst/>
              <a:ahLst/>
              <a:cxnLst>
                <a:cxn ang="0">
                  <a:pos x="170" y="7"/>
                </a:cxn>
                <a:cxn ang="0">
                  <a:pos x="17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70" y="13"/>
                </a:cxn>
                <a:cxn ang="0">
                  <a:pos x="170" y="7"/>
                </a:cxn>
              </a:cxnLst>
              <a:rect l="0" t="0" r="r" b="b"/>
              <a:pathLst>
                <a:path w="170" h="13">
                  <a:moveTo>
                    <a:pt x="170" y="7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70" y="13"/>
                  </a:lnTo>
                  <a:lnTo>
                    <a:pt x="17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4" name="Freeform 32"/>
            <p:cNvSpPr>
              <a:spLocks/>
            </p:cNvSpPr>
            <p:nvPr/>
          </p:nvSpPr>
          <p:spPr bwMode="auto">
            <a:xfrm>
              <a:off x="3408" y="2214"/>
              <a:ext cx="142" cy="12"/>
            </a:xfrm>
            <a:custGeom>
              <a:avLst/>
              <a:gdLst/>
              <a:ahLst/>
              <a:cxnLst>
                <a:cxn ang="0">
                  <a:pos x="143" y="16"/>
                </a:cxn>
                <a:cxn ang="0">
                  <a:pos x="143" y="1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3" y="23"/>
                </a:cxn>
                <a:cxn ang="0">
                  <a:pos x="143" y="16"/>
                </a:cxn>
              </a:cxnLst>
              <a:rect l="0" t="0" r="r" b="b"/>
              <a:pathLst>
                <a:path w="143" h="23">
                  <a:moveTo>
                    <a:pt x="143" y="16"/>
                  </a:moveTo>
                  <a:lnTo>
                    <a:pt x="143" y="1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3" y="23"/>
                  </a:lnTo>
                  <a:lnTo>
                    <a:pt x="143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5" name="Freeform 33"/>
            <p:cNvSpPr>
              <a:spLocks/>
            </p:cNvSpPr>
            <p:nvPr/>
          </p:nvSpPr>
          <p:spPr bwMode="auto">
            <a:xfrm>
              <a:off x="4563" y="2579"/>
              <a:ext cx="238" cy="8"/>
            </a:xfrm>
            <a:custGeom>
              <a:avLst/>
              <a:gdLst/>
              <a:ahLst/>
              <a:cxnLst>
                <a:cxn ang="0">
                  <a:pos x="238" y="7"/>
                </a:cxn>
                <a:cxn ang="0">
                  <a:pos x="238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238" y="13"/>
                </a:cxn>
                <a:cxn ang="0">
                  <a:pos x="238" y="7"/>
                </a:cxn>
              </a:cxnLst>
              <a:rect l="0" t="0" r="r" b="b"/>
              <a:pathLst>
                <a:path w="238" h="19">
                  <a:moveTo>
                    <a:pt x="238" y="7"/>
                  </a:moveTo>
                  <a:lnTo>
                    <a:pt x="238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238" y="13"/>
                  </a:lnTo>
                  <a:lnTo>
                    <a:pt x="238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6" name="Freeform 34"/>
            <p:cNvSpPr>
              <a:spLocks/>
            </p:cNvSpPr>
            <p:nvPr/>
          </p:nvSpPr>
          <p:spPr bwMode="auto">
            <a:xfrm>
              <a:off x="4656" y="2596"/>
              <a:ext cx="145" cy="10"/>
            </a:xfrm>
            <a:custGeom>
              <a:avLst/>
              <a:gdLst/>
              <a:ahLst/>
              <a:cxnLst>
                <a:cxn ang="0">
                  <a:pos x="146" y="7"/>
                </a:cxn>
                <a:cxn ang="0">
                  <a:pos x="146" y="0"/>
                </a:cxn>
                <a:cxn ang="0">
                  <a:pos x="0" y="7"/>
                </a:cxn>
                <a:cxn ang="0">
                  <a:pos x="0" y="20"/>
                </a:cxn>
                <a:cxn ang="0">
                  <a:pos x="146" y="13"/>
                </a:cxn>
                <a:cxn ang="0">
                  <a:pos x="146" y="7"/>
                </a:cxn>
              </a:cxnLst>
              <a:rect l="0" t="0" r="r" b="b"/>
              <a:pathLst>
                <a:path w="146" h="20">
                  <a:moveTo>
                    <a:pt x="146" y="7"/>
                  </a:moveTo>
                  <a:lnTo>
                    <a:pt x="146" y="0"/>
                  </a:lnTo>
                  <a:lnTo>
                    <a:pt x="0" y="7"/>
                  </a:lnTo>
                  <a:lnTo>
                    <a:pt x="0" y="20"/>
                  </a:lnTo>
                  <a:lnTo>
                    <a:pt x="146" y="13"/>
                  </a:lnTo>
                  <a:lnTo>
                    <a:pt x="146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7" name="Freeform 35"/>
            <p:cNvSpPr>
              <a:spLocks/>
            </p:cNvSpPr>
            <p:nvPr/>
          </p:nvSpPr>
          <p:spPr bwMode="auto">
            <a:xfrm>
              <a:off x="4732" y="2624"/>
              <a:ext cx="74" cy="8"/>
            </a:xfrm>
            <a:custGeom>
              <a:avLst/>
              <a:gdLst/>
              <a:ahLst/>
              <a:cxnLst>
                <a:cxn ang="0">
                  <a:pos x="72" y="6"/>
                </a:cxn>
                <a:cxn ang="0">
                  <a:pos x="72" y="0"/>
                </a:cxn>
                <a:cxn ang="0">
                  <a:pos x="0" y="4"/>
                </a:cxn>
                <a:cxn ang="0">
                  <a:pos x="0" y="17"/>
                </a:cxn>
                <a:cxn ang="0">
                  <a:pos x="72" y="13"/>
                </a:cxn>
                <a:cxn ang="0">
                  <a:pos x="72" y="6"/>
                </a:cxn>
              </a:cxnLst>
              <a:rect l="0" t="0" r="r" b="b"/>
              <a:pathLst>
                <a:path w="72" h="17">
                  <a:moveTo>
                    <a:pt x="72" y="6"/>
                  </a:moveTo>
                  <a:lnTo>
                    <a:pt x="72" y="0"/>
                  </a:lnTo>
                  <a:lnTo>
                    <a:pt x="0" y="4"/>
                  </a:lnTo>
                  <a:lnTo>
                    <a:pt x="0" y="17"/>
                  </a:lnTo>
                  <a:lnTo>
                    <a:pt x="72" y="13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6661" name="Group 36"/>
            <p:cNvGrpSpPr>
              <a:grpSpLocks/>
            </p:cNvGrpSpPr>
            <p:nvPr/>
          </p:nvGrpSpPr>
          <p:grpSpPr bwMode="auto">
            <a:xfrm>
              <a:off x="3420" y="2592"/>
              <a:ext cx="372" cy="168"/>
              <a:chOff x="3420" y="2512"/>
              <a:chExt cx="536" cy="248"/>
            </a:xfrm>
          </p:grpSpPr>
          <p:sp>
            <p:nvSpPr>
              <p:cNvPr id="1390629" name="Freeform 37"/>
              <p:cNvSpPr>
                <a:spLocks/>
              </p:cNvSpPr>
              <p:nvPr/>
            </p:nvSpPr>
            <p:spPr bwMode="auto">
              <a:xfrm>
                <a:off x="3421" y="2542"/>
                <a:ext cx="248" cy="7"/>
              </a:xfrm>
              <a:custGeom>
                <a:avLst/>
                <a:gdLst/>
                <a:ahLst/>
                <a:cxnLst>
                  <a:cxn ang="0">
                    <a:pos x="248" y="6"/>
                  </a:cxn>
                  <a:cxn ang="0">
                    <a:pos x="248" y="0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248" y="13"/>
                  </a:cxn>
                  <a:cxn ang="0">
                    <a:pos x="248" y="6"/>
                  </a:cxn>
                </a:cxnLst>
                <a:rect l="0" t="0" r="r" b="b"/>
                <a:pathLst>
                  <a:path w="248" h="13">
                    <a:moveTo>
                      <a:pt x="248" y="6"/>
                    </a:moveTo>
                    <a:lnTo>
                      <a:pt x="248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248" y="13"/>
                    </a:lnTo>
                    <a:lnTo>
                      <a:pt x="248" y="6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0" name="Freeform 38"/>
              <p:cNvSpPr>
                <a:spLocks/>
              </p:cNvSpPr>
              <p:nvPr/>
            </p:nvSpPr>
            <p:spPr bwMode="auto">
              <a:xfrm>
                <a:off x="3435" y="2561"/>
                <a:ext cx="156" cy="10"/>
              </a:xfrm>
              <a:custGeom>
                <a:avLst/>
                <a:gdLst/>
                <a:ahLst/>
                <a:cxnLst>
                  <a:cxn ang="0">
                    <a:pos x="156" y="15"/>
                  </a:cxn>
                  <a:cxn ang="0">
                    <a:pos x="15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156" y="21"/>
                  </a:cxn>
                  <a:cxn ang="0">
                    <a:pos x="156" y="15"/>
                  </a:cxn>
                </a:cxnLst>
                <a:rect l="0" t="0" r="r" b="b"/>
                <a:pathLst>
                  <a:path w="156" h="21">
                    <a:moveTo>
                      <a:pt x="156" y="15"/>
                    </a:moveTo>
                    <a:lnTo>
                      <a:pt x="156" y="8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56" y="21"/>
                    </a:lnTo>
                    <a:lnTo>
                      <a:pt x="156" y="15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1" name="Freeform 39"/>
              <p:cNvSpPr>
                <a:spLocks/>
              </p:cNvSpPr>
              <p:nvPr/>
            </p:nvSpPr>
            <p:spPr bwMode="auto">
              <a:xfrm>
                <a:off x="3516" y="2547"/>
                <a:ext cx="106" cy="34"/>
              </a:xfrm>
              <a:custGeom>
                <a:avLst/>
                <a:gdLst/>
                <a:ahLst/>
                <a:cxnLst>
                  <a:cxn ang="0">
                    <a:pos x="66" y="12"/>
                  </a:cxn>
                  <a:cxn ang="0">
                    <a:pos x="30" y="42"/>
                  </a:cxn>
                  <a:cxn ang="0">
                    <a:pos x="49" y="68"/>
                  </a:cxn>
                  <a:cxn ang="0">
                    <a:pos x="106" y="50"/>
                  </a:cxn>
                  <a:cxn ang="0">
                    <a:pos x="87" y="24"/>
                  </a:cxn>
                  <a:cxn ang="0">
                    <a:pos x="51" y="54"/>
                  </a:cxn>
                  <a:cxn ang="0">
                    <a:pos x="66" y="12"/>
                  </a:cxn>
                  <a:cxn ang="0">
                    <a:pos x="0" y="0"/>
                  </a:cxn>
                  <a:cxn ang="0">
                    <a:pos x="30" y="42"/>
                  </a:cxn>
                  <a:cxn ang="0">
                    <a:pos x="66" y="12"/>
                  </a:cxn>
                </a:cxnLst>
                <a:rect l="0" t="0" r="r" b="b"/>
                <a:pathLst>
                  <a:path w="106" h="68">
                    <a:moveTo>
                      <a:pt x="66" y="12"/>
                    </a:moveTo>
                    <a:lnTo>
                      <a:pt x="30" y="42"/>
                    </a:lnTo>
                    <a:lnTo>
                      <a:pt x="49" y="68"/>
                    </a:lnTo>
                    <a:lnTo>
                      <a:pt x="106" y="50"/>
                    </a:lnTo>
                    <a:lnTo>
                      <a:pt x="87" y="24"/>
                    </a:lnTo>
                    <a:lnTo>
                      <a:pt x="51" y="54"/>
                    </a:lnTo>
                    <a:lnTo>
                      <a:pt x="66" y="12"/>
                    </a:lnTo>
                    <a:lnTo>
                      <a:pt x="0" y="0"/>
                    </a:lnTo>
                    <a:lnTo>
                      <a:pt x="30" y="42"/>
                    </a:lnTo>
                    <a:lnTo>
                      <a:pt x="66" y="1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2" name="Freeform 40"/>
              <p:cNvSpPr>
                <a:spLocks/>
              </p:cNvSpPr>
              <p:nvPr/>
            </p:nvSpPr>
            <p:spPr bwMode="auto">
              <a:xfrm>
                <a:off x="3566" y="2554"/>
                <a:ext cx="85" cy="27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59" y="8"/>
                  </a:cxn>
                  <a:cxn ang="0">
                    <a:pos x="15" y="0"/>
                  </a:cxn>
                  <a:cxn ang="0">
                    <a:pos x="0" y="42"/>
                  </a:cxn>
                  <a:cxn ang="0">
                    <a:pos x="44" y="49"/>
                  </a:cxn>
                  <a:cxn ang="0">
                    <a:pos x="82" y="31"/>
                  </a:cxn>
                  <a:cxn ang="0">
                    <a:pos x="44" y="49"/>
                  </a:cxn>
                  <a:cxn ang="0">
                    <a:pos x="76" y="56"/>
                  </a:cxn>
                  <a:cxn ang="0">
                    <a:pos x="82" y="31"/>
                  </a:cxn>
                  <a:cxn ang="0">
                    <a:pos x="21" y="26"/>
                  </a:cxn>
                </a:cxnLst>
                <a:rect l="0" t="0" r="r" b="b"/>
                <a:pathLst>
                  <a:path w="82" h="56">
                    <a:moveTo>
                      <a:pt x="21" y="26"/>
                    </a:moveTo>
                    <a:lnTo>
                      <a:pt x="59" y="8"/>
                    </a:lnTo>
                    <a:lnTo>
                      <a:pt x="15" y="0"/>
                    </a:lnTo>
                    <a:lnTo>
                      <a:pt x="0" y="42"/>
                    </a:lnTo>
                    <a:lnTo>
                      <a:pt x="44" y="49"/>
                    </a:lnTo>
                    <a:lnTo>
                      <a:pt x="82" y="31"/>
                    </a:lnTo>
                    <a:lnTo>
                      <a:pt x="44" y="49"/>
                    </a:lnTo>
                    <a:lnTo>
                      <a:pt x="76" y="56"/>
                    </a:lnTo>
                    <a:lnTo>
                      <a:pt x="82" y="31"/>
                    </a:lnTo>
                    <a:lnTo>
                      <a:pt x="21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3" name="Freeform 41"/>
              <p:cNvSpPr>
                <a:spLocks/>
              </p:cNvSpPr>
              <p:nvPr/>
            </p:nvSpPr>
            <p:spPr bwMode="auto">
              <a:xfrm>
                <a:off x="3587" y="2530"/>
                <a:ext cx="71" cy="39"/>
              </a:xfrm>
              <a:custGeom>
                <a:avLst/>
                <a:gdLst/>
                <a:ahLst/>
                <a:cxnLst>
                  <a:cxn ang="0">
                    <a:pos x="59" y="26"/>
                  </a:cxn>
                  <a:cxn ang="0">
                    <a:pos x="8" y="39"/>
                  </a:cxn>
                  <a:cxn ang="0">
                    <a:pos x="0" y="71"/>
                  </a:cxn>
                  <a:cxn ang="0">
                    <a:pos x="61" y="76"/>
                  </a:cxn>
                  <a:cxn ang="0">
                    <a:pos x="69" y="44"/>
                  </a:cxn>
                  <a:cxn ang="0">
                    <a:pos x="17" y="57"/>
                  </a:cxn>
                  <a:cxn ang="0">
                    <a:pos x="59" y="26"/>
                  </a:cxn>
                  <a:cxn ang="0">
                    <a:pos x="17" y="0"/>
                  </a:cxn>
                  <a:cxn ang="0">
                    <a:pos x="8" y="39"/>
                  </a:cxn>
                  <a:cxn ang="0">
                    <a:pos x="59" y="26"/>
                  </a:cxn>
                </a:cxnLst>
                <a:rect l="0" t="0" r="r" b="b"/>
                <a:pathLst>
                  <a:path w="69" h="76">
                    <a:moveTo>
                      <a:pt x="59" y="26"/>
                    </a:moveTo>
                    <a:lnTo>
                      <a:pt x="8" y="39"/>
                    </a:lnTo>
                    <a:lnTo>
                      <a:pt x="0" y="71"/>
                    </a:lnTo>
                    <a:lnTo>
                      <a:pt x="61" y="76"/>
                    </a:lnTo>
                    <a:lnTo>
                      <a:pt x="69" y="44"/>
                    </a:lnTo>
                    <a:lnTo>
                      <a:pt x="17" y="57"/>
                    </a:lnTo>
                    <a:lnTo>
                      <a:pt x="59" y="26"/>
                    </a:lnTo>
                    <a:lnTo>
                      <a:pt x="17" y="0"/>
                    </a:lnTo>
                    <a:lnTo>
                      <a:pt x="8" y="39"/>
                    </a:lnTo>
                    <a:lnTo>
                      <a:pt x="59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4" name="Freeform 42"/>
              <p:cNvSpPr>
                <a:spLocks/>
              </p:cNvSpPr>
              <p:nvPr/>
            </p:nvSpPr>
            <p:spPr bwMode="auto">
              <a:xfrm>
                <a:off x="3605" y="2544"/>
                <a:ext cx="78" cy="32"/>
              </a:xfrm>
              <a:custGeom>
                <a:avLst/>
                <a:gdLst/>
                <a:ahLst/>
                <a:cxnLst>
                  <a:cxn ang="0">
                    <a:pos x="21" y="23"/>
                  </a:cxn>
                  <a:cxn ang="0">
                    <a:pos x="71" y="16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29" y="48"/>
                  </a:cxn>
                  <a:cxn ang="0">
                    <a:pos x="78" y="41"/>
                  </a:cxn>
                  <a:cxn ang="0">
                    <a:pos x="29" y="48"/>
                  </a:cxn>
                  <a:cxn ang="0">
                    <a:pos x="59" y="66"/>
                  </a:cxn>
                  <a:cxn ang="0">
                    <a:pos x="78" y="41"/>
                  </a:cxn>
                  <a:cxn ang="0">
                    <a:pos x="21" y="23"/>
                  </a:cxn>
                </a:cxnLst>
                <a:rect l="0" t="0" r="r" b="b"/>
                <a:pathLst>
                  <a:path w="78" h="66">
                    <a:moveTo>
                      <a:pt x="21" y="23"/>
                    </a:moveTo>
                    <a:lnTo>
                      <a:pt x="71" y="16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29" y="48"/>
                    </a:lnTo>
                    <a:lnTo>
                      <a:pt x="78" y="41"/>
                    </a:lnTo>
                    <a:lnTo>
                      <a:pt x="29" y="48"/>
                    </a:lnTo>
                    <a:lnTo>
                      <a:pt x="59" y="66"/>
                    </a:lnTo>
                    <a:lnTo>
                      <a:pt x="78" y="41"/>
                    </a:lnTo>
                    <a:lnTo>
                      <a:pt x="21" y="2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5" name="Freeform 43"/>
              <p:cNvSpPr>
                <a:spLocks/>
              </p:cNvSpPr>
              <p:nvPr/>
            </p:nvSpPr>
            <p:spPr bwMode="auto">
              <a:xfrm>
                <a:off x="3626" y="2520"/>
                <a:ext cx="81" cy="44"/>
              </a:xfrm>
              <a:custGeom>
                <a:avLst/>
                <a:gdLst/>
                <a:ahLst/>
                <a:cxnLst>
                  <a:cxn ang="0">
                    <a:pos x="80" y="43"/>
                  </a:cxn>
                  <a:cxn ang="0">
                    <a:pos x="23" y="42"/>
                  </a:cxn>
                  <a:cxn ang="0">
                    <a:pos x="0" y="72"/>
                  </a:cxn>
                  <a:cxn ang="0">
                    <a:pos x="57" y="90"/>
                  </a:cxn>
                  <a:cxn ang="0">
                    <a:pos x="80" y="60"/>
                  </a:cxn>
                  <a:cxn ang="0">
                    <a:pos x="23" y="59"/>
                  </a:cxn>
                  <a:cxn ang="0">
                    <a:pos x="80" y="43"/>
                  </a:cxn>
                  <a:cxn ang="0">
                    <a:pos x="54" y="0"/>
                  </a:cxn>
                  <a:cxn ang="0">
                    <a:pos x="23" y="42"/>
                  </a:cxn>
                  <a:cxn ang="0">
                    <a:pos x="80" y="43"/>
                  </a:cxn>
                </a:cxnLst>
                <a:rect l="0" t="0" r="r" b="b"/>
                <a:pathLst>
                  <a:path w="80" h="90">
                    <a:moveTo>
                      <a:pt x="80" y="43"/>
                    </a:moveTo>
                    <a:lnTo>
                      <a:pt x="23" y="42"/>
                    </a:lnTo>
                    <a:lnTo>
                      <a:pt x="0" y="72"/>
                    </a:lnTo>
                    <a:lnTo>
                      <a:pt x="57" y="90"/>
                    </a:lnTo>
                    <a:lnTo>
                      <a:pt x="80" y="60"/>
                    </a:lnTo>
                    <a:lnTo>
                      <a:pt x="23" y="59"/>
                    </a:lnTo>
                    <a:lnTo>
                      <a:pt x="80" y="43"/>
                    </a:lnTo>
                    <a:lnTo>
                      <a:pt x="54" y="0"/>
                    </a:lnTo>
                    <a:lnTo>
                      <a:pt x="23" y="42"/>
                    </a:lnTo>
                    <a:lnTo>
                      <a:pt x="80" y="4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6" name="Freeform 44"/>
              <p:cNvSpPr>
                <a:spLocks/>
              </p:cNvSpPr>
              <p:nvPr/>
            </p:nvSpPr>
            <p:spPr bwMode="auto">
              <a:xfrm>
                <a:off x="3651" y="2542"/>
                <a:ext cx="74" cy="41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76" y="30"/>
                  </a:cxn>
                  <a:cxn ang="0">
                    <a:pos x="57" y="0"/>
                  </a:cxn>
                  <a:cxn ang="0">
                    <a:pos x="0" y="16"/>
                  </a:cxn>
                  <a:cxn ang="0">
                    <a:pos x="19" y="46"/>
                  </a:cxn>
                  <a:cxn ang="0">
                    <a:pos x="75" y="48"/>
                  </a:cxn>
                  <a:cxn ang="0">
                    <a:pos x="19" y="46"/>
                  </a:cxn>
                  <a:cxn ang="0">
                    <a:pos x="46" y="86"/>
                  </a:cxn>
                  <a:cxn ang="0">
                    <a:pos x="75" y="48"/>
                  </a:cxn>
                  <a:cxn ang="0">
                    <a:pos x="21" y="28"/>
                  </a:cxn>
                </a:cxnLst>
                <a:rect l="0" t="0" r="r" b="b"/>
                <a:pathLst>
                  <a:path w="76" h="86">
                    <a:moveTo>
                      <a:pt x="21" y="28"/>
                    </a:moveTo>
                    <a:lnTo>
                      <a:pt x="76" y="30"/>
                    </a:lnTo>
                    <a:lnTo>
                      <a:pt x="57" y="0"/>
                    </a:lnTo>
                    <a:lnTo>
                      <a:pt x="0" y="16"/>
                    </a:lnTo>
                    <a:lnTo>
                      <a:pt x="19" y="46"/>
                    </a:lnTo>
                    <a:lnTo>
                      <a:pt x="75" y="48"/>
                    </a:lnTo>
                    <a:lnTo>
                      <a:pt x="19" y="46"/>
                    </a:lnTo>
                    <a:lnTo>
                      <a:pt x="46" y="86"/>
                    </a:lnTo>
                    <a:lnTo>
                      <a:pt x="75" y="48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7" name="Freeform 45"/>
              <p:cNvSpPr>
                <a:spLocks/>
              </p:cNvSpPr>
              <p:nvPr/>
            </p:nvSpPr>
            <p:spPr bwMode="auto">
              <a:xfrm>
                <a:off x="3669" y="2513"/>
                <a:ext cx="85" cy="51"/>
              </a:xfrm>
              <a:custGeom>
                <a:avLst/>
                <a:gdLst/>
                <a:ahLst/>
                <a:cxnLst>
                  <a:cxn ang="0">
                    <a:pos x="84" y="58"/>
                  </a:cxn>
                  <a:cxn ang="0">
                    <a:pos x="27" y="51"/>
                  </a:cxn>
                  <a:cxn ang="0">
                    <a:pos x="0" y="84"/>
                  </a:cxn>
                  <a:cxn ang="0">
                    <a:pos x="54" y="104"/>
                  </a:cxn>
                  <a:cxn ang="0">
                    <a:pos x="80" y="72"/>
                  </a:cxn>
                  <a:cxn ang="0">
                    <a:pos x="23" y="65"/>
                  </a:cxn>
                  <a:cxn ang="0">
                    <a:pos x="84" y="58"/>
                  </a:cxn>
                  <a:cxn ang="0">
                    <a:pos x="67" y="0"/>
                  </a:cxn>
                  <a:cxn ang="0">
                    <a:pos x="27" y="51"/>
                  </a:cxn>
                  <a:cxn ang="0">
                    <a:pos x="84" y="58"/>
                  </a:cxn>
                </a:cxnLst>
                <a:rect l="0" t="0" r="r" b="b"/>
                <a:pathLst>
                  <a:path w="84" h="104">
                    <a:moveTo>
                      <a:pt x="84" y="58"/>
                    </a:moveTo>
                    <a:lnTo>
                      <a:pt x="27" y="51"/>
                    </a:lnTo>
                    <a:lnTo>
                      <a:pt x="0" y="84"/>
                    </a:lnTo>
                    <a:lnTo>
                      <a:pt x="54" y="104"/>
                    </a:lnTo>
                    <a:lnTo>
                      <a:pt x="80" y="72"/>
                    </a:lnTo>
                    <a:lnTo>
                      <a:pt x="23" y="65"/>
                    </a:lnTo>
                    <a:lnTo>
                      <a:pt x="84" y="58"/>
                    </a:lnTo>
                    <a:lnTo>
                      <a:pt x="67" y="0"/>
                    </a:lnTo>
                    <a:lnTo>
                      <a:pt x="27" y="51"/>
                    </a:lnTo>
                    <a:lnTo>
                      <a:pt x="84" y="5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8" name="Freeform 46"/>
              <p:cNvSpPr>
                <a:spLocks/>
              </p:cNvSpPr>
              <p:nvPr/>
            </p:nvSpPr>
            <p:spPr bwMode="auto">
              <a:xfrm>
                <a:off x="3693" y="2542"/>
                <a:ext cx="71" cy="39"/>
              </a:xfrm>
              <a:custGeom>
                <a:avLst/>
                <a:gdLst/>
                <a:ahLst/>
                <a:cxnLst>
                  <a:cxn ang="0">
                    <a:pos x="17" y="22"/>
                  </a:cxn>
                  <a:cxn ang="0">
                    <a:pos x="71" y="32"/>
                  </a:cxn>
                  <a:cxn ang="0">
                    <a:pos x="61" y="0"/>
                  </a:cxn>
                  <a:cxn ang="0">
                    <a:pos x="0" y="7"/>
                  </a:cxn>
                  <a:cxn ang="0">
                    <a:pos x="10" y="40"/>
                  </a:cxn>
                  <a:cxn ang="0">
                    <a:pos x="63" y="50"/>
                  </a:cxn>
                  <a:cxn ang="0">
                    <a:pos x="10" y="40"/>
                  </a:cxn>
                  <a:cxn ang="0">
                    <a:pos x="21" y="80"/>
                  </a:cxn>
                  <a:cxn ang="0">
                    <a:pos x="63" y="50"/>
                  </a:cxn>
                  <a:cxn ang="0">
                    <a:pos x="17" y="22"/>
                  </a:cxn>
                </a:cxnLst>
                <a:rect l="0" t="0" r="r" b="b"/>
                <a:pathLst>
                  <a:path w="71" h="80">
                    <a:moveTo>
                      <a:pt x="17" y="22"/>
                    </a:moveTo>
                    <a:lnTo>
                      <a:pt x="71" y="32"/>
                    </a:lnTo>
                    <a:lnTo>
                      <a:pt x="61" y="0"/>
                    </a:lnTo>
                    <a:lnTo>
                      <a:pt x="0" y="7"/>
                    </a:lnTo>
                    <a:lnTo>
                      <a:pt x="10" y="40"/>
                    </a:lnTo>
                    <a:lnTo>
                      <a:pt x="63" y="50"/>
                    </a:lnTo>
                    <a:lnTo>
                      <a:pt x="10" y="40"/>
                    </a:lnTo>
                    <a:lnTo>
                      <a:pt x="21" y="80"/>
                    </a:lnTo>
                    <a:lnTo>
                      <a:pt x="63" y="50"/>
                    </a:lnTo>
                    <a:lnTo>
                      <a:pt x="17" y="2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9" name="Freeform 47"/>
              <p:cNvSpPr>
                <a:spLocks/>
              </p:cNvSpPr>
              <p:nvPr/>
            </p:nvSpPr>
            <p:spPr bwMode="auto">
              <a:xfrm>
                <a:off x="3711" y="2515"/>
                <a:ext cx="99" cy="51"/>
              </a:xfrm>
              <a:custGeom>
                <a:avLst/>
                <a:gdLst/>
                <a:ahLst/>
                <a:cxnLst>
                  <a:cxn ang="0">
                    <a:pos x="90" y="65"/>
                  </a:cxn>
                  <a:cxn ang="0">
                    <a:pos x="36" y="48"/>
                  </a:cxn>
                  <a:cxn ang="0">
                    <a:pos x="0" y="74"/>
                  </a:cxn>
                  <a:cxn ang="0">
                    <a:pos x="46" y="102"/>
                  </a:cxn>
                  <a:cxn ang="0">
                    <a:pos x="82" y="76"/>
                  </a:cxn>
                  <a:cxn ang="0">
                    <a:pos x="29" y="59"/>
                  </a:cxn>
                  <a:cxn ang="0">
                    <a:pos x="90" y="65"/>
                  </a:cxn>
                  <a:cxn ang="0">
                    <a:pos x="101" y="0"/>
                  </a:cxn>
                  <a:cxn ang="0">
                    <a:pos x="36" y="48"/>
                  </a:cxn>
                  <a:cxn ang="0">
                    <a:pos x="90" y="65"/>
                  </a:cxn>
                </a:cxnLst>
                <a:rect l="0" t="0" r="r" b="b"/>
                <a:pathLst>
                  <a:path w="101" h="102">
                    <a:moveTo>
                      <a:pt x="90" y="65"/>
                    </a:moveTo>
                    <a:lnTo>
                      <a:pt x="36" y="48"/>
                    </a:lnTo>
                    <a:lnTo>
                      <a:pt x="0" y="74"/>
                    </a:lnTo>
                    <a:lnTo>
                      <a:pt x="46" y="102"/>
                    </a:lnTo>
                    <a:lnTo>
                      <a:pt x="82" y="76"/>
                    </a:lnTo>
                    <a:lnTo>
                      <a:pt x="29" y="59"/>
                    </a:lnTo>
                    <a:lnTo>
                      <a:pt x="90" y="65"/>
                    </a:lnTo>
                    <a:lnTo>
                      <a:pt x="101" y="0"/>
                    </a:lnTo>
                    <a:lnTo>
                      <a:pt x="36" y="48"/>
                    </a:lnTo>
                    <a:lnTo>
                      <a:pt x="90" y="6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0" name="Freeform 48"/>
              <p:cNvSpPr>
                <a:spLocks/>
              </p:cNvSpPr>
              <p:nvPr/>
            </p:nvSpPr>
            <p:spPr bwMode="auto">
              <a:xfrm>
                <a:off x="3725" y="2547"/>
                <a:ext cx="74" cy="39"/>
              </a:xfrm>
              <a:custGeom>
                <a:avLst/>
                <a:gdLst/>
                <a:ahLst/>
                <a:cxnLst>
                  <a:cxn ang="0">
                    <a:pos x="24" y="26"/>
                  </a:cxn>
                  <a:cxn ang="0">
                    <a:pos x="68" y="47"/>
                  </a:cxn>
                  <a:cxn ang="0">
                    <a:pos x="76" y="6"/>
                  </a:cxn>
                  <a:cxn ang="0">
                    <a:pos x="15" y="0"/>
                  </a:cxn>
                  <a:cxn ang="0">
                    <a:pos x="7" y="42"/>
                  </a:cxn>
                  <a:cxn ang="0">
                    <a:pos x="51" y="63"/>
                  </a:cxn>
                  <a:cxn ang="0">
                    <a:pos x="7" y="42"/>
                  </a:cxn>
                  <a:cxn ang="0">
                    <a:pos x="0" y="84"/>
                  </a:cxn>
                  <a:cxn ang="0">
                    <a:pos x="51" y="63"/>
                  </a:cxn>
                  <a:cxn ang="0">
                    <a:pos x="24" y="26"/>
                  </a:cxn>
                </a:cxnLst>
                <a:rect l="0" t="0" r="r" b="b"/>
                <a:pathLst>
                  <a:path w="76" h="84">
                    <a:moveTo>
                      <a:pt x="24" y="26"/>
                    </a:moveTo>
                    <a:lnTo>
                      <a:pt x="68" y="47"/>
                    </a:lnTo>
                    <a:lnTo>
                      <a:pt x="76" y="6"/>
                    </a:lnTo>
                    <a:lnTo>
                      <a:pt x="15" y="0"/>
                    </a:lnTo>
                    <a:lnTo>
                      <a:pt x="7" y="42"/>
                    </a:lnTo>
                    <a:lnTo>
                      <a:pt x="51" y="63"/>
                    </a:lnTo>
                    <a:lnTo>
                      <a:pt x="7" y="42"/>
                    </a:lnTo>
                    <a:lnTo>
                      <a:pt x="0" y="84"/>
                    </a:lnTo>
                    <a:lnTo>
                      <a:pt x="51" y="63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1" name="Freeform 49"/>
              <p:cNvSpPr>
                <a:spLocks/>
              </p:cNvSpPr>
              <p:nvPr/>
            </p:nvSpPr>
            <p:spPr bwMode="auto">
              <a:xfrm>
                <a:off x="3746" y="2535"/>
                <a:ext cx="134" cy="41"/>
              </a:xfrm>
              <a:custGeom>
                <a:avLst/>
                <a:gdLst/>
                <a:ahLst/>
                <a:cxnLst>
                  <a:cxn ang="0">
                    <a:pos x="96" y="57"/>
                  </a:cxn>
                  <a:cxn ang="0">
                    <a:pos x="54" y="30"/>
                  </a:cxn>
                  <a:cxn ang="0">
                    <a:pos x="0" y="49"/>
                  </a:cxn>
                  <a:cxn ang="0">
                    <a:pos x="27" y="86"/>
                  </a:cxn>
                  <a:cxn ang="0">
                    <a:pos x="80" y="66"/>
                  </a:cxn>
                  <a:cxn ang="0">
                    <a:pos x="39" y="39"/>
                  </a:cxn>
                  <a:cxn ang="0">
                    <a:pos x="96" y="57"/>
                  </a:cxn>
                  <a:cxn ang="0">
                    <a:pos x="134" y="0"/>
                  </a:cxn>
                  <a:cxn ang="0">
                    <a:pos x="54" y="30"/>
                  </a:cxn>
                  <a:cxn ang="0">
                    <a:pos x="96" y="57"/>
                  </a:cxn>
                </a:cxnLst>
                <a:rect l="0" t="0" r="r" b="b"/>
                <a:pathLst>
                  <a:path w="134" h="86">
                    <a:moveTo>
                      <a:pt x="96" y="57"/>
                    </a:moveTo>
                    <a:lnTo>
                      <a:pt x="54" y="30"/>
                    </a:lnTo>
                    <a:lnTo>
                      <a:pt x="0" y="49"/>
                    </a:lnTo>
                    <a:lnTo>
                      <a:pt x="27" y="86"/>
                    </a:lnTo>
                    <a:lnTo>
                      <a:pt x="80" y="66"/>
                    </a:lnTo>
                    <a:lnTo>
                      <a:pt x="39" y="39"/>
                    </a:lnTo>
                    <a:lnTo>
                      <a:pt x="96" y="57"/>
                    </a:lnTo>
                    <a:lnTo>
                      <a:pt x="134" y="0"/>
                    </a:lnTo>
                    <a:lnTo>
                      <a:pt x="54" y="30"/>
                    </a:lnTo>
                    <a:lnTo>
                      <a:pt x="96" y="5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2" name="Freeform 50"/>
              <p:cNvSpPr>
                <a:spLocks/>
              </p:cNvSpPr>
              <p:nvPr/>
            </p:nvSpPr>
            <p:spPr bwMode="auto">
              <a:xfrm>
                <a:off x="3732" y="2554"/>
                <a:ext cx="110" cy="36"/>
              </a:xfrm>
              <a:custGeom>
                <a:avLst/>
                <a:gdLst/>
                <a:ahLst/>
                <a:cxnLst>
                  <a:cxn ang="0">
                    <a:pos x="50" y="27"/>
                  </a:cxn>
                  <a:cxn ang="0">
                    <a:pos x="84" y="57"/>
                  </a:cxn>
                  <a:cxn ang="0">
                    <a:pos x="111" y="18"/>
                  </a:cxn>
                  <a:cxn ang="0">
                    <a:pos x="54" y="0"/>
                  </a:cxn>
                  <a:cxn ang="0">
                    <a:pos x="27" y="39"/>
                  </a:cxn>
                  <a:cxn ang="0">
                    <a:pos x="61" y="69"/>
                  </a:cxn>
                  <a:cxn ang="0">
                    <a:pos x="27" y="39"/>
                  </a:cxn>
                  <a:cxn ang="0">
                    <a:pos x="0" y="77"/>
                  </a:cxn>
                  <a:cxn ang="0">
                    <a:pos x="61" y="69"/>
                  </a:cxn>
                  <a:cxn ang="0">
                    <a:pos x="50" y="27"/>
                  </a:cxn>
                </a:cxnLst>
                <a:rect l="0" t="0" r="r" b="b"/>
                <a:pathLst>
                  <a:path w="111" h="77">
                    <a:moveTo>
                      <a:pt x="50" y="27"/>
                    </a:moveTo>
                    <a:lnTo>
                      <a:pt x="84" y="57"/>
                    </a:lnTo>
                    <a:lnTo>
                      <a:pt x="111" y="18"/>
                    </a:lnTo>
                    <a:lnTo>
                      <a:pt x="54" y="0"/>
                    </a:lnTo>
                    <a:lnTo>
                      <a:pt x="27" y="39"/>
                    </a:lnTo>
                    <a:lnTo>
                      <a:pt x="61" y="69"/>
                    </a:lnTo>
                    <a:lnTo>
                      <a:pt x="27" y="39"/>
                    </a:lnTo>
                    <a:lnTo>
                      <a:pt x="0" y="77"/>
                    </a:lnTo>
                    <a:lnTo>
                      <a:pt x="61" y="69"/>
                    </a:lnTo>
                    <a:lnTo>
                      <a:pt x="50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3" name="Freeform 51"/>
              <p:cNvSpPr>
                <a:spLocks/>
              </p:cNvSpPr>
              <p:nvPr/>
            </p:nvSpPr>
            <p:spPr bwMode="auto">
              <a:xfrm>
                <a:off x="3782" y="2559"/>
                <a:ext cx="173" cy="32"/>
              </a:xfrm>
              <a:custGeom>
                <a:avLst/>
                <a:gdLst/>
                <a:ahLst/>
                <a:cxnLst>
                  <a:cxn ang="0">
                    <a:pos x="87" y="51"/>
                  </a:cxn>
                  <a:cxn ang="0">
                    <a:pos x="61" y="15"/>
                  </a:cxn>
                  <a:cxn ang="0">
                    <a:pos x="0" y="22"/>
                  </a:cxn>
                  <a:cxn ang="0">
                    <a:pos x="11" y="64"/>
                  </a:cxn>
                  <a:cxn ang="0">
                    <a:pos x="72" y="56"/>
                  </a:cxn>
                  <a:cxn ang="0">
                    <a:pos x="45" y="20"/>
                  </a:cxn>
                  <a:cxn ang="0">
                    <a:pos x="87" y="51"/>
                  </a:cxn>
                  <a:cxn ang="0">
                    <a:pos x="173" y="0"/>
                  </a:cxn>
                  <a:cxn ang="0">
                    <a:pos x="61" y="15"/>
                  </a:cxn>
                  <a:cxn ang="0">
                    <a:pos x="87" y="51"/>
                  </a:cxn>
                </a:cxnLst>
                <a:rect l="0" t="0" r="r" b="b"/>
                <a:pathLst>
                  <a:path w="173" h="64">
                    <a:moveTo>
                      <a:pt x="87" y="51"/>
                    </a:moveTo>
                    <a:lnTo>
                      <a:pt x="61" y="15"/>
                    </a:lnTo>
                    <a:lnTo>
                      <a:pt x="0" y="22"/>
                    </a:lnTo>
                    <a:lnTo>
                      <a:pt x="11" y="64"/>
                    </a:lnTo>
                    <a:lnTo>
                      <a:pt x="72" y="56"/>
                    </a:lnTo>
                    <a:lnTo>
                      <a:pt x="45" y="20"/>
                    </a:lnTo>
                    <a:lnTo>
                      <a:pt x="87" y="51"/>
                    </a:lnTo>
                    <a:lnTo>
                      <a:pt x="173" y="0"/>
                    </a:lnTo>
                    <a:lnTo>
                      <a:pt x="61" y="15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4" name="Freeform 52"/>
              <p:cNvSpPr>
                <a:spLocks/>
              </p:cNvSpPr>
              <p:nvPr/>
            </p:nvSpPr>
            <p:spPr bwMode="auto">
              <a:xfrm>
                <a:off x="3739" y="2566"/>
                <a:ext cx="131" cy="32"/>
              </a:xfrm>
              <a:custGeom>
                <a:avLst/>
                <a:gdLst/>
                <a:ahLst/>
                <a:cxnLst>
                  <a:cxn ang="0">
                    <a:pos x="74" y="21"/>
                  </a:cxn>
                  <a:cxn ang="0">
                    <a:pos x="88" y="57"/>
                  </a:cxn>
                  <a:cxn ang="0">
                    <a:pos x="131" y="31"/>
                  </a:cxn>
                  <a:cxn ang="0">
                    <a:pos x="89" y="0"/>
                  </a:cxn>
                  <a:cxn ang="0">
                    <a:pos x="46" y="26"/>
                  </a:cxn>
                  <a:cxn ang="0">
                    <a:pos x="59" y="62"/>
                  </a:cxn>
                  <a:cxn ang="0">
                    <a:pos x="46" y="26"/>
                  </a:cxn>
                  <a:cxn ang="0">
                    <a:pos x="0" y="52"/>
                  </a:cxn>
                  <a:cxn ang="0">
                    <a:pos x="59" y="62"/>
                  </a:cxn>
                  <a:cxn ang="0">
                    <a:pos x="74" y="21"/>
                  </a:cxn>
                </a:cxnLst>
                <a:rect l="0" t="0" r="r" b="b"/>
                <a:pathLst>
                  <a:path w="131" h="62">
                    <a:moveTo>
                      <a:pt x="74" y="21"/>
                    </a:moveTo>
                    <a:lnTo>
                      <a:pt x="88" y="57"/>
                    </a:lnTo>
                    <a:lnTo>
                      <a:pt x="131" y="31"/>
                    </a:lnTo>
                    <a:lnTo>
                      <a:pt x="89" y="0"/>
                    </a:lnTo>
                    <a:lnTo>
                      <a:pt x="46" y="26"/>
                    </a:lnTo>
                    <a:lnTo>
                      <a:pt x="59" y="62"/>
                    </a:lnTo>
                    <a:lnTo>
                      <a:pt x="46" y="26"/>
                    </a:lnTo>
                    <a:lnTo>
                      <a:pt x="0" y="52"/>
                    </a:lnTo>
                    <a:lnTo>
                      <a:pt x="59" y="62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5" name="Freeform 53"/>
              <p:cNvSpPr>
                <a:spLocks/>
              </p:cNvSpPr>
              <p:nvPr/>
            </p:nvSpPr>
            <p:spPr bwMode="auto">
              <a:xfrm>
                <a:off x="3796" y="2576"/>
                <a:ext cx="131" cy="27"/>
              </a:xfrm>
              <a:custGeom>
                <a:avLst/>
                <a:gdLst/>
                <a:ahLst/>
                <a:cxnLst>
                  <a:cxn ang="0">
                    <a:pos x="78" y="46"/>
                  </a:cxn>
                  <a:cxn ang="0">
                    <a:pos x="67" y="9"/>
                  </a:cxn>
                  <a:cxn ang="0">
                    <a:pos x="15" y="0"/>
                  </a:cxn>
                  <a:cxn ang="0">
                    <a:pos x="0" y="41"/>
                  </a:cxn>
                  <a:cxn ang="0">
                    <a:pos x="51" y="50"/>
                  </a:cxn>
                  <a:cxn ang="0">
                    <a:pos x="40" y="13"/>
                  </a:cxn>
                  <a:cxn ang="0">
                    <a:pos x="78" y="46"/>
                  </a:cxn>
                  <a:cxn ang="0">
                    <a:pos x="130" y="20"/>
                  </a:cxn>
                  <a:cxn ang="0">
                    <a:pos x="67" y="9"/>
                  </a:cxn>
                  <a:cxn ang="0">
                    <a:pos x="78" y="46"/>
                  </a:cxn>
                </a:cxnLst>
                <a:rect l="0" t="0" r="r" b="b"/>
                <a:pathLst>
                  <a:path w="130" h="50">
                    <a:moveTo>
                      <a:pt x="78" y="46"/>
                    </a:moveTo>
                    <a:lnTo>
                      <a:pt x="67" y="9"/>
                    </a:lnTo>
                    <a:lnTo>
                      <a:pt x="15" y="0"/>
                    </a:lnTo>
                    <a:lnTo>
                      <a:pt x="0" y="41"/>
                    </a:lnTo>
                    <a:lnTo>
                      <a:pt x="51" y="50"/>
                    </a:lnTo>
                    <a:lnTo>
                      <a:pt x="40" y="13"/>
                    </a:lnTo>
                    <a:lnTo>
                      <a:pt x="78" y="46"/>
                    </a:lnTo>
                    <a:lnTo>
                      <a:pt x="130" y="20"/>
                    </a:lnTo>
                    <a:lnTo>
                      <a:pt x="67" y="9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6" name="Freeform 54"/>
              <p:cNvSpPr>
                <a:spLocks/>
              </p:cNvSpPr>
              <p:nvPr/>
            </p:nvSpPr>
            <p:spPr bwMode="auto">
              <a:xfrm>
                <a:off x="3754" y="2583"/>
                <a:ext cx="120" cy="29"/>
              </a:xfrm>
              <a:custGeom>
                <a:avLst/>
                <a:gdLst/>
                <a:ahLst/>
                <a:cxnLst>
                  <a:cxn ang="0">
                    <a:pos x="73" y="20"/>
                  </a:cxn>
                  <a:cxn ang="0">
                    <a:pos x="78" y="57"/>
                  </a:cxn>
                  <a:cxn ang="0">
                    <a:pos x="122" y="33"/>
                  </a:cxn>
                  <a:cxn ang="0">
                    <a:pos x="84" y="0"/>
                  </a:cxn>
                  <a:cxn ang="0">
                    <a:pos x="40" y="23"/>
                  </a:cxn>
                  <a:cxn ang="0">
                    <a:pos x="46" y="59"/>
                  </a:cxn>
                  <a:cxn ang="0">
                    <a:pos x="40" y="23"/>
                  </a:cxn>
                  <a:cxn ang="0">
                    <a:pos x="0" y="44"/>
                  </a:cxn>
                  <a:cxn ang="0">
                    <a:pos x="46" y="59"/>
                  </a:cxn>
                  <a:cxn ang="0">
                    <a:pos x="73" y="20"/>
                  </a:cxn>
                </a:cxnLst>
                <a:rect l="0" t="0" r="r" b="b"/>
                <a:pathLst>
                  <a:path w="122" h="59">
                    <a:moveTo>
                      <a:pt x="73" y="20"/>
                    </a:moveTo>
                    <a:lnTo>
                      <a:pt x="78" y="57"/>
                    </a:lnTo>
                    <a:lnTo>
                      <a:pt x="122" y="33"/>
                    </a:lnTo>
                    <a:lnTo>
                      <a:pt x="84" y="0"/>
                    </a:lnTo>
                    <a:lnTo>
                      <a:pt x="40" y="23"/>
                    </a:lnTo>
                    <a:lnTo>
                      <a:pt x="46" y="59"/>
                    </a:lnTo>
                    <a:lnTo>
                      <a:pt x="40" y="23"/>
                    </a:lnTo>
                    <a:lnTo>
                      <a:pt x="0" y="44"/>
                    </a:lnTo>
                    <a:lnTo>
                      <a:pt x="46" y="59"/>
                    </a:lnTo>
                    <a:lnTo>
                      <a:pt x="73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7" name="Freeform 55"/>
              <p:cNvSpPr>
                <a:spLocks/>
              </p:cNvSpPr>
              <p:nvPr/>
            </p:nvSpPr>
            <p:spPr bwMode="auto">
              <a:xfrm>
                <a:off x="3800" y="2593"/>
                <a:ext cx="142" cy="27"/>
              </a:xfrm>
              <a:custGeom>
                <a:avLst/>
                <a:gdLst/>
                <a:ahLst/>
                <a:cxnLst>
                  <a:cxn ang="0">
                    <a:pos x="65" y="55"/>
                  </a:cxn>
                  <a:cxn ang="0">
                    <a:pos x="70" y="15"/>
                  </a:cxn>
                  <a:cxn ang="0">
                    <a:pos x="27" y="0"/>
                  </a:cxn>
                  <a:cxn ang="0">
                    <a:pos x="0" y="39"/>
                  </a:cxn>
                  <a:cxn ang="0">
                    <a:pos x="44" y="54"/>
                  </a:cxn>
                  <a:cxn ang="0">
                    <a:pos x="49" y="13"/>
                  </a:cxn>
                  <a:cxn ang="0">
                    <a:pos x="65" y="55"/>
                  </a:cxn>
                  <a:cxn ang="0">
                    <a:pos x="143" y="38"/>
                  </a:cxn>
                  <a:cxn ang="0">
                    <a:pos x="70" y="15"/>
                  </a:cxn>
                  <a:cxn ang="0">
                    <a:pos x="65" y="55"/>
                  </a:cxn>
                </a:cxnLst>
                <a:rect l="0" t="0" r="r" b="b"/>
                <a:pathLst>
                  <a:path w="143" h="55">
                    <a:moveTo>
                      <a:pt x="65" y="55"/>
                    </a:moveTo>
                    <a:lnTo>
                      <a:pt x="70" y="15"/>
                    </a:lnTo>
                    <a:lnTo>
                      <a:pt x="27" y="0"/>
                    </a:lnTo>
                    <a:lnTo>
                      <a:pt x="0" y="39"/>
                    </a:lnTo>
                    <a:lnTo>
                      <a:pt x="44" y="54"/>
                    </a:lnTo>
                    <a:lnTo>
                      <a:pt x="49" y="13"/>
                    </a:lnTo>
                    <a:lnTo>
                      <a:pt x="65" y="55"/>
                    </a:lnTo>
                    <a:lnTo>
                      <a:pt x="143" y="38"/>
                    </a:lnTo>
                    <a:lnTo>
                      <a:pt x="70" y="15"/>
                    </a:lnTo>
                    <a:lnTo>
                      <a:pt x="65" y="5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8" name="Freeform 56"/>
              <p:cNvSpPr>
                <a:spLocks/>
              </p:cNvSpPr>
              <p:nvPr/>
            </p:nvSpPr>
            <p:spPr bwMode="auto">
              <a:xfrm>
                <a:off x="3739" y="2600"/>
                <a:ext cx="124" cy="24"/>
              </a:xfrm>
              <a:custGeom>
                <a:avLst/>
                <a:gdLst/>
                <a:ahLst/>
                <a:cxnLst>
                  <a:cxn ang="0">
                    <a:pos x="84" y="17"/>
                  </a:cxn>
                  <a:cxn ang="0">
                    <a:pos x="70" y="54"/>
                  </a:cxn>
                  <a:cxn ang="0">
                    <a:pos x="126" y="42"/>
                  </a:cxn>
                  <a:cxn ang="0">
                    <a:pos x="110" y="0"/>
                  </a:cxn>
                  <a:cxn ang="0">
                    <a:pos x="55" y="12"/>
                  </a:cxn>
                  <a:cxn ang="0">
                    <a:pos x="42" y="48"/>
                  </a:cxn>
                  <a:cxn ang="0">
                    <a:pos x="55" y="12"/>
                  </a:cxn>
                  <a:cxn ang="0">
                    <a:pos x="0" y="24"/>
                  </a:cxn>
                  <a:cxn ang="0">
                    <a:pos x="42" y="48"/>
                  </a:cxn>
                  <a:cxn ang="0">
                    <a:pos x="84" y="17"/>
                  </a:cxn>
                </a:cxnLst>
                <a:rect l="0" t="0" r="r" b="b"/>
                <a:pathLst>
                  <a:path w="126" h="54">
                    <a:moveTo>
                      <a:pt x="84" y="17"/>
                    </a:moveTo>
                    <a:lnTo>
                      <a:pt x="70" y="54"/>
                    </a:lnTo>
                    <a:lnTo>
                      <a:pt x="126" y="42"/>
                    </a:lnTo>
                    <a:lnTo>
                      <a:pt x="110" y="0"/>
                    </a:lnTo>
                    <a:lnTo>
                      <a:pt x="55" y="12"/>
                    </a:lnTo>
                    <a:lnTo>
                      <a:pt x="42" y="48"/>
                    </a:lnTo>
                    <a:lnTo>
                      <a:pt x="55" y="12"/>
                    </a:lnTo>
                    <a:lnTo>
                      <a:pt x="0" y="24"/>
                    </a:lnTo>
                    <a:lnTo>
                      <a:pt x="42" y="48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9" name="Freeform 57"/>
              <p:cNvSpPr>
                <a:spLocks/>
              </p:cNvSpPr>
              <p:nvPr/>
            </p:nvSpPr>
            <p:spPr bwMode="auto">
              <a:xfrm>
                <a:off x="3782" y="2608"/>
                <a:ext cx="152" cy="34"/>
              </a:xfrm>
              <a:custGeom>
                <a:avLst/>
                <a:gdLst/>
                <a:ahLst/>
                <a:cxnLst>
                  <a:cxn ang="0">
                    <a:pos x="57" y="60"/>
                  </a:cxn>
                  <a:cxn ang="0">
                    <a:pos x="80" y="24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38" y="55"/>
                  </a:cxn>
                  <a:cxn ang="0">
                    <a:pos x="61" y="18"/>
                  </a:cxn>
                  <a:cxn ang="0">
                    <a:pos x="57" y="60"/>
                  </a:cxn>
                  <a:cxn ang="0">
                    <a:pos x="152" y="66"/>
                  </a:cxn>
                  <a:cxn ang="0">
                    <a:pos x="80" y="24"/>
                  </a:cxn>
                  <a:cxn ang="0">
                    <a:pos x="57" y="60"/>
                  </a:cxn>
                </a:cxnLst>
                <a:rect l="0" t="0" r="r" b="b"/>
                <a:pathLst>
                  <a:path w="152" h="66">
                    <a:moveTo>
                      <a:pt x="57" y="60"/>
                    </a:moveTo>
                    <a:lnTo>
                      <a:pt x="80" y="24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38" y="55"/>
                    </a:lnTo>
                    <a:lnTo>
                      <a:pt x="61" y="18"/>
                    </a:lnTo>
                    <a:lnTo>
                      <a:pt x="57" y="60"/>
                    </a:lnTo>
                    <a:lnTo>
                      <a:pt x="152" y="66"/>
                    </a:lnTo>
                    <a:lnTo>
                      <a:pt x="80" y="24"/>
                    </a:lnTo>
                    <a:lnTo>
                      <a:pt x="57" y="6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0" name="Freeform 58"/>
              <p:cNvSpPr>
                <a:spLocks/>
              </p:cNvSpPr>
              <p:nvPr/>
            </p:nvSpPr>
            <p:spPr bwMode="auto">
              <a:xfrm>
                <a:off x="3746" y="2612"/>
                <a:ext cx="96" cy="24"/>
              </a:xfrm>
              <a:custGeom>
                <a:avLst/>
                <a:gdLst/>
                <a:ahLst/>
                <a:cxnLst>
                  <a:cxn ang="0">
                    <a:pos x="70" y="20"/>
                  </a:cxn>
                  <a:cxn ang="0">
                    <a:pos x="38" y="45"/>
                  </a:cxn>
                  <a:cxn ang="0">
                    <a:pos x="93" y="49"/>
                  </a:cxn>
                  <a:cxn ang="0">
                    <a:pos x="97" y="7"/>
                  </a:cxn>
                  <a:cxn ang="0">
                    <a:pos x="42" y="3"/>
                  </a:cxn>
                  <a:cxn ang="0">
                    <a:pos x="9" y="28"/>
                  </a:cxn>
                  <a:cxn ang="0">
                    <a:pos x="42" y="3"/>
                  </a:cxn>
                  <a:cxn ang="0">
                    <a:pos x="0" y="0"/>
                  </a:cxn>
                  <a:cxn ang="0">
                    <a:pos x="9" y="28"/>
                  </a:cxn>
                  <a:cxn ang="0">
                    <a:pos x="70" y="20"/>
                  </a:cxn>
                </a:cxnLst>
                <a:rect l="0" t="0" r="r" b="b"/>
                <a:pathLst>
                  <a:path w="97" h="49">
                    <a:moveTo>
                      <a:pt x="70" y="20"/>
                    </a:moveTo>
                    <a:lnTo>
                      <a:pt x="38" y="45"/>
                    </a:lnTo>
                    <a:lnTo>
                      <a:pt x="93" y="49"/>
                    </a:lnTo>
                    <a:lnTo>
                      <a:pt x="97" y="7"/>
                    </a:lnTo>
                    <a:lnTo>
                      <a:pt x="42" y="3"/>
                    </a:lnTo>
                    <a:lnTo>
                      <a:pt x="9" y="28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9" y="28"/>
                    </a:lnTo>
                    <a:lnTo>
                      <a:pt x="70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1" name="Freeform 59"/>
              <p:cNvSpPr>
                <a:spLocks/>
              </p:cNvSpPr>
              <p:nvPr/>
            </p:nvSpPr>
            <p:spPr bwMode="auto">
              <a:xfrm>
                <a:off x="3754" y="2625"/>
                <a:ext cx="81" cy="34"/>
              </a:xfrm>
              <a:custGeom>
                <a:avLst/>
                <a:gdLst/>
                <a:ahLst/>
                <a:cxnLst>
                  <a:cxn ang="0">
                    <a:pos x="23" y="48"/>
                  </a:cxn>
                  <a:cxn ang="0">
                    <a:pos x="69" y="26"/>
                  </a:cxn>
                  <a:cxn ang="0">
                    <a:pos x="61" y="0"/>
                  </a:cxn>
                  <a:cxn ang="0">
                    <a:pos x="0" y="8"/>
                  </a:cxn>
                  <a:cxn ang="0">
                    <a:pos x="8" y="34"/>
                  </a:cxn>
                  <a:cxn ang="0">
                    <a:pos x="53" y="12"/>
                  </a:cxn>
                  <a:cxn ang="0">
                    <a:pos x="23" y="48"/>
                  </a:cxn>
                  <a:cxn ang="0">
                    <a:pos x="82" y="71"/>
                  </a:cxn>
                  <a:cxn ang="0">
                    <a:pos x="69" y="26"/>
                  </a:cxn>
                  <a:cxn ang="0">
                    <a:pos x="23" y="48"/>
                  </a:cxn>
                </a:cxnLst>
                <a:rect l="0" t="0" r="r" b="b"/>
                <a:pathLst>
                  <a:path w="82" h="71">
                    <a:moveTo>
                      <a:pt x="23" y="48"/>
                    </a:moveTo>
                    <a:lnTo>
                      <a:pt x="69" y="26"/>
                    </a:lnTo>
                    <a:lnTo>
                      <a:pt x="61" y="0"/>
                    </a:lnTo>
                    <a:lnTo>
                      <a:pt x="0" y="8"/>
                    </a:lnTo>
                    <a:lnTo>
                      <a:pt x="8" y="34"/>
                    </a:lnTo>
                    <a:lnTo>
                      <a:pt x="53" y="12"/>
                    </a:lnTo>
                    <a:lnTo>
                      <a:pt x="23" y="48"/>
                    </a:lnTo>
                    <a:lnTo>
                      <a:pt x="82" y="71"/>
                    </a:lnTo>
                    <a:lnTo>
                      <a:pt x="69" y="2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2" name="Freeform 60"/>
              <p:cNvSpPr>
                <a:spLocks/>
              </p:cNvSpPr>
              <p:nvPr/>
            </p:nvSpPr>
            <p:spPr bwMode="auto">
              <a:xfrm>
                <a:off x="3736" y="2620"/>
                <a:ext cx="71" cy="29"/>
              </a:xfrm>
              <a:custGeom>
                <a:avLst/>
                <a:gdLst/>
                <a:ahLst/>
                <a:cxnLst>
                  <a:cxn ang="0">
                    <a:pos x="15" y="44"/>
                  </a:cxn>
                  <a:cxn ang="0">
                    <a:pos x="0" y="40"/>
                  </a:cxn>
                  <a:cxn ang="0">
                    <a:pos x="42" y="55"/>
                  </a:cxn>
                  <a:cxn ang="0">
                    <a:pos x="72" y="19"/>
                  </a:cxn>
                  <a:cxn ang="0">
                    <a:pos x="31" y="3"/>
                  </a:cxn>
                  <a:cxn ang="0">
                    <a:pos x="15" y="0"/>
                  </a:cxn>
                  <a:cxn ang="0">
                    <a:pos x="31" y="3"/>
                  </a:cxn>
                  <a:cxn ang="0">
                    <a:pos x="23" y="0"/>
                  </a:cxn>
                  <a:cxn ang="0">
                    <a:pos x="15" y="0"/>
                  </a:cxn>
                  <a:cxn ang="0">
                    <a:pos x="15" y="44"/>
                  </a:cxn>
                </a:cxnLst>
                <a:rect l="0" t="0" r="r" b="b"/>
                <a:pathLst>
                  <a:path w="72" h="55">
                    <a:moveTo>
                      <a:pt x="15" y="44"/>
                    </a:moveTo>
                    <a:lnTo>
                      <a:pt x="0" y="40"/>
                    </a:lnTo>
                    <a:lnTo>
                      <a:pt x="42" y="55"/>
                    </a:lnTo>
                    <a:lnTo>
                      <a:pt x="72" y="19"/>
                    </a:lnTo>
                    <a:lnTo>
                      <a:pt x="31" y="3"/>
                    </a:lnTo>
                    <a:lnTo>
                      <a:pt x="15" y="0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15" y="44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3" name="Freeform 61"/>
              <p:cNvSpPr>
                <a:spLocks/>
              </p:cNvSpPr>
              <p:nvPr/>
            </p:nvSpPr>
            <p:spPr bwMode="auto">
              <a:xfrm>
                <a:off x="3616" y="2620"/>
                <a:ext cx="134" cy="22"/>
              </a:xfrm>
              <a:custGeom>
                <a:avLst/>
                <a:gdLst/>
                <a:ahLst/>
                <a:cxnLst>
                  <a:cxn ang="0">
                    <a:pos x="26" y="41"/>
                  </a:cxn>
                  <a:cxn ang="0">
                    <a:pos x="13" y="44"/>
                  </a:cxn>
                  <a:cxn ang="0">
                    <a:pos x="133" y="44"/>
                  </a:cxn>
                  <a:cxn ang="0">
                    <a:pos x="133" y="0"/>
                  </a:cxn>
                  <a:cxn ang="0">
                    <a:pos x="13" y="0"/>
                  </a:cxn>
                  <a:cxn ang="0">
                    <a:pos x="0" y="2"/>
                  </a:cxn>
                  <a:cxn ang="0">
                    <a:pos x="13" y="0"/>
                  </a:cxn>
                  <a:cxn ang="0">
                    <a:pos x="7" y="1"/>
                  </a:cxn>
                  <a:cxn ang="0">
                    <a:pos x="0" y="2"/>
                  </a:cxn>
                  <a:cxn ang="0">
                    <a:pos x="26" y="41"/>
                  </a:cxn>
                </a:cxnLst>
                <a:rect l="0" t="0" r="r" b="b"/>
                <a:pathLst>
                  <a:path w="133" h="44">
                    <a:moveTo>
                      <a:pt x="26" y="41"/>
                    </a:moveTo>
                    <a:lnTo>
                      <a:pt x="13" y="44"/>
                    </a:lnTo>
                    <a:lnTo>
                      <a:pt x="133" y="44"/>
                    </a:lnTo>
                    <a:lnTo>
                      <a:pt x="133" y="0"/>
                    </a:lnTo>
                    <a:lnTo>
                      <a:pt x="13" y="0"/>
                    </a:lnTo>
                    <a:lnTo>
                      <a:pt x="0" y="2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0" y="2"/>
                    </a:lnTo>
                    <a:lnTo>
                      <a:pt x="26" y="4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4" name="Freeform 62"/>
              <p:cNvSpPr>
                <a:spLocks/>
              </p:cNvSpPr>
              <p:nvPr/>
            </p:nvSpPr>
            <p:spPr bwMode="auto">
              <a:xfrm>
                <a:off x="3527" y="2620"/>
                <a:ext cx="117" cy="39"/>
              </a:xfrm>
              <a:custGeom>
                <a:avLst/>
                <a:gdLst/>
                <a:ahLst/>
                <a:cxnLst>
                  <a:cxn ang="0">
                    <a:pos x="19" y="33"/>
                  </a:cxn>
                  <a:cxn ang="0">
                    <a:pos x="63" y="57"/>
                  </a:cxn>
                  <a:cxn ang="0">
                    <a:pos x="116" y="39"/>
                  </a:cxn>
                  <a:cxn ang="0">
                    <a:pos x="90" y="0"/>
                  </a:cxn>
                  <a:cxn ang="0">
                    <a:pos x="36" y="18"/>
                  </a:cxn>
                  <a:cxn ang="0">
                    <a:pos x="80" y="43"/>
                  </a:cxn>
                  <a:cxn ang="0">
                    <a:pos x="19" y="33"/>
                  </a:cxn>
                  <a:cxn ang="0">
                    <a:pos x="0" y="78"/>
                  </a:cxn>
                  <a:cxn ang="0">
                    <a:pos x="63" y="57"/>
                  </a:cxn>
                  <a:cxn ang="0">
                    <a:pos x="19" y="33"/>
                  </a:cxn>
                </a:cxnLst>
                <a:rect l="0" t="0" r="r" b="b"/>
                <a:pathLst>
                  <a:path w="116" h="78">
                    <a:moveTo>
                      <a:pt x="19" y="33"/>
                    </a:moveTo>
                    <a:lnTo>
                      <a:pt x="63" y="57"/>
                    </a:lnTo>
                    <a:lnTo>
                      <a:pt x="116" y="39"/>
                    </a:lnTo>
                    <a:lnTo>
                      <a:pt x="90" y="0"/>
                    </a:lnTo>
                    <a:lnTo>
                      <a:pt x="36" y="18"/>
                    </a:lnTo>
                    <a:lnTo>
                      <a:pt x="80" y="43"/>
                    </a:lnTo>
                    <a:lnTo>
                      <a:pt x="19" y="33"/>
                    </a:lnTo>
                    <a:lnTo>
                      <a:pt x="0" y="78"/>
                    </a:lnTo>
                    <a:lnTo>
                      <a:pt x="63" y="57"/>
                    </a:lnTo>
                    <a:lnTo>
                      <a:pt x="19" y="3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5" name="Freeform 63"/>
              <p:cNvSpPr>
                <a:spLocks/>
              </p:cNvSpPr>
              <p:nvPr/>
            </p:nvSpPr>
            <p:spPr bwMode="auto">
              <a:xfrm>
                <a:off x="3545" y="2603"/>
                <a:ext cx="96" cy="39"/>
              </a:xfrm>
              <a:custGeom>
                <a:avLst/>
                <a:gdLst/>
                <a:ahLst/>
                <a:cxnLst>
                  <a:cxn ang="0">
                    <a:pos x="57" y="53"/>
                  </a:cxn>
                  <a:cxn ang="0">
                    <a:pos x="17" y="27"/>
                  </a:cxn>
                  <a:cxn ang="0">
                    <a:pos x="0" y="69"/>
                  </a:cxn>
                  <a:cxn ang="0">
                    <a:pos x="61" y="79"/>
                  </a:cxn>
                  <a:cxn ang="0">
                    <a:pos x="78" y="37"/>
                  </a:cxn>
                  <a:cxn ang="0">
                    <a:pos x="38" y="11"/>
                  </a:cxn>
                  <a:cxn ang="0">
                    <a:pos x="78" y="37"/>
                  </a:cxn>
                  <a:cxn ang="0">
                    <a:pos x="94" y="0"/>
                  </a:cxn>
                  <a:cxn ang="0">
                    <a:pos x="38" y="11"/>
                  </a:cxn>
                  <a:cxn ang="0">
                    <a:pos x="57" y="53"/>
                  </a:cxn>
                </a:cxnLst>
                <a:rect l="0" t="0" r="r" b="b"/>
                <a:pathLst>
                  <a:path w="94" h="79">
                    <a:moveTo>
                      <a:pt x="57" y="53"/>
                    </a:moveTo>
                    <a:lnTo>
                      <a:pt x="17" y="27"/>
                    </a:lnTo>
                    <a:lnTo>
                      <a:pt x="0" y="69"/>
                    </a:lnTo>
                    <a:lnTo>
                      <a:pt x="61" y="79"/>
                    </a:lnTo>
                    <a:lnTo>
                      <a:pt x="78" y="37"/>
                    </a:lnTo>
                    <a:lnTo>
                      <a:pt x="38" y="11"/>
                    </a:lnTo>
                    <a:lnTo>
                      <a:pt x="78" y="37"/>
                    </a:lnTo>
                    <a:lnTo>
                      <a:pt x="94" y="0"/>
                    </a:lnTo>
                    <a:lnTo>
                      <a:pt x="38" y="11"/>
                    </a:lnTo>
                    <a:lnTo>
                      <a:pt x="57" y="5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6" name="Freeform 64"/>
              <p:cNvSpPr>
                <a:spLocks/>
              </p:cNvSpPr>
              <p:nvPr/>
            </p:nvSpPr>
            <p:spPr bwMode="auto">
              <a:xfrm>
                <a:off x="3495" y="2608"/>
                <a:ext cx="110" cy="34"/>
              </a:xfrm>
              <a:custGeom>
                <a:avLst/>
                <a:gdLst/>
                <a:ahLst/>
                <a:cxnLst>
                  <a:cxn ang="0">
                    <a:pos x="30" y="21"/>
                  </a:cxn>
                  <a:cxn ang="0">
                    <a:pos x="68" y="51"/>
                  </a:cxn>
                  <a:cxn ang="0">
                    <a:pos x="110" y="42"/>
                  </a:cxn>
                  <a:cxn ang="0">
                    <a:pos x="91" y="0"/>
                  </a:cxn>
                  <a:cxn ang="0">
                    <a:pos x="49" y="10"/>
                  </a:cxn>
                  <a:cxn ang="0">
                    <a:pos x="87" y="39"/>
                  </a:cxn>
                  <a:cxn ang="0">
                    <a:pos x="30" y="21"/>
                  </a:cxn>
                  <a:cxn ang="0">
                    <a:pos x="0" y="65"/>
                  </a:cxn>
                  <a:cxn ang="0">
                    <a:pos x="68" y="51"/>
                  </a:cxn>
                  <a:cxn ang="0">
                    <a:pos x="30" y="21"/>
                  </a:cxn>
                </a:cxnLst>
                <a:rect l="0" t="0" r="r" b="b"/>
                <a:pathLst>
                  <a:path w="110" h="65">
                    <a:moveTo>
                      <a:pt x="30" y="21"/>
                    </a:moveTo>
                    <a:lnTo>
                      <a:pt x="68" y="51"/>
                    </a:lnTo>
                    <a:lnTo>
                      <a:pt x="110" y="42"/>
                    </a:lnTo>
                    <a:lnTo>
                      <a:pt x="91" y="0"/>
                    </a:lnTo>
                    <a:lnTo>
                      <a:pt x="49" y="10"/>
                    </a:lnTo>
                    <a:lnTo>
                      <a:pt x="87" y="39"/>
                    </a:lnTo>
                    <a:lnTo>
                      <a:pt x="30" y="21"/>
                    </a:lnTo>
                    <a:lnTo>
                      <a:pt x="0" y="65"/>
                    </a:lnTo>
                    <a:lnTo>
                      <a:pt x="68" y="51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7" name="Freeform 65"/>
              <p:cNvSpPr>
                <a:spLocks/>
              </p:cNvSpPr>
              <p:nvPr/>
            </p:nvSpPr>
            <p:spPr bwMode="auto">
              <a:xfrm>
                <a:off x="3524" y="2595"/>
                <a:ext cx="99" cy="32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25" y="12"/>
                  </a:cxn>
                  <a:cxn ang="0">
                    <a:pos x="0" y="48"/>
                  </a:cxn>
                  <a:cxn ang="0">
                    <a:pos x="57" y="66"/>
                  </a:cxn>
                  <a:cxn ang="0">
                    <a:pos x="82" y="30"/>
                  </a:cxn>
                  <a:cxn ang="0">
                    <a:pos x="57" y="0"/>
                  </a:cxn>
                  <a:cxn ang="0">
                    <a:pos x="82" y="30"/>
                  </a:cxn>
                  <a:cxn ang="0">
                    <a:pos x="99" y="4"/>
                  </a:cxn>
                  <a:cxn ang="0">
                    <a:pos x="57" y="0"/>
                  </a:cxn>
                  <a:cxn ang="0">
                    <a:pos x="50" y="42"/>
                  </a:cxn>
                </a:cxnLst>
                <a:rect l="0" t="0" r="r" b="b"/>
                <a:pathLst>
                  <a:path w="99" h="66">
                    <a:moveTo>
                      <a:pt x="50" y="42"/>
                    </a:moveTo>
                    <a:lnTo>
                      <a:pt x="25" y="12"/>
                    </a:lnTo>
                    <a:lnTo>
                      <a:pt x="0" y="48"/>
                    </a:lnTo>
                    <a:lnTo>
                      <a:pt x="57" y="66"/>
                    </a:lnTo>
                    <a:lnTo>
                      <a:pt x="82" y="30"/>
                    </a:lnTo>
                    <a:lnTo>
                      <a:pt x="57" y="0"/>
                    </a:lnTo>
                    <a:lnTo>
                      <a:pt x="82" y="30"/>
                    </a:lnTo>
                    <a:lnTo>
                      <a:pt x="99" y="4"/>
                    </a:lnTo>
                    <a:lnTo>
                      <a:pt x="57" y="0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8" name="Freeform 66"/>
              <p:cNvSpPr>
                <a:spLocks/>
              </p:cNvSpPr>
              <p:nvPr/>
            </p:nvSpPr>
            <p:spPr bwMode="auto">
              <a:xfrm>
                <a:off x="3449" y="2593"/>
                <a:ext cx="131" cy="22"/>
              </a:xfrm>
              <a:custGeom>
                <a:avLst/>
                <a:gdLst/>
                <a:ahLst/>
                <a:cxnLst>
                  <a:cxn ang="0">
                    <a:pos x="69" y="3"/>
                  </a:cxn>
                  <a:cxn ang="0">
                    <a:pos x="82" y="42"/>
                  </a:cxn>
                  <a:cxn ang="0">
                    <a:pos x="124" y="46"/>
                  </a:cxn>
                  <a:cxn ang="0">
                    <a:pos x="131" y="4"/>
                  </a:cxn>
                  <a:cxn ang="0">
                    <a:pos x="89" y="0"/>
                  </a:cxn>
                  <a:cxn ang="0">
                    <a:pos x="103" y="39"/>
                  </a:cxn>
                  <a:cxn ang="0">
                    <a:pos x="69" y="3"/>
                  </a:cxn>
                  <a:cxn ang="0">
                    <a:pos x="0" y="34"/>
                  </a:cxn>
                  <a:cxn ang="0">
                    <a:pos x="82" y="42"/>
                  </a:cxn>
                  <a:cxn ang="0">
                    <a:pos x="69" y="3"/>
                  </a:cxn>
                </a:cxnLst>
                <a:rect l="0" t="0" r="r" b="b"/>
                <a:pathLst>
                  <a:path w="131" h="46">
                    <a:moveTo>
                      <a:pt x="69" y="3"/>
                    </a:moveTo>
                    <a:lnTo>
                      <a:pt x="82" y="42"/>
                    </a:lnTo>
                    <a:lnTo>
                      <a:pt x="124" y="46"/>
                    </a:lnTo>
                    <a:lnTo>
                      <a:pt x="131" y="4"/>
                    </a:lnTo>
                    <a:lnTo>
                      <a:pt x="89" y="0"/>
                    </a:lnTo>
                    <a:lnTo>
                      <a:pt x="103" y="39"/>
                    </a:lnTo>
                    <a:lnTo>
                      <a:pt x="69" y="3"/>
                    </a:lnTo>
                    <a:lnTo>
                      <a:pt x="0" y="34"/>
                    </a:lnTo>
                    <a:lnTo>
                      <a:pt x="82" y="42"/>
                    </a:lnTo>
                    <a:lnTo>
                      <a:pt x="69" y="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9" name="Freeform 67"/>
              <p:cNvSpPr>
                <a:spLocks/>
              </p:cNvSpPr>
              <p:nvPr/>
            </p:nvSpPr>
            <p:spPr bwMode="auto">
              <a:xfrm>
                <a:off x="3520" y="2586"/>
                <a:ext cx="110" cy="29"/>
              </a:xfrm>
              <a:custGeom>
                <a:avLst/>
                <a:gdLst/>
                <a:ahLst/>
                <a:cxnLst>
                  <a:cxn ang="0">
                    <a:pos x="40" y="35"/>
                  </a:cxn>
                  <a:cxn ang="0">
                    <a:pos x="41" y="0"/>
                  </a:cxn>
                  <a:cxn ang="0">
                    <a:pos x="0" y="20"/>
                  </a:cxn>
                  <a:cxn ang="0">
                    <a:pos x="34" y="56"/>
                  </a:cxn>
                  <a:cxn ang="0">
                    <a:pos x="76" y="37"/>
                  </a:cxn>
                  <a:cxn ang="0">
                    <a:pos x="78" y="2"/>
                  </a:cxn>
                  <a:cxn ang="0">
                    <a:pos x="76" y="37"/>
                  </a:cxn>
                  <a:cxn ang="0">
                    <a:pos x="112" y="19"/>
                  </a:cxn>
                  <a:cxn ang="0">
                    <a:pos x="78" y="2"/>
                  </a:cxn>
                  <a:cxn ang="0">
                    <a:pos x="40" y="35"/>
                  </a:cxn>
                </a:cxnLst>
                <a:rect l="0" t="0" r="r" b="b"/>
                <a:pathLst>
                  <a:path w="112" h="56">
                    <a:moveTo>
                      <a:pt x="40" y="35"/>
                    </a:moveTo>
                    <a:lnTo>
                      <a:pt x="41" y="0"/>
                    </a:lnTo>
                    <a:lnTo>
                      <a:pt x="0" y="20"/>
                    </a:lnTo>
                    <a:lnTo>
                      <a:pt x="34" y="56"/>
                    </a:lnTo>
                    <a:lnTo>
                      <a:pt x="76" y="37"/>
                    </a:lnTo>
                    <a:lnTo>
                      <a:pt x="78" y="2"/>
                    </a:lnTo>
                    <a:lnTo>
                      <a:pt x="76" y="37"/>
                    </a:lnTo>
                    <a:lnTo>
                      <a:pt x="112" y="19"/>
                    </a:lnTo>
                    <a:lnTo>
                      <a:pt x="78" y="2"/>
                    </a:lnTo>
                    <a:lnTo>
                      <a:pt x="40" y="3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0" name="Freeform 68"/>
              <p:cNvSpPr>
                <a:spLocks/>
              </p:cNvSpPr>
              <p:nvPr/>
            </p:nvSpPr>
            <p:spPr bwMode="auto">
              <a:xfrm>
                <a:off x="3495" y="2576"/>
                <a:ext cx="103" cy="27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36" y="35"/>
                  </a:cxn>
                  <a:cxn ang="0">
                    <a:pos x="65" y="50"/>
                  </a:cxn>
                  <a:cxn ang="0">
                    <a:pos x="103" y="17"/>
                  </a:cxn>
                  <a:cxn ang="0">
                    <a:pos x="74" y="1"/>
                  </a:cxn>
                  <a:cxn ang="0">
                    <a:pos x="70" y="36"/>
                  </a:cxn>
                  <a:cxn ang="0">
                    <a:pos x="40" y="0"/>
                  </a:cxn>
                  <a:cxn ang="0">
                    <a:pos x="0" y="15"/>
                  </a:cxn>
                  <a:cxn ang="0">
                    <a:pos x="36" y="35"/>
                  </a:cxn>
                  <a:cxn ang="0">
                    <a:pos x="40" y="0"/>
                  </a:cxn>
                </a:cxnLst>
                <a:rect l="0" t="0" r="r" b="b"/>
                <a:pathLst>
                  <a:path w="103" h="50">
                    <a:moveTo>
                      <a:pt x="40" y="0"/>
                    </a:moveTo>
                    <a:lnTo>
                      <a:pt x="36" y="35"/>
                    </a:lnTo>
                    <a:lnTo>
                      <a:pt x="65" y="50"/>
                    </a:lnTo>
                    <a:lnTo>
                      <a:pt x="103" y="17"/>
                    </a:lnTo>
                    <a:lnTo>
                      <a:pt x="74" y="1"/>
                    </a:lnTo>
                    <a:lnTo>
                      <a:pt x="70" y="36"/>
                    </a:lnTo>
                    <a:lnTo>
                      <a:pt x="40" y="0"/>
                    </a:lnTo>
                    <a:lnTo>
                      <a:pt x="0" y="15"/>
                    </a:lnTo>
                    <a:lnTo>
                      <a:pt x="36" y="35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1" name="Freeform 69"/>
              <p:cNvSpPr>
                <a:spLocks/>
              </p:cNvSpPr>
              <p:nvPr/>
            </p:nvSpPr>
            <p:spPr bwMode="auto">
              <a:xfrm>
                <a:off x="3534" y="2569"/>
                <a:ext cx="103" cy="29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46" y="0"/>
                  </a:cxn>
                  <a:cxn ang="0">
                    <a:pos x="0" y="18"/>
                  </a:cxn>
                  <a:cxn ang="0">
                    <a:pos x="30" y="54"/>
                  </a:cxn>
                  <a:cxn ang="0">
                    <a:pos x="76" y="36"/>
                  </a:cxn>
                  <a:cxn ang="0">
                    <a:pos x="89" y="9"/>
                  </a:cxn>
                  <a:cxn ang="0">
                    <a:pos x="76" y="36"/>
                  </a:cxn>
                  <a:cxn ang="0">
                    <a:pos x="103" y="26"/>
                  </a:cxn>
                  <a:cxn ang="0">
                    <a:pos x="89" y="9"/>
                  </a:cxn>
                  <a:cxn ang="0">
                    <a:pos x="32" y="27"/>
                  </a:cxn>
                </a:cxnLst>
                <a:rect l="0" t="0" r="r" b="b"/>
                <a:pathLst>
                  <a:path w="103" h="54">
                    <a:moveTo>
                      <a:pt x="32" y="27"/>
                    </a:moveTo>
                    <a:lnTo>
                      <a:pt x="46" y="0"/>
                    </a:lnTo>
                    <a:lnTo>
                      <a:pt x="0" y="18"/>
                    </a:lnTo>
                    <a:lnTo>
                      <a:pt x="30" y="54"/>
                    </a:lnTo>
                    <a:lnTo>
                      <a:pt x="76" y="36"/>
                    </a:lnTo>
                    <a:lnTo>
                      <a:pt x="89" y="9"/>
                    </a:lnTo>
                    <a:lnTo>
                      <a:pt x="76" y="36"/>
                    </a:lnTo>
                    <a:lnTo>
                      <a:pt x="103" y="26"/>
                    </a:lnTo>
                    <a:lnTo>
                      <a:pt x="89" y="9"/>
                    </a:lnTo>
                    <a:lnTo>
                      <a:pt x="32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2" name="Freeform 70"/>
              <p:cNvSpPr>
                <a:spLocks/>
              </p:cNvSpPr>
              <p:nvPr/>
            </p:nvSpPr>
            <p:spPr bwMode="auto">
              <a:xfrm>
                <a:off x="3520" y="2622"/>
                <a:ext cx="297" cy="138"/>
              </a:xfrm>
              <a:custGeom>
                <a:avLst/>
                <a:gdLst/>
                <a:ahLst/>
                <a:cxnLst>
                  <a:cxn ang="0">
                    <a:pos x="79" y="28"/>
                  </a:cxn>
                  <a:cxn ang="0">
                    <a:pos x="75" y="61"/>
                  </a:cxn>
                  <a:cxn ang="0">
                    <a:pos x="63" y="91"/>
                  </a:cxn>
                  <a:cxn ang="0">
                    <a:pos x="46" y="121"/>
                  </a:cxn>
                  <a:cxn ang="0">
                    <a:pos x="29" y="150"/>
                  </a:cxn>
                  <a:cxn ang="0">
                    <a:pos x="12" y="180"/>
                  </a:cxn>
                  <a:cxn ang="0">
                    <a:pos x="0" y="212"/>
                  </a:cxn>
                  <a:cxn ang="0">
                    <a:pos x="0" y="243"/>
                  </a:cxn>
                  <a:cxn ang="0">
                    <a:pos x="12" y="276"/>
                  </a:cxn>
                  <a:cxn ang="0">
                    <a:pos x="21" y="256"/>
                  </a:cxn>
                  <a:cxn ang="0">
                    <a:pos x="39" y="235"/>
                  </a:cxn>
                  <a:cxn ang="0">
                    <a:pos x="58" y="217"/>
                  </a:cxn>
                  <a:cxn ang="0">
                    <a:pos x="81" y="200"/>
                  </a:cxn>
                  <a:cxn ang="0">
                    <a:pos x="100" y="184"/>
                  </a:cxn>
                  <a:cxn ang="0">
                    <a:pos x="117" y="169"/>
                  </a:cxn>
                  <a:cxn ang="0">
                    <a:pos x="128" y="156"/>
                  </a:cxn>
                  <a:cxn ang="0">
                    <a:pos x="130" y="144"/>
                  </a:cxn>
                  <a:cxn ang="0">
                    <a:pos x="134" y="154"/>
                  </a:cxn>
                  <a:cxn ang="0">
                    <a:pos x="130" y="163"/>
                  </a:cxn>
                  <a:cxn ang="0">
                    <a:pos x="128" y="175"/>
                  </a:cxn>
                  <a:cxn ang="0">
                    <a:pos x="132" y="192"/>
                  </a:cxn>
                  <a:cxn ang="0">
                    <a:pos x="138" y="204"/>
                  </a:cxn>
                  <a:cxn ang="0">
                    <a:pos x="143" y="214"/>
                  </a:cxn>
                  <a:cxn ang="0">
                    <a:pos x="149" y="223"/>
                  </a:cxn>
                  <a:cxn ang="0">
                    <a:pos x="157" y="231"/>
                  </a:cxn>
                  <a:cxn ang="0">
                    <a:pos x="166" y="239"/>
                  </a:cxn>
                  <a:cxn ang="0">
                    <a:pos x="176" y="245"/>
                  </a:cxn>
                  <a:cxn ang="0">
                    <a:pos x="191" y="252"/>
                  </a:cxn>
                  <a:cxn ang="0">
                    <a:pos x="208" y="258"/>
                  </a:cxn>
                  <a:cxn ang="0">
                    <a:pos x="203" y="223"/>
                  </a:cxn>
                  <a:cxn ang="0">
                    <a:pos x="208" y="191"/>
                  </a:cxn>
                  <a:cxn ang="0">
                    <a:pos x="222" y="160"/>
                  </a:cxn>
                  <a:cxn ang="0">
                    <a:pos x="241" y="130"/>
                  </a:cxn>
                  <a:cxn ang="0">
                    <a:pos x="262" y="98"/>
                  </a:cxn>
                  <a:cxn ang="0">
                    <a:pos x="281" y="69"/>
                  </a:cxn>
                  <a:cxn ang="0">
                    <a:pos x="294" y="36"/>
                  </a:cxn>
                  <a:cxn ang="0">
                    <a:pos x="298" y="2"/>
                  </a:cxn>
                  <a:cxn ang="0">
                    <a:pos x="271" y="2"/>
                  </a:cxn>
                  <a:cxn ang="0">
                    <a:pos x="243" y="1"/>
                  </a:cxn>
                  <a:cxn ang="0">
                    <a:pos x="216" y="1"/>
                  </a:cxn>
                  <a:cxn ang="0">
                    <a:pos x="189" y="0"/>
                  </a:cxn>
                  <a:cxn ang="0">
                    <a:pos x="163" y="0"/>
                  </a:cxn>
                  <a:cxn ang="0">
                    <a:pos x="134" y="1"/>
                  </a:cxn>
                  <a:cxn ang="0">
                    <a:pos x="107" y="2"/>
                  </a:cxn>
                  <a:cxn ang="0">
                    <a:pos x="79" y="5"/>
                  </a:cxn>
                  <a:cxn ang="0">
                    <a:pos x="77" y="8"/>
                  </a:cxn>
                  <a:cxn ang="0">
                    <a:pos x="77" y="13"/>
                  </a:cxn>
                  <a:cxn ang="0">
                    <a:pos x="77" y="21"/>
                  </a:cxn>
                  <a:cxn ang="0">
                    <a:pos x="79" y="28"/>
                  </a:cxn>
                </a:cxnLst>
                <a:rect l="0" t="0" r="r" b="b"/>
                <a:pathLst>
                  <a:path w="298" h="276">
                    <a:moveTo>
                      <a:pt x="79" y="28"/>
                    </a:moveTo>
                    <a:lnTo>
                      <a:pt x="75" y="61"/>
                    </a:lnTo>
                    <a:lnTo>
                      <a:pt x="63" y="91"/>
                    </a:lnTo>
                    <a:lnTo>
                      <a:pt x="46" y="121"/>
                    </a:lnTo>
                    <a:lnTo>
                      <a:pt x="29" y="150"/>
                    </a:lnTo>
                    <a:lnTo>
                      <a:pt x="12" y="180"/>
                    </a:lnTo>
                    <a:lnTo>
                      <a:pt x="0" y="212"/>
                    </a:lnTo>
                    <a:lnTo>
                      <a:pt x="0" y="243"/>
                    </a:lnTo>
                    <a:lnTo>
                      <a:pt x="12" y="276"/>
                    </a:lnTo>
                    <a:lnTo>
                      <a:pt x="21" y="256"/>
                    </a:lnTo>
                    <a:lnTo>
                      <a:pt x="39" y="235"/>
                    </a:lnTo>
                    <a:lnTo>
                      <a:pt x="58" y="217"/>
                    </a:lnTo>
                    <a:lnTo>
                      <a:pt x="81" y="200"/>
                    </a:lnTo>
                    <a:lnTo>
                      <a:pt x="100" y="184"/>
                    </a:lnTo>
                    <a:lnTo>
                      <a:pt x="117" y="169"/>
                    </a:lnTo>
                    <a:lnTo>
                      <a:pt x="128" y="156"/>
                    </a:lnTo>
                    <a:lnTo>
                      <a:pt x="130" y="144"/>
                    </a:lnTo>
                    <a:lnTo>
                      <a:pt x="134" y="154"/>
                    </a:lnTo>
                    <a:lnTo>
                      <a:pt x="130" y="163"/>
                    </a:lnTo>
                    <a:lnTo>
                      <a:pt x="128" y="175"/>
                    </a:lnTo>
                    <a:lnTo>
                      <a:pt x="132" y="192"/>
                    </a:lnTo>
                    <a:lnTo>
                      <a:pt x="138" y="204"/>
                    </a:lnTo>
                    <a:lnTo>
                      <a:pt x="143" y="214"/>
                    </a:lnTo>
                    <a:lnTo>
                      <a:pt x="149" y="223"/>
                    </a:lnTo>
                    <a:lnTo>
                      <a:pt x="157" y="231"/>
                    </a:lnTo>
                    <a:lnTo>
                      <a:pt x="166" y="239"/>
                    </a:lnTo>
                    <a:lnTo>
                      <a:pt x="176" y="245"/>
                    </a:lnTo>
                    <a:lnTo>
                      <a:pt x="191" y="252"/>
                    </a:lnTo>
                    <a:lnTo>
                      <a:pt x="208" y="258"/>
                    </a:lnTo>
                    <a:lnTo>
                      <a:pt x="203" y="223"/>
                    </a:lnTo>
                    <a:lnTo>
                      <a:pt x="208" y="191"/>
                    </a:lnTo>
                    <a:lnTo>
                      <a:pt x="222" y="160"/>
                    </a:lnTo>
                    <a:lnTo>
                      <a:pt x="241" y="130"/>
                    </a:lnTo>
                    <a:lnTo>
                      <a:pt x="262" y="98"/>
                    </a:lnTo>
                    <a:lnTo>
                      <a:pt x="281" y="69"/>
                    </a:lnTo>
                    <a:lnTo>
                      <a:pt x="294" y="36"/>
                    </a:lnTo>
                    <a:lnTo>
                      <a:pt x="298" y="2"/>
                    </a:lnTo>
                    <a:lnTo>
                      <a:pt x="271" y="2"/>
                    </a:lnTo>
                    <a:lnTo>
                      <a:pt x="243" y="1"/>
                    </a:lnTo>
                    <a:lnTo>
                      <a:pt x="216" y="1"/>
                    </a:lnTo>
                    <a:lnTo>
                      <a:pt x="189" y="0"/>
                    </a:lnTo>
                    <a:lnTo>
                      <a:pt x="163" y="0"/>
                    </a:lnTo>
                    <a:lnTo>
                      <a:pt x="134" y="1"/>
                    </a:lnTo>
                    <a:lnTo>
                      <a:pt x="107" y="2"/>
                    </a:lnTo>
                    <a:lnTo>
                      <a:pt x="79" y="5"/>
                    </a:lnTo>
                    <a:lnTo>
                      <a:pt x="77" y="8"/>
                    </a:lnTo>
                    <a:lnTo>
                      <a:pt x="77" y="13"/>
                    </a:lnTo>
                    <a:lnTo>
                      <a:pt x="77" y="21"/>
                    </a:lnTo>
                    <a:lnTo>
                      <a:pt x="79" y="28"/>
                    </a:lnTo>
                    <a:close/>
                  </a:path>
                </a:pathLst>
              </a:custGeom>
              <a:solidFill>
                <a:srgbClr val="007F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3" name="Freeform 71"/>
              <p:cNvSpPr>
                <a:spLocks/>
              </p:cNvSpPr>
              <p:nvPr/>
            </p:nvSpPr>
            <p:spPr bwMode="auto">
              <a:xfrm>
                <a:off x="3566" y="2559"/>
                <a:ext cx="258" cy="87"/>
              </a:xfrm>
              <a:custGeom>
                <a:avLst/>
                <a:gdLst/>
                <a:ahLst/>
                <a:cxnLst>
                  <a:cxn ang="0">
                    <a:pos x="130" y="175"/>
                  </a:cxn>
                  <a:cxn ang="0">
                    <a:pos x="157" y="174"/>
                  </a:cxn>
                  <a:cxn ang="0">
                    <a:pos x="180" y="169"/>
                  </a:cxn>
                  <a:cxn ang="0">
                    <a:pos x="201" y="161"/>
                  </a:cxn>
                  <a:cxn ang="0">
                    <a:pos x="220" y="149"/>
                  </a:cxn>
                  <a:cxn ang="0">
                    <a:pos x="237" y="136"/>
                  </a:cxn>
                  <a:cxn ang="0">
                    <a:pos x="248" y="122"/>
                  </a:cxn>
                  <a:cxn ang="0">
                    <a:pos x="256" y="106"/>
                  </a:cxn>
                  <a:cxn ang="0">
                    <a:pos x="258" y="88"/>
                  </a:cxn>
                  <a:cxn ang="0">
                    <a:pos x="256" y="70"/>
                  </a:cxn>
                  <a:cxn ang="0">
                    <a:pos x="248" y="54"/>
                  </a:cxn>
                  <a:cxn ang="0">
                    <a:pos x="237" y="39"/>
                  </a:cxn>
                  <a:cxn ang="0">
                    <a:pos x="220" y="26"/>
                  </a:cxn>
                  <a:cxn ang="0">
                    <a:pos x="201" y="15"/>
                  </a:cxn>
                  <a:cxn ang="0">
                    <a:pos x="180" y="6"/>
                  </a:cxn>
                  <a:cxn ang="0">
                    <a:pos x="157" y="1"/>
                  </a:cxn>
                  <a:cxn ang="0">
                    <a:pos x="130" y="0"/>
                  </a:cxn>
                  <a:cxn ang="0">
                    <a:pos x="103" y="1"/>
                  </a:cxn>
                  <a:cxn ang="0">
                    <a:pos x="78" y="6"/>
                  </a:cxn>
                  <a:cxn ang="0">
                    <a:pos x="57" y="15"/>
                  </a:cxn>
                  <a:cxn ang="0">
                    <a:pos x="38" y="26"/>
                  </a:cxn>
                  <a:cxn ang="0">
                    <a:pos x="21" y="39"/>
                  </a:cxn>
                  <a:cxn ang="0">
                    <a:pos x="10" y="54"/>
                  </a:cxn>
                  <a:cxn ang="0">
                    <a:pos x="2" y="70"/>
                  </a:cxn>
                  <a:cxn ang="0">
                    <a:pos x="0" y="88"/>
                  </a:cxn>
                  <a:cxn ang="0">
                    <a:pos x="2" y="106"/>
                  </a:cxn>
                  <a:cxn ang="0">
                    <a:pos x="10" y="122"/>
                  </a:cxn>
                  <a:cxn ang="0">
                    <a:pos x="21" y="136"/>
                  </a:cxn>
                  <a:cxn ang="0">
                    <a:pos x="38" y="149"/>
                  </a:cxn>
                  <a:cxn ang="0">
                    <a:pos x="57" y="161"/>
                  </a:cxn>
                  <a:cxn ang="0">
                    <a:pos x="78" y="169"/>
                  </a:cxn>
                  <a:cxn ang="0">
                    <a:pos x="103" y="174"/>
                  </a:cxn>
                  <a:cxn ang="0">
                    <a:pos x="130" y="175"/>
                  </a:cxn>
                </a:cxnLst>
                <a:rect l="0" t="0" r="r" b="b"/>
                <a:pathLst>
                  <a:path w="258" h="175">
                    <a:moveTo>
                      <a:pt x="130" y="175"/>
                    </a:moveTo>
                    <a:lnTo>
                      <a:pt x="157" y="174"/>
                    </a:lnTo>
                    <a:lnTo>
                      <a:pt x="180" y="169"/>
                    </a:lnTo>
                    <a:lnTo>
                      <a:pt x="201" y="161"/>
                    </a:lnTo>
                    <a:lnTo>
                      <a:pt x="220" y="149"/>
                    </a:lnTo>
                    <a:lnTo>
                      <a:pt x="237" y="136"/>
                    </a:lnTo>
                    <a:lnTo>
                      <a:pt x="248" y="122"/>
                    </a:lnTo>
                    <a:lnTo>
                      <a:pt x="256" y="106"/>
                    </a:lnTo>
                    <a:lnTo>
                      <a:pt x="258" y="88"/>
                    </a:lnTo>
                    <a:lnTo>
                      <a:pt x="256" y="70"/>
                    </a:lnTo>
                    <a:lnTo>
                      <a:pt x="248" y="54"/>
                    </a:lnTo>
                    <a:lnTo>
                      <a:pt x="237" y="39"/>
                    </a:lnTo>
                    <a:lnTo>
                      <a:pt x="220" y="26"/>
                    </a:lnTo>
                    <a:lnTo>
                      <a:pt x="201" y="15"/>
                    </a:lnTo>
                    <a:lnTo>
                      <a:pt x="180" y="6"/>
                    </a:lnTo>
                    <a:lnTo>
                      <a:pt x="157" y="1"/>
                    </a:lnTo>
                    <a:lnTo>
                      <a:pt x="130" y="0"/>
                    </a:lnTo>
                    <a:lnTo>
                      <a:pt x="103" y="1"/>
                    </a:lnTo>
                    <a:lnTo>
                      <a:pt x="78" y="6"/>
                    </a:lnTo>
                    <a:lnTo>
                      <a:pt x="57" y="15"/>
                    </a:lnTo>
                    <a:lnTo>
                      <a:pt x="38" y="26"/>
                    </a:lnTo>
                    <a:lnTo>
                      <a:pt x="21" y="39"/>
                    </a:lnTo>
                    <a:lnTo>
                      <a:pt x="10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10" y="122"/>
                    </a:lnTo>
                    <a:lnTo>
                      <a:pt x="21" y="136"/>
                    </a:lnTo>
                    <a:lnTo>
                      <a:pt x="38" y="149"/>
                    </a:lnTo>
                    <a:lnTo>
                      <a:pt x="57" y="161"/>
                    </a:lnTo>
                    <a:lnTo>
                      <a:pt x="78" y="169"/>
                    </a:lnTo>
                    <a:lnTo>
                      <a:pt x="103" y="174"/>
                    </a:lnTo>
                    <a:lnTo>
                      <a:pt x="130" y="175"/>
                    </a:lnTo>
                    <a:close/>
                  </a:path>
                </a:pathLst>
              </a:custGeom>
              <a:solidFill>
                <a:srgbClr val="E0B7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4" name="Freeform 72"/>
              <p:cNvSpPr>
                <a:spLocks/>
              </p:cNvSpPr>
              <p:nvPr/>
            </p:nvSpPr>
            <p:spPr bwMode="auto">
              <a:xfrm>
                <a:off x="3693" y="2603"/>
                <a:ext cx="138" cy="46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20" y="0"/>
                  </a:cxn>
                  <a:cxn ang="0">
                    <a:pos x="120" y="18"/>
                  </a:cxn>
                  <a:cxn ang="0">
                    <a:pos x="112" y="33"/>
                  </a:cxn>
                  <a:cxn ang="0">
                    <a:pos x="101" y="46"/>
                  </a:cxn>
                  <a:cxn ang="0">
                    <a:pos x="86" y="59"/>
                  </a:cxn>
                  <a:cxn ang="0">
                    <a:pos x="67" y="69"/>
                  </a:cxn>
                  <a:cxn ang="0">
                    <a:pos x="48" y="77"/>
                  </a:cxn>
                  <a:cxn ang="0">
                    <a:pos x="27" y="82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7" y="90"/>
                  </a:cxn>
                  <a:cxn ang="0">
                    <a:pos x="51" y="85"/>
                  </a:cxn>
                  <a:cxn ang="0">
                    <a:pos x="74" y="77"/>
                  </a:cxn>
                  <a:cxn ang="0">
                    <a:pos x="93" y="64"/>
                  </a:cxn>
                  <a:cxn ang="0">
                    <a:pos x="112" y="51"/>
                  </a:cxn>
                  <a:cxn ang="0">
                    <a:pos x="124" y="35"/>
                  </a:cxn>
                  <a:cxn ang="0">
                    <a:pos x="132" y="18"/>
                  </a:cxn>
                  <a:cxn ang="0">
                    <a:pos x="135" y="0"/>
                  </a:cxn>
                  <a:cxn ang="0">
                    <a:pos x="135" y="0"/>
                  </a:cxn>
                  <a:cxn ang="0">
                    <a:pos x="120" y="0"/>
                  </a:cxn>
                </a:cxnLst>
                <a:rect l="0" t="0" r="r" b="b"/>
                <a:pathLst>
                  <a:path w="135" h="92">
                    <a:moveTo>
                      <a:pt x="120" y="0"/>
                    </a:moveTo>
                    <a:lnTo>
                      <a:pt x="120" y="0"/>
                    </a:lnTo>
                    <a:lnTo>
                      <a:pt x="120" y="18"/>
                    </a:lnTo>
                    <a:lnTo>
                      <a:pt x="112" y="33"/>
                    </a:lnTo>
                    <a:lnTo>
                      <a:pt x="101" y="46"/>
                    </a:lnTo>
                    <a:lnTo>
                      <a:pt x="86" y="59"/>
                    </a:lnTo>
                    <a:lnTo>
                      <a:pt x="67" y="69"/>
                    </a:lnTo>
                    <a:lnTo>
                      <a:pt x="48" y="77"/>
                    </a:lnTo>
                    <a:lnTo>
                      <a:pt x="27" y="82"/>
                    </a:lnTo>
                    <a:lnTo>
                      <a:pt x="0" y="82"/>
                    </a:lnTo>
                    <a:lnTo>
                      <a:pt x="0" y="92"/>
                    </a:lnTo>
                    <a:lnTo>
                      <a:pt x="27" y="90"/>
                    </a:lnTo>
                    <a:lnTo>
                      <a:pt x="51" y="85"/>
                    </a:lnTo>
                    <a:lnTo>
                      <a:pt x="74" y="77"/>
                    </a:lnTo>
                    <a:lnTo>
                      <a:pt x="93" y="64"/>
                    </a:lnTo>
                    <a:lnTo>
                      <a:pt x="112" y="51"/>
                    </a:lnTo>
                    <a:lnTo>
                      <a:pt x="124" y="35"/>
                    </a:lnTo>
                    <a:lnTo>
                      <a:pt x="132" y="18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5" name="Freeform 73"/>
              <p:cNvSpPr>
                <a:spLocks/>
              </p:cNvSpPr>
              <p:nvPr/>
            </p:nvSpPr>
            <p:spPr bwMode="auto">
              <a:xfrm>
                <a:off x="3693" y="2559"/>
                <a:ext cx="138" cy="4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27" y="10"/>
                  </a:cxn>
                  <a:cxn ang="0">
                    <a:pos x="48" y="15"/>
                  </a:cxn>
                  <a:cxn ang="0">
                    <a:pos x="67" y="24"/>
                  </a:cxn>
                  <a:cxn ang="0">
                    <a:pos x="86" y="33"/>
                  </a:cxn>
                  <a:cxn ang="0">
                    <a:pos x="101" y="46"/>
                  </a:cxn>
                  <a:cxn ang="0">
                    <a:pos x="112" y="61"/>
                  </a:cxn>
                  <a:cxn ang="0">
                    <a:pos x="120" y="75"/>
                  </a:cxn>
                  <a:cxn ang="0">
                    <a:pos x="120" y="93"/>
                  </a:cxn>
                  <a:cxn ang="0">
                    <a:pos x="135" y="93"/>
                  </a:cxn>
                  <a:cxn ang="0">
                    <a:pos x="132" y="75"/>
                  </a:cxn>
                  <a:cxn ang="0">
                    <a:pos x="124" y="58"/>
                  </a:cxn>
                  <a:cxn ang="0">
                    <a:pos x="112" y="41"/>
                  </a:cxn>
                  <a:cxn ang="0">
                    <a:pos x="93" y="28"/>
                  </a:cxn>
                  <a:cxn ang="0">
                    <a:pos x="74" y="16"/>
                  </a:cxn>
                  <a:cxn ang="0">
                    <a:pos x="51" y="7"/>
                  </a:cxn>
                  <a:cxn ang="0">
                    <a:pos x="27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35" h="93">
                    <a:moveTo>
                      <a:pt x="0" y="10"/>
                    </a:moveTo>
                    <a:lnTo>
                      <a:pt x="0" y="10"/>
                    </a:lnTo>
                    <a:lnTo>
                      <a:pt x="27" y="10"/>
                    </a:lnTo>
                    <a:lnTo>
                      <a:pt x="48" y="15"/>
                    </a:lnTo>
                    <a:lnTo>
                      <a:pt x="67" y="24"/>
                    </a:lnTo>
                    <a:lnTo>
                      <a:pt x="86" y="33"/>
                    </a:lnTo>
                    <a:lnTo>
                      <a:pt x="101" y="46"/>
                    </a:lnTo>
                    <a:lnTo>
                      <a:pt x="112" y="61"/>
                    </a:lnTo>
                    <a:lnTo>
                      <a:pt x="120" y="75"/>
                    </a:lnTo>
                    <a:lnTo>
                      <a:pt x="120" y="93"/>
                    </a:lnTo>
                    <a:lnTo>
                      <a:pt x="135" y="93"/>
                    </a:lnTo>
                    <a:lnTo>
                      <a:pt x="132" y="75"/>
                    </a:lnTo>
                    <a:lnTo>
                      <a:pt x="124" y="58"/>
                    </a:lnTo>
                    <a:lnTo>
                      <a:pt x="112" y="41"/>
                    </a:lnTo>
                    <a:lnTo>
                      <a:pt x="93" y="28"/>
                    </a:lnTo>
                    <a:lnTo>
                      <a:pt x="74" y="16"/>
                    </a:lnTo>
                    <a:lnTo>
                      <a:pt x="51" y="7"/>
                    </a:lnTo>
                    <a:lnTo>
                      <a:pt x="27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6" name="Freeform 74"/>
              <p:cNvSpPr>
                <a:spLocks/>
              </p:cNvSpPr>
              <p:nvPr/>
            </p:nvSpPr>
            <p:spPr bwMode="auto">
              <a:xfrm>
                <a:off x="3559" y="2559"/>
                <a:ext cx="134" cy="44"/>
              </a:xfrm>
              <a:custGeom>
                <a:avLst/>
                <a:gdLst/>
                <a:ahLst/>
                <a:cxnLst>
                  <a:cxn ang="0">
                    <a:pos x="15" y="93"/>
                  </a:cxn>
                  <a:cxn ang="0">
                    <a:pos x="15" y="93"/>
                  </a:cxn>
                  <a:cxn ang="0">
                    <a:pos x="15" y="75"/>
                  </a:cxn>
                  <a:cxn ang="0">
                    <a:pos x="22" y="61"/>
                  </a:cxn>
                  <a:cxn ang="0">
                    <a:pos x="34" y="46"/>
                  </a:cxn>
                  <a:cxn ang="0">
                    <a:pos x="49" y="33"/>
                  </a:cxn>
                  <a:cxn ang="0">
                    <a:pos x="68" y="24"/>
                  </a:cxn>
                  <a:cxn ang="0">
                    <a:pos x="87" y="15"/>
                  </a:cxn>
                  <a:cxn ang="0">
                    <a:pos x="110" y="10"/>
                  </a:cxn>
                  <a:cxn ang="0">
                    <a:pos x="137" y="10"/>
                  </a:cxn>
                  <a:cxn ang="0">
                    <a:pos x="137" y="0"/>
                  </a:cxn>
                  <a:cxn ang="0">
                    <a:pos x="110" y="2"/>
                  </a:cxn>
                  <a:cxn ang="0">
                    <a:pos x="84" y="7"/>
                  </a:cxn>
                  <a:cxn ang="0">
                    <a:pos x="61" y="16"/>
                  </a:cxn>
                  <a:cxn ang="0">
                    <a:pos x="42" y="28"/>
                  </a:cxn>
                  <a:cxn ang="0">
                    <a:pos x="22" y="41"/>
                  </a:cxn>
                  <a:cxn ang="0">
                    <a:pos x="11" y="58"/>
                  </a:cxn>
                  <a:cxn ang="0">
                    <a:pos x="3" y="75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15" y="93"/>
                  </a:cxn>
                </a:cxnLst>
                <a:rect l="0" t="0" r="r" b="b"/>
                <a:pathLst>
                  <a:path w="137" h="93">
                    <a:moveTo>
                      <a:pt x="15" y="93"/>
                    </a:moveTo>
                    <a:lnTo>
                      <a:pt x="15" y="93"/>
                    </a:lnTo>
                    <a:lnTo>
                      <a:pt x="15" y="75"/>
                    </a:lnTo>
                    <a:lnTo>
                      <a:pt x="22" y="61"/>
                    </a:lnTo>
                    <a:lnTo>
                      <a:pt x="34" y="46"/>
                    </a:lnTo>
                    <a:lnTo>
                      <a:pt x="49" y="33"/>
                    </a:lnTo>
                    <a:lnTo>
                      <a:pt x="68" y="24"/>
                    </a:lnTo>
                    <a:lnTo>
                      <a:pt x="87" y="15"/>
                    </a:lnTo>
                    <a:lnTo>
                      <a:pt x="110" y="10"/>
                    </a:lnTo>
                    <a:lnTo>
                      <a:pt x="137" y="10"/>
                    </a:lnTo>
                    <a:lnTo>
                      <a:pt x="137" y="0"/>
                    </a:lnTo>
                    <a:lnTo>
                      <a:pt x="110" y="2"/>
                    </a:lnTo>
                    <a:lnTo>
                      <a:pt x="84" y="7"/>
                    </a:lnTo>
                    <a:lnTo>
                      <a:pt x="61" y="16"/>
                    </a:lnTo>
                    <a:lnTo>
                      <a:pt x="42" y="28"/>
                    </a:lnTo>
                    <a:lnTo>
                      <a:pt x="22" y="41"/>
                    </a:lnTo>
                    <a:lnTo>
                      <a:pt x="11" y="58"/>
                    </a:lnTo>
                    <a:lnTo>
                      <a:pt x="3" y="7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15" y="93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7" name="Freeform 75"/>
              <p:cNvSpPr>
                <a:spLocks/>
              </p:cNvSpPr>
              <p:nvPr/>
            </p:nvSpPr>
            <p:spPr bwMode="auto">
              <a:xfrm>
                <a:off x="3559" y="2603"/>
                <a:ext cx="134" cy="46"/>
              </a:xfrm>
              <a:custGeom>
                <a:avLst/>
                <a:gdLst/>
                <a:ahLst/>
                <a:cxnLst>
                  <a:cxn ang="0">
                    <a:pos x="137" y="82"/>
                  </a:cxn>
                  <a:cxn ang="0">
                    <a:pos x="137" y="82"/>
                  </a:cxn>
                  <a:cxn ang="0">
                    <a:pos x="110" y="82"/>
                  </a:cxn>
                  <a:cxn ang="0">
                    <a:pos x="87" y="77"/>
                  </a:cxn>
                  <a:cxn ang="0">
                    <a:pos x="68" y="69"/>
                  </a:cxn>
                  <a:cxn ang="0">
                    <a:pos x="49" y="59"/>
                  </a:cxn>
                  <a:cxn ang="0">
                    <a:pos x="34" y="46"/>
                  </a:cxn>
                  <a:cxn ang="0">
                    <a:pos x="22" y="33"/>
                  </a:cxn>
                  <a:cxn ang="0">
                    <a:pos x="15" y="18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3" y="18"/>
                  </a:cxn>
                  <a:cxn ang="0">
                    <a:pos x="11" y="35"/>
                  </a:cxn>
                  <a:cxn ang="0">
                    <a:pos x="22" y="51"/>
                  </a:cxn>
                  <a:cxn ang="0">
                    <a:pos x="42" y="64"/>
                  </a:cxn>
                  <a:cxn ang="0">
                    <a:pos x="61" y="77"/>
                  </a:cxn>
                  <a:cxn ang="0">
                    <a:pos x="84" y="85"/>
                  </a:cxn>
                  <a:cxn ang="0">
                    <a:pos x="110" y="90"/>
                  </a:cxn>
                  <a:cxn ang="0">
                    <a:pos x="137" y="92"/>
                  </a:cxn>
                  <a:cxn ang="0">
                    <a:pos x="137" y="92"/>
                  </a:cxn>
                  <a:cxn ang="0">
                    <a:pos x="137" y="82"/>
                  </a:cxn>
                </a:cxnLst>
                <a:rect l="0" t="0" r="r" b="b"/>
                <a:pathLst>
                  <a:path w="137" h="92">
                    <a:moveTo>
                      <a:pt x="137" y="82"/>
                    </a:moveTo>
                    <a:lnTo>
                      <a:pt x="137" y="82"/>
                    </a:lnTo>
                    <a:lnTo>
                      <a:pt x="110" y="82"/>
                    </a:lnTo>
                    <a:lnTo>
                      <a:pt x="87" y="77"/>
                    </a:lnTo>
                    <a:lnTo>
                      <a:pt x="68" y="69"/>
                    </a:lnTo>
                    <a:lnTo>
                      <a:pt x="49" y="59"/>
                    </a:lnTo>
                    <a:lnTo>
                      <a:pt x="34" y="46"/>
                    </a:lnTo>
                    <a:lnTo>
                      <a:pt x="22" y="33"/>
                    </a:lnTo>
                    <a:lnTo>
                      <a:pt x="15" y="18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3" y="18"/>
                    </a:lnTo>
                    <a:lnTo>
                      <a:pt x="11" y="35"/>
                    </a:lnTo>
                    <a:lnTo>
                      <a:pt x="22" y="51"/>
                    </a:lnTo>
                    <a:lnTo>
                      <a:pt x="42" y="64"/>
                    </a:lnTo>
                    <a:lnTo>
                      <a:pt x="61" y="77"/>
                    </a:lnTo>
                    <a:lnTo>
                      <a:pt x="84" y="85"/>
                    </a:lnTo>
                    <a:lnTo>
                      <a:pt x="110" y="90"/>
                    </a:lnTo>
                    <a:lnTo>
                      <a:pt x="137" y="92"/>
                    </a:lnTo>
                    <a:lnTo>
                      <a:pt x="137" y="92"/>
                    </a:lnTo>
                    <a:lnTo>
                      <a:pt x="137" y="82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90668" name="Text Box 76"/>
          <p:cNvSpPr txBox="1">
            <a:spLocks noChangeArrowheads="1"/>
          </p:cNvSpPr>
          <p:nvPr/>
        </p:nvSpPr>
        <p:spPr bwMode="auto">
          <a:xfrm>
            <a:off x="762000" y="304800"/>
            <a:ext cx="5334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Scenarios: pros &amp; cons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52513"/>
            <a:ext cx="8769350" cy="5567362"/>
          </a:xfrm>
          <a:noFill/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Concrete examples/counter-examples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Narrative style </a:t>
            </a:r>
            <a:r>
              <a:rPr lang="en-US" altLang="en-US" sz="2000" smtClean="0"/>
              <a:t>(appealing to stakeholders)</a:t>
            </a:r>
            <a:endParaRPr lang="en-US" altLang="en-US" smtClean="0"/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Yield animation sequences, acceptance test cases</a:t>
            </a:r>
          </a:p>
          <a:p>
            <a:pPr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Inherently partial  </a:t>
            </a:r>
            <a:r>
              <a:rPr lang="en-US" altLang="en-US" sz="2000" smtClean="0"/>
              <a:t>(cf. test coverage problem)</a:t>
            </a:r>
            <a:endParaRPr lang="en-US" altLang="en-US" smtClean="0"/>
          </a:p>
          <a:p>
            <a:pPr>
              <a:lnSpc>
                <a:spcPct val="10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Combinatorial explosion  </a:t>
            </a:r>
            <a:r>
              <a:rPr lang="en-US" altLang="en-US" sz="2000" smtClean="0"/>
              <a:t>(cf. program traces)</a:t>
            </a:r>
            <a:endParaRPr lang="en-US" altLang="en-US" smtClean="0"/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Potential overspecification:  unnecessary sequencing,  </a:t>
            </a:r>
          </a:p>
          <a:p>
            <a:pPr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premature software-environment boundary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May contain irrelevant details, </a:t>
            </a:r>
          </a:p>
          <a:p>
            <a:pPr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incompatible granularities from different stakeholders 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Keep requirements implicit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mtClean="0"/>
              <a:t>     </a:t>
            </a:r>
            <a:r>
              <a:rPr lang="en-US" altLang="en-US" sz="2000" smtClean="0"/>
              <a:t>  </a:t>
            </a:r>
            <a:r>
              <a:rPr lang="en-US" altLang="en-US" sz="2000" smtClean="0">
                <a:solidFill>
                  <a:srgbClr val="009999"/>
                </a:solidFill>
              </a:rPr>
              <a:t>cf. confidentiality req in negative scenario example</a:t>
            </a:r>
            <a:endParaRPr lang="en-US" altLang="en-US" smtClean="0"/>
          </a:p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</a:t>
            </a:r>
            <a:r>
              <a:rPr lang="en-US" altLang="en-US" i="1" smtClean="0">
                <a:solidFill>
                  <a:schemeClr val="tx2"/>
                </a:solidFill>
              </a:rPr>
              <a:t>Concrete scenarios naturally jump in anyway... </a:t>
            </a:r>
          </a:p>
          <a:p>
            <a:pPr algn="ctr">
              <a:lnSpc>
                <a:spcPct val="50000"/>
              </a:lnSpc>
              <a:buFont typeface="Wingdings" pitchFamily="2" charset="2"/>
              <a:buNone/>
            </a:pPr>
            <a:r>
              <a:rPr lang="en-US" altLang="en-US" i="1" smtClean="0">
                <a:solidFill>
                  <a:schemeClr val="tx2"/>
                </a:solidFill>
              </a:rPr>
              <a:t>invaluable as initial elicitation vehicles</a:t>
            </a:r>
          </a:p>
        </p:txBody>
      </p:sp>
      <p:pic>
        <p:nvPicPr>
          <p:cNvPr id="34820" name="Picture 5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18745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6625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08025" y="228600"/>
            <a:ext cx="7835900" cy="762000"/>
          </a:xfrm>
        </p:spPr>
        <p:txBody>
          <a:bodyPr/>
          <a:lstStyle/>
          <a:p>
            <a:r>
              <a:rPr lang="en-US" smtClean="0"/>
              <a:t>Prototypes &amp; mock-ups</a:t>
            </a:r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check req adequacy from direct user feedback, by showing reduced sketch of software-to-be in action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focus on unclear, hard-to-formulate reqs to elicit further</a:t>
            </a:r>
          </a:p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Prototype</a:t>
            </a:r>
            <a:r>
              <a:rPr lang="en-US" smtClean="0"/>
              <a:t> = quick implementation of some aspects ...</a:t>
            </a:r>
          </a:p>
          <a:p>
            <a:pPr lvl="1"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Functional</a:t>
            </a:r>
            <a:r>
              <a:rPr lang="en-US" smtClean="0"/>
              <a:t> proto:  focus on specific functional reqs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 e.g.  </a:t>
            </a:r>
            <a:r>
              <a:rPr lang="en-US" smtClean="0">
                <a:solidFill>
                  <a:srgbClr val="5F5F5F"/>
                </a:solidFill>
              </a:rPr>
              <a:t>initiating meeting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gathering participant constraints</a:t>
            </a:r>
            <a:endParaRPr lang="en-US" smtClean="0"/>
          </a:p>
          <a:p>
            <a:pPr lvl="1"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User interface</a:t>
            </a:r>
            <a:r>
              <a:rPr lang="en-US" smtClean="0"/>
              <a:t> proto: focus on usability by showing input-output forms, dialog patterns 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 e.g.  </a:t>
            </a:r>
            <a:r>
              <a:rPr lang="en-US" smtClean="0">
                <a:solidFill>
                  <a:srgbClr val="5F5F5F"/>
                </a:solidFill>
              </a:rPr>
              <a:t>static/dynamic interaction to get participant constraints</a:t>
            </a:r>
            <a:endParaRPr lang="en-US" smtClean="0"/>
          </a:p>
          <a:p>
            <a:pPr>
              <a:spcBef>
                <a:spcPct val="50000"/>
              </a:spcBef>
            </a:pPr>
            <a:r>
              <a:rPr lang="en-US" smtClean="0"/>
              <a:t>Quick implementation: by use of very high-level programming language, executable spec language, generic services, ...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119063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103188"/>
            <a:ext cx="1487488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1670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smtClean="0"/>
              <a:t>Requirements prototyping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53063"/>
            <a:ext cx="8970963" cy="9382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Mock-up</a:t>
            </a:r>
            <a:r>
              <a:rPr lang="en-US" dirty="0" smtClean="0"/>
              <a:t>: proto is thrown away (product = adequate </a:t>
            </a:r>
            <a:r>
              <a:rPr lang="en-US" dirty="0" err="1" smtClean="0"/>
              <a:t>reqs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Evolutionary proto</a:t>
            </a:r>
            <a:r>
              <a:rPr lang="en-US" dirty="0" smtClean="0"/>
              <a:t>: transformed towards efficient code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147638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9" name="Group 33"/>
          <p:cNvGrpSpPr>
            <a:grpSpLocks/>
          </p:cNvGrpSpPr>
          <p:nvPr/>
        </p:nvGrpSpPr>
        <p:grpSpPr bwMode="auto">
          <a:xfrm>
            <a:off x="2273300" y="1060450"/>
            <a:ext cx="4164013" cy="4264025"/>
            <a:chOff x="1432" y="668"/>
            <a:chExt cx="2623" cy="2686"/>
          </a:xfrm>
        </p:grpSpPr>
        <p:sp>
          <p:nvSpPr>
            <p:cNvPr id="1404934" name="AutoShape 6"/>
            <p:cNvSpPr>
              <a:spLocks noChangeArrowheads="1"/>
            </p:cNvSpPr>
            <p:nvPr/>
          </p:nvSpPr>
          <p:spPr bwMode="auto">
            <a:xfrm>
              <a:off x="1623" y="1297"/>
              <a:ext cx="1133" cy="3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2" name="Text Box 7"/>
            <p:cNvSpPr txBox="1">
              <a:spLocks noChangeArrowheads="1"/>
            </p:cNvSpPr>
            <p:nvPr/>
          </p:nvSpPr>
          <p:spPr bwMode="auto">
            <a:xfrm>
              <a:off x="1695" y="1303"/>
              <a:ext cx="1037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Elaborate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requirements</a:t>
              </a:r>
              <a:endParaRPr lang="en-US" sz="1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37" name="AutoShape 9"/>
            <p:cNvSpPr>
              <a:spLocks noChangeArrowheads="1"/>
            </p:cNvSpPr>
            <p:nvPr/>
          </p:nvSpPr>
          <p:spPr bwMode="auto">
            <a:xfrm>
              <a:off x="2923" y="1297"/>
              <a:ext cx="1132" cy="3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994" y="1303"/>
              <a:ext cx="1037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Prototype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requirements</a:t>
              </a:r>
              <a:endParaRPr lang="en-US" sz="18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40" name="AutoShape 12"/>
            <p:cNvSpPr>
              <a:spLocks noChangeArrowheads="1"/>
            </p:cNvSpPr>
            <p:nvPr/>
          </p:nvSpPr>
          <p:spPr bwMode="auto">
            <a:xfrm>
              <a:off x="2136" y="2183"/>
              <a:ext cx="1514" cy="38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6" name="Text Box 13"/>
            <p:cNvSpPr txBox="1">
              <a:spLocks noChangeArrowheads="1"/>
            </p:cNvSpPr>
            <p:nvPr/>
          </p:nvSpPr>
          <p:spPr bwMode="auto">
            <a:xfrm>
              <a:off x="2214" y="2198"/>
              <a:ext cx="1386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Demonstrate proto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&amp; get feedback</a:t>
              </a:r>
              <a:endParaRPr lang="en-US" sz="2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42" name="Oval 14"/>
            <p:cNvSpPr>
              <a:spLocks noChangeArrowheads="1"/>
            </p:cNvSpPr>
            <p:nvPr/>
          </p:nvSpPr>
          <p:spPr bwMode="auto">
            <a:xfrm>
              <a:off x="2806" y="668"/>
              <a:ext cx="131" cy="12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3" name="Line 15"/>
            <p:cNvSpPr>
              <a:spLocks noChangeShapeType="1"/>
            </p:cNvSpPr>
            <p:nvPr/>
          </p:nvSpPr>
          <p:spPr bwMode="auto">
            <a:xfrm>
              <a:off x="2124" y="1046"/>
              <a:ext cx="1466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4" name="Line 16"/>
            <p:cNvSpPr>
              <a:spLocks noChangeShapeType="1"/>
            </p:cNvSpPr>
            <p:nvPr/>
          </p:nvSpPr>
          <p:spPr bwMode="auto">
            <a:xfrm>
              <a:off x="2875" y="729"/>
              <a:ext cx="0" cy="2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5" name="Line 17"/>
            <p:cNvSpPr>
              <a:spLocks noChangeShapeType="1"/>
            </p:cNvSpPr>
            <p:nvPr/>
          </p:nvSpPr>
          <p:spPr bwMode="auto">
            <a:xfrm>
              <a:off x="2243" y="1046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6" name="Line 18"/>
            <p:cNvSpPr>
              <a:spLocks noChangeShapeType="1"/>
            </p:cNvSpPr>
            <p:nvPr/>
          </p:nvSpPr>
          <p:spPr bwMode="auto">
            <a:xfrm>
              <a:off x="2124" y="1942"/>
              <a:ext cx="1466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7" name="Line 19"/>
            <p:cNvSpPr>
              <a:spLocks noChangeShapeType="1"/>
            </p:cNvSpPr>
            <p:nvPr/>
          </p:nvSpPr>
          <p:spPr bwMode="auto">
            <a:xfrm>
              <a:off x="3459" y="1068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8" name="Line 20"/>
            <p:cNvSpPr>
              <a:spLocks noChangeShapeType="1"/>
            </p:cNvSpPr>
            <p:nvPr/>
          </p:nvSpPr>
          <p:spPr bwMode="auto">
            <a:xfrm>
              <a:off x="2243" y="1680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9" name="Line 21"/>
            <p:cNvSpPr>
              <a:spLocks noChangeShapeType="1"/>
            </p:cNvSpPr>
            <p:nvPr/>
          </p:nvSpPr>
          <p:spPr bwMode="auto">
            <a:xfrm>
              <a:off x="3459" y="1691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0" name="Line 22"/>
            <p:cNvSpPr>
              <a:spLocks noChangeShapeType="1"/>
            </p:cNvSpPr>
            <p:nvPr/>
          </p:nvSpPr>
          <p:spPr bwMode="auto">
            <a:xfrm>
              <a:off x="2887" y="1942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1" name="AutoShape 23"/>
            <p:cNvSpPr>
              <a:spLocks noChangeArrowheads="1"/>
            </p:cNvSpPr>
            <p:nvPr/>
          </p:nvSpPr>
          <p:spPr bwMode="auto">
            <a:xfrm>
              <a:off x="2720" y="2795"/>
              <a:ext cx="298" cy="207"/>
            </a:xfrm>
            <a:prstGeom prst="flowChartDecision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2" name="Line 24"/>
            <p:cNvSpPr>
              <a:spLocks noChangeShapeType="1"/>
            </p:cNvSpPr>
            <p:nvPr/>
          </p:nvSpPr>
          <p:spPr bwMode="auto">
            <a:xfrm>
              <a:off x="2875" y="2565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3" name="Line 25"/>
            <p:cNvSpPr>
              <a:spLocks noChangeShapeType="1"/>
            </p:cNvSpPr>
            <p:nvPr/>
          </p:nvSpPr>
          <p:spPr bwMode="auto">
            <a:xfrm>
              <a:off x="2863" y="3002"/>
              <a:ext cx="0" cy="2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4" name="Text Box 26"/>
            <p:cNvSpPr txBox="1">
              <a:spLocks noChangeArrowheads="1"/>
            </p:cNvSpPr>
            <p:nvPr/>
          </p:nvSpPr>
          <p:spPr bwMode="auto">
            <a:xfrm>
              <a:off x="2830" y="2966"/>
              <a:ext cx="1037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[ Proto_OK ]</a:t>
              </a:r>
              <a:endParaRPr lang="en-US" sz="18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55" name="Text Box 27"/>
            <p:cNvSpPr txBox="1">
              <a:spLocks noChangeArrowheads="1"/>
            </p:cNvSpPr>
            <p:nvPr/>
          </p:nvSpPr>
          <p:spPr bwMode="auto">
            <a:xfrm>
              <a:off x="1495" y="2675"/>
              <a:ext cx="1239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[</a:t>
              </a:r>
              <a:r>
                <a:rPr lang="en-US" sz="1800">
                  <a:solidFill>
                    <a:srgbClr val="0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1800" b="1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not</a:t>
              </a: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Proto_OK ]</a:t>
              </a:r>
              <a:endParaRPr lang="en-US" sz="2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56" name="Line 28"/>
            <p:cNvSpPr>
              <a:spLocks noChangeShapeType="1"/>
            </p:cNvSpPr>
            <p:nvPr/>
          </p:nvSpPr>
          <p:spPr bwMode="auto">
            <a:xfrm rot="5400000">
              <a:off x="2082" y="2233"/>
              <a:ext cx="0" cy="12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7" name="Line 29"/>
            <p:cNvSpPr>
              <a:spLocks noChangeShapeType="1"/>
            </p:cNvSpPr>
            <p:nvPr/>
          </p:nvSpPr>
          <p:spPr bwMode="auto">
            <a:xfrm rot="10800000">
              <a:off x="1432" y="873"/>
              <a:ext cx="6" cy="19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8" name="Line 30"/>
            <p:cNvSpPr>
              <a:spLocks noChangeShapeType="1"/>
            </p:cNvSpPr>
            <p:nvPr/>
          </p:nvSpPr>
          <p:spPr bwMode="auto">
            <a:xfrm rot="16200000">
              <a:off x="2148" y="162"/>
              <a:ext cx="0" cy="14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94" name="Text Box 31"/>
            <p:cNvSpPr txBox="1">
              <a:spLocks noChangeArrowheads="1"/>
            </p:cNvSpPr>
            <p:nvPr/>
          </p:nvSpPr>
          <p:spPr bwMode="auto">
            <a:xfrm>
              <a:off x="2565" y="3140"/>
              <a:ext cx="60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…</a:t>
              </a:r>
              <a:endParaRPr lang="en-US" sz="1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36870" name="Picture 3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119063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00616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7188" y="258763"/>
            <a:ext cx="7329487" cy="762000"/>
          </a:xfrm>
          <a:noFill/>
        </p:spPr>
        <p:txBody>
          <a:bodyPr/>
          <a:lstStyle/>
          <a:p>
            <a:r>
              <a:rPr lang="en-US" smtClean="0"/>
              <a:t>Prototypes &amp; mock-ups</a:t>
            </a:r>
            <a:r>
              <a:rPr lang="en-US" altLang="en-US" smtClean="0"/>
              <a:t>:  pros &amp; cons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1066800"/>
            <a:ext cx="8769350" cy="5567363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Concrete flavor of what the software will look like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 clarify reqs, elicit hidden ones, improve adequacy,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 understand implications, ...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Other uses:  user training, stubb for integration testing, ...</a:t>
            </a:r>
          </a:p>
          <a:p>
            <a:pPr>
              <a:lnSpc>
                <a:spcPct val="1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Does not cover all aspects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altLang="en-US" smtClean="0"/>
              <a:t>missing functionalities</a:t>
            </a:r>
          </a:p>
          <a:p>
            <a:pPr lvl="1">
              <a:spcBef>
                <a:spcPct val="20000"/>
              </a:spcBef>
            </a:pPr>
            <a:r>
              <a:rPr lang="en-US" altLang="en-US" smtClean="0"/>
              <a:t>ignores important non-functional reqs </a:t>
            </a:r>
            <a:r>
              <a:rPr lang="en-US" altLang="en-US" sz="2000" smtClean="0"/>
              <a:t>(performance, cost, ...)</a:t>
            </a:r>
            <a:endParaRPr lang="en-US" altLang="en-US" smtClean="0"/>
          </a:p>
          <a:p>
            <a:pPr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Can be misleading, set expectations too high</a:t>
            </a:r>
          </a:p>
          <a:p>
            <a:pPr>
              <a:lnSpc>
                <a:spcPct val="13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‘Quick-and-dirty’ code, hard to reuse for sw development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Potential inconsistencies between modified code and documented reqs</a:t>
            </a:r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147638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8626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7163"/>
            <a:ext cx="8653463" cy="762000"/>
          </a:xfrm>
        </p:spPr>
        <p:txBody>
          <a:bodyPr/>
          <a:lstStyle/>
          <a:p>
            <a:r>
              <a:rPr lang="en-US" smtClean="0"/>
              <a:t>Knowledge reuse</a:t>
            </a:r>
          </a:p>
        </p:txBody>
      </p:sp>
      <p:sp>
        <p:nvSpPr>
          <p:cNvPr id="139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50938"/>
            <a:ext cx="8915400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speed up elicitation by reuse of knowledge from experience with related systems</a:t>
            </a:r>
          </a:p>
          <a:p>
            <a:pPr lvl="1">
              <a:spcBef>
                <a:spcPct val="15000"/>
              </a:spcBef>
            </a:pPr>
            <a:r>
              <a:rPr lang="en-US" smtClean="0"/>
              <a:t>knowledge about similar organization, domain, problem world: requirements, assumptions, dom props, ...</a:t>
            </a:r>
          </a:p>
          <a:p>
            <a:r>
              <a:rPr lang="en-US" smtClean="0"/>
              <a:t>General reuse process:</a:t>
            </a:r>
          </a:p>
          <a:p>
            <a:pPr lvl="1">
              <a:buFontTx/>
              <a:buNone/>
            </a:pPr>
            <a:r>
              <a:rPr lang="en-US" smtClean="0"/>
              <a:t>1. 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RETRIEVE</a:t>
            </a:r>
            <a:r>
              <a:rPr lang="en-US" smtClean="0"/>
              <a:t> relevant knowledge from other systems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mtClean="0"/>
              <a:t>2.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TRANSPOSE</a:t>
            </a:r>
            <a:r>
              <a:rPr lang="en-US" smtClean="0"/>
              <a:t> it to the target system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mtClean="0"/>
              <a:t>3.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VALIDATE</a:t>
            </a:r>
            <a:r>
              <a:rPr lang="en-US" smtClean="0"/>
              <a:t> the result,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ADAPT</a:t>
            </a:r>
            <a:r>
              <a:rPr lang="en-US" smtClean="0"/>
              <a:t> it if necessary &amp;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INTEGRATE</a:t>
            </a:r>
            <a:r>
              <a:rPr lang="en-US" smtClean="0"/>
              <a:t> it with the system knowledge already acquired</a:t>
            </a:r>
          </a:p>
          <a:p>
            <a:pPr>
              <a:lnSpc>
                <a:spcPct val="100000"/>
              </a:lnSpc>
            </a:pPr>
            <a:r>
              <a:rPr lang="en-US" smtClean="0"/>
              <a:t>Transposition mechanisms:</a:t>
            </a:r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instantiation </a:t>
            </a:r>
            <a:r>
              <a:rPr lang="en-US" sz="2000" smtClean="0"/>
              <a:t>(memberOf)</a:t>
            </a:r>
            <a:endParaRPr lang="en-US" smtClean="0"/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 </a:t>
            </a:r>
            <a:r>
              <a:rPr lang="en-US" sz="2000" smtClean="0"/>
              <a:t>(subClassOf) </a:t>
            </a:r>
            <a:r>
              <a:rPr lang="en-US" smtClean="0"/>
              <a:t>+ feature inheritance </a:t>
            </a:r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reformulation</a:t>
            </a:r>
            <a:r>
              <a:rPr lang="en-US" smtClean="0"/>
              <a:t> in vocabulary of target system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43188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5" y="257175"/>
            <a:ext cx="7513638" cy="762000"/>
          </a:xfrm>
        </p:spPr>
        <p:txBody>
          <a:bodyPr/>
          <a:lstStyle/>
          <a:p>
            <a:r>
              <a:rPr lang="en-US" smtClean="0"/>
              <a:t>Reuse of domain-independent knowledge:</a:t>
            </a:r>
            <a:br>
              <a:rPr lang="en-US" smtClean="0"/>
            </a:br>
            <a:r>
              <a:rPr lang="en-US" smtClean="0"/>
              <a:t>requirements taxonomies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165225"/>
            <a:ext cx="8645525" cy="1209675"/>
          </a:xfrm>
        </p:spPr>
        <p:txBody>
          <a:bodyPr/>
          <a:lstStyle/>
          <a:p>
            <a:r>
              <a:rPr lang="en-US" smtClean="0"/>
              <a:t>For each leaf node in available req taxonomies: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009999"/>
                </a:solidFill>
              </a:rPr>
              <a:t>       </a:t>
            </a:r>
            <a:r>
              <a:rPr lang="en-US" i="1" smtClean="0">
                <a:solidFill>
                  <a:srgbClr val="009999"/>
                </a:solidFill>
              </a:rPr>
              <a:t>“Is there any system-specific req instance from this class?”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90000"/>
              </a:lnSpc>
            </a:pPr>
            <a:r>
              <a:rPr lang="en-US" smtClean="0"/>
              <a:t>More specific taxonomy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more focussed search</a:t>
            </a:r>
          </a:p>
        </p:txBody>
      </p:sp>
      <p:graphicFrame>
        <p:nvGraphicFramePr>
          <p:cNvPr id="4098" name="Object 5"/>
          <p:cNvGraphicFramePr>
            <a:graphicFrameLocks/>
          </p:cNvGraphicFramePr>
          <p:nvPr/>
        </p:nvGraphicFramePr>
        <p:xfrm>
          <a:off x="0" y="2344738"/>
          <a:ext cx="9144000" cy="338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Picture" r:id="rId4" imgW="5580360" imgH="1909440" progId="Word.Picture.8">
                  <p:embed/>
                </p:oleObj>
              </mc:Choice>
              <mc:Fallback>
                <p:oleObj name="Picture" r:id="rId4" imgW="5580360" imgH="1909440" progId="Word.Picture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44738"/>
                        <a:ext cx="9144000" cy="338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353050" y="5838825"/>
            <a:ext cx="3646488" cy="646113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mean number of meetings to</a:t>
            </a:r>
          </a:p>
          <a:p>
            <a:pPr marL="342900" indent="-342900" eaLnBrk="0" fontAlgn="base" hangingPunct="0">
              <a:lnSpc>
                <a:spcPct val="4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be scheduled at peak times ?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5037138"/>
            <a:ext cx="3121025" cy="1323975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response time for ...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participant constraints ?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meeting scheduling ?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meeting notification ?</a:t>
            </a:r>
          </a:p>
        </p:txBody>
      </p:sp>
      <p:sp>
        <p:nvSpPr>
          <p:cNvPr id="1406984" name="Oval 8"/>
          <p:cNvSpPr>
            <a:spLocks noChangeArrowheads="1"/>
          </p:cNvSpPr>
          <p:nvPr/>
        </p:nvSpPr>
        <p:spPr bwMode="auto">
          <a:xfrm>
            <a:off x="2725738" y="3751263"/>
            <a:ext cx="1906587" cy="476250"/>
          </a:xfrm>
          <a:prstGeom prst="ellipse">
            <a:avLst/>
          </a:prstGeom>
          <a:noFill/>
          <a:ln w="28575" cap="sq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6985" name="Oval 9"/>
          <p:cNvSpPr>
            <a:spLocks noChangeArrowheads="1"/>
          </p:cNvSpPr>
          <p:nvPr/>
        </p:nvSpPr>
        <p:spPr bwMode="auto">
          <a:xfrm>
            <a:off x="3195638" y="5087938"/>
            <a:ext cx="2628900" cy="476250"/>
          </a:xfrm>
          <a:prstGeom prst="ellipse">
            <a:avLst/>
          </a:prstGeom>
          <a:noFill/>
          <a:ln w="28575" cap="sq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6986" name="Line 10"/>
          <p:cNvSpPr>
            <a:spLocks noChangeShapeType="1"/>
          </p:cNvSpPr>
          <p:nvPr/>
        </p:nvSpPr>
        <p:spPr bwMode="auto">
          <a:xfrm flipV="1">
            <a:off x="1831975" y="4184650"/>
            <a:ext cx="1355725" cy="795338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1406987" name="Line 11"/>
          <p:cNvSpPr>
            <a:spLocks noChangeShapeType="1"/>
          </p:cNvSpPr>
          <p:nvPr/>
        </p:nvSpPr>
        <p:spPr bwMode="auto">
          <a:xfrm flipH="1" flipV="1">
            <a:off x="4524375" y="5638800"/>
            <a:ext cx="779463" cy="346075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graphicFrame>
        <p:nvGraphicFramePr>
          <p:cNvPr id="4099" name="Object 12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28794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5" y="342900"/>
            <a:ext cx="7513638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Reuse of domain-independent knowledge:</a:t>
            </a:r>
            <a:br>
              <a:rPr lang="en-US" smtClean="0"/>
            </a:br>
            <a:r>
              <a:rPr lang="en-US" smtClean="0"/>
              <a:t>RD meta-model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8288" y="1452563"/>
            <a:ext cx="8693150" cy="204628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RD meta-model</a:t>
            </a:r>
            <a:r>
              <a:rPr lang="en-US" smtClean="0"/>
              <a:t> =  concepts &amp; relationships in terms of which RD items are captured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smtClean="0"/>
              <a:t>Elicitation by meta-model traversal</a:t>
            </a:r>
          </a:p>
          <a:p>
            <a:pPr>
              <a:spcBef>
                <a:spcPct val="60000"/>
              </a:spcBef>
            </a:pPr>
            <a:r>
              <a:rPr lang="en-US" smtClean="0"/>
              <a:t>RD items are acquired as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instantiations</a:t>
            </a:r>
            <a:r>
              <a:rPr lang="en-US" smtClean="0"/>
              <a:t> of meta-model items</a:t>
            </a:r>
          </a:p>
        </p:txBody>
      </p:sp>
      <p:graphicFrame>
        <p:nvGraphicFramePr>
          <p:cNvPr id="5122" name="Object 12"/>
          <p:cNvGraphicFramePr>
            <a:graphicFrameLocks/>
          </p:cNvGraphicFramePr>
          <p:nvPr/>
        </p:nvGraphicFramePr>
        <p:xfrm>
          <a:off x="158750" y="3986213"/>
          <a:ext cx="91440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Picture" r:id="rId4" imgW="6750720" imgH="1459080" progId="Word.Picture.8">
                  <p:embed/>
                </p:oleObj>
              </mc:Choice>
              <mc:Fallback>
                <p:oleObj name="Picture" r:id="rId4" imgW="6750720" imgH="1459080" progId="Word.Picture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3986213"/>
                        <a:ext cx="91440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31054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0325" y="271463"/>
            <a:ext cx="7513638" cy="762000"/>
          </a:xfrm>
        </p:spPr>
        <p:txBody>
          <a:bodyPr/>
          <a:lstStyle/>
          <a:p>
            <a:r>
              <a:rPr lang="en-US" smtClean="0"/>
              <a:t>Reuse of domain-specific knowledge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38" y="1166813"/>
            <a:ext cx="8759825" cy="17430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Abstract domain</a:t>
            </a:r>
            <a:r>
              <a:rPr lang="en-US" smtClean="0"/>
              <a:t> =  concepts, tasks, actors, objectives, reqs, dom props abstracting from a class of domains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120000"/>
              </a:lnSpc>
            </a:pPr>
            <a:r>
              <a:rPr lang="en-US" smtClean="0"/>
              <a:t>RD items acquired as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specializations</a:t>
            </a:r>
            <a:r>
              <a:rPr lang="en-US" smtClean="0"/>
              <a:t> of abstract items to target system </a:t>
            </a:r>
            <a:r>
              <a:rPr lang="en-US" sz="2000" smtClean="0"/>
              <a:t>(feature inheritance + system-specific renaming)</a:t>
            </a:r>
            <a:endParaRPr lang="en-US" smtClean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476250" y="3132138"/>
          <a:ext cx="8667750" cy="217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Picture" r:id="rId4" imgW="6570360" imgH="1459800" progId="Word.Picture.8">
                  <p:embed/>
                </p:oleObj>
              </mc:Choice>
              <mc:Fallback>
                <p:oleObj name="Picture" r:id="rId4" imgW="6570360" imgH="14598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132138"/>
                        <a:ext cx="8667750" cy="217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0" name="Group 9"/>
          <p:cNvGrpSpPr>
            <a:grpSpLocks/>
          </p:cNvGrpSpPr>
          <p:nvPr/>
        </p:nvGrpSpPr>
        <p:grpSpPr bwMode="auto">
          <a:xfrm>
            <a:off x="520700" y="5214938"/>
            <a:ext cx="7275513" cy="646112"/>
            <a:chOff x="809" y="3323"/>
            <a:chExt cx="4583" cy="407"/>
          </a:xfrm>
        </p:grpSpPr>
        <p:sp>
          <p:nvSpPr>
            <p:cNvPr id="1409031" name="Rectangle 7"/>
            <p:cNvSpPr>
              <a:spLocks noChangeArrowheads="1"/>
            </p:cNvSpPr>
            <p:nvPr/>
          </p:nvSpPr>
          <p:spPr bwMode="auto">
            <a:xfrm>
              <a:off x="882" y="3323"/>
              <a:ext cx="446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 anchor="ctr" anchorCtr="1"/>
            <a:lstStyle/>
            <a:p>
              <a:pPr marL="342900" indent="-342900" eaLnBrk="0" fontAlgn="base" hangingPunct="0">
                <a:lnSpc>
                  <a:spcPct val="11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800080"/>
                </a:buClr>
                <a:buSzPct val="70000"/>
                <a:buFont typeface="Wingdings" pitchFamily="2" charset="2"/>
                <a:buNone/>
              </a:pPr>
              <a:r>
                <a:rPr kumimoji="1" lang="en-US" sz="2000">
                  <a:solidFill>
                    <a:srgbClr val="009999"/>
                  </a:solidFill>
                </a:rPr>
                <a:t>“A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user</a:t>
              </a:r>
              <a:r>
                <a:rPr kumimoji="1" lang="en-US" sz="2000">
                  <a:solidFill>
                    <a:srgbClr val="009999"/>
                  </a:solidFill>
                </a:rPr>
                <a:t> may not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use</a:t>
              </a:r>
              <a:r>
                <a:rPr kumimoji="1" lang="en-US" sz="2000">
                  <a:solidFill>
                    <a:srgbClr val="009999"/>
                  </a:solidFill>
                </a:rPr>
                <a:t> more than X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resource</a:t>
              </a:r>
              <a:r>
                <a:rPr kumimoji="1" lang="en-US" sz="2000">
                  <a:solidFill>
                    <a:srgbClr val="009999"/>
                  </a:solidFill>
                </a:rPr>
                <a:t>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units</a:t>
              </a:r>
              <a:r>
                <a:rPr kumimoji="1" lang="en-US" sz="2000">
                  <a:solidFill>
                    <a:srgbClr val="009999"/>
                  </a:solidFill>
                </a:rPr>
                <a:t> at a time”</a:t>
              </a:r>
              <a:endParaRPr kumimoji="1" lang="en-US" sz="2000">
                <a:solidFill>
                  <a:srgbClr val="5F5F5F"/>
                </a:solidFill>
              </a:endParaRPr>
            </a:p>
          </p:txBody>
        </p:sp>
        <p:sp>
          <p:nvSpPr>
            <p:cNvPr id="1409032" name="AutoShape 8"/>
            <p:cNvSpPr>
              <a:spLocks noChangeArrowheads="1"/>
            </p:cNvSpPr>
            <p:nvPr/>
          </p:nvSpPr>
          <p:spPr bwMode="auto">
            <a:xfrm>
              <a:off x="809" y="3390"/>
              <a:ext cx="4583" cy="281"/>
            </a:xfrm>
            <a:prstGeom prst="parallelogram">
              <a:avLst>
                <a:gd name="adj" fmla="val 41605"/>
              </a:avLst>
            </a:prstGeom>
            <a:noFill/>
            <a:ln w="12700" cap="sq">
              <a:solidFill>
                <a:srgbClr val="009999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endParaRPr>
            </a:p>
          </p:txBody>
        </p:sp>
      </p:grpSp>
      <p:sp>
        <p:nvSpPr>
          <p:cNvPr id="1409035" name="Rectangle 11"/>
          <p:cNvSpPr>
            <a:spLocks noChangeArrowheads="1"/>
          </p:cNvSpPr>
          <p:nvPr/>
        </p:nvSpPr>
        <p:spPr bwMode="auto">
          <a:xfrm>
            <a:off x="1098550" y="5918200"/>
            <a:ext cx="7629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“A </a:t>
            </a:r>
            <a:r>
              <a:rPr kumimoji="1" lang="en-US" sz="20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patron</a:t>
            </a:r>
            <a:r>
              <a:rPr kumimoji="1" lang="en-US" sz="2000">
                <a:solidFill>
                  <a:srgbClr val="5F5F5F"/>
                </a:solidFill>
              </a:rPr>
              <a:t> may not borrow more than X </a:t>
            </a:r>
            <a:r>
              <a:rPr kumimoji="1" lang="en-US" sz="20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book copies</a:t>
            </a:r>
            <a:r>
              <a:rPr kumimoji="1" lang="en-US" sz="2000">
                <a:solidFill>
                  <a:srgbClr val="5F5F5F"/>
                </a:solidFill>
              </a:rPr>
              <a:t> at a time”</a:t>
            </a:r>
          </a:p>
        </p:txBody>
      </p:sp>
      <p:sp>
        <p:nvSpPr>
          <p:cNvPr id="1409036" name="AutoShape 12"/>
          <p:cNvSpPr>
            <a:spLocks noChangeArrowheads="1"/>
          </p:cNvSpPr>
          <p:nvPr/>
        </p:nvSpPr>
        <p:spPr bwMode="auto">
          <a:xfrm>
            <a:off x="974725" y="5965825"/>
            <a:ext cx="7823200" cy="446088"/>
          </a:xfrm>
          <a:prstGeom prst="parallelogram">
            <a:avLst>
              <a:gd name="adj" fmla="val 44737"/>
            </a:avLst>
          </a:prstGeom>
          <a:noFill/>
          <a:ln w="12700" cap="sq">
            <a:solidFill>
              <a:srgbClr val="5F5F5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9037" name="Line 13"/>
          <p:cNvSpPr>
            <a:spLocks noChangeShapeType="1"/>
          </p:cNvSpPr>
          <p:nvPr/>
        </p:nvSpPr>
        <p:spPr bwMode="auto">
          <a:xfrm>
            <a:off x="3305175" y="5802313"/>
            <a:ext cx="215900" cy="201612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1409038" name="Text Box 14"/>
          <p:cNvSpPr txBox="1">
            <a:spLocks noChangeArrowheads="1"/>
          </p:cNvSpPr>
          <p:nvPr/>
        </p:nvSpPr>
        <p:spPr bwMode="auto">
          <a:xfrm>
            <a:off x="365125" y="5011738"/>
            <a:ext cx="1809750" cy="33655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1600" b="1" i="1">
                <a:solidFill>
                  <a:srgbClr val="F9152B"/>
                </a:solidFill>
                <a:latin typeface="Arial" pitchFamily="34" charset="0"/>
              </a:rPr>
              <a:t>Spec inheritance</a:t>
            </a:r>
            <a:endParaRPr lang="en-US" sz="18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409039" name="Line 15"/>
          <p:cNvSpPr>
            <a:spLocks noChangeShapeType="1"/>
          </p:cNvSpPr>
          <p:nvPr/>
        </p:nvSpPr>
        <p:spPr bwMode="auto">
          <a:xfrm flipH="1">
            <a:off x="2120900" y="4892675"/>
            <a:ext cx="592138" cy="246063"/>
          </a:xfrm>
          <a:prstGeom prst="line">
            <a:avLst/>
          </a:prstGeom>
          <a:noFill/>
          <a:ln w="12700">
            <a:solidFill>
              <a:srgbClr val="5F5F5F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graphicFrame>
        <p:nvGraphicFramePr>
          <p:cNvPr id="6147" name="Object 16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57534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330325" y="257175"/>
            <a:ext cx="7513638" cy="762000"/>
          </a:xfrm>
        </p:spPr>
        <p:txBody>
          <a:bodyPr/>
          <a:lstStyle/>
          <a:p>
            <a:r>
              <a:rPr lang="en-US" smtClean="0"/>
              <a:t>Reuse of domain-specific knowledge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38" y="1195388"/>
            <a:ext cx="8970962" cy="5192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Same abstract domain may have multiple specializations</a:t>
            </a:r>
          </a:p>
          <a:p>
            <a:pPr lvl="1">
              <a:spcBef>
                <a:spcPct val="15000"/>
              </a:spcBef>
              <a:buFontTx/>
              <a:buNone/>
            </a:pPr>
            <a:r>
              <a:rPr lang="en-US" smtClean="0"/>
              <a:t> </a:t>
            </a:r>
            <a:r>
              <a:rPr lang="en-US" sz="2000" smtClean="0"/>
              <a:t>e.g. resource management </a:t>
            </a:r>
            <a:r>
              <a:rPr lang="en-US" sz="2000" smtClean="0">
                <a:solidFill>
                  <a:schemeClr val="hlink"/>
                </a:solidFill>
              </a:rPr>
              <a:t>&lt;--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5F5F5F"/>
                </a:solidFill>
              </a:rPr>
              <a:t>library loan management</a:t>
            </a:r>
            <a:r>
              <a:rPr lang="en-US" sz="2000" smtClean="0"/>
              <a:t>,    </a:t>
            </a:r>
          </a:p>
          <a:p>
            <a:pPr lvl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2000" smtClean="0"/>
              <a:t>            </a:t>
            </a:r>
            <a:r>
              <a:rPr lang="en-US" sz="2000" smtClean="0">
                <a:solidFill>
                  <a:srgbClr val="5F5F5F"/>
                </a:solidFill>
              </a:rPr>
              <a:t>videostore management</a:t>
            </a:r>
            <a:r>
              <a:rPr lang="en-US" sz="2000" smtClean="0"/>
              <a:t>, </a:t>
            </a:r>
            <a:r>
              <a:rPr lang="en-US" sz="2000" smtClean="0">
                <a:solidFill>
                  <a:srgbClr val="5F5F5F"/>
                </a:solidFill>
              </a:rPr>
              <a:t>flight</a:t>
            </a:r>
            <a:r>
              <a:rPr lang="en-US" sz="2000" smtClean="0"/>
              <a:t> or </a:t>
            </a:r>
            <a:r>
              <a:rPr lang="en-US" sz="2000" smtClean="0">
                <a:solidFill>
                  <a:srgbClr val="5F5F5F"/>
                </a:solidFill>
              </a:rPr>
              <a:t>concert seat allocation</a:t>
            </a:r>
            <a:r>
              <a:rPr lang="en-US" sz="2000" smtClean="0"/>
              <a:t>, ...</a:t>
            </a:r>
            <a:endParaRPr lang="en-US" smtClean="0"/>
          </a:p>
          <a:p>
            <a:pPr>
              <a:lnSpc>
                <a:spcPct val="120000"/>
              </a:lnSpc>
            </a:pPr>
            <a:r>
              <a:rPr lang="en-US" smtClean="0"/>
              <a:t>Same concrete domain may specialize multiple abstract domains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z="2000" smtClean="0"/>
              <a:t>e.g. </a:t>
            </a:r>
            <a:r>
              <a:rPr lang="en-US" sz="2000" smtClean="0">
                <a:solidFill>
                  <a:srgbClr val="5F5F5F"/>
                </a:solidFill>
              </a:rPr>
              <a:t>library management</a:t>
            </a:r>
            <a:r>
              <a:rPr lang="en-US" sz="2000" smtClean="0"/>
              <a:t>:</a:t>
            </a:r>
            <a:endParaRPr lang="en-US" sz="2000" smtClean="0">
              <a:solidFill>
                <a:srgbClr val="5F5F5F"/>
              </a:solidFill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               loan management </a:t>
            </a:r>
            <a:r>
              <a:rPr lang="en-US" sz="2000" smtClean="0">
                <a:solidFill>
                  <a:schemeClr val="hlink"/>
                </a:solidFill>
              </a:rPr>
              <a:t>--&gt;</a:t>
            </a:r>
            <a:r>
              <a:rPr lang="en-US" sz="2000" smtClean="0">
                <a:solidFill>
                  <a:srgbClr val="5F5F5F"/>
                </a:solidFill>
              </a:rPr>
              <a:t> </a:t>
            </a:r>
            <a:r>
              <a:rPr lang="en-US" sz="2000" smtClean="0"/>
              <a:t>resource management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smtClean="0"/>
              <a:t>		         </a:t>
            </a:r>
            <a:r>
              <a:rPr lang="en-US" sz="2000" smtClean="0">
                <a:solidFill>
                  <a:srgbClr val="5F5F5F"/>
                </a:solidFill>
              </a:rPr>
              <a:t>book acquisition</a:t>
            </a:r>
            <a:r>
              <a:rPr lang="en-US" sz="2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--&gt; </a:t>
            </a:r>
            <a:r>
              <a:rPr lang="en-US" sz="2000" smtClean="0"/>
              <a:t>e-shopping</a:t>
            </a:r>
          </a:p>
          <a:p>
            <a:pPr lvl="1" algn="ctr">
              <a:lnSpc>
                <a:spcPct val="80000"/>
              </a:lnSpc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     patron registration</a:t>
            </a:r>
            <a:r>
              <a:rPr lang="en-US" sz="2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--&gt;</a:t>
            </a:r>
            <a:r>
              <a:rPr lang="en-US" sz="2000" smtClean="0">
                <a:solidFill>
                  <a:srgbClr val="5F5F5F"/>
                </a:solidFill>
              </a:rPr>
              <a:t> </a:t>
            </a:r>
            <a:r>
              <a:rPr lang="en-US" sz="2000" smtClean="0"/>
              <a:t>group membership management</a:t>
            </a:r>
            <a:endParaRPr lang="en-US" smtClean="0"/>
          </a:p>
          <a:p>
            <a:pPr>
              <a:spcBef>
                <a:spcPct val="50000"/>
              </a:spcBef>
            </a:pPr>
            <a:r>
              <a:rPr lang="en-US" smtClean="0"/>
              <a:t>More adequate RD items elicited by reuse of more structured, more accurate abstract domains</a:t>
            </a:r>
          </a:p>
          <a:p>
            <a:pPr lvl="1">
              <a:spcBef>
                <a:spcPct val="15000"/>
              </a:spcBef>
              <a:buFontTx/>
              <a:buNone/>
            </a:pPr>
            <a:r>
              <a:rPr lang="en-US" sz="2000" smtClean="0"/>
              <a:t>e.g. </a:t>
            </a:r>
            <a:r>
              <a:rPr lang="en-US" sz="2000" smtClean="0">
                <a:solidFill>
                  <a:srgbClr val="5F5F5F"/>
                </a:solidFill>
              </a:rPr>
              <a:t>resource management</a:t>
            </a:r>
            <a:r>
              <a:rPr lang="en-US" sz="2000" smtClean="0"/>
              <a:t>: returnable </a:t>
            </a:r>
            <a:r>
              <a:rPr lang="en-US" sz="2000" i="1" smtClean="0"/>
              <a:t>vs.</a:t>
            </a:r>
            <a:r>
              <a:rPr lang="en-US" sz="2000" smtClean="0"/>
              <a:t> consumable resource</a:t>
            </a:r>
            <a:endParaRPr lang="en-US" smtClean="0"/>
          </a:p>
          <a:p>
            <a:pPr lvl="2">
              <a:lnSpc>
                <a:spcPct val="70000"/>
              </a:lnSpc>
            </a:pPr>
            <a:r>
              <a:rPr lang="en-US" smtClean="0"/>
              <a:t>                                    sharable </a:t>
            </a:r>
            <a:r>
              <a:rPr lang="en-US" i="1" smtClean="0"/>
              <a:t>vs.</a:t>
            </a:r>
            <a:r>
              <a:rPr lang="en-US" smtClean="0"/>
              <a:t> non-sharable resource</a:t>
            </a:r>
          </a:p>
          <a:p>
            <a:pPr lvl="2"/>
            <a:r>
              <a:rPr lang="en-US" smtClean="0">
                <a:solidFill>
                  <a:schemeClr val="tx2"/>
                </a:solidFill>
              </a:rPr>
              <a:t> =&gt;</a:t>
            </a:r>
            <a:r>
              <a:rPr lang="en-US" smtClean="0"/>
              <a:t>  </a:t>
            </a:r>
            <a:r>
              <a:rPr lang="en-US" smtClean="0">
                <a:solidFill>
                  <a:srgbClr val="5F5F5F"/>
                </a:solidFill>
              </a:rPr>
              <a:t>“A book copy can be borrowed by one patron at a time”</a:t>
            </a:r>
            <a:r>
              <a:rPr lang="en-US" smtClean="0"/>
              <a:t>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	    (dom prop for non-sharable, returnable resource)</a:t>
            </a:r>
          </a:p>
        </p:txBody>
      </p:sp>
      <p:graphicFrame>
        <p:nvGraphicFramePr>
          <p:cNvPr id="7170" name="Object 1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29016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627188" y="258763"/>
            <a:ext cx="6786562" cy="762000"/>
          </a:xfrm>
          <a:noFill/>
        </p:spPr>
        <p:txBody>
          <a:bodyPr/>
          <a:lstStyle/>
          <a:p>
            <a:r>
              <a:rPr lang="en-US" smtClean="0"/>
              <a:t>Knowledge reuse</a:t>
            </a:r>
            <a:r>
              <a:rPr lang="en-US" altLang="en-US" smtClean="0"/>
              <a:t>:  pros &amp; cons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066800"/>
            <a:ext cx="8826500" cy="55673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Expert analysts naturally reuse from past experience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Significant guidance and reduction of elicitation efforts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Inheritance of structure &amp; quality of abstract domain spec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Effective for </a:t>
            </a: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completing</a:t>
            </a:r>
            <a:r>
              <a:rPr lang="en-US" altLang="en-US" smtClean="0"/>
              <a:t> RD with overlooked aspects</a:t>
            </a:r>
          </a:p>
          <a:p>
            <a:pPr>
              <a:lnSpc>
                <a:spcPct val="18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Effective only if abstract domain sufficiently “close”, accurate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Defining abstract domains for significant reusability is hard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Validation &amp; integration efforts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Near-matches may require tricky adaptations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685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WHO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16988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Assign responsibilities for the objectives, services, constraints among system-to-be components</a:t>
            </a:r>
          </a:p>
          <a:p>
            <a:pPr lvl="1">
              <a:defRPr/>
            </a:pPr>
            <a:r>
              <a:rPr lang="en-US" smtClean="0"/>
              <a:t>based on their capabilities and on the system’s objectives</a:t>
            </a:r>
          </a:p>
          <a:p>
            <a:pPr lvl="1">
              <a:defRPr/>
            </a:pPr>
            <a:r>
              <a:rPr lang="en-US" smtClean="0"/>
              <a:t>yielding the software-environment boundary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/>
              <a:t>Example:  airport train control</a:t>
            </a:r>
          </a:p>
          <a:p>
            <a:pPr lvl="1"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“Safe train acceleration”</a:t>
            </a:r>
            <a:r>
              <a:rPr lang="en-US" smtClean="0"/>
              <a:t> ...  under direct responsibility of software-to-be </a:t>
            </a:r>
            <a:r>
              <a:rPr lang="en-US" sz="2000" smtClean="0"/>
              <a:t>(driverless option)</a:t>
            </a:r>
            <a:r>
              <a:rPr lang="en-US" smtClean="0"/>
              <a:t> </a:t>
            </a:r>
            <a:r>
              <a:rPr lang="en-US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mtClean="0"/>
              <a:t> of driver following software indications ?</a:t>
            </a:r>
          </a:p>
          <a:p>
            <a:pPr lvl="1"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“Accurate estimation of train speed/position”</a:t>
            </a:r>
            <a:r>
              <a:rPr lang="en-US" smtClean="0"/>
              <a:t> ... under responsibility of tracking system </a:t>
            </a:r>
            <a:r>
              <a:rPr lang="en-US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mtClean="0"/>
              <a:t> of preceding train ? </a:t>
            </a:r>
          </a:p>
          <a:p>
            <a:pPr>
              <a:defRPr/>
            </a:pPr>
            <a:r>
              <a:rPr lang="en-US" smtClean="0"/>
              <a:t>Difficulties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Evaluate alternative options to decide on the right degree of automation</a:t>
            </a:r>
          </a:p>
        </p:txBody>
      </p:sp>
      <p:graphicFrame>
        <p:nvGraphicFramePr>
          <p:cNvPr id="3074" name="Object 76"/>
          <p:cNvGraphicFramePr>
            <a:graphicFrameLocks noChangeAspect="1"/>
          </p:cNvGraphicFramePr>
          <p:nvPr/>
        </p:nvGraphicFramePr>
        <p:xfrm>
          <a:off x="76200" y="142875"/>
          <a:ext cx="6858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Clip" r:id="rId4" imgW="1259640" imgH="1137240" progId="MS_ClipArt_Gallery.2">
                  <p:embed/>
                </p:oleObj>
              </mc:Choice>
              <mc:Fallback>
                <p:oleObj name="Clip" r:id="rId4" imgW="1259640" imgH="113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42875"/>
                        <a:ext cx="6858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1693" name="Text Box 77"/>
          <p:cNvSpPr txBox="1">
            <a:spLocks noChangeArrowheads="1"/>
          </p:cNvSpPr>
          <p:nvPr/>
        </p:nvSpPr>
        <p:spPr bwMode="auto">
          <a:xfrm>
            <a:off x="609600" y="106363"/>
            <a:ext cx="533400" cy="519112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graphicFrame>
        <p:nvGraphicFramePr>
          <p:cNvPr id="3075" name="Object 78"/>
          <p:cNvGraphicFramePr>
            <a:graphicFrameLocks noChangeAspect="1"/>
          </p:cNvGraphicFramePr>
          <p:nvPr/>
        </p:nvGraphicFramePr>
        <p:xfrm>
          <a:off x="1068388" y="106363"/>
          <a:ext cx="6842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Clip" r:id="rId6" imgW="762480" imgH="730440" progId="MS_ClipArt_Gallery.2">
                  <p:embed/>
                </p:oleObj>
              </mc:Choice>
              <mc:Fallback>
                <p:oleObj name="Clip" r:id="rId6" imgW="762480" imgH="7304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106363"/>
                        <a:ext cx="684212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568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1750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outline</a:t>
            </a:r>
            <a:endParaRPr kumimoji="0" lang="en-US" altLang="en-US" smtClean="0"/>
          </a:p>
        </p:txBody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1344613"/>
            <a:ext cx="8299450" cy="50800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>
                <a:solidFill>
                  <a:srgbClr val="5F5F5F"/>
                </a:solidFill>
              </a:rPr>
              <a:t>Identifying stakeholders &amp; interacting with them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>
                <a:solidFill>
                  <a:srgbClr val="5F5F5F"/>
                </a:solidFill>
              </a:rPr>
              <a:t>Artefact-driven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Background study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Data collection, questionnaires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Repertory grids, card sorts for concept acquisition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Scenarios, storyboards for problem world exploration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Prototypes, mock-ups for early feedback 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Knowledge reuse: domain-independent, domain-specific</a:t>
            </a:r>
          </a:p>
          <a:p>
            <a:pPr>
              <a:lnSpc>
                <a:spcPct val="14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Interviews</a:t>
            </a:r>
            <a:endParaRPr kumimoji="0" lang="en-US" smtClean="0"/>
          </a:p>
          <a:p>
            <a:pPr lvl="1">
              <a:spcBef>
                <a:spcPts val="200"/>
              </a:spcBef>
            </a:pPr>
            <a:r>
              <a:rPr kumimoji="0" lang="en-US" smtClean="0"/>
              <a:t>Observation and ethnographic studies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Group sessions</a:t>
            </a:r>
            <a:endParaRPr kumimoji="0" lang="en-US" altLang="en-US" smtClean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46180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0751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smtClean="0"/>
              <a:t>Interviews</a:t>
            </a:r>
          </a:p>
        </p:txBody>
      </p:sp>
      <p:sp>
        <p:nvSpPr>
          <p:cNvPr id="139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Primary technique for knowledge elicitation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1. Select stakeholder specifically for info to be acquired</a:t>
            </a:r>
          </a:p>
          <a:p>
            <a:pPr lvl="1">
              <a:lnSpc>
                <a:spcPct val="70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	  </a:t>
            </a:r>
            <a:r>
              <a:rPr lang="en-US" sz="2000" smtClean="0"/>
              <a:t>(domain expert, manager, salesperson, end-user, consultant, ...)</a:t>
            </a:r>
            <a:endParaRPr lang="en-US" smtClean="0"/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2. Organize meeting with interviewee, ask questions, record answers</a:t>
            </a:r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3. Write report from interview transcripts</a:t>
            </a:r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4. Submit report to interviewee for validation &amp; refinement</a:t>
            </a:r>
          </a:p>
          <a:p>
            <a:pPr>
              <a:lnSpc>
                <a:spcPct val="130000"/>
              </a:lnSpc>
            </a:pPr>
            <a:r>
              <a:rPr lang="en-US" smtClean="0"/>
              <a:t>Single interview may involve multiple stakeholders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saves times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weaker contact; individuals less involved, speak less freely</a:t>
            </a:r>
          </a:p>
          <a:p>
            <a:pPr>
              <a:lnSpc>
                <a:spcPct val="130000"/>
              </a:lnSpc>
            </a:pPr>
            <a:r>
              <a:rPr lang="en-US" smtClean="0"/>
              <a:t>Interview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effectiveness</a:t>
            </a:r>
            <a:r>
              <a:rPr lang="en-US" smtClean="0"/>
              <a:t>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1"/>
                </a:solidFill>
              </a:rPr>
              <a:t>  (</a:t>
            </a:r>
            <a:r>
              <a:rPr lang="en-US" i="1" smtClean="0">
                <a:solidFill>
                  <a:schemeClr val="tx1"/>
                </a:solidFill>
              </a:rPr>
              <a:t>utility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2"/>
                </a:solidFill>
              </a:rPr>
              <a:t>x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i="1" smtClean="0">
                <a:solidFill>
                  <a:schemeClr val="tx1"/>
                </a:solidFill>
              </a:rPr>
              <a:t>coverage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z="2000" smtClean="0">
                <a:solidFill>
                  <a:schemeClr val="tx1"/>
                </a:solidFill>
              </a:rPr>
              <a:t>of acquired info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2"/>
                </a:solidFill>
              </a:rPr>
              <a:t>/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z="2000" smtClean="0">
                <a:solidFill>
                  <a:schemeClr val="tx1"/>
                </a:solidFill>
              </a:rPr>
              <a:t>acquisition </a:t>
            </a:r>
            <a:r>
              <a:rPr lang="en-US" i="1" smtClean="0">
                <a:solidFill>
                  <a:schemeClr val="tx1"/>
                </a:solidFill>
              </a:rPr>
              <a:t>time</a:t>
            </a:r>
          </a:p>
        </p:txBody>
      </p:sp>
      <p:graphicFrame>
        <p:nvGraphicFramePr>
          <p:cNvPr id="9218" name="Object 6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102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interview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613" y="1295400"/>
            <a:ext cx="8942387" cy="49784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Structured</a:t>
            </a:r>
            <a:r>
              <a:rPr lang="en-US" smtClean="0"/>
              <a:t> interview: predetermined set of questions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specific to purpose of interview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some open-ended, others with pre-determined answer set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more focussed discussion, no rambling among topics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Unstructured</a:t>
            </a:r>
            <a:r>
              <a:rPr lang="en-US" smtClean="0"/>
              <a:t> interview: no predetermined set of questions</a:t>
            </a:r>
          </a:p>
          <a:p>
            <a:pPr lvl="1">
              <a:defRPr/>
            </a:pPr>
            <a:r>
              <a:rPr lang="en-US" smtClean="0"/>
              <a:t>free discussion about system-as-is, perceived problems, proposed solutions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exploration of possibly overlooked issues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mtClean="0"/>
              <a:t>  Effective interviews should mix both modes ...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start with structured parts</a:t>
            </a:r>
          </a:p>
          <a:p>
            <a:pPr lvl="1">
              <a:defRPr/>
            </a:pPr>
            <a:r>
              <a:rPr lang="en-US" smtClean="0"/>
              <a:t>shift to unstructured parts as felt necessary</a:t>
            </a:r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91659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Interviews:  strengths &amp; difficulties</a:t>
            </a:r>
          </a:p>
        </p:txBody>
      </p:sp>
      <p:sp>
        <p:nvSpPr>
          <p:cNvPr id="141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1295400"/>
            <a:ext cx="8797925" cy="4978400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May reveal info not acquired through other techniques</a:t>
            </a:r>
          </a:p>
          <a:p>
            <a:pPr lvl="1">
              <a:spcBef>
                <a:spcPct val="10000"/>
              </a:spcBef>
            </a:pPr>
            <a:r>
              <a:rPr lang="en-US" smtClean="0"/>
              <a:t>how things are running </a:t>
            </a:r>
            <a:r>
              <a:rPr lang="en-US" i="1" smtClean="0"/>
              <a:t>really</a:t>
            </a:r>
            <a:r>
              <a:rPr lang="en-US" smtClean="0"/>
              <a:t>, personal complaints, suggestions for improvement, ...</a:t>
            </a:r>
          </a:p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On-the-fly acquisition of info appearing relevant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new questions triggered from previous answers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Acquired info might be subjective (hard to assess)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Potential inconsistencies between different interviewees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Effectiveness critically relies on interviewer’s attitude, appropriateness of questions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mtClean="0"/>
              <a:t>  </a:t>
            </a:r>
            <a:r>
              <a:rPr lang="en-US" i="1" smtClean="0"/>
              <a:t>Interviewing guidelines</a:t>
            </a:r>
            <a:endParaRPr lang="en-US" smtClean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38997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185738"/>
            <a:ext cx="8423275" cy="762000"/>
          </a:xfrm>
        </p:spPr>
        <p:txBody>
          <a:bodyPr/>
          <a:lstStyle/>
          <a:p>
            <a:r>
              <a:rPr lang="en-US" smtClean="0"/>
              <a:t>    Guidelines for effective interviews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4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179513"/>
            <a:ext cx="8751887" cy="497840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</a:pPr>
            <a:r>
              <a:rPr kumimoji="0" lang="en-US" smtClean="0"/>
              <a:t>Identify the right interviewee sample for full coverage of issues</a:t>
            </a:r>
          </a:p>
          <a:p>
            <a:pPr lvl="1" algn="just">
              <a:spcBef>
                <a:spcPts val="300"/>
              </a:spcBef>
            </a:pPr>
            <a:r>
              <a:rPr kumimoji="0" lang="en-AU" smtClean="0"/>
              <a:t>different responsibilities, expertise, tasks, exposure to problems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Come prepared, to focus on right issue at right time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backgound study first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predesign a sequence of questions for </a:t>
            </a: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this</a:t>
            </a:r>
            <a:r>
              <a:rPr kumimoji="0" lang="en-US" smtClean="0"/>
              <a:t> interviewee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/>
              <a:t>Centre the interview on the interviewee’s work &amp; concerns</a:t>
            </a:r>
            <a:endParaRPr kumimoji="0" lang="en-US" b="1" smtClean="0"/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Keep control over the interview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Make the interviewee feel comfortable</a:t>
            </a:r>
          </a:p>
          <a:p>
            <a:pPr lvl="1" algn="just">
              <a:spcBef>
                <a:spcPts val="300"/>
              </a:spcBef>
            </a:pPr>
            <a:r>
              <a:rPr kumimoji="0" lang="en-US" i="1" smtClean="0"/>
              <a:t>Start:</a:t>
            </a:r>
            <a:r>
              <a:rPr kumimoji="0" lang="en-US" smtClean="0"/>
              <a:t> break ice, provide motivation, ask easy questions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Consider the person too, not only the role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Do always appear as a trustworthy partner</a:t>
            </a:r>
          </a:p>
        </p:txBody>
      </p:sp>
    </p:spTree>
    <p:extLst>
      <p:ext uri="{BB962C8B-B14F-4D97-AF65-F5344CB8AC3E}">
        <p14:creationId xmlns:p14="http://schemas.microsoft.com/office/powerpoint/2010/main" val="39116230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142875"/>
            <a:ext cx="8423275" cy="762000"/>
          </a:xfrm>
        </p:spPr>
        <p:txBody>
          <a:bodyPr/>
          <a:lstStyle/>
          <a:p>
            <a:r>
              <a:rPr lang="en-US" smtClean="0"/>
              <a:t>    Guidelines for effective interviews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52538"/>
            <a:ext cx="8751887" cy="4978400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kumimoji="0" lang="en-US" smtClean="0"/>
              <a:t>Be focused, keep open-ended questions for the end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Be open-minded, flexible in case of unexpected answers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Ask </a:t>
            </a:r>
            <a:r>
              <a:rPr kumimoji="0" lang="en-US" i="1" smtClean="0"/>
              <a:t>why</a:t>
            </a:r>
            <a:r>
              <a:rPr kumimoji="0" lang="en-US" smtClean="0"/>
              <a:t>-questions without being offending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Avoid certain types of questions ...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</a:pPr>
            <a:r>
              <a:rPr kumimoji="0" lang="en-US" sz="2000" smtClean="0"/>
              <a:t>opiniated or biased</a:t>
            </a:r>
          </a:p>
          <a:p>
            <a:pPr lvl="1" algn="just">
              <a:spcBef>
                <a:spcPts val="300"/>
              </a:spcBef>
            </a:pPr>
            <a:r>
              <a:rPr kumimoji="0" lang="en-US" sz="2000" smtClean="0"/>
              <a:t>affirmative</a:t>
            </a:r>
          </a:p>
          <a:p>
            <a:pPr lvl="1" algn="just">
              <a:spcBef>
                <a:spcPts val="300"/>
              </a:spcBef>
            </a:pPr>
            <a:r>
              <a:rPr kumimoji="0" lang="en-US" sz="2000" smtClean="0"/>
              <a:t>obvious or impossible answer for this interviewee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Edit &amp; structure interview transcripts while still fresh in mind</a:t>
            </a:r>
          </a:p>
          <a:p>
            <a:pPr lvl="1" algn="just">
              <a:lnSpc>
                <a:spcPct val="90000"/>
              </a:lnSpc>
              <a:spcBef>
                <a:spcPts val="300"/>
              </a:spcBef>
            </a:pPr>
            <a:r>
              <a:rPr kumimoji="0" lang="en-US" sz="2000" smtClean="0"/>
              <a:t>including personal reactions, attitudes, etc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Keep interviewee in the loop</a:t>
            </a:r>
          </a:p>
          <a:p>
            <a:pPr lvl="1" algn="just">
              <a:lnSpc>
                <a:spcPct val="90000"/>
              </a:lnSpc>
              <a:spcBef>
                <a:spcPts val="300"/>
              </a:spcBef>
            </a:pPr>
            <a:r>
              <a:rPr kumimoji="0" lang="en-US" sz="2000" smtClean="0"/>
              <a:t>co-review interview transcript for validation &amp; refinement</a:t>
            </a:r>
          </a:p>
          <a:p>
            <a:pPr algn="ctr">
              <a:lnSpc>
                <a:spcPct val="15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kumimoji="0" lang="en-US" i="1" smtClean="0">
                <a:solidFill>
                  <a:schemeClr val="tx2"/>
                </a:solidFill>
              </a:rPr>
              <a:t>Model-driven interviews may help structure them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(see Part 2 of the book)</a:t>
            </a:r>
            <a:endParaRPr kumimoji="0" lang="en-US" sz="2000" smtClean="0"/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4915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42875"/>
            <a:ext cx="8653463" cy="762000"/>
          </a:xfrm>
        </p:spPr>
        <p:txBody>
          <a:bodyPr/>
          <a:lstStyle/>
          <a:p>
            <a:r>
              <a:rPr lang="en-US" smtClean="0"/>
              <a:t>Observation &amp; ethnographic studies</a:t>
            </a:r>
          </a:p>
        </p:txBody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136650"/>
            <a:ext cx="8931275" cy="4978400"/>
          </a:xfrm>
        </p:spPr>
        <p:txBody>
          <a:bodyPr/>
          <a:lstStyle/>
          <a:p>
            <a:r>
              <a:rPr lang="en-US" smtClean="0"/>
              <a:t>Focus on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task</a:t>
            </a:r>
            <a:r>
              <a:rPr lang="en-US" smtClean="0"/>
              <a:t> elicitation in the system-as-is</a:t>
            </a:r>
          </a:p>
          <a:p>
            <a:r>
              <a:rPr lang="en-US" smtClean="0"/>
              <a:t>Understanding a task is often easier by observing people performing it (rather than verbal or textual explanation)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cf. tying shoelaces</a:t>
            </a:r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Passive</a:t>
            </a:r>
            <a:r>
              <a:rPr lang="en-US" smtClean="0"/>
              <a:t> observation: no interference with task performers</a:t>
            </a:r>
          </a:p>
          <a:p>
            <a:pPr lvl="1"/>
            <a:r>
              <a:rPr lang="en-US" smtClean="0"/>
              <a:t>Watch from outside, record (notes, video), edit transcripts, interpret</a:t>
            </a:r>
          </a:p>
          <a:p>
            <a:pPr lvl="1">
              <a:lnSpc>
                <a:spcPct val="100000"/>
              </a:lnSpc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Protocol analysis</a:t>
            </a:r>
            <a:r>
              <a:rPr lang="en-US" smtClean="0">
                <a:solidFill>
                  <a:schemeClr val="tx1"/>
                </a:solidFill>
              </a:rPr>
              <a:t>: task performers concurrently explain it</a:t>
            </a:r>
          </a:p>
          <a:p>
            <a:pPr lvl="1">
              <a:lnSpc>
                <a:spcPct val="120000"/>
              </a:lnSpc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Ethnographic studies</a:t>
            </a:r>
            <a:r>
              <a:rPr lang="en-US" smtClean="0">
                <a:solidFill>
                  <a:schemeClr val="tx1"/>
                </a:solidFill>
              </a:rPr>
              <a:t>: over long periods of time, try to discover emergent properties of social group involved</a:t>
            </a:r>
            <a:endParaRPr lang="en-US" smtClean="0"/>
          </a:p>
          <a:p>
            <a:pPr lvl="2">
              <a:lnSpc>
                <a:spcPct val="90000"/>
              </a:lnSpc>
            </a:pPr>
            <a:r>
              <a:rPr lang="en-US" sz="2200" smtClean="0"/>
              <a:t>about task performance </a:t>
            </a:r>
            <a:r>
              <a:rPr lang="en-US" sz="2200" smtClean="0">
                <a:solidFill>
                  <a:schemeClr val="tx2"/>
                </a:solidFill>
              </a:rPr>
              <a:t>+</a:t>
            </a:r>
            <a:r>
              <a:rPr lang="en-US" sz="2200" smtClean="0"/>
              <a:t> attitudes, reactions, gestures, </a:t>
            </a:r>
            <a:r>
              <a:rPr lang="en-US" smtClean="0"/>
              <a:t>...</a:t>
            </a:r>
            <a:endParaRPr lang="en-US" sz="2200" smtClean="0"/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Active</a:t>
            </a:r>
            <a:r>
              <a:rPr lang="en-US" smtClean="0"/>
              <a:t> observation: you get involved in the task, even become a team member	</a:t>
            </a:r>
          </a:p>
        </p:txBody>
      </p:sp>
      <p:pic>
        <p:nvPicPr>
          <p:cNvPr id="39940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4613"/>
            <a:ext cx="46831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1673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46125" y="158750"/>
            <a:ext cx="8315325" cy="762000"/>
          </a:xfrm>
          <a:noFill/>
        </p:spPr>
        <p:txBody>
          <a:bodyPr/>
          <a:lstStyle/>
          <a:p>
            <a:r>
              <a:rPr lang="en-US" smtClean="0"/>
              <a:t>Observation &amp; ethnographic studies</a:t>
            </a:r>
            <a:r>
              <a:rPr lang="en-US" altLang="en-US" smtClean="0"/>
              <a:t>: pros &amp; cons</a:t>
            </a:r>
          </a:p>
        </p:txBody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922338"/>
            <a:ext cx="8940800" cy="5567362"/>
          </a:xfrm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May reveal ...</a:t>
            </a:r>
          </a:p>
          <a:p>
            <a:pPr lvl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tacit knowledge</a:t>
            </a:r>
            <a:r>
              <a:rPr lang="en-US" altLang="en-US" sz="2000" dirty="0" smtClean="0"/>
              <a:t> that would not emerge otherwise</a:t>
            </a:r>
          </a:p>
          <a:p>
            <a:pPr lvl="1">
              <a:spcBef>
                <a:spcPct val="15000"/>
              </a:spcBef>
              <a:buFontTx/>
              <a:buNone/>
              <a:defRPr/>
            </a:pPr>
            <a:r>
              <a:rPr lang="en-US" altLang="en-US" sz="2000" dirty="0" smtClean="0"/>
              <a:t>   e.g. </a:t>
            </a:r>
            <a:r>
              <a:rPr lang="en-US" altLang="en-US" sz="2000" dirty="0" smtClean="0">
                <a:solidFill>
                  <a:srgbClr val="5F5F5F"/>
                </a:solidFill>
              </a:rPr>
              <a:t>ethnographic study of air traffic control </a:t>
            </a:r>
            <a:r>
              <a:rPr lang="en-US" altLang="en-US" sz="2000" dirty="0" smtClean="0">
                <a:solidFill>
                  <a:schemeClr val="tx2"/>
                </a:solidFill>
              </a:rPr>
              <a:t>=&gt;</a:t>
            </a:r>
            <a:r>
              <a:rPr lang="en-US" altLang="en-US" sz="2000" dirty="0" smtClean="0">
                <a:solidFill>
                  <a:srgbClr val="5F5F5F"/>
                </a:solidFill>
              </a:rPr>
              <a:t> implicit mental</a:t>
            </a:r>
          </a:p>
          <a:p>
            <a:pPr lvl="1">
              <a:lnSpc>
                <a:spcPct val="90000"/>
              </a:lnSpc>
              <a:spcBef>
                <a:spcPct val="1500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rgbClr val="5F5F5F"/>
                </a:solidFill>
              </a:rPr>
              <a:t>         model of air traffic to be preserved in system-to-be</a:t>
            </a:r>
            <a:r>
              <a:rPr lang="en-US" altLang="en-US" sz="2000" dirty="0" smtClean="0"/>
              <a:t> </a:t>
            </a:r>
          </a:p>
          <a:p>
            <a:pPr lvl="1">
              <a:defRPr/>
            </a:pPr>
            <a:r>
              <a:rPr lang="en-US" altLang="en-US" sz="2000" dirty="0" smtClean="0"/>
              <a:t>hidden problems through tricky ways of doing things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sz="2000" dirty="0" smtClean="0"/>
              <a:t>culture-specific aspects to be taken into account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dirty="0" smtClean="0"/>
              <a:t>  Contextualization of acquired info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Slow &amp; expensive: to be done over long periods of time,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en-US" altLang="en-US" dirty="0" smtClean="0"/>
              <a:t>         at different times, under different workload conditions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Potentially inaccurate </a:t>
            </a:r>
            <a:r>
              <a:rPr lang="en-US" altLang="en-US" sz="2000" dirty="0" smtClean="0"/>
              <a:t>(people behave differently when observed)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Data mining problem, interpretation problem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Focus on system-</a:t>
            </a:r>
            <a:r>
              <a:rPr lang="en-US" altLang="en-US" i="1" dirty="0" smtClean="0"/>
              <a:t>as-is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altLang="en-US" i="1" dirty="0" smtClean="0">
                <a:solidFill>
                  <a:schemeClr val="tx2"/>
                </a:solidFill>
              </a:rPr>
              <a:t>Some of the interviewing guidelines are relevant</a:t>
            </a:r>
          </a:p>
        </p:txBody>
      </p:sp>
      <p:pic>
        <p:nvPicPr>
          <p:cNvPr id="40964" name="Picture 7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4613"/>
            <a:ext cx="46831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4308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77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5900" y="1295400"/>
            <a:ext cx="8788400" cy="4978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/>
              <a:t>More perception, judgement, invention from interactions within group of diverse people</a:t>
            </a:r>
          </a:p>
          <a:p>
            <a:r>
              <a:rPr lang="en-US" smtClean="0"/>
              <a:t>Elicitation takes place in series of group workshops (a few days each)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follow-up actions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audiovisuals, wall charts</a:t>
            </a:r>
            <a:r>
              <a:rPr lang="en-US" sz="2000" smtClean="0"/>
              <a:t> </a:t>
            </a:r>
            <a:r>
              <a:rPr lang="en-US" smtClean="0"/>
              <a:t>to foster discussion, record outcome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Structured</a:t>
            </a:r>
            <a:r>
              <a:rPr lang="en-US" smtClean="0"/>
              <a:t> group sessions: </a:t>
            </a:r>
          </a:p>
          <a:p>
            <a:pPr lvl="1">
              <a:spcBef>
                <a:spcPct val="10000"/>
              </a:spcBef>
            </a:pPr>
            <a:r>
              <a:rPr lang="en-US" smtClean="0"/>
              <a:t>Each participant has a clearly defined role 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sz="2000" smtClean="0"/>
              <a:t>      (leader, moderator, manager, user, developer, ...)</a:t>
            </a:r>
            <a:endParaRPr lang="en-US" smtClean="0"/>
          </a:p>
          <a:p>
            <a:pPr lvl="1">
              <a:lnSpc>
                <a:spcPct val="100000"/>
              </a:lnSpc>
              <a:spcBef>
                <a:spcPct val="30000"/>
              </a:spcBef>
            </a:pPr>
            <a:r>
              <a:rPr lang="en-US" smtClean="0"/>
              <a:t>Contributes to req elaboration according to his/her role, towards reaching synergies</a:t>
            </a:r>
          </a:p>
          <a:p>
            <a:pPr lvl="1">
              <a:spcBef>
                <a:spcPct val="20000"/>
              </a:spcBef>
            </a:pPr>
            <a:r>
              <a:rPr lang="en-US" smtClean="0"/>
              <a:t>Generally focused on high-level reqs</a:t>
            </a:r>
          </a:p>
          <a:p>
            <a:pPr lvl="1">
              <a:lnSpc>
                <a:spcPct val="130000"/>
              </a:lnSpc>
              <a:spcBef>
                <a:spcPct val="20000"/>
              </a:spcBef>
            </a:pPr>
            <a:r>
              <a:rPr lang="en-US" smtClean="0"/>
              <a:t>Variants:  focus groups, JAD, QFD, ...</a:t>
            </a: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16787900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  </a:t>
            </a:r>
            <a:r>
              <a:rPr lang="en-US" sz="2000" smtClean="0"/>
              <a:t>(2)</a:t>
            </a:r>
            <a:endParaRPr lang="en-US" smtClean="0"/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8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5900" y="1266825"/>
            <a:ext cx="8748713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Unstructured</a:t>
            </a:r>
            <a:r>
              <a:rPr lang="en-US" smtClean="0"/>
              <a:t> group sessions (brainstorming):  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Participants have a less clearly defined role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Two separate stages ...</a:t>
            </a:r>
          </a:p>
          <a:p>
            <a:pPr lvl="2"/>
            <a:r>
              <a:rPr lang="en-US" smtClean="0"/>
              <a:t>1. </a:t>
            </a:r>
            <a:r>
              <a:rPr lang="en-US" sz="2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Idea generation</a:t>
            </a:r>
            <a:r>
              <a:rPr lang="en-US" sz="2200" smtClean="0"/>
              <a:t> to address a problem:  </a:t>
            </a:r>
          </a:p>
          <a:p>
            <a:pPr lvl="2">
              <a:spcBef>
                <a:spcPct val="15000"/>
              </a:spcBef>
            </a:pPr>
            <a:r>
              <a:rPr lang="en-US" sz="2200" smtClean="0"/>
              <a:t>     as many ideas as possible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from each participant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without censorship/criticism</a:t>
            </a:r>
          </a:p>
          <a:p>
            <a:pPr lvl="2">
              <a:lnSpc>
                <a:spcPct val="130000"/>
              </a:lnSpc>
            </a:pPr>
            <a:r>
              <a:rPr lang="en-US" smtClean="0"/>
              <a:t>2. </a:t>
            </a:r>
            <a:r>
              <a:rPr lang="en-US" sz="2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Idea evaluation</a:t>
            </a:r>
            <a:r>
              <a:rPr lang="en-US" sz="2200" smtClean="0"/>
              <a:t>: </a:t>
            </a:r>
          </a:p>
          <a:p>
            <a:pPr lvl="2">
              <a:spcBef>
                <a:spcPct val="15000"/>
              </a:spcBef>
            </a:pPr>
            <a:r>
              <a:rPr lang="en-US" sz="2200" smtClean="0"/>
              <a:t>	  by all participants together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according to agreed criteria </a:t>
            </a:r>
            <a:r>
              <a:rPr lang="en-US" smtClean="0"/>
              <a:t>(e.g. value, cost, feasibility)</a:t>
            </a:r>
            <a:endParaRPr lang="en-US" sz="2200" smtClean="0"/>
          </a:p>
          <a:p>
            <a:pPr lvl="2">
              <a:spcBef>
                <a:spcPct val="15000"/>
              </a:spcBef>
            </a:pPr>
            <a:r>
              <a:rPr lang="en-US" sz="2200" smtClean="0"/>
              <a:t>     to prioritize ideas	</a:t>
            </a:r>
          </a:p>
        </p:txBody>
      </p:sp>
    </p:spTree>
    <p:extLst>
      <p:ext uri="{BB962C8B-B14F-4D97-AF65-F5344CB8AC3E}">
        <p14:creationId xmlns:p14="http://schemas.microsoft.com/office/powerpoint/2010/main" val="174195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/>
              <a:t>Statements about the System</a:t>
            </a:r>
            <a:endParaRPr kumimoji="0"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Descriptive</a:t>
            </a:r>
            <a:r>
              <a:rPr lang="en-US" dirty="0" smtClean="0"/>
              <a:t> statements state system properties holding regardless of how the system should behave (indicative mood)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natural law, physical constraint,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e.g.    </a:t>
            </a: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“If train doors are closed, they are not open”</a:t>
            </a:r>
          </a:p>
          <a:p>
            <a:pPr lvl="2">
              <a:lnSpc>
                <a:spcPct val="100000"/>
              </a:lnSpc>
              <a:defRPr/>
            </a:pP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	      “If the train’s acceleration is positive, its speed is non-null”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ct val="60000"/>
              </a:spcBef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Prescriptive</a:t>
            </a:r>
            <a:r>
              <a:rPr lang="en-US" dirty="0" smtClean="0"/>
              <a:t> statements state desirable properties holding or not depending on how the system behaves (optative mood)</a:t>
            </a:r>
          </a:p>
          <a:p>
            <a:pPr lvl="2">
              <a:lnSpc>
                <a:spcPct val="120000"/>
              </a:lnSpc>
              <a:defRPr/>
            </a:pPr>
            <a:r>
              <a:rPr lang="en-US" dirty="0" smtClean="0"/>
              <a:t>e.g.   </a:t>
            </a: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“Doors shall always remain closed when the train is moving”</a:t>
            </a:r>
            <a:endParaRPr lang="en-US" dirty="0" smtClean="0"/>
          </a:p>
          <a:p>
            <a:pPr>
              <a:lnSpc>
                <a:spcPct val="140000"/>
              </a:lnSpc>
              <a:defRPr/>
            </a:pPr>
            <a:r>
              <a:rPr lang="en-US" dirty="0" smtClean="0"/>
              <a:t>Important distinction for RE: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dirty="0" smtClean="0"/>
              <a:t>prescriptive statements can be negotiated, weakened, replaced by alternatives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dirty="0" smtClean="0"/>
              <a:t>descriptive statements cannot</a:t>
            </a:r>
          </a:p>
        </p:txBody>
      </p:sp>
    </p:spTree>
    <p:extLst>
      <p:ext uri="{BB962C8B-B14F-4D97-AF65-F5344CB8AC3E}">
        <p14:creationId xmlns:p14="http://schemas.microsoft.com/office/powerpoint/2010/main" val="417376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</a:t>
            </a:r>
            <a:r>
              <a:rPr lang="en-US" altLang="en-US" smtClean="0"/>
              <a:t>: pros &amp; cons</a:t>
            </a:r>
            <a:endParaRPr lang="en-US" smtClean="0"/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03200" y="908050"/>
            <a:ext cx="8940800" cy="5567363"/>
          </a:xfrm>
          <a:noFill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Less formal interactions than interviews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mtClean="0"/>
              <a:t>     </a:t>
            </a:r>
            <a:r>
              <a:rPr lang="en-US" altLang="en-US" smtClean="0">
                <a:solidFill>
                  <a:schemeClr val="tx2"/>
                </a:solidFill>
              </a:rPr>
              <a:t>=&gt; </a:t>
            </a:r>
            <a:r>
              <a:rPr lang="en-US" altLang="en-US" smtClean="0"/>
              <a:t> may reveal hidden aspects of the system </a:t>
            </a:r>
            <a:r>
              <a:rPr lang="en-US" altLang="en-US" sz="2000" smtClean="0"/>
              <a:t>(as-is or to-be) </a:t>
            </a:r>
            <a:endParaRPr lang="en-US" altLang="en-US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Potentially ...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en-US" smtClean="0"/>
              <a:t>wider exploration of issues &amp; ideas</a:t>
            </a:r>
          </a:p>
          <a:p>
            <a:pPr lvl="1">
              <a:lnSpc>
                <a:spcPct val="100000"/>
              </a:lnSpc>
            </a:pPr>
            <a:r>
              <a:rPr lang="en-US" altLang="en-US" smtClean="0"/>
              <a:t>more inventive ways of addressing problems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Synergies </a:t>
            </a:r>
            <a:r>
              <a:rPr lang="en-US" altLang="en-US" smtClean="0">
                <a:solidFill>
                  <a:schemeClr val="tx2"/>
                </a:solidFill>
              </a:rPr>
              <a:t>=&gt; </a:t>
            </a:r>
            <a:r>
              <a:rPr lang="en-US" altLang="en-US" smtClean="0"/>
              <a:t>agreed conflict resolutions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Group composition is critical ...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time consuming for key, busy people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heavily relying on leader expertise &amp; skills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group dynamics, dominant persons 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 biases, inadequacies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Risk of ...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mtClean="0"/>
              <a:t>missing focus &amp; structure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rambling discussions, little concrete outcome, waste of time </a:t>
            </a:r>
            <a:endParaRPr lang="en-US" altLang="en-US" sz="2000" smtClean="0"/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en-US" smtClean="0"/>
              <a:t>superficial coverage of more technical issues</a:t>
            </a:r>
          </a:p>
        </p:txBody>
      </p:sp>
    </p:spTree>
    <p:extLst>
      <p:ext uri="{BB962C8B-B14F-4D97-AF65-F5344CB8AC3E}">
        <p14:creationId xmlns:p14="http://schemas.microsoft.com/office/powerpoint/2010/main" val="32263459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Combining techniques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38263"/>
            <a:ext cx="8751887" cy="4978400"/>
          </a:xfrm>
        </p:spPr>
        <p:txBody>
          <a:bodyPr/>
          <a:lstStyle/>
          <a:p>
            <a:r>
              <a:rPr lang="en-US" smtClean="0"/>
              <a:t>Elicitation techniques have complementary strengths &amp; limitations </a:t>
            </a:r>
          </a:p>
          <a:p>
            <a:pPr>
              <a:lnSpc>
                <a:spcPct val="100000"/>
              </a:lnSpc>
            </a:pPr>
            <a:r>
              <a:rPr lang="en-US" smtClean="0"/>
              <a:t>Strength-based combinations are more effective for full, adequate coverage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artefact-driven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stakeholder-driven</a:t>
            </a:r>
          </a:p>
          <a:p>
            <a:pPr>
              <a:lnSpc>
                <a:spcPct val="100000"/>
              </a:lnSpc>
            </a:pPr>
            <a:r>
              <a:rPr lang="en-US" smtClean="0"/>
              <a:t>Examples</a:t>
            </a:r>
          </a:p>
          <a:p>
            <a:pPr lvl="1">
              <a:spcBef>
                <a:spcPct val="15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Contextual Inquiry</a:t>
            </a:r>
            <a:r>
              <a:rPr lang="en-US" smtClean="0"/>
              <a:t>:  workplace observation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open-ended interviews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prototyping</a:t>
            </a:r>
          </a:p>
          <a:p>
            <a:pPr lvl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RAD</a:t>
            </a:r>
            <a:r>
              <a:rPr lang="en-US" smtClean="0"/>
              <a:t>: JAD group sessions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evolutionary prototyping </a:t>
            </a:r>
            <a:r>
              <a:rPr lang="en-US" sz="2000" smtClean="0"/>
              <a:t>(with code generation tools)</a:t>
            </a:r>
          </a:p>
          <a:p>
            <a:pPr>
              <a:lnSpc>
                <a:spcPct val="100000"/>
              </a:lnSpc>
            </a:pPr>
            <a:r>
              <a:rPr lang="en-US" smtClean="0"/>
              <a:t>Techniques from other RE phases support elicitation too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Resolution of conflicts, risks, omissions, </a:t>
            </a:r>
            <a:r>
              <a:rPr lang="en-US" sz="2000" smtClean="0"/>
              <a:t>etc.</a:t>
            </a:r>
            <a:endParaRPr lang="en-US" smtClean="0"/>
          </a:p>
        </p:txBody>
      </p:sp>
      <p:pic>
        <p:nvPicPr>
          <p:cNvPr id="41988" name="Picture 4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06363"/>
            <a:ext cx="83661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4121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03213"/>
            <a:ext cx="8178800" cy="762000"/>
          </a:xfrm>
          <a:noFill/>
        </p:spPr>
        <p:txBody>
          <a:bodyPr/>
          <a:lstStyle/>
          <a:p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summary</a:t>
            </a:r>
            <a:endParaRPr kumimoji="0" lang="en-US" altLang="en-US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325" y="1301750"/>
            <a:ext cx="8928100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dirty="0" smtClean="0"/>
              <a:t>Identifying the right stakeholders, interacting the right way </a:t>
            </a:r>
          </a:p>
          <a:p>
            <a:pPr>
              <a:spcBef>
                <a:spcPts val="300"/>
              </a:spcBef>
            </a:pPr>
            <a:r>
              <a:rPr kumimoji="0" lang="en-US" dirty="0" err="1" smtClean="0"/>
              <a:t>Artefact</a:t>
            </a:r>
            <a:r>
              <a:rPr kumimoji="0" lang="en-US" dirty="0" smtClean="0"/>
              <a:t>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Background study as a prerequisite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Data collection, questionnaires for preparing interviews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Repertory grids, card sorts for concept characterization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Scenarios, storyboards for concrete exploration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Prototypes, mock-ups for early feedback &amp; adequacy check 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Knowledge reuse brings a lot: domain-independent, domain-specific</a:t>
            </a:r>
            <a:endParaRPr kumimoji="0" lang="en-US" dirty="0" smtClean="0"/>
          </a:p>
          <a:p>
            <a:pPr>
              <a:spcBef>
                <a:spcPts val="300"/>
              </a:spcBef>
            </a:pPr>
            <a:r>
              <a:rPr kumimoji="0" lang="en-US" dirty="0" smtClean="0"/>
              <a:t>Stakeholder-driven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Interviews are essential - structured, unstructured, cf. guidelines</a:t>
            </a:r>
          </a:p>
          <a:p>
            <a:pPr lvl="1">
              <a:lnSpc>
                <a:spcPct val="100000"/>
              </a:lnSpc>
              <a:spcBef>
                <a:spcPts val="200"/>
              </a:spcBef>
            </a:pPr>
            <a:r>
              <a:rPr kumimoji="0" lang="en-US" sz="2000" dirty="0" smtClean="0"/>
              <a:t>Observation, ethnographic studies for hidden knowledge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kumimoji="0" lang="en-US" sz="2000" dirty="0" smtClean="0"/>
              <a:t>Group sessions for broader, more inventive acquisition &amp; agreement</a:t>
            </a:r>
            <a:endParaRPr kumimoji="0" lang="en-US" dirty="0" smtClean="0"/>
          </a:p>
          <a:p>
            <a:pPr algn="ctr">
              <a:buFont typeface="Wingdings" pitchFamily="2" charset="2"/>
              <a:buNone/>
            </a:pPr>
            <a:r>
              <a:rPr kumimoji="0" lang="en-US" altLang="en-US" i="1" dirty="0" smtClean="0">
                <a:solidFill>
                  <a:schemeClr val="tx2"/>
                </a:solidFill>
              </a:rPr>
              <a:t>Model-driven elicitation provides focus &amp; structure for what needs to be elicited  </a:t>
            </a:r>
            <a:r>
              <a:rPr kumimoji="0" lang="en-US" altLang="en-US" sz="2000" dirty="0" smtClean="0">
                <a:solidFill>
                  <a:schemeClr val="tx2"/>
                </a:solidFill>
              </a:rPr>
              <a:t>(see Part 2 of the book)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583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/>
              <a:t>Statements may differ in scope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43000"/>
            <a:ext cx="8751887" cy="1905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A RE statement may refer to phenomena ...</a:t>
            </a:r>
          </a:p>
          <a:p>
            <a:pPr lvl="1">
              <a:defRPr/>
            </a:pPr>
            <a:r>
              <a:rPr lang="en-US" dirty="0" smtClean="0"/>
              <a:t>owned by the environment 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or shared  between the environment &amp; the software-to-be:   one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controls </a:t>
            </a:r>
            <a:r>
              <a:rPr lang="en-US" dirty="0" smtClean="0"/>
              <a:t>phenomena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monitored </a:t>
            </a:r>
            <a:r>
              <a:rPr lang="en-US" dirty="0" smtClean="0"/>
              <a:t>by the other, and resp.</a:t>
            </a:r>
          </a:p>
        </p:txBody>
      </p:sp>
    </p:spTree>
    <p:extLst>
      <p:ext uri="{BB962C8B-B14F-4D97-AF65-F5344CB8AC3E}">
        <p14:creationId xmlns:p14="http://schemas.microsoft.com/office/powerpoint/2010/main" val="408271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smtClean="0"/>
              <a:t>Types of statements:</a:t>
            </a:r>
            <a:br>
              <a:rPr lang="en-US" altLang="en-US" smtClean="0"/>
            </a:b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</a:t>
            </a:r>
            <a:r>
              <a:rPr lang="en-US" altLang="en-US" smtClean="0"/>
              <a:t> requirements,  </a:t>
            </a: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</a:t>
            </a:r>
            <a:r>
              <a:rPr lang="en-US" altLang="en-US" smtClean="0"/>
              <a:t> requirements</a:t>
            </a:r>
          </a:p>
        </p:txBody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55725"/>
            <a:ext cx="8813800" cy="5349875"/>
          </a:xfrm>
        </p:spPr>
        <p:txBody>
          <a:bodyPr/>
          <a:lstStyle/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requirement</a:t>
            </a:r>
            <a:r>
              <a:rPr lang="en-US" altLang="en-US" smtClean="0"/>
              <a:t>: </a:t>
            </a:r>
            <a:r>
              <a:rPr lang="en-US" altLang="en-US" i="1" smtClean="0"/>
              <a:t>prescriptive</a:t>
            </a:r>
            <a:r>
              <a:rPr lang="en-US" altLang="en-US" smtClean="0"/>
              <a:t> statement refering to </a:t>
            </a:r>
            <a:r>
              <a:rPr lang="en-US" altLang="en-US" i="1" smtClean="0"/>
              <a:t>environment</a:t>
            </a:r>
            <a:r>
              <a:rPr lang="en-US" altLang="en-US" smtClean="0"/>
              <a:t> phenomena (not necessarily shared)</a:t>
            </a:r>
          </a:p>
          <a:p>
            <a:pPr lvl="1">
              <a:spcBef>
                <a:spcPct val="20000"/>
              </a:spcBef>
              <a:defRPr/>
            </a:pPr>
            <a:r>
              <a:rPr lang="en-US" altLang="en-US" smtClean="0"/>
              <a:t>to be enforced by the software-to-be possibly together with other system components</a:t>
            </a:r>
          </a:p>
          <a:p>
            <a:pPr lvl="1">
              <a:lnSpc>
                <a:spcPct val="130000"/>
              </a:lnSpc>
              <a:spcBef>
                <a:spcPct val="10000"/>
              </a:spcBef>
              <a:defRPr/>
            </a:pPr>
            <a:r>
              <a:rPr lang="en-US" altLang="en-US" smtClean="0"/>
              <a:t>formulated in a vocabulary understandable by all parties</a:t>
            </a:r>
          </a:p>
          <a:p>
            <a:pPr lvl="1"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	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TrainMoving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DoorsClosed</a:t>
            </a:r>
            <a:endParaRPr lang="en-US" altLang="en-US" sz="2000" smtClean="0"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requirement</a:t>
            </a:r>
            <a:r>
              <a:rPr lang="en-US" altLang="en-US" smtClean="0"/>
              <a:t>: </a:t>
            </a:r>
            <a:r>
              <a:rPr lang="en-US" altLang="en-US" i="1" smtClean="0"/>
              <a:t>prescriptive</a:t>
            </a:r>
            <a:r>
              <a:rPr lang="en-US" altLang="en-US" smtClean="0"/>
              <a:t> statement refering to </a:t>
            </a:r>
            <a:r>
              <a:rPr lang="en-US" altLang="en-US" i="1" smtClean="0"/>
              <a:t>shared</a:t>
            </a:r>
            <a:r>
              <a:rPr lang="en-US" altLang="en-US" smtClean="0"/>
              <a:t> phenomena</a:t>
            </a:r>
          </a:p>
          <a:p>
            <a:pPr lvl="1">
              <a:spcBef>
                <a:spcPct val="20000"/>
              </a:spcBef>
              <a:defRPr/>
            </a:pPr>
            <a:r>
              <a:rPr lang="en-US" altLang="en-US" smtClean="0"/>
              <a:t>to be enforced by the software-to-be solely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formulated in the vocabulary of software developers</a:t>
            </a:r>
          </a:p>
          <a:p>
            <a:pPr lvl="1"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  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measuredSpeed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doorsState = 'closed’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altLang="en-US" sz="2000" smtClean="0"/>
              <a:t>(A software req is a system req; the converse is not true)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04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1150"/>
            <a:ext cx="9144000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mtClean="0"/>
              <a:t>Types of statements: </a:t>
            </a:r>
            <a:br>
              <a:rPr lang="en-US" altLang="en-US" smtClean="0"/>
            </a:br>
            <a:r>
              <a:rPr lang="en-US" altLang="en-US" smtClean="0"/>
              <a:t>domain properties, assumptions, definitions</a:t>
            </a:r>
          </a:p>
        </p:txBody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265238"/>
            <a:ext cx="9042400" cy="5349875"/>
          </a:xfrm>
        </p:spPr>
        <p:txBody>
          <a:bodyPr/>
          <a:lstStyle/>
          <a:p>
            <a:pPr>
              <a:spcBef>
                <a:spcPct val="80000"/>
              </a:spcBef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 property</a:t>
            </a:r>
            <a:r>
              <a:rPr lang="en-US" altLang="en-US" smtClean="0"/>
              <a:t>: </a:t>
            </a:r>
            <a:r>
              <a:rPr lang="en-US" altLang="en-US" i="1" smtClean="0"/>
              <a:t>descriptive</a:t>
            </a:r>
            <a:r>
              <a:rPr lang="en-US" altLang="en-US" smtClean="0"/>
              <a:t> statement about problem world phenomena (holds regardless of any software-to-be) 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 	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trainAcceleration &gt; 0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endParaRPr lang="en-US" altLang="en-US" smtClean="0">
              <a:solidFill>
                <a:srgbClr val="5F5F5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Assumption</a:t>
            </a:r>
            <a:r>
              <a:rPr lang="en-US" altLang="en-US" smtClean="0"/>
              <a:t>: statement to be satisfied by the environment of the software-to-be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z="2000" smtClean="0"/>
              <a:t>fo</a:t>
            </a:r>
            <a:r>
              <a:rPr lang="en-US" altLang="en-US" smtClean="0"/>
              <a:t>rmulated in terms of environment phenomena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generally prescriptive (</a:t>
            </a:r>
            <a:r>
              <a:rPr lang="en-US" altLang="en-US" sz="2000" smtClean="0"/>
              <a:t>e.g.</a:t>
            </a:r>
            <a:r>
              <a:rPr lang="en-US" altLang="en-US" smtClean="0"/>
              <a:t> on sensors or actuators)</a:t>
            </a:r>
          </a:p>
          <a:p>
            <a:pPr lvl="1">
              <a:spcBef>
                <a:spcPct val="20000"/>
              </a:spcBef>
              <a:buFontTx/>
              <a:buNone/>
              <a:defRPr/>
            </a:pP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          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measuredSpeed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endParaRPr lang="en-US" altLang="en-US" smtClean="0">
              <a:solidFill>
                <a:srgbClr val="5F5F5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altLang="en-US" smtClean="0"/>
              <a:t>: statement providing a precise meaning to system concepts or auxiliary terms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no truth value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“measuredSpeed is the speed estimated by the train’s speedometer”</a:t>
            </a:r>
          </a:p>
        </p:txBody>
      </p:sp>
    </p:spTree>
    <p:extLst>
      <p:ext uri="{BB962C8B-B14F-4D97-AF65-F5344CB8AC3E}">
        <p14:creationId xmlns:p14="http://schemas.microsoft.com/office/powerpoint/2010/main" val="1455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yer (Standard)">
  <a:themeElements>
    <a:clrScheme name="">
      <a:dk1>
        <a:srgbClr val="352270"/>
      </a:dk1>
      <a:lt1>
        <a:srgbClr val="CED3F6"/>
      </a:lt1>
      <a:dk2>
        <a:srgbClr val="800080"/>
      </a:dk2>
      <a:lt2>
        <a:srgbClr val="000000"/>
      </a:lt2>
      <a:accent1>
        <a:srgbClr val="4A427C"/>
      </a:accent1>
      <a:accent2>
        <a:srgbClr val="327A94"/>
      </a:accent2>
      <a:accent3>
        <a:srgbClr val="E3E6FA"/>
      </a:accent3>
      <a:accent4>
        <a:srgbClr val="2C1B5F"/>
      </a:accent4>
      <a:accent5>
        <a:srgbClr val="B1B0BF"/>
      </a:accent5>
      <a:accent6>
        <a:srgbClr val="2C6E86"/>
      </a:accent6>
      <a:hlink>
        <a:srgbClr val="F9152B"/>
      </a:hlink>
      <a:folHlink>
        <a:srgbClr val="CC0000"/>
      </a:folHlink>
    </a:clrScheme>
    <a:fontScheme name="Flyer (Standard)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lnDef>
  </a:objectDefaults>
  <a:extraClrSchemeLst>
    <a:extraClrScheme>
      <a:clrScheme name="Flyer (Standard) 1">
        <a:dk1>
          <a:srgbClr val="000000"/>
        </a:dk1>
        <a:lt1>
          <a:srgbClr val="CBCBCB"/>
        </a:lt1>
        <a:dk2>
          <a:srgbClr val="003366"/>
        </a:dk2>
        <a:lt2>
          <a:srgbClr val="CCECFF"/>
        </a:lt2>
        <a:accent1>
          <a:srgbClr val="8381B3"/>
        </a:accent1>
        <a:accent2>
          <a:srgbClr val="336699"/>
        </a:accent2>
        <a:accent3>
          <a:srgbClr val="AAADB8"/>
        </a:accent3>
        <a:accent4>
          <a:srgbClr val="ADADAD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yer (Standard) 2">
        <a:dk1>
          <a:srgbClr val="000000"/>
        </a:dk1>
        <a:lt1>
          <a:srgbClr val="FFFFFF"/>
        </a:lt1>
        <a:dk2>
          <a:srgbClr val="003366"/>
        </a:dk2>
        <a:lt2>
          <a:srgbClr val="6F84A5"/>
        </a:lt2>
        <a:accent1>
          <a:srgbClr val="CCFFCC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B9D6E7"/>
        </a:accent6>
        <a:hlink>
          <a:srgbClr val="0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86868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3C3C3"/>
        </a:accent5>
        <a:accent6>
          <a:srgbClr val="B8B8B8"/>
        </a:accent6>
        <a:hlink>
          <a:srgbClr val="EAEAE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4">
        <a:dk1>
          <a:srgbClr val="000000"/>
        </a:dk1>
        <a:lt1>
          <a:srgbClr val="FFFFFF"/>
        </a:lt1>
        <a:dk2>
          <a:srgbClr val="214121"/>
        </a:dk2>
        <a:lt2>
          <a:srgbClr val="5D6755"/>
        </a:lt2>
        <a:accent1>
          <a:srgbClr val="D8C68E"/>
        </a:accent1>
        <a:accent2>
          <a:srgbClr val="98B27D"/>
        </a:accent2>
        <a:accent3>
          <a:srgbClr val="FFFFFF"/>
        </a:accent3>
        <a:accent4>
          <a:srgbClr val="000000"/>
        </a:accent4>
        <a:accent5>
          <a:srgbClr val="E9DFC6"/>
        </a:accent5>
        <a:accent6>
          <a:srgbClr val="89A171"/>
        </a:accent6>
        <a:hlink>
          <a:srgbClr val="CC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5">
        <a:dk1>
          <a:srgbClr val="000000"/>
        </a:dk1>
        <a:lt1>
          <a:srgbClr val="FFFFFF"/>
        </a:lt1>
        <a:dk2>
          <a:srgbClr val="800000"/>
        </a:dk2>
        <a:lt2>
          <a:srgbClr val="6F605E"/>
        </a:lt2>
        <a:accent1>
          <a:srgbClr val="FFCC66"/>
        </a:accent1>
        <a:accent2>
          <a:srgbClr val="FFCCCC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B9"/>
        </a:accent6>
        <a:hlink>
          <a:srgbClr val="B24E76"/>
        </a:hlink>
        <a:folHlink>
          <a:srgbClr val="C1A4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6">
        <a:dk1>
          <a:srgbClr val="000000"/>
        </a:dk1>
        <a:lt1>
          <a:srgbClr val="FFFFCC"/>
        </a:lt1>
        <a:dk2>
          <a:srgbClr val="660033"/>
        </a:dk2>
        <a:lt2>
          <a:srgbClr val="CC9900"/>
        </a:lt2>
        <a:accent1>
          <a:srgbClr val="FF9966"/>
        </a:accent1>
        <a:accent2>
          <a:srgbClr val="996633"/>
        </a:accent2>
        <a:accent3>
          <a:srgbClr val="FFFFE2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D79EAB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7">
        <a:dk1>
          <a:srgbClr val="000000"/>
        </a:dk1>
        <a:lt1>
          <a:srgbClr val="FFFFFF"/>
        </a:lt1>
        <a:dk2>
          <a:srgbClr val="990066"/>
        </a:dk2>
        <a:lt2>
          <a:srgbClr val="969696"/>
        </a:lt2>
        <a:accent1>
          <a:srgbClr val="CCCCFF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2D8A"/>
        </a:accent6>
        <a:hlink>
          <a:srgbClr val="CE98CE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8">
        <a:dk1>
          <a:srgbClr val="000000"/>
        </a:dk1>
        <a:lt1>
          <a:srgbClr val="DFE3F5"/>
        </a:lt1>
        <a:dk2>
          <a:srgbClr val="000099"/>
        </a:dk2>
        <a:lt2>
          <a:srgbClr val="FF0066"/>
        </a:lt2>
        <a:accent1>
          <a:srgbClr val="8381B3"/>
        </a:accent1>
        <a:accent2>
          <a:srgbClr val="336699"/>
        </a:accent2>
        <a:accent3>
          <a:srgbClr val="AAAACA"/>
        </a:accent3>
        <a:accent4>
          <a:srgbClr val="BEC2D1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4474</Words>
  <Application>Microsoft Office PowerPoint</Application>
  <PresentationFormat>On-screen Show (4:3)</PresentationFormat>
  <Paragraphs>725</Paragraphs>
  <Slides>62</Slides>
  <Notes>62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62</vt:i4>
      </vt:variant>
    </vt:vector>
  </HeadingPairs>
  <TitlesOfParts>
    <vt:vector size="75" baseType="lpstr">
      <vt:lpstr>Arial</vt:lpstr>
      <vt:lpstr>Arial Black</vt:lpstr>
      <vt:lpstr>Calibri</vt:lpstr>
      <vt:lpstr>Comic Sans MS</vt:lpstr>
      <vt:lpstr>Helvetica</vt:lpstr>
      <vt:lpstr>MS Shell Dlg</vt:lpstr>
      <vt:lpstr>Symbol</vt:lpstr>
      <vt:lpstr>Times New Roman</vt:lpstr>
      <vt:lpstr>Wingdings</vt:lpstr>
      <vt:lpstr>Flyer (Standard)</vt:lpstr>
      <vt:lpstr>Clip</vt:lpstr>
      <vt:lpstr>Picture</vt:lpstr>
      <vt:lpstr>Image Bitmap</vt:lpstr>
      <vt:lpstr>Fundamentals of RE</vt:lpstr>
      <vt:lpstr>The scope of RE:   the WHY, WHAT, WHO  dimensions</vt:lpstr>
      <vt:lpstr>The WHY dimension</vt:lpstr>
      <vt:lpstr>The WHAT dimension</vt:lpstr>
      <vt:lpstr>The WHO dimension</vt:lpstr>
      <vt:lpstr>Statements about the System</vt:lpstr>
      <vt:lpstr>Statements may differ in scope</vt:lpstr>
      <vt:lpstr>Types of statements: system requirements,  software requirements</vt:lpstr>
      <vt:lpstr>Types of statements:  domain properties, assumptions, definitions</vt:lpstr>
      <vt:lpstr>Relating software reqs to system reqs:  the 4-variable model  [Parnas95]</vt:lpstr>
      <vt:lpstr>Mapping system reqs to software reqs involves satisfaction arguments</vt:lpstr>
      <vt:lpstr>The RE process  (1)</vt:lpstr>
      <vt:lpstr>Domain understanding</vt:lpstr>
      <vt:lpstr>Requirements elicitation</vt:lpstr>
      <vt:lpstr>The RE process  (2)</vt:lpstr>
      <vt:lpstr>The RE process  (3)</vt:lpstr>
      <vt:lpstr>Specification &amp; documentation</vt:lpstr>
      <vt:lpstr>The RE process  (4)</vt:lpstr>
      <vt:lpstr>Requirements consolidation</vt:lpstr>
      <vt:lpstr>Target qualities for RE process</vt:lpstr>
      <vt:lpstr>Types of RE errors &amp; flaws:  a wide palette</vt:lpstr>
      <vt:lpstr>Errors in a requirements document (RD)</vt:lpstr>
      <vt:lpstr>Flaws in a requirements document (RD)</vt:lpstr>
      <vt:lpstr>Flaws in a requirements document  (2)</vt:lpstr>
      <vt:lpstr>Elicitation techniques</vt:lpstr>
      <vt:lpstr>RE has multiple connections with other disciplines</vt:lpstr>
      <vt:lpstr>Domain analysis &amp; requirements elicitation: outline</vt:lpstr>
      <vt:lpstr>Stakeholder analysis</vt:lpstr>
      <vt:lpstr>Knowledge acquisition from stakeholders is difficult</vt:lpstr>
      <vt:lpstr>Background study</vt:lpstr>
      <vt:lpstr>Data collection</vt:lpstr>
      <vt:lpstr>Questionnaires</vt:lpstr>
      <vt:lpstr>Questionnaires should be carefully prepared</vt:lpstr>
      <vt:lpstr>Card sorts &amp; repertory grids</vt:lpstr>
      <vt:lpstr>Card sorts &amp; repertory grids  (2)</vt:lpstr>
      <vt:lpstr>Scenarios &amp; storyboards</vt:lpstr>
      <vt:lpstr>Scenarios</vt:lpstr>
      <vt:lpstr>Scenario example: meeting scheduling</vt:lpstr>
      <vt:lpstr>Types of scenario</vt:lpstr>
      <vt:lpstr>Scenarios: pros &amp; cons</vt:lpstr>
      <vt:lpstr>Prototypes &amp; mock-ups</vt:lpstr>
      <vt:lpstr>Requirements prototyping</vt:lpstr>
      <vt:lpstr>Prototypes &amp; mock-ups:  pros &amp; cons</vt:lpstr>
      <vt:lpstr>Knowledge reuse</vt:lpstr>
      <vt:lpstr>Reuse of domain-independent knowledge: requirements taxonomies</vt:lpstr>
      <vt:lpstr>Reuse of domain-independent knowledge: RD meta-model</vt:lpstr>
      <vt:lpstr>Reuse of domain-specific knowledge</vt:lpstr>
      <vt:lpstr>Reuse of domain-specific knowledge  (2)</vt:lpstr>
      <vt:lpstr>Knowledge reuse:  pros &amp; cons</vt:lpstr>
      <vt:lpstr>Domain analysis &amp; requirements elicitation: outline</vt:lpstr>
      <vt:lpstr>Interviews</vt:lpstr>
      <vt:lpstr>Types of interview</vt:lpstr>
      <vt:lpstr>    Interviews:  strengths &amp; difficulties</vt:lpstr>
      <vt:lpstr>    Guidelines for effective interviews</vt:lpstr>
      <vt:lpstr>    Guidelines for effective interviews  (2)</vt:lpstr>
      <vt:lpstr>Observation &amp; ethnographic studies</vt:lpstr>
      <vt:lpstr>Observation &amp; ethnographic studies: pros &amp; cons</vt:lpstr>
      <vt:lpstr>Group sessions</vt:lpstr>
      <vt:lpstr>Group sessions  (2)</vt:lpstr>
      <vt:lpstr>Group sessions: pros &amp; cons</vt:lpstr>
      <vt:lpstr>Combining techniques</vt:lpstr>
      <vt:lpstr>Domain analysis &amp; requirements elicitation: summary</vt:lpstr>
    </vt:vector>
  </TitlesOfParts>
  <Company>Pace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RE</dc:title>
  <dc:creator>Frank</dc:creator>
  <cp:lastModifiedBy>Waseem</cp:lastModifiedBy>
  <cp:revision>8</cp:revision>
  <dcterms:created xsi:type="dcterms:W3CDTF">2013-09-12T22:37:15Z</dcterms:created>
  <dcterms:modified xsi:type="dcterms:W3CDTF">2014-03-10T08:29:52Z</dcterms:modified>
</cp:coreProperties>
</file>