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 id="257" r:id="rId3"/>
    <p:sldId id="262" r:id="rId4"/>
    <p:sldId id="264" r:id="rId5"/>
    <p:sldId id="259" r:id="rId6"/>
    <p:sldId id="258" r:id="rId7"/>
    <p:sldId id="263" r:id="rId8"/>
    <p:sldId id="261" r:id="rId9"/>
    <p:sldId id="260" r:id="rId10"/>
    <p:sldId id="269" r:id="rId11"/>
    <p:sldId id="267" r:id="rId12"/>
    <p:sldId id="265" r:id="rId13"/>
    <p:sldId id="268" r:id="rId14"/>
    <p:sldId id="266" r:id="rId15"/>
    <p:sldId id="270" r:id="rId16"/>
    <p:sldId id="271" r:id="rId17"/>
    <p:sldId id="272" r:id="rId18"/>
    <p:sldId id="274" r:id="rId19"/>
    <p:sldId id="275" r:id="rId20"/>
    <p:sldId id="276" r:id="rId21"/>
    <p:sldId id="277" r:id="rId22"/>
    <p:sldId id="278" r:id="rId23"/>
    <p:sldId id="279" r:id="rId24"/>
    <p:sldId id="280" r:id="rId25"/>
    <p:sldId id="281" r:id="rId2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 d="1"/>
        <a:sy n="1" d="1"/>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609601"/>
            <a:ext cx="7772400" cy="4267200"/>
          </a:xfrm>
        </p:spPr>
        <p:txBody>
          <a:bodyPr anchor="b">
            <a:noAutofit/>
          </a:bodyPr>
          <a:lstStyle>
            <a:lvl1pPr>
              <a:lnSpc>
                <a:spcPct val="100000"/>
              </a:lnSpc>
              <a:defRPr sz="8000"/>
            </a:lvl1pPr>
          </a:lstStyle>
          <a:p>
            <a:r>
              <a:rPr lang="en-US" smtClean="0"/>
              <a:t>Click to edit Master title style</a:t>
            </a:r>
            <a:endParaRPr lang="en-US" dirty="0"/>
          </a:p>
        </p:txBody>
      </p:sp>
      <p:sp>
        <p:nvSpPr>
          <p:cNvPr id="3" name="Subtitle 2"/>
          <p:cNvSpPr>
            <a:spLocks noGrp="1"/>
          </p:cNvSpPr>
          <p:nvPr>
            <p:ph type="subTitle" idx="1"/>
          </p:nvPr>
        </p:nvSpPr>
        <p:spPr>
          <a:xfrm>
            <a:off x="1371600" y="4953000"/>
            <a:ext cx="6400800" cy="1219200"/>
          </a:xfrm>
        </p:spPr>
        <p:txBody>
          <a:bodyPr>
            <a:normAutofit/>
          </a:bodyPr>
          <a:lstStyle>
            <a:lvl1pPr marL="0" indent="0" algn="ctr">
              <a:buNone/>
              <a:defRPr sz="24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7" name="Date Placeholder 6"/>
          <p:cNvSpPr>
            <a:spLocks noGrp="1"/>
          </p:cNvSpPr>
          <p:nvPr>
            <p:ph type="dt" sz="half" idx="10"/>
          </p:nvPr>
        </p:nvSpPr>
        <p:spPr/>
        <p:txBody>
          <a:bodyPr/>
          <a:lstStyle/>
          <a:p>
            <a:fld id="{3824D5A3-B896-4BB3-8256-BE0855A46840}" type="datetimeFigureOut">
              <a:rPr lang="en-US" smtClean="0"/>
              <a:pPr/>
              <a:t>7/20/2014</a:t>
            </a:fld>
            <a:endParaRPr lang="en-US"/>
          </a:p>
        </p:txBody>
      </p:sp>
      <p:sp>
        <p:nvSpPr>
          <p:cNvPr id="8" name="Slide Number Placeholder 7"/>
          <p:cNvSpPr>
            <a:spLocks noGrp="1"/>
          </p:cNvSpPr>
          <p:nvPr>
            <p:ph type="sldNum" sz="quarter" idx="11"/>
          </p:nvPr>
        </p:nvSpPr>
        <p:spPr/>
        <p:txBody>
          <a:bodyPr/>
          <a:lstStyle/>
          <a:p>
            <a:fld id="{07933980-2219-41EB-8FA0-A649F69F95DF}" type="slidenum">
              <a:rPr lang="en-US" smtClean="0"/>
              <a:pPr/>
              <a:t>‹#›</a:t>
            </a:fld>
            <a:endParaRPr lang="en-US"/>
          </a:p>
        </p:txBody>
      </p:sp>
      <p:sp>
        <p:nvSpPr>
          <p:cNvPr id="9" name="Footer Placeholder 8"/>
          <p:cNvSpPr>
            <a:spLocks noGrp="1"/>
          </p:cNvSpPr>
          <p:nvPr>
            <p:ph type="ftr" sz="quarter" idx="12"/>
          </p:nvPr>
        </p:nvSpPr>
        <p:spPr/>
        <p:txBody>
          <a:bodyPr/>
          <a:lstStyle/>
          <a:p>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824D5A3-B896-4BB3-8256-BE0855A46840}" type="datetimeFigureOut">
              <a:rPr lang="en-US" smtClean="0"/>
              <a:pPr/>
              <a:t>7/20/2014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7933980-2219-41EB-8FA0-A649F69F95DF}"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824D5A3-B896-4BB3-8256-BE0855A46840}" type="datetimeFigureOut">
              <a:rPr lang="en-US" smtClean="0"/>
              <a:pPr/>
              <a:t>7/20/2014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7933980-2219-41EB-8FA0-A649F69F95DF}"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lvl5pPr>
              <a:defRPr/>
            </a:lvl5pPr>
            <a:lvl6pPr>
              <a:defRPr/>
            </a:lvl6pPr>
            <a:lvl7pPr>
              <a:defRPr/>
            </a:lvl7pPr>
            <a:lvl8pPr>
              <a:defRPr/>
            </a:lvl8pPr>
            <a:lvl9pPr>
              <a:buFont typeface="Arial" pitchFamily="34" charset="0"/>
              <a:buChar char="•"/>
              <a:defRPr/>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4" name="Date Placeholder 3"/>
          <p:cNvSpPr>
            <a:spLocks noGrp="1"/>
          </p:cNvSpPr>
          <p:nvPr>
            <p:ph type="dt" sz="half" idx="10"/>
          </p:nvPr>
        </p:nvSpPr>
        <p:spPr/>
        <p:txBody>
          <a:bodyPr/>
          <a:lstStyle/>
          <a:p>
            <a:fld id="{3824D5A3-B896-4BB3-8256-BE0855A46840}" type="datetimeFigureOut">
              <a:rPr lang="en-US" smtClean="0"/>
              <a:pPr/>
              <a:t>7/20/2014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7933980-2219-41EB-8FA0-A649F69F95DF}"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1371600"/>
            <a:ext cx="7772400" cy="2505075"/>
          </a:xfrm>
        </p:spPr>
        <p:txBody>
          <a:bodyPr anchor="b"/>
          <a:lstStyle>
            <a:lvl1pPr algn="ctr" defTabSz="914400" rtl="0" eaLnBrk="1" latinLnBrk="0" hangingPunct="1">
              <a:lnSpc>
                <a:spcPct val="100000"/>
              </a:lnSpc>
              <a:spcBef>
                <a:spcPct val="0"/>
              </a:spcBef>
              <a:buNone/>
              <a:defRPr lang="en-US" sz="4800" kern="1200" dirty="0" smtClean="0">
                <a:solidFill>
                  <a:schemeClr val="tx2"/>
                </a:solidFill>
                <a:effectLst>
                  <a:outerShdw blurRad="63500" dist="38100" dir="5400000" algn="t" rotWithShape="0">
                    <a:prstClr val="black">
                      <a:alpha val="25000"/>
                    </a:prstClr>
                  </a:outerShdw>
                </a:effectLst>
                <a:latin typeface="+mn-lt"/>
                <a:ea typeface="+mj-ea"/>
                <a:cs typeface="+mj-cs"/>
              </a:defRPr>
            </a:lvl1pPr>
          </a:lstStyle>
          <a:p>
            <a:r>
              <a:rPr lang="en-US" smtClean="0"/>
              <a:t>Click to edit Master title style</a:t>
            </a:r>
            <a:endParaRPr lang="en-US" dirty="0"/>
          </a:p>
        </p:txBody>
      </p:sp>
      <p:sp>
        <p:nvSpPr>
          <p:cNvPr id="3" name="Text Placeholder 2"/>
          <p:cNvSpPr>
            <a:spLocks noGrp="1"/>
          </p:cNvSpPr>
          <p:nvPr>
            <p:ph type="body" idx="1"/>
          </p:nvPr>
        </p:nvSpPr>
        <p:spPr>
          <a:xfrm>
            <a:off x="722313" y="4068763"/>
            <a:ext cx="7772400" cy="1131887"/>
          </a:xfrm>
        </p:spPr>
        <p:txBody>
          <a:bodyPr anchor="t"/>
          <a:lstStyle>
            <a:lvl1pPr marL="0" indent="0" algn="ctr">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824D5A3-B896-4BB3-8256-BE0855A46840}" type="datetimeFigureOut">
              <a:rPr lang="en-US" smtClean="0"/>
              <a:pPr/>
              <a:t>7/20/2014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7933980-2219-41EB-8FA0-A649F69F95DF}" type="slidenum">
              <a:rPr lang="en-US" smtClean="0"/>
              <a:pPr/>
              <a:t>‹#›</a:t>
            </a:fld>
            <a:endParaRPr lang="en-US"/>
          </a:p>
        </p:txBody>
      </p:sp>
      <p:sp>
        <p:nvSpPr>
          <p:cNvPr id="7" name="Oval 6"/>
          <p:cNvSpPr/>
          <p:nvPr/>
        </p:nvSpPr>
        <p:spPr>
          <a:xfrm>
            <a:off x="4495800" y="3924300"/>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p:cNvSpPr/>
          <p:nvPr/>
        </p:nvSpPr>
        <p:spPr>
          <a:xfrm>
            <a:off x="4695825" y="3924300"/>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Oval 8"/>
          <p:cNvSpPr/>
          <p:nvPr/>
        </p:nvSpPr>
        <p:spPr>
          <a:xfrm>
            <a:off x="4296728" y="3924300"/>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4" name="Content Placeholder 3"/>
          <p:cNvSpPr>
            <a:spLocks noGrp="1"/>
          </p:cNvSpPr>
          <p:nvPr>
            <p:ph sz="half" idx="2"/>
          </p:nvPr>
        </p:nvSpPr>
        <p:spPr>
          <a:xfrm>
            <a:off x="4648200" y="1600200"/>
            <a:ext cx="4038600" cy="4525963"/>
          </a:xfrm>
        </p:spPr>
        <p:txBody>
          <a:bodyPr/>
          <a:lstStyle>
            <a:lvl1pPr>
              <a:defRPr sz="2400"/>
            </a:lvl1pPr>
            <a:lvl2pPr>
              <a:defRPr sz="16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5" name="Date Placeholder 4"/>
          <p:cNvSpPr>
            <a:spLocks noGrp="1"/>
          </p:cNvSpPr>
          <p:nvPr>
            <p:ph type="dt" sz="half" idx="10"/>
          </p:nvPr>
        </p:nvSpPr>
        <p:spPr/>
        <p:txBody>
          <a:bodyPr/>
          <a:lstStyle/>
          <a:p>
            <a:fld id="{3824D5A3-B896-4BB3-8256-BE0855A46840}" type="datetimeFigureOut">
              <a:rPr lang="en-US" smtClean="0"/>
              <a:pPr/>
              <a:t>7/20/2014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7933980-2219-41EB-8FA0-A649F69F95DF}" type="slidenum">
              <a:rPr lang="en-US" smtClean="0"/>
              <a:pPr/>
              <a:t>‹#›</a:t>
            </a:fld>
            <a:endParaRPr lang="en-US"/>
          </a:p>
        </p:txBody>
      </p:sp>
      <p:sp>
        <p:nvSpPr>
          <p:cNvPr id="9" name="Content Placeholder 8"/>
          <p:cNvSpPr>
            <a:spLocks noGrp="1"/>
          </p:cNvSpPr>
          <p:nvPr>
            <p:ph sz="quarter" idx="13"/>
          </p:nvPr>
        </p:nvSpPr>
        <p:spPr>
          <a:xfrm>
            <a:off x="365760" y="1600200"/>
            <a:ext cx="4041648" cy="452628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600200"/>
            <a:ext cx="4040188" cy="609600"/>
          </a:xfrm>
        </p:spPr>
        <p:txBody>
          <a:bodyPr anchor="b">
            <a:noAutofit/>
          </a:bodyPr>
          <a:lstStyle>
            <a:lvl1pPr marL="0" indent="0" algn="ctr">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5" name="Text Placeholder 4"/>
          <p:cNvSpPr>
            <a:spLocks noGrp="1"/>
          </p:cNvSpPr>
          <p:nvPr>
            <p:ph type="body" sz="quarter" idx="3"/>
          </p:nvPr>
        </p:nvSpPr>
        <p:spPr>
          <a:xfrm>
            <a:off x="4648200" y="1600200"/>
            <a:ext cx="4041775" cy="609600"/>
          </a:xfrm>
        </p:spPr>
        <p:txBody>
          <a:bodyPr anchor="b">
            <a:noAutofit/>
          </a:bodyPr>
          <a:lstStyle>
            <a:lvl1pPr marL="0" indent="0" algn="ctr">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7" name="Date Placeholder 6"/>
          <p:cNvSpPr>
            <a:spLocks noGrp="1"/>
          </p:cNvSpPr>
          <p:nvPr>
            <p:ph type="dt" sz="half" idx="10"/>
          </p:nvPr>
        </p:nvSpPr>
        <p:spPr/>
        <p:txBody>
          <a:bodyPr/>
          <a:lstStyle/>
          <a:p>
            <a:fld id="{3824D5A3-B896-4BB3-8256-BE0855A46840}" type="datetimeFigureOut">
              <a:rPr lang="en-US" smtClean="0"/>
              <a:pPr/>
              <a:t>7/20/2014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7933980-2219-41EB-8FA0-A649F69F95DF}" type="slidenum">
              <a:rPr lang="en-US" smtClean="0"/>
              <a:pPr/>
              <a:t>‹#›</a:t>
            </a:fld>
            <a:endParaRPr lang="en-US"/>
          </a:p>
        </p:txBody>
      </p:sp>
      <p:sp>
        <p:nvSpPr>
          <p:cNvPr id="11" name="Content Placeholder 10"/>
          <p:cNvSpPr>
            <a:spLocks noGrp="1"/>
          </p:cNvSpPr>
          <p:nvPr>
            <p:ph sz="quarter" idx="13"/>
          </p:nvPr>
        </p:nvSpPr>
        <p:spPr>
          <a:xfrm>
            <a:off x="457200" y="2212848"/>
            <a:ext cx="4041648" cy="391363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3" name="Content Placeholder 12"/>
          <p:cNvSpPr>
            <a:spLocks noGrp="1"/>
          </p:cNvSpPr>
          <p:nvPr>
            <p:ph sz="quarter" idx="14"/>
          </p:nvPr>
        </p:nvSpPr>
        <p:spPr>
          <a:xfrm>
            <a:off x="4672584" y="2212848"/>
            <a:ext cx="4041648" cy="3913187"/>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3824D5A3-B896-4BB3-8256-BE0855A46840}" type="datetimeFigureOut">
              <a:rPr lang="en-US" smtClean="0"/>
              <a:pPr/>
              <a:t>7/20/2014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7933980-2219-41EB-8FA0-A649F69F95DF}"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824D5A3-B896-4BB3-8256-BE0855A46840}" type="datetimeFigureOut">
              <a:rPr lang="en-US" smtClean="0"/>
              <a:pPr/>
              <a:t>7/20/2014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7933980-2219-41EB-8FA0-A649F69F95DF}"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907087" y="266700"/>
            <a:ext cx="3008313" cy="2095500"/>
          </a:xfrm>
        </p:spPr>
        <p:txBody>
          <a:bodyPr anchor="b"/>
          <a:lstStyle>
            <a:lvl1pPr algn="ctr">
              <a:lnSpc>
                <a:spcPct val="100000"/>
              </a:lnSpc>
              <a:defRPr sz="2800" b="0">
                <a:effectLst>
                  <a:outerShdw blurRad="50800" dist="25400" dir="5400000" algn="t" rotWithShape="0">
                    <a:prstClr val="black">
                      <a:alpha val="25000"/>
                    </a:prstClr>
                  </a:outerShdw>
                </a:effectLst>
              </a:defRPr>
            </a:lvl1pPr>
          </a:lstStyle>
          <a:p>
            <a:r>
              <a:rPr lang="en-US" smtClean="0"/>
              <a:t>Click to edit Master title style</a:t>
            </a:r>
            <a:endParaRPr lang="en-US" dirty="0"/>
          </a:p>
        </p:txBody>
      </p:sp>
      <p:sp>
        <p:nvSpPr>
          <p:cNvPr id="3" name="Content Placeholder 2"/>
          <p:cNvSpPr>
            <a:spLocks noGrp="1"/>
          </p:cNvSpPr>
          <p:nvPr>
            <p:ph idx="1"/>
          </p:nvPr>
        </p:nvSpPr>
        <p:spPr>
          <a:xfrm>
            <a:off x="719137" y="273050"/>
            <a:ext cx="4995863"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5907087" y="2438400"/>
            <a:ext cx="3008313" cy="3687763"/>
          </a:xfrm>
        </p:spPr>
        <p:txBody>
          <a:bodyPr>
            <a:normAutofit/>
          </a:bodyPr>
          <a:lstStyle>
            <a:lvl1pPr marL="0" indent="0" algn="ctr">
              <a:lnSpc>
                <a:spcPct val="125000"/>
              </a:lnSpc>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824D5A3-B896-4BB3-8256-BE0855A46840}" type="datetimeFigureOut">
              <a:rPr lang="en-US" smtClean="0"/>
              <a:pPr/>
              <a:t>7/20/2014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7933980-2219-41EB-8FA0-A649F69F95DF}"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79576" y="228600"/>
            <a:ext cx="5711824" cy="895350"/>
          </a:xfrm>
        </p:spPr>
        <p:txBody>
          <a:bodyPr anchor="b"/>
          <a:lstStyle>
            <a:lvl1pPr algn="ctr">
              <a:lnSpc>
                <a:spcPct val="100000"/>
              </a:lnSpc>
              <a:defRPr sz="2800" b="0"/>
            </a:lvl1pPr>
          </a:lstStyle>
          <a:p>
            <a:r>
              <a:rPr lang="en-US" smtClean="0"/>
              <a:t>Click to edit Master title style</a:t>
            </a:r>
            <a:endParaRPr lang="en-US" dirty="0"/>
          </a:p>
        </p:txBody>
      </p:sp>
      <p:sp>
        <p:nvSpPr>
          <p:cNvPr id="3" name="Picture Placeholder 2"/>
          <p:cNvSpPr>
            <a:spLocks noGrp="1"/>
          </p:cNvSpPr>
          <p:nvPr>
            <p:ph type="pic" idx="1"/>
          </p:nvPr>
        </p:nvSpPr>
        <p:spPr>
          <a:xfrm>
            <a:off x="1508126" y="1143000"/>
            <a:ext cx="6054724" cy="4541044"/>
          </a:xfrm>
          <a:ln w="76200">
            <a:solidFill>
              <a:schemeClr val="bg1"/>
            </a:solidFill>
          </a:ln>
          <a:effectLst>
            <a:outerShdw blurRad="88900" dist="50800" dir="5400000" algn="ctr" rotWithShape="0">
              <a:srgbClr val="000000">
                <a:alpha val="25000"/>
              </a:srgbClr>
            </a:outerShdw>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1679576" y="5810250"/>
            <a:ext cx="5711824" cy="5334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824D5A3-B896-4BB3-8256-BE0855A46840}" type="datetimeFigureOut">
              <a:rPr lang="en-US" smtClean="0"/>
              <a:pPr/>
              <a:t>7/20/2014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7933980-2219-41EB-8FA0-A649F69F95DF}"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0"/>
            <a:ext cx="8229600" cy="1600200"/>
          </a:xfrm>
          <a:prstGeom prst="rect">
            <a:avLst/>
          </a:prstGeom>
        </p:spPr>
        <p:txBody>
          <a:bodyPr vert="horz" lIns="91440" tIns="45720" rIns="91440" bIns="45720" rtlCol="0" anchor="b">
            <a:no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4" name="Date Placeholder 3"/>
          <p:cNvSpPr>
            <a:spLocks noGrp="1"/>
          </p:cNvSpPr>
          <p:nvPr>
            <p:ph type="dt" sz="half" idx="2"/>
          </p:nvPr>
        </p:nvSpPr>
        <p:spPr>
          <a:xfrm>
            <a:off x="6363347" y="6356350"/>
            <a:ext cx="2085975" cy="365125"/>
          </a:xfrm>
          <a:prstGeom prst="rect">
            <a:avLst/>
          </a:prstGeom>
        </p:spPr>
        <p:txBody>
          <a:bodyPr vert="horz" lIns="91440" tIns="45720" rIns="45720" bIns="45720" rtlCol="0" anchor="ctr"/>
          <a:lstStyle>
            <a:lvl1pPr algn="r">
              <a:defRPr sz="1200">
                <a:solidFill>
                  <a:schemeClr val="tx1">
                    <a:lumMod val="65000"/>
                    <a:lumOff val="35000"/>
                  </a:schemeClr>
                </a:solidFill>
                <a:latin typeface="Century Gothic" pitchFamily="34" charset="0"/>
              </a:defRPr>
            </a:lvl1pPr>
          </a:lstStyle>
          <a:p>
            <a:fld id="{3824D5A3-B896-4BB3-8256-BE0855A46840}" type="datetimeFigureOut">
              <a:rPr lang="en-US" smtClean="0"/>
              <a:pPr/>
              <a:t>7/20/2014</a:t>
            </a:fld>
            <a:endParaRPr lang="en-US"/>
          </a:p>
        </p:txBody>
      </p:sp>
      <p:sp>
        <p:nvSpPr>
          <p:cNvPr id="5" name="Footer Placeholder 4"/>
          <p:cNvSpPr>
            <a:spLocks noGrp="1"/>
          </p:cNvSpPr>
          <p:nvPr>
            <p:ph type="ftr" sz="quarter" idx="3"/>
          </p:nvPr>
        </p:nvSpPr>
        <p:spPr>
          <a:xfrm>
            <a:off x="659165" y="6356350"/>
            <a:ext cx="2847975" cy="365125"/>
          </a:xfrm>
          <a:prstGeom prst="rect">
            <a:avLst/>
          </a:prstGeom>
        </p:spPr>
        <p:txBody>
          <a:bodyPr vert="horz" lIns="45720" tIns="45720" rIns="91440" bIns="45720" rtlCol="0" anchor="ctr"/>
          <a:lstStyle>
            <a:lvl1pPr algn="l">
              <a:defRPr sz="1200">
                <a:solidFill>
                  <a:schemeClr val="tx1">
                    <a:lumMod val="65000"/>
                    <a:lumOff val="35000"/>
                  </a:schemeClr>
                </a:solidFill>
                <a:latin typeface="Century Gothic" pitchFamily="34" charset="0"/>
              </a:defRPr>
            </a:lvl1pPr>
          </a:lstStyle>
          <a:p>
            <a:endParaRPr lang="en-US"/>
          </a:p>
        </p:txBody>
      </p:sp>
      <p:sp>
        <p:nvSpPr>
          <p:cNvPr id="6" name="Slide Number Placeholder 5"/>
          <p:cNvSpPr>
            <a:spLocks noGrp="1"/>
          </p:cNvSpPr>
          <p:nvPr>
            <p:ph type="sldNum" sz="quarter" idx="4"/>
          </p:nvPr>
        </p:nvSpPr>
        <p:spPr>
          <a:xfrm>
            <a:off x="8543278" y="6356350"/>
            <a:ext cx="561975" cy="365125"/>
          </a:xfrm>
          <a:prstGeom prst="rect">
            <a:avLst/>
          </a:prstGeom>
        </p:spPr>
        <p:txBody>
          <a:bodyPr vert="horz" lIns="27432" tIns="45720" rIns="45720" bIns="45720" rtlCol="0" anchor="ctr"/>
          <a:lstStyle>
            <a:lvl1pPr algn="l">
              <a:defRPr sz="1200">
                <a:solidFill>
                  <a:schemeClr val="tx1">
                    <a:lumMod val="65000"/>
                    <a:lumOff val="35000"/>
                  </a:schemeClr>
                </a:solidFill>
                <a:latin typeface="Century Gothic" pitchFamily="34" charset="0"/>
              </a:defRPr>
            </a:lvl1pPr>
          </a:lstStyle>
          <a:p>
            <a:fld id="{07933980-2219-41EB-8FA0-A649F69F95DF}" type="slidenum">
              <a:rPr lang="en-US" smtClean="0"/>
              <a:pPr/>
              <a:t>‹#›</a:t>
            </a:fld>
            <a:endParaRPr lang="en-US"/>
          </a:p>
        </p:txBody>
      </p:sp>
      <p:sp>
        <p:nvSpPr>
          <p:cNvPr id="7" name="Oval 6"/>
          <p:cNvSpPr/>
          <p:nvPr/>
        </p:nvSpPr>
        <p:spPr>
          <a:xfrm>
            <a:off x="8457760" y="6499384"/>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8" name="Oval 7"/>
          <p:cNvSpPr/>
          <p:nvPr/>
        </p:nvSpPr>
        <p:spPr>
          <a:xfrm>
            <a:off x="569119" y="6499384"/>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ctr" defTabSz="914400" rtl="0" eaLnBrk="1" latinLnBrk="0" hangingPunct="1">
        <a:lnSpc>
          <a:spcPts val="5800"/>
        </a:lnSpc>
        <a:spcBef>
          <a:spcPct val="0"/>
        </a:spcBef>
        <a:buNone/>
        <a:defRPr sz="5400" kern="1200">
          <a:solidFill>
            <a:schemeClr val="tx2"/>
          </a:solidFill>
          <a:effectLst>
            <a:outerShdw blurRad="63500" dist="38100" dir="5400000" algn="t" rotWithShape="0">
              <a:prstClr val="black">
                <a:alpha val="25000"/>
              </a:prstClr>
            </a:outerShdw>
          </a:effectLst>
          <a:latin typeface="+mn-lt"/>
          <a:ea typeface="+mj-ea"/>
          <a:cs typeface="+mj-cs"/>
        </a:defRPr>
      </a:lvl1pPr>
    </p:titleStyle>
    <p:bodyStyle>
      <a:lvl1pPr marL="342900" indent="-342900" algn="l" defTabSz="914400" rtl="0" eaLnBrk="1" latinLnBrk="0" hangingPunct="1">
        <a:spcBef>
          <a:spcPct val="20000"/>
        </a:spcBef>
        <a:buFont typeface="Arial" pitchFamily="34" charset="0"/>
        <a:buChar char="•"/>
        <a:defRPr sz="2400" kern="1200">
          <a:solidFill>
            <a:schemeClr val="tx1">
              <a:lumMod val="50000"/>
              <a:lumOff val="50000"/>
            </a:schemeClr>
          </a:solidFill>
          <a:latin typeface="+mj-lt"/>
          <a:ea typeface="+mn-ea"/>
          <a:cs typeface="+mn-cs"/>
        </a:defRPr>
      </a:lvl1pPr>
      <a:lvl2pPr marL="742950" indent="-28575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2pPr>
      <a:lvl3pPr marL="11430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3pPr>
      <a:lvl4pPr marL="1600200" indent="-22860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4pPr>
      <a:lvl5pPr marL="20574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5pPr>
      <a:lvl6pPr marL="2514600" indent="-22860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6pPr>
      <a:lvl7pPr marL="29718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7pPr>
      <a:lvl8pPr marL="3429000" indent="-22860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8pPr>
      <a:lvl9pPr marL="38862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4.gif"/><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6.gif"/><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7.gi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9.gif"/><Relationship Id="rId2" Type="http://schemas.openxmlformats.org/officeDocument/2006/relationships/image" Target="../media/image8.gif"/><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838200" y="1447800"/>
            <a:ext cx="7772400" cy="2133601"/>
          </a:xfrm>
        </p:spPr>
        <p:txBody>
          <a:bodyPr/>
          <a:lstStyle/>
          <a:p>
            <a:r>
              <a:rPr lang="en-US" dirty="0" smtClean="0"/>
              <a:t>Deprecation</a:t>
            </a:r>
            <a:endParaRPr lang="en-US" dirty="0"/>
          </a:p>
        </p:txBody>
      </p:sp>
      <p:sp>
        <p:nvSpPr>
          <p:cNvPr id="3" name="Subtitle 2"/>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xmlns="" val="406091621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a:t>Residual Value</a:t>
            </a:r>
          </a:p>
        </p:txBody>
      </p:sp>
      <p:sp>
        <p:nvSpPr>
          <p:cNvPr id="3" name="Content Placeholder 2"/>
          <p:cNvSpPr>
            <a:spLocks noGrp="1"/>
          </p:cNvSpPr>
          <p:nvPr>
            <p:ph idx="1"/>
          </p:nvPr>
        </p:nvSpPr>
        <p:spPr/>
        <p:txBody>
          <a:bodyPr/>
          <a:lstStyle/>
          <a:p>
            <a:r>
              <a:rPr lang="en-US" dirty="0"/>
              <a:t>A company owns a machine which was bought for 20,000€. This machine has a useful life of five years which has just ended. The company knows that if it sells the machine now it will be able to recover 10% of the price of acquisition.</a:t>
            </a:r>
          </a:p>
          <a:p>
            <a:r>
              <a:rPr lang="en-US" dirty="0"/>
              <a:t>Therefore, the residual value would be:</a:t>
            </a:r>
          </a:p>
          <a:p>
            <a:endParaRPr lang="en-US" dirty="0"/>
          </a:p>
        </p:txBody>
      </p:sp>
      <p:pic>
        <p:nvPicPr>
          <p:cNvPr id="3074" name="Picture 2" descr="C:\Users\Shaharyar Khan\Desktop\111.png"/>
          <p:cNvPicPr>
            <a:picLocks noChangeAspect="1" noChangeArrowheads="1"/>
          </p:cNvPicPr>
          <p:nvPr/>
        </p:nvPicPr>
        <p:blipFill>
          <a:blip r:embed="rId2">
            <a:extLst>
              <a:ext uri="{28A0092B-C50C-407E-A947-70E740481C1C}">
                <a14:useLocalDpi xmlns:a14="http://schemas.microsoft.com/office/drawing/2010/main" xmlns="" val="0"/>
              </a:ext>
            </a:extLst>
          </a:blip>
          <a:srcRect/>
          <a:stretch>
            <a:fillRect/>
          </a:stretch>
        </p:blipFill>
        <p:spPr bwMode="auto">
          <a:xfrm>
            <a:off x="1447800" y="4648200"/>
            <a:ext cx="6248400" cy="609600"/>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xmlns="" val="381431056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t>Characteristics </a:t>
            </a:r>
            <a:r>
              <a:rPr lang="en-US" i="1" dirty="0"/>
              <a:t>of the straight line method </a:t>
            </a:r>
          </a:p>
        </p:txBody>
      </p:sp>
      <p:sp>
        <p:nvSpPr>
          <p:cNvPr id="3" name="Content Placeholder 2"/>
          <p:cNvSpPr>
            <a:spLocks noGrp="1"/>
          </p:cNvSpPr>
          <p:nvPr>
            <p:ph idx="1"/>
          </p:nvPr>
        </p:nvSpPr>
        <p:spPr/>
        <p:txBody>
          <a:bodyPr/>
          <a:lstStyle/>
          <a:p>
            <a:endParaRPr lang="en-US" dirty="0" smtClean="0"/>
          </a:p>
          <a:p>
            <a:r>
              <a:rPr lang="en-US" dirty="0" smtClean="0"/>
              <a:t>The </a:t>
            </a:r>
            <a:r>
              <a:rPr lang="en-US" dirty="0"/>
              <a:t>depreciation expense is constant </a:t>
            </a:r>
            <a:endParaRPr lang="en-US" dirty="0" smtClean="0"/>
          </a:p>
          <a:p>
            <a:endParaRPr lang="en-US" dirty="0" smtClean="0"/>
          </a:p>
          <a:p>
            <a:r>
              <a:rPr lang="en-US" dirty="0"/>
              <a:t>T</a:t>
            </a:r>
            <a:r>
              <a:rPr lang="en-US" dirty="0" smtClean="0"/>
              <a:t>he </a:t>
            </a:r>
            <a:r>
              <a:rPr lang="en-US" dirty="0"/>
              <a:t>valuation of the company is </a:t>
            </a:r>
            <a:r>
              <a:rPr lang="en-US" dirty="0" smtClean="0"/>
              <a:t>easier</a:t>
            </a:r>
          </a:p>
          <a:p>
            <a:endParaRPr lang="en-US" dirty="0" smtClean="0"/>
          </a:p>
          <a:p>
            <a:r>
              <a:rPr lang="en-US" dirty="0" smtClean="0"/>
              <a:t>Easier </a:t>
            </a:r>
            <a:r>
              <a:rPr lang="en-US" dirty="0"/>
              <a:t>to adjust it if necessary</a:t>
            </a:r>
            <a:r>
              <a:rPr lang="en-US" dirty="0" smtClean="0"/>
              <a:t>.</a:t>
            </a:r>
          </a:p>
          <a:p>
            <a:endParaRPr lang="en-US" dirty="0" smtClean="0"/>
          </a:p>
          <a:p>
            <a:r>
              <a:rPr lang="en-US" dirty="0" smtClean="0"/>
              <a:t>Easy </a:t>
            </a:r>
            <a:r>
              <a:rPr lang="en-US" dirty="0"/>
              <a:t>to predict.</a:t>
            </a:r>
            <a:br>
              <a:rPr lang="en-US" dirty="0"/>
            </a:br>
            <a:r>
              <a:rPr lang="en-US" dirty="0"/>
              <a:t/>
            </a:r>
            <a:br>
              <a:rPr lang="en-US" dirty="0"/>
            </a:br>
            <a:endParaRPr lang="en-US" dirty="0"/>
          </a:p>
        </p:txBody>
      </p:sp>
    </p:spTree>
    <p:extLst>
      <p:ext uri="{BB962C8B-B14F-4D97-AF65-F5344CB8AC3E}">
        <p14:creationId xmlns:p14="http://schemas.microsoft.com/office/powerpoint/2010/main" xmlns="" val="185594617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a:t>
            </a:r>
            <a:endParaRPr lang="en-US" dirty="0"/>
          </a:p>
        </p:txBody>
      </p:sp>
      <p:sp>
        <p:nvSpPr>
          <p:cNvPr id="3" name="Content Placeholder 2"/>
          <p:cNvSpPr>
            <a:spLocks noGrp="1"/>
          </p:cNvSpPr>
          <p:nvPr>
            <p:ph idx="1"/>
          </p:nvPr>
        </p:nvSpPr>
        <p:spPr/>
        <p:txBody>
          <a:bodyPr/>
          <a:lstStyle/>
          <a:p>
            <a:r>
              <a:rPr lang="en-US" dirty="0"/>
              <a:t>For example, an equipment worth $1m with an estimated life of five years and salvage value of $100,000 would have the following depreciation schedule and asset value after each year as shown below.</a:t>
            </a:r>
            <a:br>
              <a:rPr lang="en-US" dirty="0"/>
            </a:br>
            <a:r>
              <a:rPr lang="en-US" dirty="0"/>
              <a:t/>
            </a:r>
            <a:br>
              <a:rPr lang="en-US" dirty="0"/>
            </a:br>
            <a:endParaRPr lang="en-US" dirty="0"/>
          </a:p>
        </p:txBody>
      </p:sp>
      <p:pic>
        <p:nvPicPr>
          <p:cNvPr id="2050" name="Picture 2" descr="C:\Users\Shaharyar Khan\Desktop\straight-line-depreciation-1.gif"/>
          <p:cNvPicPr>
            <a:picLocks noChangeAspect="1" noChangeArrowheads="1"/>
          </p:cNvPicPr>
          <p:nvPr/>
        </p:nvPicPr>
        <p:blipFill>
          <a:blip r:embed="rId2">
            <a:extLst>
              <a:ext uri="{28A0092B-C50C-407E-A947-70E740481C1C}">
                <a14:useLocalDpi xmlns:a14="http://schemas.microsoft.com/office/drawing/2010/main" xmlns="" val="0"/>
              </a:ext>
            </a:extLst>
          </a:blip>
          <a:srcRect/>
          <a:stretch>
            <a:fillRect/>
          </a:stretch>
        </p:blipFill>
        <p:spPr bwMode="auto">
          <a:xfrm>
            <a:off x="1143000" y="3581400"/>
            <a:ext cx="6934200" cy="2667000"/>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xmlns="" val="234606545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a:t>Accelerated depreciation</a:t>
            </a:r>
          </a:p>
        </p:txBody>
      </p:sp>
      <p:sp>
        <p:nvSpPr>
          <p:cNvPr id="3" name="Content Placeholder 2"/>
          <p:cNvSpPr>
            <a:spLocks noGrp="1"/>
          </p:cNvSpPr>
          <p:nvPr>
            <p:ph idx="1"/>
          </p:nvPr>
        </p:nvSpPr>
        <p:spPr/>
        <p:txBody>
          <a:bodyPr/>
          <a:lstStyle/>
          <a:p>
            <a:endParaRPr lang="en-US" b="1" dirty="0" smtClean="0"/>
          </a:p>
          <a:p>
            <a:r>
              <a:rPr lang="en-US" b="1" dirty="0" smtClean="0"/>
              <a:t>Accelerated </a:t>
            </a:r>
            <a:r>
              <a:rPr lang="en-US" b="1" dirty="0"/>
              <a:t>depreciation</a:t>
            </a:r>
            <a:r>
              <a:rPr lang="en-US" dirty="0"/>
              <a:t> refers to any one of several methods by which a company, for </a:t>
            </a:r>
            <a:r>
              <a:rPr lang="en-US" b="1" i="1" u="sng" dirty="0"/>
              <a:t>'financial accounting' or tax purposes</a:t>
            </a:r>
            <a:r>
              <a:rPr lang="en-US" dirty="0"/>
              <a:t>, </a:t>
            </a:r>
            <a:r>
              <a:rPr lang="en-US" b="1" i="1" u="sng" dirty="0"/>
              <a:t>depreciates a fixed asset in such a way</a:t>
            </a:r>
            <a:r>
              <a:rPr lang="en-US" dirty="0"/>
              <a:t> that the amount of depreciation taken each year is </a:t>
            </a:r>
            <a:r>
              <a:rPr lang="en-US" b="1" i="1" u="sng" dirty="0"/>
              <a:t>higher during the earlier years of an asset’s </a:t>
            </a:r>
            <a:r>
              <a:rPr lang="en-US" b="1" i="1" u="sng" dirty="0" smtClean="0"/>
              <a:t>life.</a:t>
            </a:r>
            <a:endParaRPr lang="en-US" b="1" i="1" u="sng" dirty="0"/>
          </a:p>
        </p:txBody>
      </p:sp>
    </p:spTree>
    <p:extLst>
      <p:ext uri="{BB962C8B-B14F-4D97-AF65-F5344CB8AC3E}">
        <p14:creationId xmlns:p14="http://schemas.microsoft.com/office/powerpoint/2010/main" xmlns="" val="30074944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a:t>Characteristics of </a:t>
            </a:r>
            <a:r>
              <a:rPr lang="en-US" i="1" dirty="0" smtClean="0"/>
              <a:t>the Accelerated </a:t>
            </a:r>
            <a:r>
              <a:rPr lang="en-US" i="1" dirty="0"/>
              <a:t>depreciation</a:t>
            </a:r>
            <a:endParaRPr lang="en-US" dirty="0"/>
          </a:p>
        </p:txBody>
      </p:sp>
      <p:sp>
        <p:nvSpPr>
          <p:cNvPr id="3" name="Content Placeholder 2"/>
          <p:cNvSpPr>
            <a:spLocks noGrp="1"/>
          </p:cNvSpPr>
          <p:nvPr>
            <p:ph idx="1"/>
          </p:nvPr>
        </p:nvSpPr>
        <p:spPr/>
        <p:txBody>
          <a:bodyPr>
            <a:normAutofit/>
          </a:bodyPr>
          <a:lstStyle/>
          <a:p>
            <a:endParaRPr lang="en-US" dirty="0" smtClean="0"/>
          </a:p>
          <a:p>
            <a:r>
              <a:rPr lang="en-US" dirty="0" smtClean="0"/>
              <a:t>Allows </a:t>
            </a:r>
            <a:r>
              <a:rPr lang="en-US" dirty="0"/>
              <a:t>companies to write off more of their assets in the </a:t>
            </a:r>
            <a:r>
              <a:rPr lang="en-US" b="1" i="1" u="sng" dirty="0"/>
              <a:t>earlier years </a:t>
            </a:r>
            <a:r>
              <a:rPr lang="en-US" dirty="0"/>
              <a:t>and </a:t>
            </a:r>
            <a:r>
              <a:rPr lang="en-US" b="1" i="1" u="sng" dirty="0"/>
              <a:t>less in the later </a:t>
            </a:r>
            <a:r>
              <a:rPr lang="en-US" b="1" i="1" u="sng" dirty="0" smtClean="0"/>
              <a:t>years</a:t>
            </a:r>
          </a:p>
          <a:p>
            <a:endParaRPr lang="en-US" b="1" i="1" u="sng" dirty="0" smtClean="0"/>
          </a:p>
          <a:p>
            <a:r>
              <a:rPr lang="en-US" dirty="0" smtClean="0"/>
              <a:t>The </a:t>
            </a:r>
            <a:r>
              <a:rPr lang="en-US" dirty="0"/>
              <a:t>biggest benefit of this method is the </a:t>
            </a:r>
            <a:r>
              <a:rPr lang="en-US" b="1" i="1" u="sng" dirty="0"/>
              <a:t>tax benefit</a:t>
            </a:r>
            <a:r>
              <a:rPr lang="en-US" dirty="0" smtClean="0"/>
              <a:t>.</a:t>
            </a:r>
          </a:p>
          <a:p>
            <a:endParaRPr lang="en-US" dirty="0" smtClean="0"/>
          </a:p>
          <a:p>
            <a:r>
              <a:rPr lang="en-US" dirty="0" smtClean="0"/>
              <a:t>By </a:t>
            </a:r>
            <a:r>
              <a:rPr lang="en-US" dirty="0"/>
              <a:t>writing off more assets against revenue, companies report </a:t>
            </a:r>
            <a:r>
              <a:rPr lang="en-US" b="1" i="1" u="sng" dirty="0"/>
              <a:t>lower income </a:t>
            </a:r>
            <a:r>
              <a:rPr lang="en-US" dirty="0"/>
              <a:t>and thus </a:t>
            </a:r>
            <a:r>
              <a:rPr lang="en-US" b="1" i="1" u="sng" dirty="0"/>
              <a:t>pay less tax.</a:t>
            </a:r>
            <a:r>
              <a:rPr lang="en-US" dirty="0"/>
              <a:t/>
            </a:r>
            <a:br>
              <a:rPr lang="en-US" dirty="0"/>
            </a:br>
            <a:r>
              <a:rPr lang="en-US" dirty="0"/>
              <a:t/>
            </a:r>
            <a:br>
              <a:rPr lang="en-US" dirty="0"/>
            </a:br>
            <a:endParaRPr lang="en-US" dirty="0"/>
          </a:p>
        </p:txBody>
      </p:sp>
    </p:spTree>
    <p:extLst>
      <p:ext uri="{BB962C8B-B14F-4D97-AF65-F5344CB8AC3E}">
        <p14:creationId xmlns:p14="http://schemas.microsoft.com/office/powerpoint/2010/main" xmlns="" val="185490740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a:t>Double Declining Balance (DDB) method</a:t>
            </a:r>
          </a:p>
        </p:txBody>
      </p:sp>
      <p:sp>
        <p:nvSpPr>
          <p:cNvPr id="3" name="Content Placeholder 2"/>
          <p:cNvSpPr>
            <a:spLocks noGrp="1"/>
          </p:cNvSpPr>
          <p:nvPr>
            <p:ph idx="1"/>
          </p:nvPr>
        </p:nvSpPr>
        <p:spPr/>
        <p:txBody>
          <a:bodyPr>
            <a:normAutofit lnSpcReduction="10000"/>
          </a:bodyPr>
          <a:lstStyle/>
          <a:p>
            <a:endParaRPr lang="en-US" dirty="0" smtClean="0"/>
          </a:p>
          <a:p>
            <a:r>
              <a:rPr lang="en-US" dirty="0" smtClean="0"/>
              <a:t>The </a:t>
            </a:r>
            <a:r>
              <a:rPr lang="en-US" dirty="0"/>
              <a:t>common method of accelerated depreciation is called the</a:t>
            </a:r>
            <a:r>
              <a:rPr lang="en-US" b="1" dirty="0"/>
              <a:t> </a:t>
            </a:r>
            <a:r>
              <a:rPr lang="en-US" b="1" i="1" u="sng" dirty="0"/>
              <a:t>double declining balance (DDB) method</a:t>
            </a:r>
            <a:r>
              <a:rPr lang="en-US" b="1" i="1" u="sng" dirty="0" smtClean="0"/>
              <a:t>.</a:t>
            </a:r>
          </a:p>
          <a:p>
            <a:endParaRPr lang="en-US" dirty="0"/>
          </a:p>
          <a:p>
            <a:r>
              <a:rPr lang="en-US" dirty="0"/>
              <a:t>This is where the depreciation </a:t>
            </a:r>
            <a:r>
              <a:rPr lang="en-US" b="1" i="1" u="sng" dirty="0"/>
              <a:t>expense doubles the straight line depreciation expense of the first year. </a:t>
            </a:r>
            <a:endParaRPr lang="en-US" b="1" i="1" u="sng" dirty="0" smtClean="0"/>
          </a:p>
          <a:p>
            <a:endParaRPr lang="en-US" b="1" i="1" u="sng" dirty="0"/>
          </a:p>
          <a:p>
            <a:r>
              <a:rPr lang="en-US" dirty="0" smtClean="0"/>
              <a:t>The </a:t>
            </a:r>
            <a:r>
              <a:rPr lang="en-US" dirty="0"/>
              <a:t>same percentage is then applied to the </a:t>
            </a:r>
            <a:r>
              <a:rPr lang="en-US" b="1" i="1" u="sng" dirty="0"/>
              <a:t>non depreciated amount in the subsequent years</a:t>
            </a:r>
            <a:r>
              <a:rPr lang="en-US" dirty="0"/>
              <a:t>.</a:t>
            </a:r>
            <a:br>
              <a:rPr lang="en-US" dirty="0"/>
            </a:br>
            <a:r>
              <a:rPr lang="en-US" dirty="0"/>
              <a:t/>
            </a:r>
            <a:br>
              <a:rPr lang="en-US" dirty="0"/>
            </a:br>
            <a:endParaRPr lang="en-US" dirty="0"/>
          </a:p>
        </p:txBody>
      </p:sp>
    </p:spTree>
    <p:extLst>
      <p:ext uri="{BB962C8B-B14F-4D97-AF65-F5344CB8AC3E}">
        <p14:creationId xmlns:p14="http://schemas.microsoft.com/office/powerpoint/2010/main" xmlns="" val="231600831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a:t>Formula </a:t>
            </a:r>
          </a:p>
        </p:txBody>
      </p:sp>
      <p:sp>
        <p:nvSpPr>
          <p:cNvPr id="3" name="Content Placeholder 2"/>
          <p:cNvSpPr>
            <a:spLocks noGrp="1"/>
          </p:cNvSpPr>
          <p:nvPr>
            <p:ph idx="1"/>
          </p:nvPr>
        </p:nvSpPr>
        <p:spPr/>
        <p:txBody>
          <a:bodyPr>
            <a:normAutofit/>
          </a:bodyPr>
          <a:lstStyle/>
          <a:p>
            <a:endParaRPr lang="en-US" dirty="0"/>
          </a:p>
        </p:txBody>
      </p:sp>
      <p:pic>
        <p:nvPicPr>
          <p:cNvPr id="5122" name="Picture 2" descr="C:\Users\Shaharyar Khan\Desktop\Untitled.png"/>
          <p:cNvPicPr>
            <a:picLocks noChangeAspect="1" noChangeArrowheads="1"/>
          </p:cNvPicPr>
          <p:nvPr/>
        </p:nvPicPr>
        <p:blipFill>
          <a:blip r:embed="rId2">
            <a:extLst>
              <a:ext uri="{28A0092B-C50C-407E-A947-70E740481C1C}">
                <a14:useLocalDpi xmlns:a14="http://schemas.microsoft.com/office/drawing/2010/main" xmlns="" val="0"/>
              </a:ext>
            </a:extLst>
          </a:blip>
          <a:srcRect/>
          <a:stretch>
            <a:fillRect/>
          </a:stretch>
        </p:blipFill>
        <p:spPr bwMode="auto">
          <a:xfrm>
            <a:off x="990600" y="2819400"/>
            <a:ext cx="7086600" cy="1752600"/>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xmlns="" val="192331175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a:t>Example</a:t>
            </a:r>
          </a:p>
        </p:txBody>
      </p:sp>
      <p:sp>
        <p:nvSpPr>
          <p:cNvPr id="3" name="Content Placeholder 2"/>
          <p:cNvSpPr>
            <a:spLocks noGrp="1"/>
          </p:cNvSpPr>
          <p:nvPr>
            <p:ph idx="1"/>
          </p:nvPr>
        </p:nvSpPr>
        <p:spPr/>
        <p:txBody>
          <a:bodyPr>
            <a:normAutofit/>
          </a:bodyPr>
          <a:lstStyle/>
          <a:p>
            <a:r>
              <a:rPr lang="en-US" sz="1600" dirty="0"/>
              <a:t>For example, an equipment worth $1m with an estimated life of five years and salvage value of $100,000 would have the following depreciation schedule and asset value after each year as shown below.</a:t>
            </a:r>
            <a:r>
              <a:rPr lang="en-US" sz="1800" dirty="0"/>
              <a:t/>
            </a:r>
            <a:br>
              <a:rPr lang="en-US" sz="1800" dirty="0"/>
            </a:br>
            <a:endParaRPr lang="en-US" sz="1800" dirty="0"/>
          </a:p>
        </p:txBody>
      </p:sp>
      <p:pic>
        <p:nvPicPr>
          <p:cNvPr id="5" name="Picture 2" descr="C:\Users\Shaharyar Khan\Desktop\accelerated-depreciation-1.gif"/>
          <p:cNvPicPr>
            <a:picLocks noChangeAspect="1" noChangeArrowheads="1"/>
          </p:cNvPicPr>
          <p:nvPr/>
        </p:nvPicPr>
        <p:blipFill>
          <a:blip r:embed="rId2">
            <a:extLst>
              <a:ext uri="{28A0092B-C50C-407E-A947-70E740481C1C}">
                <a14:useLocalDpi xmlns:a14="http://schemas.microsoft.com/office/drawing/2010/main" xmlns="" val="0"/>
              </a:ext>
            </a:extLst>
          </a:blip>
          <a:srcRect/>
          <a:stretch>
            <a:fillRect/>
          </a:stretch>
        </p:blipFill>
        <p:spPr bwMode="auto">
          <a:xfrm>
            <a:off x="838200" y="2590800"/>
            <a:ext cx="7391400" cy="3854929"/>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xmlns="" val="4226992188"/>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a:t>Straight Line vs Accelerated Depreciation</a:t>
            </a:r>
          </a:p>
        </p:txBody>
      </p:sp>
      <p:sp>
        <p:nvSpPr>
          <p:cNvPr id="3" name="Content Placeholder 2"/>
          <p:cNvSpPr>
            <a:spLocks noGrp="1"/>
          </p:cNvSpPr>
          <p:nvPr>
            <p:ph idx="1"/>
          </p:nvPr>
        </p:nvSpPr>
        <p:spPr/>
        <p:txBody>
          <a:bodyPr>
            <a:normAutofit lnSpcReduction="10000"/>
          </a:bodyPr>
          <a:lstStyle/>
          <a:p>
            <a:r>
              <a:rPr lang="en-US" dirty="0"/>
              <a:t>In order to make the comparison as fair as possible, let’s assume company XYZ is just starting out as a business and they bought several new computers for their staff. The purchase value of the computers is $10,000.</a:t>
            </a:r>
          </a:p>
          <a:p>
            <a:r>
              <a:rPr lang="en-US" dirty="0"/>
              <a:t>Computers do not have a long useful life, but five years is realistic and adequate. Computers also deteriorate in value much quicker in the first year than the later years so an accelerated depreciation method is more than satisfactory. At then end of five years, computers are generally worthless so the salvage value will be $0</a:t>
            </a:r>
            <a:r>
              <a:rPr lang="en-US" dirty="0" smtClean="0"/>
              <a:t>.</a:t>
            </a:r>
            <a:endParaRPr lang="en-US" dirty="0"/>
          </a:p>
        </p:txBody>
      </p:sp>
    </p:spTree>
    <p:extLst>
      <p:ext uri="{BB962C8B-B14F-4D97-AF65-F5344CB8AC3E}">
        <p14:creationId xmlns:p14="http://schemas.microsoft.com/office/powerpoint/2010/main" xmlns="" val="565857583"/>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a:t>Example</a:t>
            </a:r>
          </a:p>
        </p:txBody>
      </p:sp>
      <p:sp>
        <p:nvSpPr>
          <p:cNvPr id="3" name="Content Placeholder 2"/>
          <p:cNvSpPr>
            <a:spLocks noGrp="1"/>
          </p:cNvSpPr>
          <p:nvPr>
            <p:ph idx="1"/>
          </p:nvPr>
        </p:nvSpPr>
        <p:spPr/>
        <p:txBody>
          <a:bodyPr/>
          <a:lstStyle/>
          <a:p>
            <a:endParaRPr lang="en-US"/>
          </a:p>
        </p:txBody>
      </p:sp>
      <p:pic>
        <p:nvPicPr>
          <p:cNvPr id="6146" name="Picture 2" descr="C:\Users\Shaharyar Khan\Desktop\accelerated-straight-line-depreciation-1.gif"/>
          <p:cNvPicPr>
            <a:picLocks noChangeAspect="1" noChangeArrowheads="1"/>
          </p:cNvPicPr>
          <p:nvPr/>
        </p:nvPicPr>
        <p:blipFill>
          <a:blip r:embed="rId2">
            <a:extLst>
              <a:ext uri="{28A0092B-C50C-407E-A947-70E740481C1C}">
                <a14:useLocalDpi xmlns:a14="http://schemas.microsoft.com/office/drawing/2010/main" xmlns="" val="0"/>
              </a:ext>
            </a:extLst>
          </a:blip>
          <a:srcRect/>
          <a:stretch>
            <a:fillRect/>
          </a:stretch>
        </p:blipFill>
        <p:spPr bwMode="auto">
          <a:xfrm>
            <a:off x="381000" y="1752600"/>
            <a:ext cx="8534400" cy="4800600"/>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xmlns="" val="355495730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a:t>Definitions	</a:t>
            </a:r>
            <a:r>
              <a:rPr lang="en-US" b="1" i="1" dirty="0" smtClean="0">
                <a:effectLst/>
              </a:rPr>
              <a:t>		 </a:t>
            </a:r>
            <a:r>
              <a:rPr lang="en-US" sz="1800" b="1" i="1" dirty="0" smtClean="0">
                <a:effectLst/>
              </a:rPr>
              <a:t>continued</a:t>
            </a:r>
            <a:r>
              <a:rPr lang="en-US" sz="1800" b="1" i="1" dirty="0">
                <a:effectLst/>
              </a:rPr>
              <a:t>…</a:t>
            </a:r>
            <a:endParaRPr lang="en-US" sz="1800" dirty="0"/>
          </a:p>
        </p:txBody>
      </p:sp>
      <p:sp>
        <p:nvSpPr>
          <p:cNvPr id="3" name="Content Placeholder 2"/>
          <p:cNvSpPr>
            <a:spLocks noGrp="1"/>
          </p:cNvSpPr>
          <p:nvPr>
            <p:ph idx="1"/>
          </p:nvPr>
        </p:nvSpPr>
        <p:spPr/>
        <p:txBody>
          <a:bodyPr>
            <a:normAutofit fontScale="92500" lnSpcReduction="20000"/>
          </a:bodyPr>
          <a:lstStyle/>
          <a:p>
            <a:r>
              <a:rPr lang="en-US" dirty="0"/>
              <a:t>Depreciation is an </a:t>
            </a:r>
            <a:r>
              <a:rPr lang="en-US" b="1" i="1" u="sng" dirty="0"/>
              <a:t>income tax deduction </a:t>
            </a:r>
            <a:r>
              <a:rPr lang="en-US" dirty="0"/>
              <a:t>that allows a taxpayer to recover the </a:t>
            </a:r>
            <a:r>
              <a:rPr lang="en-US" b="1" i="1" u="sng" dirty="0"/>
              <a:t>cost or other basis of certain property.</a:t>
            </a:r>
          </a:p>
          <a:p>
            <a:endParaRPr lang="en-US" dirty="0"/>
          </a:p>
          <a:p>
            <a:r>
              <a:rPr lang="en-US" dirty="0"/>
              <a:t>The </a:t>
            </a:r>
            <a:r>
              <a:rPr lang="en-US" b="1" i="1" u="sng" dirty="0"/>
              <a:t>monetary value</a:t>
            </a:r>
            <a:r>
              <a:rPr lang="en-US" dirty="0"/>
              <a:t> of an </a:t>
            </a:r>
            <a:r>
              <a:rPr lang="en-US" b="1" i="1" u="sng" dirty="0"/>
              <a:t>asset decreases over time </a:t>
            </a:r>
            <a:r>
              <a:rPr lang="en-US" dirty="0"/>
              <a:t>due to use, wear and tear or obsolescence. This decrease is measured as depreciation</a:t>
            </a:r>
            <a:r>
              <a:rPr lang="en-US" dirty="0" smtClean="0"/>
              <a:t>.</a:t>
            </a:r>
          </a:p>
          <a:p>
            <a:endParaRPr lang="en-US" dirty="0"/>
          </a:p>
          <a:p>
            <a:r>
              <a:rPr lang="en-US" dirty="0"/>
              <a:t> A method of allocating the </a:t>
            </a:r>
            <a:r>
              <a:rPr lang="en-US" b="1" i="1" u="sng" dirty="0"/>
              <a:t>cost of a tangible asset over its useful life. </a:t>
            </a:r>
            <a:r>
              <a:rPr lang="en-US" dirty="0"/>
              <a:t>Businesses depreciate long-term assets for both tax and accounting purposes</a:t>
            </a:r>
            <a:r>
              <a:rPr lang="en-US" dirty="0" smtClean="0"/>
              <a:t>.</a:t>
            </a:r>
          </a:p>
          <a:p>
            <a:endParaRPr lang="en-US" dirty="0"/>
          </a:p>
          <a:p>
            <a:r>
              <a:rPr lang="en-US" dirty="0" smtClean="0"/>
              <a:t> </a:t>
            </a:r>
            <a:r>
              <a:rPr lang="en-US" dirty="0"/>
              <a:t>A decrease in an </a:t>
            </a:r>
            <a:r>
              <a:rPr lang="en-US" b="1" i="1" u="sng" dirty="0"/>
              <a:t>asset's value caused </a:t>
            </a:r>
            <a:r>
              <a:rPr lang="en-US" dirty="0"/>
              <a:t>by unfavorable market conditions.</a:t>
            </a:r>
            <a:endParaRPr lang="en-US" b="1" dirty="0">
              <a:solidFill>
                <a:schemeClr val="tx1"/>
              </a:solidFill>
            </a:endParaRPr>
          </a:p>
        </p:txBody>
      </p:sp>
    </p:spTree>
    <p:extLst>
      <p:ext uri="{BB962C8B-B14F-4D97-AF65-F5344CB8AC3E}">
        <p14:creationId xmlns:p14="http://schemas.microsoft.com/office/powerpoint/2010/main" xmlns="" val="1357216681"/>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err="1" smtClean="0"/>
              <a:t>Cont</a:t>
            </a:r>
            <a:r>
              <a:rPr lang="en-US" i="1" dirty="0" smtClean="0"/>
              <a:t>……..</a:t>
            </a:r>
            <a:endParaRPr lang="en-US" i="1" dirty="0"/>
          </a:p>
        </p:txBody>
      </p:sp>
      <p:sp>
        <p:nvSpPr>
          <p:cNvPr id="3" name="Content Placeholder 2"/>
          <p:cNvSpPr>
            <a:spLocks noGrp="1"/>
          </p:cNvSpPr>
          <p:nvPr>
            <p:ph idx="1"/>
          </p:nvPr>
        </p:nvSpPr>
        <p:spPr/>
        <p:txBody>
          <a:bodyPr>
            <a:normAutofit/>
          </a:bodyPr>
          <a:lstStyle/>
          <a:p>
            <a:r>
              <a:rPr lang="en-US" dirty="0" smtClean="0"/>
              <a:t>One of </a:t>
            </a:r>
            <a:r>
              <a:rPr lang="en-US" dirty="0"/>
              <a:t>the benefits to accelerated depreciation is </a:t>
            </a:r>
            <a:r>
              <a:rPr lang="en-US" dirty="0">
                <a:solidFill>
                  <a:srgbClr val="FF0000"/>
                </a:solidFill>
              </a:rPr>
              <a:t>the reduction of taxes</a:t>
            </a:r>
            <a:r>
              <a:rPr lang="en-US" dirty="0"/>
              <a:t>, but another point of great benefit is if the </a:t>
            </a:r>
            <a:r>
              <a:rPr lang="en-US" dirty="0">
                <a:solidFill>
                  <a:srgbClr val="FF0000"/>
                </a:solidFill>
              </a:rPr>
              <a:t>equipment requires maintenance</a:t>
            </a:r>
            <a:r>
              <a:rPr lang="en-US" dirty="0"/>
              <a:t>.</a:t>
            </a:r>
          </a:p>
          <a:p>
            <a:r>
              <a:rPr lang="en-US" dirty="0"/>
              <a:t>Accelerated depreciation will offset the increasing maintenance cost and essentially equalizes the combined charges of both </a:t>
            </a:r>
            <a:r>
              <a:rPr lang="en-US" dirty="0">
                <a:solidFill>
                  <a:srgbClr val="FF0000"/>
                </a:solidFill>
              </a:rPr>
              <a:t>maintenance and depreciation</a:t>
            </a:r>
            <a:r>
              <a:rPr lang="en-US" dirty="0" smtClean="0">
                <a:solidFill>
                  <a:srgbClr val="FF0000"/>
                </a:solidFill>
              </a:rPr>
              <a:t>.</a:t>
            </a:r>
          </a:p>
          <a:p>
            <a:r>
              <a:rPr lang="en-US" dirty="0" smtClean="0"/>
              <a:t> </a:t>
            </a:r>
            <a:r>
              <a:rPr lang="en-US" dirty="0"/>
              <a:t>The graph below is a simplified view of how the accelerated depreciation and maintenance cost works out to give a straight line total expense</a:t>
            </a:r>
            <a:r>
              <a:rPr lang="en-US" dirty="0" smtClean="0"/>
              <a:t>.</a:t>
            </a:r>
            <a:endParaRPr lang="en-US" dirty="0"/>
          </a:p>
        </p:txBody>
      </p:sp>
    </p:spTree>
    <p:extLst>
      <p:ext uri="{BB962C8B-B14F-4D97-AF65-F5344CB8AC3E}">
        <p14:creationId xmlns:p14="http://schemas.microsoft.com/office/powerpoint/2010/main" xmlns="" val="3635001272"/>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a:t>Graph</a:t>
            </a:r>
          </a:p>
        </p:txBody>
      </p:sp>
      <p:sp>
        <p:nvSpPr>
          <p:cNvPr id="3" name="Content Placeholder 2"/>
          <p:cNvSpPr>
            <a:spLocks noGrp="1"/>
          </p:cNvSpPr>
          <p:nvPr>
            <p:ph idx="1"/>
          </p:nvPr>
        </p:nvSpPr>
        <p:spPr/>
        <p:txBody>
          <a:bodyPr/>
          <a:lstStyle/>
          <a:p>
            <a:endParaRPr lang="en-US" dirty="0"/>
          </a:p>
        </p:txBody>
      </p:sp>
      <p:pic>
        <p:nvPicPr>
          <p:cNvPr id="7170" name="Picture 2" descr="C:\Users\Shaharyar Khan\Desktop\accelerated-straight-line-depreciation-2.gif"/>
          <p:cNvPicPr>
            <a:picLocks noChangeAspect="1" noChangeArrowheads="1"/>
          </p:cNvPicPr>
          <p:nvPr/>
        </p:nvPicPr>
        <p:blipFill>
          <a:blip r:embed="rId2">
            <a:extLst>
              <a:ext uri="{28A0092B-C50C-407E-A947-70E740481C1C}">
                <a14:useLocalDpi xmlns:a14="http://schemas.microsoft.com/office/drawing/2010/main" xmlns="" val="0"/>
              </a:ext>
            </a:extLst>
          </a:blip>
          <a:srcRect/>
          <a:stretch>
            <a:fillRect/>
          </a:stretch>
        </p:blipFill>
        <p:spPr bwMode="auto">
          <a:xfrm>
            <a:off x="4657725" y="1600200"/>
            <a:ext cx="4029075" cy="4495800"/>
          </a:xfrm>
          <a:prstGeom prst="rect">
            <a:avLst/>
          </a:prstGeom>
          <a:noFill/>
          <a:extLst>
            <a:ext uri="{909E8E84-426E-40DD-AFC4-6F175D3DCCD1}">
              <a14:hiddenFill xmlns:a14="http://schemas.microsoft.com/office/drawing/2010/main" xmlns="">
                <a:solidFill>
                  <a:srgbClr val="FFFFFF"/>
                </a:solidFill>
              </a14:hiddenFill>
            </a:ext>
          </a:extLst>
        </p:spPr>
      </p:pic>
      <p:pic>
        <p:nvPicPr>
          <p:cNvPr id="7171" name="Picture 3" descr="C:\Users\Shaharyar Khan\Desktop\accelerated-straight-line-depreciation-3.gif"/>
          <p:cNvPicPr>
            <a:picLocks noChangeAspect="1" noChangeArrowheads="1"/>
          </p:cNvPicPr>
          <p:nvPr/>
        </p:nvPicPr>
        <p:blipFill>
          <a:blip r:embed="rId3">
            <a:extLst>
              <a:ext uri="{28A0092B-C50C-407E-A947-70E740481C1C}">
                <a14:useLocalDpi xmlns:a14="http://schemas.microsoft.com/office/drawing/2010/main" xmlns="" val="0"/>
              </a:ext>
            </a:extLst>
          </a:blip>
          <a:srcRect/>
          <a:stretch>
            <a:fillRect/>
          </a:stretch>
        </p:blipFill>
        <p:spPr bwMode="auto">
          <a:xfrm>
            <a:off x="381000" y="1600200"/>
            <a:ext cx="3962400" cy="4495800"/>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xmlns="" val="3974786677"/>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a:t>Modified Accelerated Cost Recovery System (MACRS)</a:t>
            </a:r>
          </a:p>
        </p:txBody>
      </p:sp>
      <p:sp>
        <p:nvSpPr>
          <p:cNvPr id="3" name="Content Placeholder 2"/>
          <p:cNvSpPr>
            <a:spLocks noGrp="1"/>
          </p:cNvSpPr>
          <p:nvPr>
            <p:ph idx="1"/>
          </p:nvPr>
        </p:nvSpPr>
        <p:spPr/>
        <p:txBody>
          <a:bodyPr/>
          <a:lstStyle/>
          <a:p>
            <a:endParaRPr lang="en-US" dirty="0" smtClean="0"/>
          </a:p>
          <a:p>
            <a:r>
              <a:rPr lang="en-US" dirty="0" smtClean="0"/>
              <a:t>The </a:t>
            </a:r>
            <a:r>
              <a:rPr lang="en-US" dirty="0"/>
              <a:t>modified accelerated cost recovery system (MACRS) method of depreciation assigns specific types of assets to categories with distinct accelerated depreciation schedules. </a:t>
            </a:r>
            <a:endParaRPr lang="en-US" dirty="0" smtClean="0"/>
          </a:p>
          <a:p>
            <a:endParaRPr lang="en-US" dirty="0" smtClean="0"/>
          </a:p>
          <a:p>
            <a:r>
              <a:rPr lang="en-US" dirty="0" smtClean="0"/>
              <a:t>MACRS </a:t>
            </a:r>
            <a:r>
              <a:rPr lang="en-US" dirty="0"/>
              <a:t>is required by the IRS for tax reporting but is not approved by </a:t>
            </a:r>
            <a:r>
              <a:rPr lang="en-US" dirty="0" smtClean="0"/>
              <a:t>GAAP </a:t>
            </a:r>
            <a:r>
              <a:rPr lang="en-US" dirty="0"/>
              <a:t>(Generally Accepted Accounting Principles) for external reporting.</a:t>
            </a:r>
          </a:p>
        </p:txBody>
      </p:sp>
    </p:spTree>
    <p:extLst>
      <p:ext uri="{BB962C8B-B14F-4D97-AF65-F5344CB8AC3E}">
        <p14:creationId xmlns:p14="http://schemas.microsoft.com/office/powerpoint/2010/main" xmlns="" val="1872686531"/>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a:t>MACRS Depreciation Calculation</a:t>
            </a:r>
          </a:p>
        </p:txBody>
      </p:sp>
      <p:sp>
        <p:nvSpPr>
          <p:cNvPr id="3" name="Content Placeholder 2"/>
          <p:cNvSpPr>
            <a:spLocks noGrp="1"/>
          </p:cNvSpPr>
          <p:nvPr>
            <p:ph idx="1"/>
          </p:nvPr>
        </p:nvSpPr>
        <p:spPr/>
        <p:txBody>
          <a:bodyPr>
            <a:normAutofit fontScale="47500" lnSpcReduction="20000"/>
          </a:bodyPr>
          <a:lstStyle/>
          <a:p>
            <a:pPr fontAlgn="base"/>
            <a:r>
              <a:rPr lang="en-US" sz="3600" dirty="0"/>
              <a:t>To calculate depreciation for an asset using MACRS, first determine the asset’s classification, and then use the table </a:t>
            </a:r>
            <a:r>
              <a:rPr lang="en-US" sz="3600" dirty="0" smtClean="0"/>
              <a:t> </a:t>
            </a:r>
            <a:r>
              <a:rPr lang="en-US" sz="3600" dirty="0"/>
              <a:t>to find the appropriate depreciation schedule</a:t>
            </a:r>
            <a:r>
              <a:rPr lang="en-US" sz="3600" dirty="0" smtClean="0"/>
              <a:t>.</a:t>
            </a:r>
          </a:p>
          <a:p>
            <a:pPr fontAlgn="base"/>
            <a:endParaRPr lang="en-US" sz="3600" dirty="0"/>
          </a:p>
          <a:p>
            <a:pPr fontAlgn="base"/>
            <a:r>
              <a:rPr lang="en-US" sz="3600" dirty="0"/>
              <a:t>When using MACRS, an asset does not have any salvage value – the asset is always depreciated down to zero, since the sum of the depreciation rates for each category always adds up to 100%. </a:t>
            </a:r>
            <a:endParaRPr lang="en-US" sz="3600" dirty="0" smtClean="0"/>
          </a:p>
          <a:p>
            <a:pPr fontAlgn="base"/>
            <a:endParaRPr lang="en-US" sz="3600" dirty="0" smtClean="0"/>
          </a:p>
          <a:p>
            <a:pPr fontAlgn="base"/>
            <a:r>
              <a:rPr lang="en-US" sz="3600" dirty="0" smtClean="0"/>
              <a:t>When </a:t>
            </a:r>
            <a:r>
              <a:rPr lang="en-US" sz="3600" dirty="0"/>
              <a:t>calculating depreciation expense for MACRS, always use the original purchase price of the asset as the depreciable base for each period</a:t>
            </a:r>
            <a:r>
              <a:rPr lang="en-US" sz="3600" dirty="0" smtClean="0"/>
              <a:t>.</a:t>
            </a:r>
          </a:p>
          <a:p>
            <a:pPr fontAlgn="base"/>
            <a:endParaRPr lang="en-US" sz="3600" dirty="0" smtClean="0"/>
          </a:p>
          <a:p>
            <a:pPr fontAlgn="base"/>
            <a:r>
              <a:rPr lang="en-US" sz="3600" b="1" dirty="0" smtClean="0"/>
              <a:t>Note:</a:t>
            </a:r>
            <a:r>
              <a:rPr lang="en-US" sz="3600" dirty="0" smtClean="0"/>
              <a:t> </a:t>
            </a:r>
            <a:r>
              <a:rPr lang="en-US" sz="3600" dirty="0"/>
              <a:t>that each category is depreciated for one year longer than its classification period. An asset classified under 3-Year MACRS is depreciated for 4 years, an asset classified under 5-Year MACRS is depreciated for 6 years, and so on.</a:t>
            </a:r>
          </a:p>
          <a:p>
            <a:endParaRPr lang="en-US" dirty="0"/>
          </a:p>
        </p:txBody>
      </p:sp>
    </p:spTree>
    <p:extLst>
      <p:ext uri="{BB962C8B-B14F-4D97-AF65-F5344CB8AC3E}">
        <p14:creationId xmlns:p14="http://schemas.microsoft.com/office/powerpoint/2010/main" xmlns="" val="4203968135"/>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a:t>MACRS Depreciation Calculation</a:t>
            </a:r>
          </a:p>
        </p:txBody>
      </p:sp>
      <p:sp>
        <p:nvSpPr>
          <p:cNvPr id="3" name="Content Placeholder 2"/>
          <p:cNvSpPr>
            <a:spLocks noGrp="1"/>
          </p:cNvSpPr>
          <p:nvPr>
            <p:ph idx="1"/>
          </p:nvPr>
        </p:nvSpPr>
        <p:spPr/>
        <p:txBody>
          <a:bodyPr/>
          <a:lstStyle/>
          <a:p>
            <a:r>
              <a:rPr lang="en-US" dirty="0"/>
              <a:t>For example, an asset purchased for $100,000 that falls into the 3-Year MACRS category shown below, would be depreciated as follows</a:t>
            </a:r>
            <a:r>
              <a:rPr lang="en-US" dirty="0" smtClean="0"/>
              <a:t>:</a:t>
            </a:r>
          </a:p>
          <a:p>
            <a:endParaRPr lang="en-US" dirty="0"/>
          </a:p>
        </p:txBody>
      </p:sp>
      <p:pic>
        <p:nvPicPr>
          <p:cNvPr id="8195" name="Picture 3" descr="C:\Users\Shaharyar Khan\Desktop\Untitled.png"/>
          <p:cNvPicPr>
            <a:picLocks noChangeAspect="1" noChangeArrowheads="1"/>
          </p:cNvPicPr>
          <p:nvPr/>
        </p:nvPicPr>
        <p:blipFill>
          <a:blip r:embed="rId2">
            <a:extLst>
              <a:ext uri="{28A0092B-C50C-407E-A947-70E740481C1C}">
                <a14:useLocalDpi xmlns:a14="http://schemas.microsoft.com/office/drawing/2010/main" xmlns="" val="0"/>
              </a:ext>
            </a:extLst>
          </a:blip>
          <a:srcRect/>
          <a:stretch>
            <a:fillRect/>
          </a:stretch>
        </p:blipFill>
        <p:spPr bwMode="auto">
          <a:xfrm>
            <a:off x="533400" y="2895600"/>
            <a:ext cx="8153400" cy="3276600"/>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xmlns="" val="1499356620"/>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a:t>MACRS Depreciation Table</a:t>
            </a:r>
          </a:p>
        </p:txBody>
      </p:sp>
      <p:sp>
        <p:nvSpPr>
          <p:cNvPr id="3" name="Content Placeholder 2"/>
          <p:cNvSpPr>
            <a:spLocks noGrp="1"/>
          </p:cNvSpPr>
          <p:nvPr>
            <p:ph idx="1"/>
          </p:nvPr>
        </p:nvSpPr>
        <p:spPr/>
        <p:txBody>
          <a:bodyPr/>
          <a:lstStyle/>
          <a:p>
            <a:endParaRPr lang="en-US" dirty="0"/>
          </a:p>
        </p:txBody>
      </p:sp>
      <p:pic>
        <p:nvPicPr>
          <p:cNvPr id="9218" name="Picture 2" descr="C:\Users\Shaharyar Khan\Desktop\Untitled.png"/>
          <p:cNvPicPr>
            <a:picLocks noChangeAspect="1" noChangeArrowheads="1"/>
          </p:cNvPicPr>
          <p:nvPr/>
        </p:nvPicPr>
        <p:blipFill>
          <a:blip r:embed="rId2">
            <a:extLst>
              <a:ext uri="{28A0092B-C50C-407E-A947-70E740481C1C}">
                <a14:useLocalDpi xmlns:a14="http://schemas.microsoft.com/office/drawing/2010/main" xmlns="" val="0"/>
              </a:ext>
            </a:extLst>
          </a:blip>
          <a:srcRect/>
          <a:stretch>
            <a:fillRect/>
          </a:stretch>
        </p:blipFill>
        <p:spPr bwMode="auto">
          <a:xfrm>
            <a:off x="304800" y="1524000"/>
            <a:ext cx="8458200" cy="5105400"/>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xmlns="" val="196686195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a:t>Definitions</a:t>
            </a:r>
            <a:r>
              <a:rPr lang="en-US" b="1" i="1" dirty="0" smtClean="0">
                <a:effectLst/>
              </a:rPr>
              <a:t>			 	</a:t>
            </a:r>
            <a:r>
              <a:rPr lang="en-US" sz="1800" b="1" i="1" dirty="0">
                <a:effectLst/>
              </a:rPr>
              <a:t>…</a:t>
            </a:r>
            <a:r>
              <a:rPr lang="en-US" sz="1800" b="1" i="1" dirty="0" smtClean="0">
                <a:effectLst/>
              </a:rPr>
              <a:t>continued</a:t>
            </a:r>
            <a:endParaRPr lang="en-US" sz="1800" dirty="0"/>
          </a:p>
        </p:txBody>
      </p:sp>
      <p:sp>
        <p:nvSpPr>
          <p:cNvPr id="3" name="Content Placeholder 2"/>
          <p:cNvSpPr>
            <a:spLocks noGrp="1"/>
          </p:cNvSpPr>
          <p:nvPr>
            <p:ph idx="1"/>
          </p:nvPr>
        </p:nvSpPr>
        <p:spPr/>
        <p:txBody>
          <a:bodyPr/>
          <a:lstStyle/>
          <a:p>
            <a:endParaRPr lang="en-US" b="1" dirty="0" smtClean="0"/>
          </a:p>
          <a:p>
            <a:r>
              <a:rPr lang="en-US" sz="2200" dirty="0"/>
              <a:t>Depreciation represents the </a:t>
            </a:r>
            <a:r>
              <a:rPr lang="en-US" sz="2200" b="1" i="1" u="sng" dirty="0"/>
              <a:t>systematic allocation of the cost of a capital asset over a period of time </a:t>
            </a:r>
            <a:r>
              <a:rPr lang="en-US" sz="2200" dirty="0"/>
              <a:t>for financial reporting purposes, tax purposes, or both.</a:t>
            </a:r>
          </a:p>
          <a:p>
            <a:endParaRPr lang="en-US" sz="2200" dirty="0"/>
          </a:p>
          <a:p>
            <a:r>
              <a:rPr lang="en-US" sz="2200" dirty="0"/>
              <a:t>Generally, profitable firms prefer to use an </a:t>
            </a:r>
            <a:r>
              <a:rPr lang="en-US" sz="2200" b="1" i="1" u="sng" dirty="0"/>
              <a:t>accelerated method</a:t>
            </a:r>
            <a:r>
              <a:rPr lang="en-US" sz="2200" dirty="0"/>
              <a:t> for tax reporting purposes.</a:t>
            </a:r>
          </a:p>
          <a:p>
            <a:endParaRPr lang="en-US" sz="2200" dirty="0"/>
          </a:p>
        </p:txBody>
      </p:sp>
    </p:spTree>
    <p:extLst>
      <p:ext uri="{BB962C8B-B14F-4D97-AF65-F5344CB8AC3E}">
        <p14:creationId xmlns:p14="http://schemas.microsoft.com/office/powerpoint/2010/main" xmlns="" val="129998645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a:t>Importance of Deprecation </a:t>
            </a:r>
          </a:p>
        </p:txBody>
      </p:sp>
      <p:sp>
        <p:nvSpPr>
          <p:cNvPr id="3" name="Content Placeholder 2"/>
          <p:cNvSpPr>
            <a:spLocks noGrp="1"/>
          </p:cNvSpPr>
          <p:nvPr>
            <p:ph idx="1"/>
          </p:nvPr>
        </p:nvSpPr>
        <p:spPr/>
        <p:txBody>
          <a:bodyPr>
            <a:normAutofit lnSpcReduction="10000"/>
          </a:bodyPr>
          <a:lstStyle/>
          <a:p>
            <a:r>
              <a:rPr lang="en-US" dirty="0"/>
              <a:t>C</a:t>
            </a:r>
            <a:r>
              <a:rPr lang="en-US" dirty="0" smtClean="0"/>
              <a:t>oncept </a:t>
            </a:r>
            <a:r>
              <a:rPr lang="en-US" dirty="0"/>
              <a:t>and in practice plays a very important role in a </a:t>
            </a:r>
            <a:r>
              <a:rPr lang="en-US" b="1" i="1" u="sng" dirty="0"/>
              <a:t>company's cash </a:t>
            </a:r>
            <a:r>
              <a:rPr lang="en-US" b="1" i="1" u="sng" dirty="0" smtClean="0"/>
              <a:t>flow</a:t>
            </a:r>
          </a:p>
          <a:p>
            <a:endParaRPr lang="en-US" b="1" i="1" u="sng" dirty="0" smtClean="0"/>
          </a:p>
          <a:p>
            <a:r>
              <a:rPr lang="en-US" dirty="0" smtClean="0"/>
              <a:t>Firstly because </a:t>
            </a:r>
            <a:r>
              <a:rPr lang="en-US" dirty="0"/>
              <a:t>depreciation is a way of </a:t>
            </a:r>
            <a:r>
              <a:rPr lang="en-US" b="1" i="1" u="sng" dirty="0"/>
              <a:t>self finance</a:t>
            </a:r>
            <a:r>
              <a:rPr lang="en-US" dirty="0"/>
              <a:t> for an organization </a:t>
            </a:r>
            <a:endParaRPr lang="en-US" dirty="0" smtClean="0"/>
          </a:p>
          <a:p>
            <a:endParaRPr lang="en-US" dirty="0" smtClean="0"/>
          </a:p>
          <a:p>
            <a:r>
              <a:rPr lang="en-US" dirty="0" smtClean="0"/>
              <a:t>Secondly, </a:t>
            </a:r>
            <a:r>
              <a:rPr lang="en-US" dirty="0"/>
              <a:t>a way of </a:t>
            </a:r>
            <a:r>
              <a:rPr lang="en-US" b="1" i="1" u="sng" dirty="0"/>
              <a:t>decreasing taxes that the government claims </a:t>
            </a:r>
            <a:endParaRPr lang="en-US" b="1" i="1" u="sng" dirty="0" smtClean="0"/>
          </a:p>
          <a:p>
            <a:endParaRPr lang="en-US" dirty="0" smtClean="0"/>
          </a:p>
          <a:p>
            <a:r>
              <a:rPr lang="en-US" dirty="0" smtClean="0"/>
              <a:t>Company </a:t>
            </a:r>
            <a:r>
              <a:rPr lang="en-US" dirty="0"/>
              <a:t>doesn't have to pay taxes on depreciation which consequently enlarges </a:t>
            </a:r>
            <a:r>
              <a:rPr lang="en-US" b="1" i="1" u="sng" dirty="0"/>
              <a:t>the cash flow of the company.</a:t>
            </a:r>
          </a:p>
        </p:txBody>
      </p:sp>
    </p:spTree>
    <p:extLst>
      <p:ext uri="{BB962C8B-B14F-4D97-AF65-F5344CB8AC3E}">
        <p14:creationId xmlns:p14="http://schemas.microsoft.com/office/powerpoint/2010/main" xmlns="" val="421672685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a:t>Purposes of Deprecation </a:t>
            </a:r>
          </a:p>
        </p:txBody>
      </p:sp>
      <p:sp>
        <p:nvSpPr>
          <p:cNvPr id="3" name="Content Placeholder 2"/>
          <p:cNvSpPr>
            <a:spLocks noGrp="1"/>
          </p:cNvSpPr>
          <p:nvPr>
            <p:ph idx="1"/>
          </p:nvPr>
        </p:nvSpPr>
        <p:spPr/>
        <p:txBody>
          <a:bodyPr>
            <a:normAutofit fontScale="92500"/>
          </a:bodyPr>
          <a:lstStyle/>
          <a:p>
            <a:endParaRPr lang="en-US" dirty="0" smtClean="0"/>
          </a:p>
          <a:p>
            <a:r>
              <a:rPr lang="en-US" dirty="0" smtClean="0"/>
              <a:t>For </a:t>
            </a:r>
            <a:r>
              <a:rPr lang="en-US" b="1" i="1" u="sng" dirty="0"/>
              <a:t>accounting purposes</a:t>
            </a:r>
            <a:r>
              <a:rPr lang="en-US" dirty="0"/>
              <a:t>, depreciation indicates how much of an asset's value has </a:t>
            </a:r>
            <a:r>
              <a:rPr lang="en-US" dirty="0" smtClean="0"/>
              <a:t>been </a:t>
            </a:r>
            <a:r>
              <a:rPr lang="en-US" dirty="0"/>
              <a:t>used up</a:t>
            </a:r>
            <a:r>
              <a:rPr lang="en-US" dirty="0" smtClean="0"/>
              <a:t>.</a:t>
            </a:r>
          </a:p>
          <a:p>
            <a:endParaRPr lang="en-US" dirty="0" smtClean="0"/>
          </a:p>
          <a:p>
            <a:r>
              <a:rPr lang="en-US" dirty="0"/>
              <a:t>For </a:t>
            </a:r>
            <a:r>
              <a:rPr lang="en-US" b="1" i="1" u="sng" dirty="0"/>
              <a:t>tax purposes</a:t>
            </a:r>
            <a:r>
              <a:rPr lang="en-US" dirty="0"/>
              <a:t>, businesses can deduct the cost of the tangible assets they purchase as business </a:t>
            </a:r>
            <a:r>
              <a:rPr lang="en-US" dirty="0" smtClean="0"/>
              <a:t>expenses</a:t>
            </a:r>
          </a:p>
          <a:p>
            <a:endParaRPr lang="en-US" dirty="0" smtClean="0"/>
          </a:p>
          <a:p>
            <a:r>
              <a:rPr lang="en-US" dirty="0"/>
              <a:t>Businesses must depreciate these assets in accordance </a:t>
            </a:r>
            <a:r>
              <a:rPr lang="en-US" b="1" i="1" u="sng" dirty="0"/>
              <a:t>with </a:t>
            </a:r>
            <a:r>
              <a:rPr lang="en-US" b="1" i="1" u="sng" dirty="0" smtClean="0"/>
              <a:t>IRS (internal revenue services) </a:t>
            </a:r>
            <a:r>
              <a:rPr lang="en-US" b="1" i="1" u="sng" dirty="0"/>
              <a:t>rules </a:t>
            </a:r>
            <a:r>
              <a:rPr lang="en-US" dirty="0"/>
              <a:t>about </a:t>
            </a:r>
            <a:r>
              <a:rPr lang="en-US" b="1" i="1" u="sng" dirty="0"/>
              <a:t>how and when </a:t>
            </a:r>
            <a:r>
              <a:rPr lang="en-US" dirty="0"/>
              <a:t>the deduction may be taken based on </a:t>
            </a:r>
            <a:r>
              <a:rPr lang="en-US" b="1" i="1" u="sng" dirty="0"/>
              <a:t>what the asset is and how long it will last.</a:t>
            </a:r>
            <a:r>
              <a:rPr lang="en-US" dirty="0"/>
              <a:t/>
            </a:r>
            <a:br>
              <a:rPr lang="en-US" dirty="0"/>
            </a:br>
            <a:endParaRPr lang="en-US" dirty="0"/>
          </a:p>
          <a:p>
            <a:endParaRPr lang="en-US" dirty="0"/>
          </a:p>
        </p:txBody>
      </p:sp>
    </p:spTree>
    <p:extLst>
      <p:ext uri="{BB962C8B-B14F-4D97-AF65-F5344CB8AC3E}">
        <p14:creationId xmlns:p14="http://schemas.microsoft.com/office/powerpoint/2010/main" xmlns="" val="334602907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a:t>Depreciable Assets</a:t>
            </a:r>
          </a:p>
        </p:txBody>
      </p:sp>
      <p:sp>
        <p:nvSpPr>
          <p:cNvPr id="3" name="Content Placeholder 2"/>
          <p:cNvSpPr>
            <a:spLocks noGrp="1"/>
          </p:cNvSpPr>
          <p:nvPr>
            <p:ph idx="1"/>
          </p:nvPr>
        </p:nvSpPr>
        <p:spPr/>
        <p:txBody>
          <a:bodyPr>
            <a:noAutofit/>
          </a:bodyPr>
          <a:lstStyle/>
          <a:p>
            <a:r>
              <a:rPr lang="en-US" sz="3200" dirty="0"/>
              <a:t>Most types of </a:t>
            </a:r>
            <a:r>
              <a:rPr lang="en-US" sz="3200" b="1" i="1" u="sng" dirty="0"/>
              <a:t>tangible property </a:t>
            </a:r>
            <a:r>
              <a:rPr lang="en-US" sz="3200" dirty="0"/>
              <a:t>(except, land), such </a:t>
            </a:r>
            <a:r>
              <a:rPr lang="en-US" sz="3200" dirty="0" smtClean="0"/>
              <a:t>as</a:t>
            </a:r>
          </a:p>
          <a:p>
            <a:pPr lvl="2"/>
            <a:r>
              <a:rPr lang="en-US" sz="2000" dirty="0" smtClean="0"/>
              <a:t> </a:t>
            </a:r>
            <a:r>
              <a:rPr lang="en-US" sz="2000" dirty="0"/>
              <a:t>buildings, </a:t>
            </a:r>
            <a:endParaRPr lang="en-US" sz="2000" dirty="0" smtClean="0"/>
          </a:p>
          <a:p>
            <a:pPr lvl="2"/>
            <a:r>
              <a:rPr lang="en-US" sz="2000" dirty="0" smtClean="0"/>
              <a:t>machinery</a:t>
            </a:r>
            <a:r>
              <a:rPr lang="en-US" sz="2000" dirty="0"/>
              <a:t>, </a:t>
            </a:r>
            <a:endParaRPr lang="en-US" sz="2000" dirty="0" smtClean="0"/>
          </a:p>
          <a:p>
            <a:pPr lvl="2"/>
            <a:r>
              <a:rPr lang="en-US" sz="2000" dirty="0" smtClean="0"/>
              <a:t>vehicles</a:t>
            </a:r>
            <a:r>
              <a:rPr lang="en-US" sz="2000" dirty="0"/>
              <a:t>, furniture</a:t>
            </a:r>
            <a:r>
              <a:rPr lang="en-US" sz="2000" dirty="0" smtClean="0"/>
              <a:t>,</a:t>
            </a:r>
          </a:p>
          <a:p>
            <a:pPr lvl="2"/>
            <a:r>
              <a:rPr lang="en-US" sz="2000" dirty="0" smtClean="0"/>
              <a:t> </a:t>
            </a:r>
            <a:r>
              <a:rPr lang="en-US" sz="2000" dirty="0"/>
              <a:t>and equipment are depreciable. </a:t>
            </a:r>
            <a:endParaRPr lang="en-US" sz="2000" dirty="0" smtClean="0"/>
          </a:p>
          <a:p>
            <a:r>
              <a:rPr lang="en-US" sz="3200" dirty="0" smtClean="0"/>
              <a:t>Likewise</a:t>
            </a:r>
            <a:r>
              <a:rPr lang="en-US" sz="3200" dirty="0"/>
              <a:t>, certain </a:t>
            </a:r>
            <a:r>
              <a:rPr lang="en-US" sz="3200" b="1" i="1" u="sng" dirty="0"/>
              <a:t>intangible property</a:t>
            </a:r>
            <a:r>
              <a:rPr lang="en-US" sz="3200" dirty="0"/>
              <a:t>, such as </a:t>
            </a:r>
            <a:endParaRPr lang="en-US" sz="3200" dirty="0" smtClean="0"/>
          </a:p>
          <a:p>
            <a:pPr lvl="2"/>
            <a:r>
              <a:rPr lang="en-US" sz="2000" dirty="0" smtClean="0"/>
              <a:t>patents</a:t>
            </a:r>
            <a:r>
              <a:rPr lang="en-US" sz="2000" dirty="0"/>
              <a:t>, </a:t>
            </a:r>
            <a:endParaRPr lang="en-US" sz="2000" dirty="0" smtClean="0"/>
          </a:p>
          <a:p>
            <a:pPr lvl="2"/>
            <a:r>
              <a:rPr lang="en-US" sz="2000" dirty="0" smtClean="0"/>
              <a:t>copyrights</a:t>
            </a:r>
            <a:r>
              <a:rPr lang="en-US" sz="2000" dirty="0"/>
              <a:t>, and </a:t>
            </a:r>
            <a:endParaRPr lang="en-US" sz="2000" dirty="0" smtClean="0"/>
          </a:p>
          <a:p>
            <a:pPr lvl="2"/>
            <a:r>
              <a:rPr lang="en-US" sz="2000" dirty="0" smtClean="0"/>
              <a:t>computer </a:t>
            </a:r>
            <a:r>
              <a:rPr lang="en-US" sz="2000" dirty="0"/>
              <a:t>software is depreciable.</a:t>
            </a:r>
          </a:p>
        </p:txBody>
      </p:sp>
    </p:spTree>
    <p:extLst>
      <p:ext uri="{BB962C8B-B14F-4D97-AF65-F5344CB8AC3E}">
        <p14:creationId xmlns:p14="http://schemas.microsoft.com/office/powerpoint/2010/main" xmlns="" val="114815679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a:t>Methods of Depreciation</a:t>
            </a:r>
          </a:p>
        </p:txBody>
      </p:sp>
      <p:sp>
        <p:nvSpPr>
          <p:cNvPr id="3" name="Content Placeholder 2"/>
          <p:cNvSpPr>
            <a:spLocks noGrp="1"/>
          </p:cNvSpPr>
          <p:nvPr>
            <p:ph idx="1"/>
          </p:nvPr>
        </p:nvSpPr>
        <p:spPr/>
        <p:txBody>
          <a:bodyPr/>
          <a:lstStyle/>
          <a:p>
            <a:endParaRPr lang="en-US" dirty="0" smtClean="0"/>
          </a:p>
          <a:p>
            <a:r>
              <a:rPr lang="en-US" dirty="0" smtClean="0"/>
              <a:t>Straight-line </a:t>
            </a:r>
            <a:r>
              <a:rPr lang="en-US" dirty="0"/>
              <a:t>depreciation</a:t>
            </a:r>
          </a:p>
          <a:p>
            <a:r>
              <a:rPr lang="en-US" dirty="0" smtClean="0"/>
              <a:t>Declining </a:t>
            </a:r>
            <a:r>
              <a:rPr lang="en-US" dirty="0"/>
              <a:t>Balance Method</a:t>
            </a:r>
          </a:p>
          <a:p>
            <a:r>
              <a:rPr lang="en-US" dirty="0" smtClean="0"/>
              <a:t>Annuity </a:t>
            </a:r>
            <a:r>
              <a:rPr lang="en-US" dirty="0"/>
              <a:t>depreciation</a:t>
            </a:r>
          </a:p>
          <a:p>
            <a:r>
              <a:rPr lang="en-US" dirty="0" smtClean="0"/>
              <a:t>Sum-of-years-digits </a:t>
            </a:r>
            <a:r>
              <a:rPr lang="en-US" dirty="0"/>
              <a:t>method</a:t>
            </a:r>
          </a:p>
          <a:p>
            <a:r>
              <a:rPr lang="en-US" dirty="0" smtClean="0"/>
              <a:t>Units-of-production </a:t>
            </a:r>
            <a:r>
              <a:rPr lang="en-US" dirty="0"/>
              <a:t>depreciation method</a:t>
            </a:r>
          </a:p>
          <a:p>
            <a:r>
              <a:rPr lang="en-US" dirty="0" smtClean="0"/>
              <a:t>Units </a:t>
            </a:r>
            <a:r>
              <a:rPr lang="en-US" dirty="0"/>
              <a:t>of time depreciation</a:t>
            </a:r>
          </a:p>
          <a:p>
            <a:r>
              <a:rPr lang="en-US" dirty="0" smtClean="0"/>
              <a:t>Group </a:t>
            </a:r>
            <a:r>
              <a:rPr lang="en-US" dirty="0"/>
              <a:t>depreciation method</a:t>
            </a:r>
          </a:p>
          <a:p>
            <a:r>
              <a:rPr lang="en-US" dirty="0" smtClean="0"/>
              <a:t>Composite </a:t>
            </a:r>
            <a:r>
              <a:rPr lang="en-US" dirty="0"/>
              <a:t>depreciation method</a:t>
            </a:r>
          </a:p>
          <a:p>
            <a:endParaRPr lang="en-US" dirty="0"/>
          </a:p>
        </p:txBody>
      </p:sp>
    </p:spTree>
    <p:extLst>
      <p:ext uri="{BB962C8B-B14F-4D97-AF65-F5344CB8AC3E}">
        <p14:creationId xmlns:p14="http://schemas.microsoft.com/office/powerpoint/2010/main" xmlns="" val="22541186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a:t>Common Types of Depreciation</a:t>
            </a:r>
          </a:p>
        </p:txBody>
      </p:sp>
      <p:sp>
        <p:nvSpPr>
          <p:cNvPr id="3" name="Content Placeholder 2"/>
          <p:cNvSpPr>
            <a:spLocks noGrp="1"/>
          </p:cNvSpPr>
          <p:nvPr>
            <p:ph idx="1"/>
          </p:nvPr>
        </p:nvSpPr>
        <p:spPr/>
        <p:txBody>
          <a:bodyPr/>
          <a:lstStyle/>
          <a:p>
            <a:endParaRPr lang="en-US" b="1" dirty="0" smtClean="0"/>
          </a:p>
          <a:p>
            <a:r>
              <a:rPr lang="en-US" sz="3600" b="1" dirty="0" smtClean="0"/>
              <a:t>Straight </a:t>
            </a:r>
            <a:r>
              <a:rPr lang="en-US" sz="3600" b="1" dirty="0"/>
              <a:t>Straight-line (</a:t>
            </a:r>
            <a:r>
              <a:rPr lang="en-US" sz="3600" b="1" i="1" dirty="0"/>
              <a:t>SLSL</a:t>
            </a:r>
            <a:r>
              <a:rPr lang="en-US" sz="3600" b="1" dirty="0" smtClean="0"/>
              <a:t>)</a:t>
            </a:r>
            <a:endParaRPr lang="en-US" sz="3600" b="1" dirty="0"/>
          </a:p>
          <a:p>
            <a:r>
              <a:rPr lang="en-US" sz="3600" b="1" dirty="0" smtClean="0"/>
              <a:t>Accelerated </a:t>
            </a:r>
            <a:r>
              <a:rPr lang="en-US" sz="3600" b="1" dirty="0"/>
              <a:t>Types</a:t>
            </a:r>
          </a:p>
          <a:p>
            <a:pPr lvl="1"/>
            <a:r>
              <a:rPr lang="en-US" sz="2400" b="1" dirty="0" smtClean="0"/>
              <a:t>Double </a:t>
            </a:r>
            <a:r>
              <a:rPr lang="en-US" sz="2400" b="1" dirty="0"/>
              <a:t>Declining Balance (</a:t>
            </a:r>
            <a:r>
              <a:rPr lang="en-US" sz="2400" b="1" i="1" dirty="0"/>
              <a:t>DDB</a:t>
            </a:r>
            <a:r>
              <a:rPr lang="en-US" sz="2400" b="1" dirty="0"/>
              <a:t>)</a:t>
            </a:r>
          </a:p>
          <a:p>
            <a:pPr lvl="1"/>
            <a:r>
              <a:rPr lang="en-US" sz="2400" b="1" dirty="0" smtClean="0"/>
              <a:t>Modified </a:t>
            </a:r>
            <a:r>
              <a:rPr lang="en-US" sz="2400" b="1" dirty="0"/>
              <a:t>Accelerated Cost Recovery System (</a:t>
            </a:r>
            <a:r>
              <a:rPr lang="en-US" sz="2400" b="1" i="1" dirty="0"/>
              <a:t>MACRS</a:t>
            </a:r>
            <a:r>
              <a:rPr lang="en-US" sz="2400" b="1" dirty="0"/>
              <a:t>)</a:t>
            </a:r>
            <a:endParaRPr lang="en-US" sz="2400" dirty="0"/>
          </a:p>
        </p:txBody>
      </p:sp>
    </p:spTree>
    <p:extLst>
      <p:ext uri="{BB962C8B-B14F-4D97-AF65-F5344CB8AC3E}">
        <p14:creationId xmlns:p14="http://schemas.microsoft.com/office/powerpoint/2010/main" xmlns="" val="230835680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a:t>Straight-line </a:t>
            </a:r>
            <a:r>
              <a:rPr lang="en-US" i="1" dirty="0" smtClean="0"/>
              <a:t>method</a:t>
            </a:r>
            <a:endParaRPr lang="en-US" i="1" dirty="0"/>
          </a:p>
        </p:txBody>
      </p:sp>
      <p:sp>
        <p:nvSpPr>
          <p:cNvPr id="4" name="Content Placeholder 3"/>
          <p:cNvSpPr>
            <a:spLocks noGrp="1"/>
          </p:cNvSpPr>
          <p:nvPr>
            <p:ph idx="1"/>
          </p:nvPr>
        </p:nvSpPr>
        <p:spPr/>
        <p:txBody>
          <a:bodyPr/>
          <a:lstStyle/>
          <a:p>
            <a:r>
              <a:rPr lang="en-US" dirty="0" smtClean="0"/>
              <a:t>Most  </a:t>
            </a:r>
            <a:r>
              <a:rPr lang="en-US" dirty="0"/>
              <a:t>common methods that businesses use is straight-line depreciation</a:t>
            </a:r>
            <a:r>
              <a:rPr lang="en-US" dirty="0" smtClean="0"/>
              <a:t>.</a:t>
            </a:r>
          </a:p>
          <a:p>
            <a:endParaRPr lang="en-US" dirty="0" smtClean="0"/>
          </a:p>
          <a:p>
            <a:r>
              <a:rPr lang="en-US" dirty="0" smtClean="0"/>
              <a:t>Take </a:t>
            </a:r>
            <a:r>
              <a:rPr lang="en-US" dirty="0"/>
              <a:t>the same amount of depreciation each year over the useful life of the property</a:t>
            </a:r>
            <a:r>
              <a:rPr lang="en-US" dirty="0" smtClean="0"/>
              <a:t>.</a:t>
            </a:r>
          </a:p>
          <a:p>
            <a:endParaRPr lang="en-US" dirty="0" smtClean="0"/>
          </a:p>
          <a:p>
            <a:r>
              <a:rPr lang="en-US" dirty="0"/>
              <a:t>The </a:t>
            </a:r>
            <a:r>
              <a:rPr lang="en-US" b="1" i="1" u="sng" dirty="0"/>
              <a:t>residual value </a:t>
            </a:r>
            <a:r>
              <a:rPr lang="en-US" dirty="0"/>
              <a:t>derives its calculation from a base price, calculated after depreciation.</a:t>
            </a:r>
          </a:p>
        </p:txBody>
      </p:sp>
      <p:pic>
        <p:nvPicPr>
          <p:cNvPr id="1026" name="Picture 2" descr="C:\Users\Shaharyar Khan\Desktop\dd5fde11e3699cc7c6491cb83d341309.png"/>
          <p:cNvPicPr>
            <a:picLocks noChangeAspect="1" noChangeArrowheads="1"/>
          </p:cNvPicPr>
          <p:nvPr/>
        </p:nvPicPr>
        <p:blipFill>
          <a:blip r:embed="rId2">
            <a:extLst>
              <a:ext uri="{28A0092B-C50C-407E-A947-70E740481C1C}">
                <a14:useLocalDpi xmlns:a14="http://schemas.microsoft.com/office/drawing/2010/main" xmlns="" val="0"/>
              </a:ext>
            </a:extLst>
          </a:blip>
          <a:srcRect/>
          <a:stretch>
            <a:fillRect/>
          </a:stretch>
        </p:blipFill>
        <p:spPr bwMode="auto">
          <a:xfrm>
            <a:off x="762000" y="5029200"/>
            <a:ext cx="7772400" cy="1214437"/>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xmlns="" val="497145745"/>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xecutive">
  <a:themeElements>
    <a:clrScheme name="Executive">
      <a:dk1>
        <a:sysClr val="windowText" lastClr="000000"/>
      </a:dk1>
      <a:lt1>
        <a:sysClr val="window" lastClr="FFFFFF"/>
      </a:lt1>
      <a:dk2>
        <a:srgbClr val="2F5897"/>
      </a:dk2>
      <a:lt2>
        <a:srgbClr val="E4E9EF"/>
      </a:lt2>
      <a:accent1>
        <a:srgbClr val="6076B4"/>
      </a:accent1>
      <a:accent2>
        <a:srgbClr val="9C5252"/>
      </a:accent2>
      <a:accent3>
        <a:srgbClr val="E68422"/>
      </a:accent3>
      <a:accent4>
        <a:srgbClr val="846648"/>
      </a:accent4>
      <a:accent5>
        <a:srgbClr val="63891F"/>
      </a:accent5>
      <a:accent6>
        <a:srgbClr val="758085"/>
      </a:accent6>
      <a:hlink>
        <a:srgbClr val="3399FF"/>
      </a:hlink>
      <a:folHlink>
        <a:srgbClr val="B2B2B2"/>
      </a:folHlink>
    </a:clrScheme>
    <a:fontScheme name="Executive">
      <a:majorFont>
        <a:latin typeface="Century Gothic"/>
        <a:ea typeface=""/>
        <a:cs typeface=""/>
        <a:font script="Jpan" typeface="HGｺﾞｼｯｸM"/>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Palatino Linotype"/>
        <a:ea typeface=""/>
        <a:cs typeface=""/>
        <a:font script="Jpan" typeface="HGS明朝E"/>
        <a:font script="Hang" typeface="맑은 고딕"/>
        <a:font script="Hans" typeface="宋体"/>
        <a:font script="Hant" typeface="新細明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Executiv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8575" cap="flat" cmpd="sng" algn="ctr">
          <a:solidFill>
            <a:schemeClr val="phClr"/>
          </a:solidFill>
          <a:prstDash val="solid"/>
        </a:ln>
        <a:ln w="508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50000">
              <a:schemeClr val="phClr">
                <a:tint val="80000"/>
                <a:satMod val="250000"/>
              </a:schemeClr>
            </a:gs>
            <a:gs pos="76000">
              <a:schemeClr val="phClr">
                <a:tint val="90000"/>
                <a:shade val="90000"/>
                <a:satMod val="200000"/>
              </a:schemeClr>
            </a:gs>
            <a:gs pos="92000">
              <a:schemeClr val="phClr">
                <a:tint val="90000"/>
                <a:shade val="70000"/>
                <a:satMod val="250000"/>
              </a:schemeClr>
            </a:gs>
          </a:gsLst>
          <a:path path="circle">
            <a:fillToRect l="50000" t="50000" r="50000" b="50000"/>
          </a:path>
        </a:gradFill>
        <a:blipFill>
          <a:blip xmlns:r="http://schemas.openxmlformats.org/officeDocument/2006/relationships" r:embed="rId1">
            <a:duotone>
              <a:schemeClr val="phClr">
                <a:tint val="95000"/>
              </a:schemeClr>
              <a:schemeClr val="phClr">
                <a:shade val="90000"/>
              </a:schemeClr>
            </a:duotone>
          </a:blip>
          <a:tile tx="0" ty="0" sx="100000" sy="10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Template for PhD Admission</Template>
  <TotalTime>209</TotalTime>
  <Words>945</Words>
  <Application>Microsoft Office PowerPoint</Application>
  <PresentationFormat>On-screen Show (4:3)</PresentationFormat>
  <Paragraphs>120</Paragraphs>
  <Slides>25</Slides>
  <Notes>0</Notes>
  <HiddenSlides>0</HiddenSlides>
  <MMClips>0</MMClips>
  <ScaleCrop>false</ScaleCrop>
  <HeadingPairs>
    <vt:vector size="4" baseType="variant">
      <vt:variant>
        <vt:lpstr>Theme</vt:lpstr>
      </vt:variant>
      <vt:variant>
        <vt:i4>1</vt:i4>
      </vt:variant>
      <vt:variant>
        <vt:lpstr>Slide Titles</vt:lpstr>
      </vt:variant>
      <vt:variant>
        <vt:i4>25</vt:i4>
      </vt:variant>
    </vt:vector>
  </HeadingPairs>
  <TitlesOfParts>
    <vt:vector size="26" baseType="lpstr">
      <vt:lpstr>Executive</vt:lpstr>
      <vt:lpstr>Deprecation</vt:lpstr>
      <vt:lpstr>Definitions    continued…</vt:lpstr>
      <vt:lpstr>Definitions     …continued</vt:lpstr>
      <vt:lpstr>Importance of Deprecation </vt:lpstr>
      <vt:lpstr>Purposes of Deprecation </vt:lpstr>
      <vt:lpstr>Depreciable Assets</vt:lpstr>
      <vt:lpstr>Methods of Depreciation</vt:lpstr>
      <vt:lpstr>Common Types of Depreciation</vt:lpstr>
      <vt:lpstr>Straight-line method</vt:lpstr>
      <vt:lpstr>Residual Value</vt:lpstr>
      <vt:lpstr>Characteristics of the straight line method </vt:lpstr>
      <vt:lpstr>Example</vt:lpstr>
      <vt:lpstr>Accelerated depreciation</vt:lpstr>
      <vt:lpstr>Characteristics of the Accelerated depreciation</vt:lpstr>
      <vt:lpstr>Double Declining Balance (DDB) method</vt:lpstr>
      <vt:lpstr>Formula </vt:lpstr>
      <vt:lpstr>Example</vt:lpstr>
      <vt:lpstr>Straight Line vs Accelerated Depreciation</vt:lpstr>
      <vt:lpstr>Example</vt:lpstr>
      <vt:lpstr>Cont……..</vt:lpstr>
      <vt:lpstr>Graph</vt:lpstr>
      <vt:lpstr>Modified Accelerated Cost Recovery System (MACRS)</vt:lpstr>
      <vt:lpstr>MACRS Depreciation Calculation</vt:lpstr>
      <vt:lpstr>MACRS Depreciation Calculation</vt:lpstr>
      <vt:lpstr>MACRS Depreciation Table</vt:lpstr>
    </vt:vector>
  </TitlesOfParts>
  <Company>HP</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Deprecation</dc:title>
  <dc:creator>Shaharyar Khan</dc:creator>
  <cp:lastModifiedBy>Atif</cp:lastModifiedBy>
  <cp:revision>18</cp:revision>
  <dcterms:created xsi:type="dcterms:W3CDTF">2014-03-12T18:17:44Z</dcterms:created>
  <dcterms:modified xsi:type="dcterms:W3CDTF">2014-07-20T17:16:28Z</dcterms:modified>
</cp:coreProperties>
</file>