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5pPr>
    <a:lvl6pPr marL="2286000" algn="l" defTabSz="914400" rtl="0" eaLnBrk="1" latinLnBrk="0" hangingPunct="1">
      <a:defRPr sz="2400" kern="1200">
        <a:solidFill>
          <a:schemeClr val="bg1"/>
        </a:solidFill>
        <a:latin typeface="Times New Roman" pitchFamily="16" charset="0"/>
        <a:ea typeface="+mn-ea"/>
        <a:cs typeface="+mn-cs"/>
      </a:defRPr>
    </a:lvl6pPr>
    <a:lvl7pPr marL="2743200" algn="l" defTabSz="914400" rtl="0" eaLnBrk="1" latinLnBrk="0" hangingPunct="1">
      <a:defRPr sz="2400" kern="1200">
        <a:solidFill>
          <a:schemeClr val="bg1"/>
        </a:solidFill>
        <a:latin typeface="Times New Roman" pitchFamily="16" charset="0"/>
        <a:ea typeface="+mn-ea"/>
        <a:cs typeface="+mn-cs"/>
      </a:defRPr>
    </a:lvl7pPr>
    <a:lvl8pPr marL="3200400" algn="l" defTabSz="914400" rtl="0" eaLnBrk="1" latinLnBrk="0" hangingPunct="1">
      <a:defRPr sz="2400" kern="1200">
        <a:solidFill>
          <a:schemeClr val="bg1"/>
        </a:solidFill>
        <a:latin typeface="Times New Roman" pitchFamily="16" charset="0"/>
        <a:ea typeface="+mn-ea"/>
        <a:cs typeface="+mn-cs"/>
      </a:defRPr>
    </a:lvl8pPr>
    <a:lvl9pPr marL="3657600" algn="l" defTabSz="914400" rtl="0" eaLnBrk="1" latinLnBrk="0" hangingPunct="1">
      <a:defRPr sz="2400" kern="1200">
        <a:solidFill>
          <a:schemeClr val="bg1"/>
        </a:solidFill>
        <a:latin typeface="Times New Roman" pitchFamily="1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1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pPr>
              <a:defRPr/>
            </a:pPr>
            <a:endParaRPr lang="en-US"/>
          </a:p>
        </p:txBody>
      </p:sp>
      <p:sp>
        <p:nvSpPr>
          <p:cNvPr id="2050"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defRPr/>
            </a:pPr>
            <a:endParaRPr lang="en-US"/>
          </a:p>
        </p:txBody>
      </p:sp>
      <p:sp>
        <p:nvSpPr>
          <p:cNvPr id="2051" name="Text Box 3"/>
          <p:cNvSpPr txBox="1">
            <a:spLocks noChangeArrowheads="1"/>
          </p:cNvSpPr>
          <p:nvPr/>
        </p:nvSpPr>
        <p:spPr bwMode="auto">
          <a:xfrm>
            <a:off x="0" y="0"/>
            <a:ext cx="2971800" cy="457200"/>
          </a:xfrm>
          <a:prstGeom prst="rect">
            <a:avLst/>
          </a:prstGeom>
          <a:noFill/>
          <a:ln w="9525">
            <a:noFill/>
            <a:round/>
            <a:headEnd/>
            <a:tailEnd/>
          </a:ln>
          <a:effectLst/>
        </p:spPr>
        <p:txBody>
          <a:bodyPr wrap="none" anchor="ctr"/>
          <a:lstStyle/>
          <a:p>
            <a:pPr>
              <a:defRPr/>
            </a:pPr>
            <a:endParaRPr lang="en-US"/>
          </a:p>
        </p:txBody>
      </p:sp>
      <p:sp>
        <p:nvSpPr>
          <p:cNvPr id="2052" name="Text Box 4"/>
          <p:cNvSpPr txBox="1">
            <a:spLocks noChangeArrowheads="1"/>
          </p:cNvSpPr>
          <p:nvPr/>
        </p:nvSpPr>
        <p:spPr bwMode="auto">
          <a:xfrm>
            <a:off x="3886200" y="0"/>
            <a:ext cx="2971800" cy="457200"/>
          </a:xfrm>
          <a:prstGeom prst="rect">
            <a:avLst/>
          </a:prstGeom>
          <a:noFill/>
          <a:ln w="9525">
            <a:noFill/>
            <a:round/>
            <a:headEnd/>
            <a:tailEnd/>
          </a:ln>
          <a:effectLst/>
        </p:spPr>
        <p:txBody>
          <a:bodyPr wrap="none" anchor="ctr"/>
          <a:lstStyle/>
          <a:p>
            <a:pPr>
              <a:defRPr/>
            </a:pPr>
            <a:endParaRPr lang="en-US"/>
          </a:p>
        </p:txBody>
      </p:sp>
      <p:sp>
        <p:nvSpPr>
          <p:cNvPr id="2053" name="Text Box 5"/>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pPr>
              <a:defRPr/>
            </a:pPr>
            <a:endParaRPr lang="en-US"/>
          </a:p>
        </p:txBody>
      </p:sp>
      <p:sp>
        <p:nvSpPr>
          <p:cNvPr id="2054" name="Rectangle 6"/>
          <p:cNvSpPr>
            <a:spLocks noGrp="1" noChangeArrowheads="1"/>
          </p:cNvSpPr>
          <p:nvPr>
            <p:ph type="body"/>
          </p:nvPr>
        </p:nvSpPr>
        <p:spPr bwMode="auto">
          <a:xfrm>
            <a:off x="914400" y="4343400"/>
            <a:ext cx="5027613" cy="41132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2055" name="Text Box 7"/>
          <p:cNvSpPr txBox="1">
            <a:spLocks noChangeArrowheads="1"/>
          </p:cNvSpPr>
          <p:nvPr/>
        </p:nvSpPr>
        <p:spPr bwMode="auto">
          <a:xfrm>
            <a:off x="0" y="8686800"/>
            <a:ext cx="2971800" cy="457200"/>
          </a:xfrm>
          <a:prstGeom prst="rect">
            <a:avLst/>
          </a:prstGeom>
          <a:noFill/>
          <a:ln w="9525">
            <a:noFill/>
            <a:round/>
            <a:headEnd/>
            <a:tailEnd/>
          </a:ln>
          <a:effectLst/>
        </p:spPr>
        <p:txBody>
          <a:bodyPr wrap="none" anchor="ctr"/>
          <a:lstStyle/>
          <a:p>
            <a:pPr>
              <a:defRPr/>
            </a:pPr>
            <a:endParaRPr lang="en-US"/>
          </a:p>
        </p:txBody>
      </p:sp>
      <p:sp>
        <p:nvSpPr>
          <p:cNvPr id="2056" name="Text Box 8"/>
          <p:cNvSpPr txBox="1">
            <a:spLocks noChangeArrowheads="1"/>
          </p:cNvSpPr>
          <p:nvPr/>
        </p:nvSpPr>
        <p:spPr bwMode="auto">
          <a:xfrm>
            <a:off x="3886200" y="8877300"/>
            <a:ext cx="2971800" cy="266700"/>
          </a:xfrm>
          <a:prstGeom prst="rect">
            <a:avLst/>
          </a:prstGeom>
          <a:noFill/>
          <a:ln w="9525">
            <a:noFill/>
            <a:round/>
            <a:headEnd/>
            <a:tailEnd/>
          </a:ln>
          <a:effectLst/>
        </p:spPr>
        <p:txBody>
          <a:bodyPr lIns="90000" tIns="46800" rIns="90000" bIns="46800" anchor="b">
            <a:spAutoFit/>
          </a:bodyPr>
          <a:lstStyle/>
          <a:p>
            <a:pPr algn="r" eaLnBrk="1" hangingPunct="1">
              <a:lnSpc>
                <a:spcPct val="9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F2577192-C1B6-4F68-8D79-290A2A24EBF2}" type="slidenum">
              <a:rPr lang="en-GB" sz="1200" b="1">
                <a:solidFill>
                  <a:srgbClr val="000000"/>
                </a:solidFill>
                <a:ea typeface="Lucida Sans Unicode" charset="0"/>
                <a:cs typeface="Lucida Sans Unicode" charset="0"/>
              </a:rPr>
              <a:pPr algn="r" eaLnBrk="1" hangingPunct="1">
                <a:lnSpc>
                  <a:spcPct val="9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sz="1200" b="1">
              <a:solidFill>
                <a:srgbClr val="000000"/>
              </a:solidFill>
              <a:ea typeface="Lucida Sans Unicode" charset="0"/>
              <a:cs typeface="Lucida Sans Unicode" charset="0"/>
            </a:endParaRPr>
          </a:p>
        </p:txBody>
      </p:sp>
      <p:sp>
        <p:nvSpPr>
          <p:cNvPr id="28682" name="Rectangle 9"/>
          <p:cNvSpPr>
            <a:spLocks noGrp="1" noChangeArrowheads="1"/>
          </p:cNvSpPr>
          <p:nvPr>
            <p:ph type="sldImg"/>
          </p:nvPr>
        </p:nvSpPr>
        <p:spPr bwMode="auto">
          <a:xfrm>
            <a:off x="1143000" y="695325"/>
            <a:ext cx="4570413" cy="342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93931848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29699"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8915"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9939"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0963"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1987"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3011"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4035"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5059"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6083"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7107"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8131"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0723"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49155"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50179"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51203"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52227"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53251"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54275"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55299"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1747"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2771"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3795"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4819"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5843"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6867"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ltLang="en-US">
              <a:ea typeface="Lucida Sans Unicode" charset="0"/>
              <a:cs typeface="Lucida Sans Unicode" charset="0"/>
            </a:endParaRPr>
          </a:p>
        </p:txBody>
      </p:sp>
      <p:sp>
        <p:nvSpPr>
          <p:cNvPr id="37891" name="Rectangle 2"/>
          <p:cNvSpPr>
            <a:spLocks noChangeArrowheads="1"/>
          </p:cNvSpPr>
          <p:nvPr>
            <p:ph type="body"/>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eaLnBrk="1" latinLnBrk="0" hangingPunct="1"/>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kumimoji="0" lang="en-US" smtClean="0">
                <a:solidFill>
                  <a:schemeClr val="accent1">
                    <a:tint val="20000"/>
                  </a:schemeClr>
                </a:solidFill>
              </a:rPr>
              <a:t>Software Design &amp; Architecture</a:t>
            </a:r>
            <a:endParaRPr kumimoji="0" lang="en-US">
              <a:solidFill>
                <a:schemeClr val="accent1">
                  <a:tint val="20000"/>
                </a:scheme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endParaRPr lang="en-US"/>
          </a:p>
        </p:txBody>
      </p:sp>
      <p:sp>
        <p:nvSpPr>
          <p:cNvPr id="5" name="Footer Placeholder 4"/>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endParaRPr lang="en-US"/>
          </a:p>
        </p:txBody>
      </p:sp>
      <p:sp>
        <p:nvSpPr>
          <p:cNvPr id="5" name="Footer Placeholder 4"/>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69225" cy="1139825"/>
          </a:xfrm>
        </p:spPr>
        <p:txBody>
          <a:bodyPr/>
          <a:lstStyle/>
          <a:p>
            <a:r>
              <a:rPr lang="en-US" smtClean="0"/>
              <a:t>Click to edit Master title style</a:t>
            </a:r>
            <a:endParaRPr lang="en-US"/>
          </a:p>
        </p:txBody>
      </p:sp>
    </p:spTree>
    <p:extLst>
      <p:ext uri="{BB962C8B-B14F-4D97-AF65-F5344CB8AC3E}">
        <p14:creationId xmlns:p14="http://schemas.microsoft.com/office/powerpoint/2010/main" val="1111164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endParaRPr lang="en-US"/>
          </a:p>
        </p:txBody>
      </p:sp>
      <p:sp>
        <p:nvSpPr>
          <p:cNvPr id="5" name="Footer Placeholder 4"/>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eaLnBrk="1" latinLnBrk="0" hangingPunct="1"/>
            <a:endParaRPr lang="en-US"/>
          </a:p>
        </p:txBody>
      </p:sp>
      <p:sp>
        <p:nvSpPr>
          <p:cNvPr id="5" name="Footer Placeholder 4"/>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eaLnBrk="1" latinLnBrk="0" hangingPunct="1"/>
            <a:endParaRPr lang="en-US"/>
          </a:p>
        </p:txBody>
      </p:sp>
      <p:sp>
        <p:nvSpPr>
          <p:cNvPr id="6" name="Footer Placeholder 5"/>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eaLnBrk="1" latinLnBrk="0" hangingPunct="1"/>
            <a:endParaRPr lang="en-US"/>
          </a:p>
        </p:txBody>
      </p:sp>
      <p:sp>
        <p:nvSpPr>
          <p:cNvPr id="8" name="Footer Placeholder 7"/>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9" name="Slide Number Placeholder 8"/>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eaLnBrk="1" latinLnBrk="0" hangingPunct="1"/>
            <a:endParaRPr lang="en-US"/>
          </a:p>
        </p:txBody>
      </p:sp>
      <p:sp>
        <p:nvSpPr>
          <p:cNvPr id="4" name="Footer Placeholder 3"/>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5" name="Slide Number Placeholder 4"/>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eaLnBrk="1" latinLnBrk="0" hangingPunct="1"/>
            <a:endParaRPr lang="en-US"/>
          </a:p>
        </p:txBody>
      </p:sp>
      <p:sp>
        <p:nvSpPr>
          <p:cNvPr id="3" name="Footer Placeholder 2"/>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4" name="Slide Number Placeholder 3"/>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eaLnBrk="1" latinLnBrk="0" hangingPunct="1"/>
            <a:endParaRPr lang="en-US"/>
          </a:p>
        </p:txBody>
      </p:sp>
      <p:sp>
        <p:nvSpPr>
          <p:cNvPr id="6" name="Footer Placeholder 5"/>
          <p:cNvSpPr>
            <a:spLocks noGrp="1"/>
          </p:cNvSpPr>
          <p:nvPr>
            <p:ph type="ftr" sz="quarter" idx="11"/>
          </p:nvPr>
        </p:nvSpPr>
        <p:spPr/>
        <p:txBody>
          <a:bodyPr/>
          <a:lstStyle>
            <a:extLst/>
          </a:lstStyle>
          <a:p>
            <a:r>
              <a:rPr kumimoji="0" lang="en-US" smtClean="0"/>
              <a:t>Software Design &amp; Architecture</a:t>
            </a:r>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eaLnBrk="1" latinLnBrk="0" hangingPunct="1"/>
            <a:endParaRPr lang="en-US">
              <a:solidFill>
                <a:schemeClr val="tx1"/>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kumimoji="0" lang="en-US" smtClean="0">
                <a:solidFill>
                  <a:schemeClr val="tx1"/>
                </a:solidFill>
              </a:rPr>
              <a:t>Software Design &amp; Architecture</a:t>
            </a:r>
            <a:endParaRPr kumimoji="0" lang="en-US">
              <a:solidFill>
                <a:schemeClr val="tx1"/>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eaLnBrk="1" latinLnBrk="0" hangingPunct="1"/>
              <a:t>‹#›</a:t>
            </a:fld>
            <a:endParaRPr kumimoji="0" lang="en-US">
              <a:solidFill>
                <a:schemeClr val="tx1"/>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r>
              <a:rPr kumimoji="0" lang="en-US" sz="1000" smtClean="0">
                <a:solidFill>
                  <a:schemeClr val="tx1"/>
                </a:solidFill>
              </a:rPr>
              <a:t>Software Design &amp; Architecture</a:t>
            </a:r>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609600" y="34925"/>
            <a:ext cx="8153400" cy="3054350"/>
          </a:xfrm>
        </p:spPr>
        <p:txBody>
          <a:bodyPr/>
          <a:lstStyle/>
          <a:p>
            <a:pPr eaLnBrk="1" hangingPunct="1">
              <a:lnSpc>
                <a:spcPct val="93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z="4800" u="sng" dirty="0" smtClean="0">
                <a:latin typeface="Arial" charset="0"/>
              </a:rPr>
              <a:t/>
            </a:r>
            <a:br>
              <a:rPr lang="en-GB" altLang="en-US" sz="4800" u="sng" dirty="0" smtClean="0">
                <a:latin typeface="Arial" charset="0"/>
              </a:rPr>
            </a:br>
            <a:r>
              <a:rPr lang="en-GB" altLang="en-US" sz="4800" u="sng" dirty="0" smtClean="0">
                <a:latin typeface="Arial" charset="0"/>
              </a:rPr>
              <a:t/>
            </a:r>
            <a:br>
              <a:rPr lang="en-GB" altLang="en-US" sz="4800" u="sng" dirty="0" smtClean="0">
                <a:latin typeface="Arial" charset="0"/>
              </a:rPr>
            </a:br>
            <a:r>
              <a:rPr lang="en-GB" altLang="en-US" sz="4800" dirty="0" smtClean="0">
                <a:latin typeface="Arial" charset="0"/>
              </a:rPr>
              <a:t>Design Engineering</a:t>
            </a:r>
            <a:br>
              <a:rPr lang="en-GB" altLang="en-US" sz="4800" dirty="0" smtClean="0">
                <a:latin typeface="Arial" charset="0"/>
              </a:rPr>
            </a:br>
            <a:r>
              <a:rPr lang="en-GB" altLang="en-US" sz="1800" dirty="0" smtClean="0">
                <a:latin typeface="Arial" charset="0"/>
              </a:rPr>
              <a:t/>
            </a:r>
            <a:br>
              <a:rPr lang="en-GB" altLang="en-US" sz="1800" dirty="0" smtClean="0">
                <a:latin typeface="Arial" charset="0"/>
              </a:rPr>
            </a:br>
            <a:r>
              <a:rPr lang="en-GB" altLang="en-US" sz="1800" dirty="0" smtClean="0">
                <a:latin typeface="Arial" charset="0"/>
              </a:rPr>
              <a:t/>
            </a:r>
            <a:br>
              <a:rPr lang="en-GB" altLang="en-US" sz="1800" dirty="0" smtClean="0">
                <a:latin typeface="Arial" charset="0"/>
              </a:rPr>
            </a:br>
            <a:r>
              <a:rPr lang="en-GB" altLang="en-US" sz="1800" dirty="0" smtClean="0">
                <a:latin typeface="Arial" charset="0"/>
              </a:rPr>
              <a:t>  </a:t>
            </a:r>
          </a:p>
        </p:txBody>
      </p:sp>
      <p:sp>
        <p:nvSpPr>
          <p:cNvPr id="2051" name="Rectangle 2"/>
          <p:cNvSpPr>
            <a:spLocks noGrp="1" noChangeArrowheads="1"/>
          </p:cNvSpPr>
          <p:nvPr>
            <p:ph type="subTitle" idx="4294967295"/>
          </p:nvPr>
        </p:nvSpPr>
        <p:spPr>
          <a:xfrm>
            <a:off x="4267200" y="3124200"/>
            <a:ext cx="4876800" cy="1766888"/>
          </a:xfrm>
        </p:spPr>
        <p:txBody>
          <a:bodyPr/>
          <a:lstStyle/>
          <a:p>
            <a:pPr marL="0" indent="0" eaLnBrk="1" hangingPunct="1">
              <a:lnSpc>
                <a:spcPct val="95000"/>
              </a:lnSpc>
              <a:spcBef>
                <a:spcPts val="600"/>
              </a:spcBef>
              <a:buFont typeface="Times New Roman" pitchFamily="16"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z="2400" smtClean="0"/>
              <a:t> Introduction</a:t>
            </a:r>
          </a:p>
          <a:p>
            <a:pPr marL="0" indent="0" eaLnBrk="1" hangingPunct="1">
              <a:spcBef>
                <a:spcPts val="600"/>
              </a:spcBef>
              <a:buFont typeface="Times New Roman" pitchFamily="16"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z="2400" smtClean="0"/>
              <a:t> Design quality</a:t>
            </a:r>
          </a:p>
          <a:p>
            <a:pPr marL="0" indent="0" eaLnBrk="1" hangingPunct="1">
              <a:spcBef>
                <a:spcPts val="600"/>
              </a:spcBef>
              <a:buFont typeface="Times New Roman" pitchFamily="16"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z="2400" smtClean="0"/>
              <a:t> Design concepts</a:t>
            </a:r>
          </a:p>
          <a:p>
            <a:pPr marL="0" indent="0" eaLnBrk="1" hangingPunct="1">
              <a:spcBef>
                <a:spcPts val="600"/>
              </a:spcBef>
              <a:buFont typeface="Times New Roman" pitchFamily="16"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z="2400" smtClean="0"/>
              <a:t> The design model </a:t>
            </a:r>
          </a:p>
        </p:txBody>
      </p:sp>
      <p:sp>
        <p:nvSpPr>
          <p:cNvPr id="2052" name="AutoShape 3"/>
          <p:cNvSpPr>
            <a:spLocks noChangeArrowheads="1"/>
          </p:cNvSpPr>
          <p:nvPr/>
        </p:nvSpPr>
        <p:spPr bwMode="auto">
          <a:xfrm>
            <a:off x="1543050" y="6507163"/>
            <a:ext cx="5991225" cy="266700"/>
          </a:xfrm>
          <a:prstGeom prst="roundRect">
            <a:avLst>
              <a:gd name="adj" fmla="val 57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200">
                <a:solidFill>
                  <a:srgbClr val="000000"/>
                </a:solidFill>
              </a:rPr>
              <a:t>(Source: Pressman, R. </a:t>
            </a:r>
            <a:r>
              <a:rPr lang="en-GB" altLang="en-US" sz="1200" i="1">
                <a:solidFill>
                  <a:srgbClr val="000000"/>
                </a:solidFill>
              </a:rPr>
              <a:t>Software Engineering: A Practitioner’s Approach</a:t>
            </a:r>
            <a:r>
              <a:rPr lang="en-GB" altLang="en-US" sz="1200">
                <a:solidFill>
                  <a:srgbClr val="000000"/>
                </a:solidFill>
              </a:rPr>
              <a:t>.  McGraw-Hill, 2005)</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685800" y="22860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Design Quality</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ECC0C596-B4E4-4DA7-B056-F7EBD3559F4D}" type="slidenum">
              <a:rPr lang="en-GB" altLang="en-US" sz="1400">
                <a:solidFill>
                  <a:srgbClr val="000000"/>
                </a:solidFill>
              </a:rPr>
              <a:pPr algn="r" eaLnBrk="1" hangingPunct="1">
                <a:lnSpc>
                  <a:spcPct val="95000"/>
                </a:lnSpc>
              </a:pPr>
              <a:t>11</a:t>
            </a:fld>
            <a:endParaRPr lang="en-GB" altLang="en-US" sz="1400">
              <a:solidFill>
                <a:srgbClr val="000000"/>
              </a:solidFill>
            </a:endParaRPr>
          </a:p>
        </p:txBody>
      </p:sp>
      <p:sp>
        <p:nvSpPr>
          <p:cNvPr id="12292" name="Rectangle 3"/>
          <p:cNvSpPr>
            <a:spLocks noGrp="1" noChangeArrowheads="1"/>
          </p:cNvSpPr>
          <p:nvPr>
            <p:ph idx="1"/>
          </p:nvPr>
        </p:nvSpPr>
        <p:spPr>
          <a:xfrm>
            <a:off x="685800" y="1447800"/>
            <a:ext cx="7772400" cy="4983163"/>
          </a:xfrm>
        </p:spPr>
        <p:txBody>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importance of design is </a:t>
            </a:r>
            <a:r>
              <a:rPr lang="en-GB" altLang="en-US" sz="2000" u="sng" smtClean="0"/>
              <a:t>quality</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Design is the place where quality is fostered</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Provides </a:t>
            </a:r>
            <a:r>
              <a:rPr lang="en-GB" altLang="en-US" sz="1800" u="sng" smtClean="0"/>
              <a:t>representations</a:t>
            </a:r>
            <a:r>
              <a:rPr lang="en-GB" altLang="en-US" sz="1800" smtClean="0"/>
              <a:t> of software that can be assessed for quality</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Accurately translates a customer's requirements into a finished software product or system</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Serves as the </a:t>
            </a:r>
            <a:r>
              <a:rPr lang="en-GB" altLang="en-US" sz="1800" u="sng" smtClean="0"/>
              <a:t>foundation</a:t>
            </a:r>
            <a:r>
              <a:rPr lang="en-GB" altLang="en-US" sz="1800" smtClean="0"/>
              <a:t> for all software engineering activities that follow</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Without design, we risk building an </a:t>
            </a:r>
            <a:r>
              <a:rPr lang="en-GB" altLang="en-US" sz="2000" u="sng" smtClean="0"/>
              <a:t>unstable</a:t>
            </a:r>
            <a:r>
              <a:rPr lang="en-GB" altLang="en-US" sz="2000" smtClean="0"/>
              <a:t> system that</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Will fail when small changes are made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May be difficult to test</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Cannot be assessed for quality later in the software process when time is short and most of the budget has been spent</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quality of the design is </a:t>
            </a:r>
            <a:r>
              <a:rPr lang="en-GB" altLang="en-US" sz="2000" u="sng" smtClean="0"/>
              <a:t>assessed</a:t>
            </a:r>
            <a:r>
              <a:rPr lang="en-GB" altLang="en-US" sz="2000" smtClean="0"/>
              <a:t> through a series of </a:t>
            </a:r>
            <a:r>
              <a:rPr lang="en-GB" altLang="en-US" sz="2000" u="sng" smtClean="0"/>
              <a:t>formal technical reviews</a:t>
            </a:r>
            <a:r>
              <a:rPr lang="en-GB" altLang="en-US" sz="2000" smtClean="0"/>
              <a:t> or design walkthroughs</a:t>
            </a:r>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p:txBody>
      </p:sp>
      <p:sp>
        <p:nvSpPr>
          <p:cNvPr id="12291" name="Rectangle 2"/>
          <p:cNvSpPr>
            <a:spLocks noGrp="1" noChangeArrowheads="1"/>
          </p:cNvSpPr>
          <p:nvPr>
            <p:ph type="title"/>
          </p:nvPr>
        </p:nvSpPr>
        <p:spPr>
          <a:xfrm>
            <a:off x="762000" y="762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Quality's Role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2C541ECF-7C90-4003-B983-08248DC344B9}" type="slidenum">
              <a:rPr lang="en-GB" altLang="en-US" sz="1400">
                <a:solidFill>
                  <a:srgbClr val="000000"/>
                </a:solidFill>
              </a:rPr>
              <a:pPr algn="r" eaLnBrk="1" hangingPunct="1">
                <a:lnSpc>
                  <a:spcPct val="95000"/>
                </a:lnSpc>
              </a:pPr>
              <a:t>12</a:t>
            </a:fld>
            <a:endParaRPr lang="en-GB" altLang="en-US" sz="1400">
              <a:solidFill>
                <a:srgbClr val="000000"/>
              </a:solidFill>
            </a:endParaRPr>
          </a:p>
        </p:txBody>
      </p:sp>
      <p:sp>
        <p:nvSpPr>
          <p:cNvPr id="13316" name="Rectangle 3"/>
          <p:cNvSpPr>
            <a:spLocks noGrp="1" noChangeArrowheads="1"/>
          </p:cNvSpPr>
          <p:nvPr>
            <p:ph idx="1"/>
          </p:nvPr>
        </p:nvSpPr>
        <p:spPr>
          <a:xfrm>
            <a:off x="685800" y="1371600"/>
            <a:ext cx="7772400" cy="4114800"/>
          </a:xfrm>
        </p:spPr>
        <p:txBody>
          <a:bodyPr/>
          <a:lstStyle/>
          <a:p>
            <a:pPr marL="339725" indent="-339725" eaLnBrk="1" hangingPunct="1">
              <a:lnSpc>
                <a:spcPct val="95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design must </a:t>
            </a:r>
            <a:r>
              <a:rPr lang="en-GB" altLang="en-US" sz="2000" u="sng" smtClean="0"/>
              <a:t>implement</a:t>
            </a:r>
            <a:r>
              <a:rPr lang="en-GB" altLang="en-US" sz="2000" smtClean="0"/>
              <a:t> all of the </a:t>
            </a:r>
            <a:r>
              <a:rPr lang="en-GB" altLang="en-US" sz="2000" u="sng" smtClean="0"/>
              <a:t>explicit</a:t>
            </a:r>
            <a:r>
              <a:rPr lang="en-GB" altLang="en-US" sz="2000" smtClean="0"/>
              <a:t> requirements contained in the analysis model</a:t>
            </a:r>
          </a:p>
          <a:p>
            <a:pPr marL="739775" lvl="1" indent="-282575" eaLnBrk="1" hangingPunct="1">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It must also accommodate all of the </a:t>
            </a:r>
            <a:r>
              <a:rPr lang="en-GB" altLang="en-US" sz="1800" u="sng" smtClean="0"/>
              <a:t>implicit</a:t>
            </a:r>
            <a:r>
              <a:rPr lang="en-GB" altLang="en-US" sz="1800" smtClean="0"/>
              <a:t> requirements desired by the customer</a:t>
            </a:r>
          </a:p>
          <a:p>
            <a:pPr marL="339725" indent="-339725" eaLnBrk="1" hangingPunct="1">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design must be a </a:t>
            </a:r>
            <a:r>
              <a:rPr lang="en-GB" altLang="en-US" sz="2000" u="sng" smtClean="0"/>
              <a:t>readable and understandable guide</a:t>
            </a:r>
            <a:r>
              <a:rPr lang="en-GB" altLang="en-US" sz="2000" smtClean="0"/>
              <a:t> for those who generate code, and for those who test and support the software</a:t>
            </a:r>
          </a:p>
          <a:p>
            <a:pPr marL="339725" indent="-339725" eaLnBrk="1" hangingPunct="1">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design should provide a </a:t>
            </a:r>
            <a:r>
              <a:rPr lang="en-GB" altLang="en-US" sz="2000" u="sng" smtClean="0"/>
              <a:t>complete picture</a:t>
            </a:r>
            <a:r>
              <a:rPr lang="en-GB" altLang="en-US" sz="2000" smtClean="0"/>
              <a:t> of the software, addressing the data, functional, and behavioral domains from an implementation perspective</a:t>
            </a:r>
          </a:p>
          <a:p>
            <a:pPr marL="339725" indent="-339725" eaLnBrk="1" hangingPunct="1">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p:txBody>
      </p:sp>
      <p:sp>
        <p:nvSpPr>
          <p:cNvPr id="13315" name="Rectangle 2"/>
          <p:cNvSpPr>
            <a:spLocks noGrp="1" noChangeArrowheads="1"/>
          </p:cNvSpPr>
          <p:nvPr>
            <p:ph type="title"/>
          </p:nvPr>
        </p:nvSpPr>
        <p:spPr>
          <a:xfrm>
            <a:off x="6858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Goals of a Good Design</a:t>
            </a:r>
          </a:p>
        </p:txBody>
      </p:sp>
      <p:grpSp>
        <p:nvGrpSpPr>
          <p:cNvPr id="13317" name="Group 4"/>
          <p:cNvGrpSpPr>
            <a:grpSpLocks/>
          </p:cNvGrpSpPr>
          <p:nvPr/>
        </p:nvGrpSpPr>
        <p:grpSpPr bwMode="auto">
          <a:xfrm>
            <a:off x="633413" y="5410200"/>
            <a:ext cx="7999412" cy="709613"/>
            <a:chOff x="399" y="3408"/>
            <a:chExt cx="5039" cy="447"/>
          </a:xfrm>
        </p:grpSpPr>
        <p:sp>
          <p:nvSpPr>
            <p:cNvPr id="13318" name="AutoShape 5"/>
            <p:cNvSpPr>
              <a:spLocks noChangeArrowheads="1"/>
            </p:cNvSpPr>
            <p:nvPr/>
          </p:nvSpPr>
          <p:spPr bwMode="auto">
            <a:xfrm>
              <a:off x="409" y="3408"/>
              <a:ext cx="5021" cy="448"/>
            </a:xfrm>
            <a:prstGeom prst="roundRect">
              <a:avLst>
                <a:gd name="adj" fmla="val 222"/>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tLang="en-US"/>
            </a:p>
          </p:txBody>
        </p:sp>
        <p:sp>
          <p:nvSpPr>
            <p:cNvPr id="13319" name="AutoShape 6"/>
            <p:cNvSpPr>
              <a:spLocks noChangeArrowheads="1"/>
            </p:cNvSpPr>
            <p:nvPr/>
          </p:nvSpPr>
          <p:spPr bwMode="auto">
            <a:xfrm>
              <a:off x="399" y="3408"/>
              <a:ext cx="5040" cy="434"/>
            </a:xfrm>
            <a:prstGeom prst="roundRect">
              <a:avLst>
                <a:gd name="adj" fmla="val 222"/>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2000">
                  <a:solidFill>
                    <a:srgbClr val="000000"/>
                  </a:solidFill>
                </a:rPr>
                <a:t>"Writing a clever piece of code that works is one thing; designing something</a:t>
              </a:r>
            </a:p>
            <a:p>
              <a:pPr eaLnBrk="1" hangingPunct="1"/>
              <a:r>
                <a:rPr lang="en-GB" altLang="en-US" sz="2000">
                  <a:solidFill>
                    <a:srgbClr val="000000"/>
                  </a:solidFill>
                </a:rPr>
                <a:t>that can support a long-lasting business is quite another." </a:t>
              </a:r>
            </a:p>
          </p:txBody>
        </p:sp>
      </p:gr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ACA15242-04EC-4BF0-8658-15760186ABF4}" type="slidenum">
              <a:rPr lang="en-GB" altLang="en-US" sz="1400">
                <a:solidFill>
                  <a:srgbClr val="000000"/>
                </a:solidFill>
              </a:rPr>
              <a:pPr algn="r" eaLnBrk="1" hangingPunct="1">
                <a:lnSpc>
                  <a:spcPct val="95000"/>
                </a:lnSpc>
              </a:pPr>
              <a:t>13</a:t>
            </a:fld>
            <a:endParaRPr lang="en-GB" altLang="en-US" sz="1400">
              <a:solidFill>
                <a:srgbClr val="000000"/>
              </a:solidFill>
            </a:endParaRPr>
          </a:p>
        </p:txBody>
      </p:sp>
      <p:sp>
        <p:nvSpPr>
          <p:cNvPr id="14340" name="Rectangle 3"/>
          <p:cNvSpPr>
            <a:spLocks noGrp="1" noChangeArrowheads="1"/>
          </p:cNvSpPr>
          <p:nvPr>
            <p:ph idx="1"/>
          </p:nvPr>
        </p:nvSpPr>
        <p:spPr>
          <a:xfrm>
            <a:off x="762000" y="1295400"/>
            <a:ext cx="7772400" cy="4114800"/>
          </a:xfrm>
        </p:spPr>
        <p:txBody>
          <a:bodyPr>
            <a:normAutofit lnSpcReduction="10000"/>
          </a:bodyPr>
          <a:lstStyle/>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exhibit an </a:t>
            </a:r>
            <a:r>
              <a:rPr lang="en-GB" altLang="en-US" sz="2000" u="sng" smtClean="0"/>
              <a:t>architecture</a:t>
            </a:r>
            <a:r>
              <a:rPr lang="en-GB" altLang="en-US" sz="2000" smtClean="0"/>
              <a:t> that</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Has been created using recognizable </a:t>
            </a:r>
            <a:r>
              <a:rPr lang="en-GB" altLang="en-US" sz="1800" u="sng" smtClean="0"/>
              <a:t>architectural styles or patterns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Is composed of components that exhibit good design characteristics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Can be implemented in an </a:t>
            </a:r>
            <a:r>
              <a:rPr lang="en-GB" altLang="en-US" sz="1800" u="sng" smtClean="0"/>
              <a:t>evolutionary</a:t>
            </a:r>
            <a:r>
              <a:rPr lang="en-GB" altLang="en-US" sz="1800" smtClean="0"/>
              <a:t> fashion, thereby facilitating implementation and testing</a:t>
            </a:r>
          </a:p>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be </a:t>
            </a:r>
            <a:r>
              <a:rPr lang="en-GB" altLang="en-US" sz="2000" u="sng" smtClean="0"/>
              <a:t>modular</a:t>
            </a:r>
            <a:r>
              <a:rPr lang="en-GB" altLang="en-US" sz="2000" smtClean="0"/>
              <a:t>; that is, the software should be logically partitioned into elements or subsystems</a:t>
            </a:r>
          </a:p>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contain </a:t>
            </a:r>
            <a:r>
              <a:rPr lang="en-GB" altLang="en-US" sz="2000" u="sng" smtClean="0"/>
              <a:t>distinct representations</a:t>
            </a:r>
            <a:r>
              <a:rPr lang="en-GB" altLang="en-US" sz="2000" smtClean="0"/>
              <a:t> of data, architecture, interfaces, and components</a:t>
            </a:r>
          </a:p>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lead to </a:t>
            </a:r>
            <a:r>
              <a:rPr lang="en-GB" altLang="en-US" sz="2000" u="sng" smtClean="0"/>
              <a:t>data structures</a:t>
            </a:r>
            <a:r>
              <a:rPr lang="en-GB" altLang="en-US" sz="2000" smtClean="0"/>
              <a:t> that are </a:t>
            </a:r>
            <a:r>
              <a:rPr lang="en-GB" altLang="en-US" sz="2000" u="sng" smtClean="0"/>
              <a:t>appropriate</a:t>
            </a:r>
            <a:r>
              <a:rPr lang="en-GB" altLang="en-US" sz="2000" smtClean="0"/>
              <a:t> for the classes to be implemented and are drawn from recognizable data patterns</a:t>
            </a:r>
          </a:p>
          <a:p>
            <a:pPr marL="530225" indent="-530225" eaLnBrk="1" hangingPunct="1">
              <a:lnSpc>
                <a:spcPct val="90000"/>
              </a:lnSpc>
              <a:spcBef>
                <a:spcPts val="500"/>
              </a:spcBef>
              <a:buClrTx/>
              <a:buSzTx/>
              <a:buFontTx/>
              <a:buNone/>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endParaRPr lang="en-GB" altLang="en-US" sz="2000" smtClean="0"/>
          </a:p>
        </p:txBody>
      </p:sp>
      <p:sp>
        <p:nvSpPr>
          <p:cNvPr id="14339" name="Rectangle 2"/>
          <p:cNvSpPr>
            <a:spLocks noGrp="1" noChangeArrowheads="1"/>
          </p:cNvSpPr>
          <p:nvPr>
            <p:ph type="title"/>
          </p:nvPr>
        </p:nvSpPr>
        <p:spPr>
          <a:xfrm>
            <a:off x="8382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Design Quality Guidelines</a:t>
            </a:r>
          </a:p>
        </p:txBody>
      </p:sp>
      <p:sp>
        <p:nvSpPr>
          <p:cNvPr id="14341" name="AutoShape 4"/>
          <p:cNvSpPr>
            <a:spLocks noChangeArrowheads="1"/>
          </p:cNvSpPr>
          <p:nvPr/>
        </p:nvSpPr>
        <p:spPr bwMode="auto">
          <a:xfrm>
            <a:off x="3657600" y="6172200"/>
            <a:ext cx="2032000" cy="354013"/>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a:solidFill>
                  <a:srgbClr val="000000"/>
                </a:solidFill>
              </a:rPr>
              <a:t>(more on next slide)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3E2F815C-A0BC-4517-B865-E8994B1370B7}" type="slidenum">
              <a:rPr lang="en-GB" altLang="en-US" sz="1400">
                <a:solidFill>
                  <a:srgbClr val="000000"/>
                </a:solidFill>
              </a:rPr>
              <a:pPr algn="r" eaLnBrk="1" hangingPunct="1">
                <a:lnSpc>
                  <a:spcPct val="95000"/>
                </a:lnSpc>
              </a:pPr>
              <a:t>14</a:t>
            </a:fld>
            <a:endParaRPr lang="en-GB" altLang="en-US" sz="1400">
              <a:solidFill>
                <a:srgbClr val="000000"/>
              </a:solidFill>
            </a:endParaRPr>
          </a:p>
        </p:txBody>
      </p:sp>
      <p:sp>
        <p:nvSpPr>
          <p:cNvPr id="15364" name="Rectangle 3"/>
          <p:cNvSpPr>
            <a:spLocks noGrp="1" noChangeArrowheads="1"/>
          </p:cNvSpPr>
          <p:nvPr>
            <p:ph idx="1"/>
          </p:nvPr>
        </p:nvSpPr>
        <p:spPr>
          <a:xfrm>
            <a:off x="762000" y="1295400"/>
            <a:ext cx="7772400" cy="4114800"/>
          </a:xfrm>
        </p:spPr>
        <p:txBody>
          <a:bodyPr/>
          <a:lstStyle/>
          <a:p>
            <a:pPr marL="530225" indent="-530225" eaLnBrk="1" hangingPunct="1">
              <a:lnSpc>
                <a:spcPct val="95000"/>
              </a:lnSpc>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lead to </a:t>
            </a:r>
            <a:r>
              <a:rPr lang="en-GB" altLang="en-US" sz="2000" u="sng" smtClean="0"/>
              <a:t>components</a:t>
            </a:r>
            <a:r>
              <a:rPr lang="en-GB" altLang="en-US" sz="2000" smtClean="0"/>
              <a:t> that exhibit </a:t>
            </a:r>
            <a:r>
              <a:rPr lang="en-GB" altLang="en-US" sz="2000" u="sng" smtClean="0"/>
              <a:t>independent</a:t>
            </a:r>
            <a:r>
              <a:rPr lang="en-GB" altLang="en-US" sz="2000" smtClean="0"/>
              <a:t> functional characteristics</a:t>
            </a:r>
          </a:p>
          <a:p>
            <a:pPr marL="530225" indent="-530225" eaLnBrk="1" hangingPunct="1">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lead to interfaces that </a:t>
            </a:r>
            <a:r>
              <a:rPr lang="en-GB" altLang="en-US" sz="2000" u="sng" smtClean="0"/>
              <a:t>reduce the complexity of connections</a:t>
            </a:r>
            <a:r>
              <a:rPr lang="en-GB" altLang="en-US" sz="2000" smtClean="0"/>
              <a:t> between components and with the external environment</a:t>
            </a:r>
          </a:p>
          <a:p>
            <a:pPr marL="530225" indent="-530225" eaLnBrk="1" hangingPunct="1">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be derived using a repeatable method that is </a:t>
            </a:r>
            <a:r>
              <a:rPr lang="en-GB" altLang="en-US" sz="2000" u="sng" smtClean="0"/>
              <a:t>driven by</a:t>
            </a:r>
            <a:r>
              <a:rPr lang="en-GB" altLang="en-US" sz="2000" smtClean="0"/>
              <a:t> information obtained during software </a:t>
            </a:r>
            <a:r>
              <a:rPr lang="en-GB" altLang="en-US" sz="2000" u="sng" smtClean="0"/>
              <a:t>requirements analysis</a:t>
            </a:r>
          </a:p>
          <a:p>
            <a:pPr marL="530225" indent="-530225" eaLnBrk="1" hangingPunct="1">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A design should be represented using a </a:t>
            </a:r>
            <a:r>
              <a:rPr lang="en-GB" altLang="en-US" sz="2000" u="sng" smtClean="0"/>
              <a:t>notation</a:t>
            </a:r>
            <a:r>
              <a:rPr lang="en-GB" altLang="en-US" sz="2000" smtClean="0"/>
              <a:t> that effectively communicates its meaning</a:t>
            </a:r>
          </a:p>
          <a:p>
            <a:pPr marL="530225" indent="-530225" eaLnBrk="1" hangingPunct="1">
              <a:spcBef>
                <a:spcPts val="500"/>
              </a:spcBef>
              <a:buClrTx/>
              <a:buSzTx/>
              <a:buFontTx/>
              <a:buNone/>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endParaRPr lang="en-GB" altLang="en-US" sz="2000" smtClean="0"/>
          </a:p>
        </p:txBody>
      </p:sp>
      <p:sp>
        <p:nvSpPr>
          <p:cNvPr id="15363" name="Rectangle 2"/>
          <p:cNvSpPr>
            <a:spLocks noGrp="1" noChangeArrowheads="1"/>
          </p:cNvSpPr>
          <p:nvPr>
            <p:ph type="title"/>
          </p:nvPr>
        </p:nvSpPr>
        <p:spPr>
          <a:xfrm>
            <a:off x="838200" y="152400"/>
            <a:ext cx="7772400" cy="1143000"/>
          </a:xfrm>
        </p:spPr>
        <p:txBody>
          <a:bodyPr>
            <a:normAutofit fontScale="90000"/>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Quality Guidelines (continued)</a:t>
            </a:r>
          </a:p>
        </p:txBody>
      </p:sp>
      <p:grpSp>
        <p:nvGrpSpPr>
          <p:cNvPr id="15365" name="Group 4"/>
          <p:cNvGrpSpPr>
            <a:grpSpLocks/>
          </p:cNvGrpSpPr>
          <p:nvPr/>
        </p:nvGrpSpPr>
        <p:grpSpPr bwMode="auto">
          <a:xfrm>
            <a:off x="1133475" y="5486400"/>
            <a:ext cx="6554788" cy="709613"/>
            <a:chOff x="714" y="3456"/>
            <a:chExt cx="4129" cy="447"/>
          </a:xfrm>
        </p:grpSpPr>
        <p:sp>
          <p:nvSpPr>
            <p:cNvPr id="15366" name="AutoShape 5"/>
            <p:cNvSpPr>
              <a:spLocks noChangeArrowheads="1"/>
            </p:cNvSpPr>
            <p:nvPr/>
          </p:nvSpPr>
          <p:spPr bwMode="auto">
            <a:xfrm>
              <a:off x="720" y="3456"/>
              <a:ext cx="4119" cy="448"/>
            </a:xfrm>
            <a:prstGeom prst="roundRect">
              <a:avLst>
                <a:gd name="adj" fmla="val 222"/>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tLang="en-US"/>
            </a:p>
          </p:txBody>
        </p:sp>
        <p:sp>
          <p:nvSpPr>
            <p:cNvPr id="15367" name="AutoShape 6"/>
            <p:cNvSpPr>
              <a:spLocks noChangeArrowheads="1"/>
            </p:cNvSpPr>
            <p:nvPr/>
          </p:nvSpPr>
          <p:spPr bwMode="auto">
            <a:xfrm>
              <a:off x="714" y="3456"/>
              <a:ext cx="4130" cy="434"/>
            </a:xfrm>
            <a:prstGeom prst="roundRect">
              <a:avLst>
                <a:gd name="adj" fmla="val 222"/>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2000">
                  <a:solidFill>
                    <a:srgbClr val="000000"/>
                  </a:solidFill>
                </a:rPr>
                <a:t>"Quality isn't something you lay on top of subjects and objects</a:t>
              </a:r>
            </a:p>
            <a:p>
              <a:pPr eaLnBrk="1" hangingPunct="1"/>
              <a:r>
                <a:rPr lang="en-GB" altLang="en-US" sz="2000">
                  <a:solidFill>
                    <a:srgbClr val="000000"/>
                  </a:solidFill>
                </a:rPr>
                <a:t>like tinsel on a Christmas tree." </a:t>
              </a:r>
            </a:p>
          </p:txBody>
        </p:sp>
      </p:gr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a:xfrm>
            <a:off x="685800" y="22860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Design Concepts</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2D92DA8F-9201-4053-B939-A3995B6B6A60}" type="slidenum">
              <a:rPr lang="en-GB" altLang="en-US" sz="1400">
                <a:solidFill>
                  <a:srgbClr val="000000"/>
                </a:solidFill>
              </a:rPr>
              <a:pPr algn="r" eaLnBrk="1" hangingPunct="1">
                <a:lnSpc>
                  <a:spcPct val="95000"/>
                </a:lnSpc>
              </a:pPr>
              <a:t>16</a:t>
            </a:fld>
            <a:endParaRPr lang="en-GB" altLang="en-US" sz="1400">
              <a:solidFill>
                <a:srgbClr val="000000"/>
              </a:solidFill>
            </a:endParaRPr>
          </a:p>
        </p:txBody>
      </p:sp>
      <p:sp>
        <p:nvSpPr>
          <p:cNvPr id="17412" name="Rectangle 3"/>
          <p:cNvSpPr>
            <a:spLocks noGrp="1" noChangeArrowheads="1"/>
          </p:cNvSpPr>
          <p:nvPr>
            <p:ph idx="1"/>
          </p:nvPr>
        </p:nvSpPr>
        <p:spPr>
          <a:xfrm>
            <a:off x="381000" y="1295400"/>
            <a:ext cx="8305800" cy="4114800"/>
          </a:xfrm>
        </p:spPr>
        <p:txBody>
          <a:bodyPr>
            <a:normAutofit fontScale="92500" lnSpcReduction="20000"/>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Abstraction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Procedural abstraction – a sequence of instructions that have a specific and limited function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Data abstraction – a named collection of data that describes a data object</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Architecture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overall structure of the software and the ways in which the structure provides conceptual integrity for a system</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Consists of components, connectors, and the relationship between them</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Patterns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A design structure that </a:t>
            </a:r>
            <a:r>
              <a:rPr lang="en-GB" altLang="en-US" sz="1800" u="sng" smtClean="0"/>
              <a:t>solves a particular design problem</a:t>
            </a:r>
            <a:r>
              <a:rPr lang="en-GB" altLang="en-US" sz="1800" smtClean="0"/>
              <a:t> within a specific context</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It provides a description that enables a designer to determine whether the pattern is applicable, whether the pattern can be reused, and whether the pattern can serve as a guide for developing similar patterns </a:t>
            </a:r>
          </a:p>
        </p:txBody>
      </p:sp>
      <p:sp>
        <p:nvSpPr>
          <p:cNvPr id="17411" name="Rectangle 2"/>
          <p:cNvSpPr>
            <a:spLocks noGrp="1" noChangeArrowheads="1"/>
          </p:cNvSpPr>
          <p:nvPr>
            <p:ph type="title"/>
          </p:nvPr>
        </p:nvSpPr>
        <p:spPr>
          <a:xfrm>
            <a:off x="7620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Design Concepts</a:t>
            </a:r>
          </a:p>
        </p:txBody>
      </p:sp>
      <p:sp>
        <p:nvSpPr>
          <p:cNvPr id="17413" name="AutoShape 4"/>
          <p:cNvSpPr>
            <a:spLocks noChangeArrowheads="1"/>
          </p:cNvSpPr>
          <p:nvPr/>
        </p:nvSpPr>
        <p:spPr bwMode="auto">
          <a:xfrm>
            <a:off x="3657600" y="6172200"/>
            <a:ext cx="2032000" cy="354013"/>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a:solidFill>
                  <a:srgbClr val="000000"/>
                </a:solidFill>
              </a:rPr>
              <a:t>(more on next slide)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E1A4F080-8347-4887-A0E2-CB39336D4EA4}" type="slidenum">
              <a:rPr lang="en-GB" altLang="en-US" sz="1400">
                <a:solidFill>
                  <a:srgbClr val="000000"/>
                </a:solidFill>
              </a:rPr>
              <a:pPr algn="r" eaLnBrk="1" hangingPunct="1">
                <a:lnSpc>
                  <a:spcPct val="95000"/>
                </a:lnSpc>
              </a:pPr>
              <a:t>17</a:t>
            </a:fld>
            <a:endParaRPr lang="en-GB" altLang="en-US" sz="1400">
              <a:solidFill>
                <a:srgbClr val="000000"/>
              </a:solidFill>
            </a:endParaRPr>
          </a:p>
        </p:txBody>
      </p:sp>
      <p:sp>
        <p:nvSpPr>
          <p:cNvPr id="18436" name="Rectangle 3"/>
          <p:cNvSpPr>
            <a:spLocks noGrp="1" noChangeArrowheads="1"/>
          </p:cNvSpPr>
          <p:nvPr>
            <p:ph idx="1"/>
          </p:nvPr>
        </p:nvSpPr>
        <p:spPr>
          <a:xfrm>
            <a:off x="304800" y="1219200"/>
            <a:ext cx="8458200" cy="4651375"/>
          </a:xfrm>
        </p:spPr>
        <p:txBody>
          <a:bodyPr>
            <a:normAutofit fontScale="92500"/>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Modularity</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Separately named and addressable </a:t>
            </a:r>
            <a:r>
              <a:rPr lang="en-GB" altLang="en-US" sz="1800" u="sng" smtClean="0"/>
              <a:t>components</a:t>
            </a:r>
            <a:r>
              <a:rPr lang="en-GB" altLang="en-US" sz="1800" smtClean="0"/>
              <a:t> (i.e., modules) that are integrated to satisfy requirements (divide and conquer principle)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Makes software intellectually manageable so as to grasp the control paths, span of reference, number of variables, and overall complexity</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Information hiding</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designing of modules so that the algorithms and local data contained within them are </a:t>
            </a:r>
            <a:r>
              <a:rPr lang="en-GB" altLang="en-US" sz="1800" u="sng" smtClean="0"/>
              <a:t>inaccessible</a:t>
            </a:r>
            <a:r>
              <a:rPr lang="en-GB" altLang="en-US" sz="1800" smtClean="0"/>
              <a:t> to other modules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This enforces </a:t>
            </a:r>
            <a:r>
              <a:rPr lang="en-GB" altLang="en-US" sz="1800" u="sng" smtClean="0"/>
              <a:t>access constraints</a:t>
            </a:r>
            <a:r>
              <a:rPr lang="en-GB" altLang="en-US" sz="1800" smtClean="0"/>
              <a:t> to both procedural (i.e., implementation) detail and local data structures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Functional independence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Modules that have a </a:t>
            </a:r>
            <a:r>
              <a:rPr lang="en-GB" altLang="en-US" sz="1800" u="sng" smtClean="0"/>
              <a:t>"single-minded" function</a:t>
            </a:r>
            <a:r>
              <a:rPr lang="en-GB" altLang="en-US" sz="1800" smtClean="0"/>
              <a:t> and an </a:t>
            </a:r>
            <a:r>
              <a:rPr lang="en-GB" altLang="en-US" sz="1800" u="sng" smtClean="0"/>
              <a:t>aversion</a:t>
            </a:r>
            <a:r>
              <a:rPr lang="en-GB" altLang="en-US" sz="1800" smtClean="0"/>
              <a:t> to excessive interaction with other modules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u="sng" smtClean="0"/>
              <a:t>High cohesion</a:t>
            </a:r>
            <a:r>
              <a:rPr lang="en-GB" altLang="en-US" sz="1800" smtClean="0"/>
              <a:t> – a module performs only a single task </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u="sng" smtClean="0"/>
              <a:t>Low coupling</a:t>
            </a:r>
            <a:r>
              <a:rPr lang="en-GB" altLang="en-US" sz="1800" smtClean="0"/>
              <a:t> – a module has the lowest amount of connection needed with other modules </a:t>
            </a:r>
          </a:p>
        </p:txBody>
      </p:sp>
      <p:sp>
        <p:nvSpPr>
          <p:cNvPr id="18435" name="Rectangle 2"/>
          <p:cNvSpPr>
            <a:spLocks noGrp="1" noChangeArrowheads="1"/>
          </p:cNvSpPr>
          <p:nvPr>
            <p:ph type="title"/>
          </p:nvPr>
        </p:nvSpPr>
        <p:spPr>
          <a:xfrm>
            <a:off x="7620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Design Concepts (continued)</a:t>
            </a:r>
          </a:p>
        </p:txBody>
      </p:sp>
      <p:sp>
        <p:nvSpPr>
          <p:cNvPr id="18437" name="AutoShape 4"/>
          <p:cNvSpPr>
            <a:spLocks noChangeArrowheads="1"/>
          </p:cNvSpPr>
          <p:nvPr/>
        </p:nvSpPr>
        <p:spPr bwMode="auto">
          <a:xfrm>
            <a:off x="3657600" y="6415088"/>
            <a:ext cx="2032000" cy="354012"/>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a:solidFill>
                  <a:srgbClr val="000000"/>
                </a:solidFill>
              </a:rPr>
              <a:t>(more on next slide)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5131D693-1D7D-4623-BEC7-FF0C565211B6}" type="slidenum">
              <a:rPr lang="en-GB" altLang="en-US" sz="1400">
                <a:solidFill>
                  <a:srgbClr val="000000"/>
                </a:solidFill>
              </a:rPr>
              <a:pPr algn="r" eaLnBrk="1" hangingPunct="1">
                <a:lnSpc>
                  <a:spcPct val="95000"/>
                </a:lnSpc>
              </a:pPr>
              <a:t>18</a:t>
            </a:fld>
            <a:endParaRPr lang="en-GB" altLang="en-US" sz="1400">
              <a:solidFill>
                <a:srgbClr val="000000"/>
              </a:solidFill>
            </a:endParaRPr>
          </a:p>
        </p:txBody>
      </p:sp>
      <p:sp>
        <p:nvSpPr>
          <p:cNvPr id="19460" name="Rectangle 3"/>
          <p:cNvSpPr>
            <a:spLocks noGrp="1" noChangeArrowheads="1"/>
          </p:cNvSpPr>
          <p:nvPr>
            <p:ph idx="1"/>
          </p:nvPr>
        </p:nvSpPr>
        <p:spPr>
          <a:xfrm>
            <a:off x="685800" y="1371600"/>
            <a:ext cx="7772400" cy="5143500"/>
          </a:xfrm>
        </p:spPr>
        <p:txBody>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Stepwise refinement</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Development of a program by </a:t>
            </a:r>
            <a:r>
              <a:rPr lang="en-GB" altLang="en-US" sz="1800" u="sng" smtClean="0"/>
              <a:t>successively refining</a:t>
            </a:r>
            <a:r>
              <a:rPr lang="en-GB" altLang="en-US" sz="1800" smtClean="0"/>
              <a:t> levels of procedure detail</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Complements abstraction, which enables a designer to specify procedure and data and yet suppress low-level details  </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Refactoring</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A reorganization technique that </a:t>
            </a:r>
            <a:r>
              <a:rPr lang="en-GB" altLang="en-US" sz="1800" u="sng" smtClean="0"/>
              <a:t>simplifies the design</a:t>
            </a:r>
            <a:r>
              <a:rPr lang="en-GB" altLang="en-US" sz="1800" smtClean="0"/>
              <a:t> (or internal code structure) of a component </a:t>
            </a:r>
            <a:r>
              <a:rPr lang="en-GB" altLang="en-US" sz="1800" u="sng" smtClean="0"/>
              <a:t>without changing</a:t>
            </a:r>
            <a:r>
              <a:rPr lang="en-GB" altLang="en-US" sz="1800" smtClean="0"/>
              <a:t> its function or external behavior</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Removes redundancy, unused design elements, inefficient or unnecessary algorithms, poorly constructed or inappropriate data structures, or any other design failures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Design classes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u="sng" smtClean="0"/>
              <a:t>Refines</a:t>
            </a:r>
            <a:r>
              <a:rPr lang="en-GB" altLang="en-US" sz="1800" smtClean="0"/>
              <a:t> the </a:t>
            </a:r>
            <a:r>
              <a:rPr lang="en-GB" altLang="en-US" sz="1800" u="sng" smtClean="0"/>
              <a:t>analysis classes</a:t>
            </a:r>
            <a:r>
              <a:rPr lang="en-GB" altLang="en-US" sz="1800" smtClean="0"/>
              <a:t> by providing design detail that will enable the classes to be implemented</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u="sng" smtClean="0"/>
              <a:t>Creates</a:t>
            </a:r>
            <a:r>
              <a:rPr lang="en-GB" altLang="en-US" sz="1800" smtClean="0"/>
              <a:t> a new set of </a:t>
            </a:r>
            <a:r>
              <a:rPr lang="en-GB" altLang="en-US" sz="1800" u="sng" smtClean="0"/>
              <a:t>design classes</a:t>
            </a:r>
            <a:r>
              <a:rPr lang="en-GB" altLang="en-US" sz="1800" smtClean="0"/>
              <a:t> that implement a software infrastructure to support the business solution</a:t>
            </a:r>
          </a:p>
          <a:p>
            <a:pPr marL="339725" indent="-339725" eaLnBrk="1" hangingPunct="1">
              <a:lnSpc>
                <a:spcPct val="90000"/>
              </a:lnSpc>
              <a:spcBef>
                <a:spcPts val="45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1800" smtClean="0"/>
          </a:p>
        </p:txBody>
      </p:sp>
      <p:sp>
        <p:nvSpPr>
          <p:cNvPr id="19459" name="Rectangle 2"/>
          <p:cNvSpPr>
            <a:spLocks noGrp="1" noChangeArrowheads="1"/>
          </p:cNvSpPr>
          <p:nvPr>
            <p:ph type="title"/>
          </p:nvPr>
        </p:nvSpPr>
        <p:spPr>
          <a:xfrm>
            <a:off x="6858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Design Concepts (continued)</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0D59DC1E-0597-4225-892C-CBFFD763F56A}" type="slidenum">
              <a:rPr lang="en-GB" altLang="en-US" sz="1400">
                <a:solidFill>
                  <a:srgbClr val="000000"/>
                </a:solidFill>
              </a:rPr>
              <a:pPr algn="r" eaLnBrk="1" hangingPunct="1">
                <a:lnSpc>
                  <a:spcPct val="95000"/>
                </a:lnSpc>
              </a:pPr>
              <a:t>19</a:t>
            </a:fld>
            <a:endParaRPr lang="en-GB" altLang="en-US" sz="1400">
              <a:solidFill>
                <a:srgbClr val="000000"/>
              </a:solidFill>
            </a:endParaRPr>
          </a:p>
        </p:txBody>
      </p:sp>
      <p:sp>
        <p:nvSpPr>
          <p:cNvPr id="20484" name="Rectangle 3"/>
          <p:cNvSpPr>
            <a:spLocks noGrp="1" noChangeArrowheads="1"/>
          </p:cNvSpPr>
          <p:nvPr>
            <p:ph idx="1"/>
          </p:nvPr>
        </p:nvSpPr>
        <p:spPr>
          <a:xfrm>
            <a:off x="685800" y="1371600"/>
            <a:ext cx="8153400" cy="4114800"/>
          </a:xfrm>
        </p:spPr>
        <p:txBody>
          <a:bodyPr>
            <a:normAutofit lnSpcReduction="10000"/>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b="1" smtClean="0"/>
              <a:t>User interface classes</a:t>
            </a:r>
            <a:r>
              <a:rPr lang="en-GB" altLang="en-US" sz="2000" smtClean="0"/>
              <a:t> – define all abstractions necessary for human-computer interaction (usually via metaphors of real-world objects)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b="1" smtClean="0"/>
              <a:t>Business domain classes</a:t>
            </a:r>
            <a:r>
              <a:rPr lang="en-GB" altLang="en-US" sz="2000" smtClean="0"/>
              <a:t> – refined from analysis classes; identify attributes and services (methods) that are required to  implement some element of the business domain</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b="1" smtClean="0"/>
              <a:t>Process classes</a:t>
            </a:r>
            <a:r>
              <a:rPr lang="en-GB" altLang="en-US" sz="2000" smtClean="0"/>
              <a:t> – implement business abstractions required to </a:t>
            </a:r>
            <a:r>
              <a:rPr lang="en-GB" altLang="en-US" sz="2000" u="sng" smtClean="0"/>
              <a:t>fully manage</a:t>
            </a:r>
            <a:r>
              <a:rPr lang="en-GB" altLang="en-US" sz="2000" smtClean="0"/>
              <a:t> the business domain classes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b="1" smtClean="0"/>
              <a:t>Persistent classes</a:t>
            </a:r>
            <a:r>
              <a:rPr lang="en-GB" altLang="en-US" sz="2000" smtClean="0"/>
              <a:t> – represent data stores (e.g., a database) that will persist beyond the execution of the software</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b="1" smtClean="0"/>
              <a:t>System classes</a:t>
            </a:r>
            <a:r>
              <a:rPr lang="en-GB" altLang="en-US" sz="2000" smtClean="0"/>
              <a:t> – implement software management and control functions that enable the system to operate and communicate within its computing environment and the </a:t>
            </a:r>
            <a:r>
              <a:rPr lang="en-GB" altLang="en-US" sz="2000" u="sng" smtClean="0"/>
              <a:t>outside world</a:t>
            </a:r>
            <a:r>
              <a:rPr lang="en-GB" altLang="en-US" sz="2000" smtClean="0"/>
              <a:t>  </a:t>
            </a:r>
          </a:p>
        </p:txBody>
      </p:sp>
      <p:sp>
        <p:nvSpPr>
          <p:cNvPr id="20483" name="Rectangle 2"/>
          <p:cNvSpPr>
            <a:spLocks noGrp="1" noChangeArrowheads="1"/>
          </p:cNvSpPr>
          <p:nvPr>
            <p:ph type="title"/>
          </p:nvPr>
        </p:nvSpPr>
        <p:spPr>
          <a:xfrm>
            <a:off x="6858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Types of Design Classes</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685800" y="22860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Introduction</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71B93410-020B-44A0-823A-B74E6C074B56}" type="slidenum">
              <a:rPr lang="en-GB" altLang="en-US" sz="1400">
                <a:solidFill>
                  <a:srgbClr val="000000"/>
                </a:solidFill>
              </a:rPr>
              <a:pPr algn="r" eaLnBrk="1" hangingPunct="1">
                <a:lnSpc>
                  <a:spcPct val="95000"/>
                </a:lnSpc>
              </a:pPr>
              <a:t>20</a:t>
            </a:fld>
            <a:endParaRPr lang="en-GB" altLang="en-US" sz="1400">
              <a:solidFill>
                <a:srgbClr val="000000"/>
              </a:solidFill>
            </a:endParaRPr>
          </a:p>
        </p:txBody>
      </p:sp>
      <p:sp>
        <p:nvSpPr>
          <p:cNvPr id="21508" name="Rectangle 3"/>
          <p:cNvSpPr>
            <a:spLocks noGrp="1" noChangeArrowheads="1"/>
          </p:cNvSpPr>
          <p:nvPr>
            <p:ph idx="1"/>
          </p:nvPr>
        </p:nvSpPr>
        <p:spPr>
          <a:xfrm>
            <a:off x="228600" y="1524000"/>
            <a:ext cx="8610600" cy="4114800"/>
          </a:xfrm>
        </p:spPr>
        <p:txBody>
          <a:bodyPr>
            <a:normAutofit fontScale="92500" lnSpcReduction="20000"/>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Complete and sufficient</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Contains the </a:t>
            </a:r>
            <a:r>
              <a:rPr lang="en-GB" altLang="en-US" sz="1800" u="sng" smtClean="0"/>
              <a:t>complete</a:t>
            </a:r>
            <a:r>
              <a:rPr lang="en-GB" altLang="en-US" sz="1800" smtClean="0"/>
              <a:t> encapsulation of all </a:t>
            </a:r>
            <a:r>
              <a:rPr lang="en-GB" altLang="en-US" sz="1800" u="sng" smtClean="0"/>
              <a:t>attributes</a:t>
            </a:r>
            <a:r>
              <a:rPr lang="en-GB" altLang="en-US" sz="1800" smtClean="0"/>
              <a:t> and </a:t>
            </a:r>
            <a:r>
              <a:rPr lang="en-GB" altLang="en-US" sz="1800" u="sng" smtClean="0"/>
              <a:t>methods</a:t>
            </a:r>
            <a:r>
              <a:rPr lang="en-GB" altLang="en-US" sz="1800" smtClean="0"/>
              <a:t> that exist for the class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Contains </a:t>
            </a:r>
            <a:r>
              <a:rPr lang="en-GB" altLang="en-US" sz="1800" u="sng" smtClean="0"/>
              <a:t>only</a:t>
            </a:r>
            <a:r>
              <a:rPr lang="en-GB" altLang="en-US" sz="1800" smtClean="0"/>
              <a:t> those methods that are </a:t>
            </a:r>
            <a:r>
              <a:rPr lang="en-GB" altLang="en-US" sz="1800" u="sng" smtClean="0"/>
              <a:t>sufficient</a:t>
            </a:r>
            <a:r>
              <a:rPr lang="en-GB" altLang="en-US" sz="1800" smtClean="0"/>
              <a:t> to achieve the intent of the class </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Primitiveness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Each method of a class focuses on accomplishing </a:t>
            </a:r>
            <a:r>
              <a:rPr lang="en-GB" altLang="en-US" sz="1800" u="sng" smtClean="0"/>
              <a:t>one service</a:t>
            </a:r>
            <a:r>
              <a:rPr lang="en-GB" altLang="en-US" sz="1800" smtClean="0"/>
              <a:t> for the class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High cohesion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class has a small, </a:t>
            </a:r>
            <a:r>
              <a:rPr lang="en-GB" altLang="en-US" sz="1800" u="sng" smtClean="0"/>
              <a:t>focused set</a:t>
            </a:r>
            <a:r>
              <a:rPr lang="en-GB" altLang="en-US" sz="1800" smtClean="0"/>
              <a:t> of responsibilities and single-mindedly applies attributes and methods to implement those responsibilities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Low coupling</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Collaboration of the class with other classes is kept to an </a:t>
            </a:r>
            <a:r>
              <a:rPr lang="en-GB" altLang="en-US" sz="1800" u="sng" smtClean="0"/>
              <a:t>acceptable minimum</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Each class should have </a:t>
            </a:r>
            <a:r>
              <a:rPr lang="en-GB" altLang="en-US" sz="1800" u="sng" smtClean="0"/>
              <a:t>limited knowledge</a:t>
            </a:r>
            <a:r>
              <a:rPr lang="en-GB" altLang="en-US" sz="1800" smtClean="0"/>
              <a:t> of other classes in other subsystems</a:t>
            </a:r>
          </a:p>
        </p:txBody>
      </p:sp>
      <p:sp>
        <p:nvSpPr>
          <p:cNvPr id="21507" name="Rectangle 2"/>
          <p:cNvSpPr>
            <a:spLocks noGrp="1" noChangeArrowheads="1"/>
          </p:cNvSpPr>
          <p:nvPr>
            <p:ph type="title"/>
          </p:nvPr>
        </p:nvSpPr>
        <p:spPr>
          <a:xfrm>
            <a:off x="762000" y="41275"/>
            <a:ext cx="7772400" cy="1366838"/>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Characteristics of a Well-Formed Design Class</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title"/>
          </p:nvPr>
        </p:nvSpPr>
        <p:spPr>
          <a:xfrm>
            <a:off x="685800" y="25146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The Design Model</a:t>
            </a:r>
          </a:p>
        </p:txBody>
      </p:sp>
      <p:grpSp>
        <p:nvGrpSpPr>
          <p:cNvPr id="22531" name="Group 2"/>
          <p:cNvGrpSpPr>
            <a:grpSpLocks/>
          </p:cNvGrpSpPr>
          <p:nvPr/>
        </p:nvGrpSpPr>
        <p:grpSpPr bwMode="auto">
          <a:xfrm>
            <a:off x="2817813" y="3962400"/>
            <a:ext cx="3733800" cy="1987550"/>
            <a:chOff x="1775" y="2496"/>
            <a:chExt cx="2352" cy="1252"/>
          </a:xfrm>
        </p:grpSpPr>
        <p:sp>
          <p:nvSpPr>
            <p:cNvPr id="22532" name="AutoShape 3"/>
            <p:cNvSpPr>
              <a:spLocks noChangeArrowheads="1"/>
            </p:cNvSpPr>
            <p:nvPr/>
          </p:nvSpPr>
          <p:spPr bwMode="auto">
            <a:xfrm>
              <a:off x="2515" y="3466"/>
              <a:ext cx="858"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Data/Class Design</a:t>
              </a:r>
            </a:p>
            <a:p>
              <a:pPr algn="ctr" eaLnBrk="1" hangingPunct="1"/>
              <a:endParaRPr lang="en-GB" altLang="en-US" sz="1200" b="1">
                <a:solidFill>
                  <a:srgbClr val="000000"/>
                </a:solidFill>
              </a:endParaRPr>
            </a:p>
          </p:txBody>
        </p:sp>
        <p:sp>
          <p:nvSpPr>
            <p:cNvPr id="22533" name="AutoShape 4"/>
            <p:cNvSpPr>
              <a:spLocks noChangeArrowheads="1"/>
            </p:cNvSpPr>
            <p:nvPr/>
          </p:nvSpPr>
          <p:spPr bwMode="auto">
            <a:xfrm>
              <a:off x="2507" y="3223"/>
              <a:ext cx="968"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Architectural Design</a:t>
              </a:r>
            </a:p>
            <a:p>
              <a:pPr algn="ctr" eaLnBrk="1" hangingPunct="1"/>
              <a:endParaRPr lang="en-GB" altLang="en-US" sz="1200" b="1">
                <a:solidFill>
                  <a:srgbClr val="000000"/>
                </a:solidFill>
              </a:endParaRPr>
            </a:p>
          </p:txBody>
        </p:sp>
        <p:sp>
          <p:nvSpPr>
            <p:cNvPr id="22534" name="AutoShape 5"/>
            <p:cNvSpPr>
              <a:spLocks noChangeArrowheads="1"/>
            </p:cNvSpPr>
            <p:nvPr/>
          </p:nvSpPr>
          <p:spPr bwMode="auto">
            <a:xfrm>
              <a:off x="2584" y="2929"/>
              <a:ext cx="788"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Interface Design</a:t>
              </a:r>
            </a:p>
            <a:p>
              <a:pPr algn="ctr" eaLnBrk="1" hangingPunct="1"/>
              <a:endParaRPr lang="en-GB" altLang="en-US" sz="1200" b="1">
                <a:solidFill>
                  <a:srgbClr val="000000"/>
                </a:solidFill>
              </a:endParaRPr>
            </a:p>
          </p:txBody>
        </p:sp>
        <p:sp>
          <p:nvSpPr>
            <p:cNvPr id="22535" name="AutoShape 6"/>
            <p:cNvSpPr>
              <a:spLocks noChangeArrowheads="1"/>
            </p:cNvSpPr>
            <p:nvPr/>
          </p:nvSpPr>
          <p:spPr bwMode="auto">
            <a:xfrm>
              <a:off x="2393" y="2558"/>
              <a:ext cx="1112"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Component-level Design</a:t>
              </a:r>
            </a:p>
            <a:p>
              <a:pPr algn="ctr" eaLnBrk="1" hangingPunct="1"/>
              <a:endParaRPr lang="en-GB" altLang="en-US" sz="1200" b="1">
                <a:solidFill>
                  <a:srgbClr val="000000"/>
                </a:solidFill>
              </a:endParaRPr>
            </a:p>
          </p:txBody>
        </p:sp>
        <p:sp>
          <p:nvSpPr>
            <p:cNvPr id="22536" name="Line 7"/>
            <p:cNvSpPr>
              <a:spLocks noChangeShapeType="1"/>
            </p:cNvSpPr>
            <p:nvPr/>
          </p:nvSpPr>
          <p:spPr bwMode="auto">
            <a:xfrm flipH="1">
              <a:off x="1774" y="2496"/>
              <a:ext cx="628" cy="1212"/>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2537" name="Line 8"/>
            <p:cNvSpPr>
              <a:spLocks noChangeShapeType="1"/>
            </p:cNvSpPr>
            <p:nvPr/>
          </p:nvSpPr>
          <p:spPr bwMode="auto">
            <a:xfrm>
              <a:off x="3504" y="2496"/>
              <a:ext cx="624" cy="1212"/>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2538" name="Line 9"/>
            <p:cNvSpPr>
              <a:spLocks noChangeShapeType="1"/>
            </p:cNvSpPr>
            <p:nvPr/>
          </p:nvSpPr>
          <p:spPr bwMode="auto">
            <a:xfrm>
              <a:off x="1776" y="3708"/>
              <a:ext cx="2352"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2539" name="Line 10"/>
            <p:cNvSpPr>
              <a:spLocks noChangeShapeType="1"/>
            </p:cNvSpPr>
            <p:nvPr/>
          </p:nvSpPr>
          <p:spPr bwMode="auto">
            <a:xfrm>
              <a:off x="2400" y="2496"/>
              <a:ext cx="1104"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2540" name="Line 11"/>
            <p:cNvSpPr>
              <a:spLocks noChangeShapeType="1"/>
            </p:cNvSpPr>
            <p:nvPr/>
          </p:nvSpPr>
          <p:spPr bwMode="auto">
            <a:xfrm>
              <a:off x="1896" y="3451"/>
              <a:ext cx="2112"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2541" name="Line 12"/>
            <p:cNvSpPr>
              <a:spLocks noChangeShapeType="1"/>
            </p:cNvSpPr>
            <p:nvPr/>
          </p:nvSpPr>
          <p:spPr bwMode="auto">
            <a:xfrm>
              <a:off x="2040" y="3176"/>
              <a:ext cx="1800"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2542" name="Line 13"/>
            <p:cNvSpPr>
              <a:spLocks noChangeShapeType="1"/>
            </p:cNvSpPr>
            <p:nvPr/>
          </p:nvSpPr>
          <p:spPr bwMode="auto">
            <a:xfrm>
              <a:off x="2233" y="2826"/>
              <a:ext cx="1438"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1"/>
          <p:cNvSpPr>
            <a:spLocks noChangeArrowheads="1"/>
          </p:cNvSpPr>
          <p:nvPr/>
        </p:nvSpPr>
        <p:spPr bwMode="auto">
          <a:xfrm>
            <a:off x="3886200" y="6248400"/>
            <a:ext cx="3384550" cy="354013"/>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800" b="1">
                <a:solidFill>
                  <a:srgbClr val="000000"/>
                </a:solidFill>
              </a:rPr>
              <a:t>Process Dimension (Progression)</a:t>
            </a:r>
          </a:p>
        </p:txBody>
      </p:sp>
      <p:sp>
        <p:nvSpPr>
          <p:cNvPr id="23555" name="AutoShape 2"/>
          <p:cNvSpPr>
            <a:spLocks noChangeArrowheads="1"/>
          </p:cNvSpPr>
          <p:nvPr/>
        </p:nvSpPr>
        <p:spPr bwMode="auto">
          <a:xfrm rot="-5400000">
            <a:off x="-658019" y="3555207"/>
            <a:ext cx="2435225" cy="354012"/>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800" b="1">
                <a:solidFill>
                  <a:srgbClr val="000000"/>
                </a:solidFill>
              </a:rPr>
              <a:t>Abstraction Dimension</a:t>
            </a:r>
          </a:p>
        </p:txBody>
      </p:sp>
      <p:sp>
        <p:nvSpPr>
          <p:cNvPr id="23556" name="AutoShape 3"/>
          <p:cNvSpPr>
            <a:spLocks noChangeArrowheads="1"/>
          </p:cNvSpPr>
          <p:nvPr/>
        </p:nvSpPr>
        <p:spPr bwMode="auto">
          <a:xfrm>
            <a:off x="1831975" y="5335588"/>
            <a:ext cx="1060450" cy="568325"/>
          </a:xfrm>
          <a:prstGeom prst="roundRect">
            <a:avLst>
              <a:gd name="adj" fmla="val 273"/>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600">
                <a:solidFill>
                  <a:srgbClr val="000000"/>
                </a:solidFill>
              </a:rPr>
              <a:t>Data/Class</a:t>
            </a:r>
          </a:p>
          <a:p>
            <a:pPr eaLnBrk="1" hangingPunct="1"/>
            <a:r>
              <a:rPr lang="en-GB" altLang="en-US" sz="1600">
                <a:solidFill>
                  <a:srgbClr val="000000"/>
                </a:solidFill>
              </a:rPr>
              <a:t>Elements</a:t>
            </a:r>
          </a:p>
        </p:txBody>
      </p:sp>
      <p:sp>
        <p:nvSpPr>
          <p:cNvPr id="23557" name="AutoShape 4"/>
          <p:cNvSpPr>
            <a:spLocks noChangeArrowheads="1"/>
          </p:cNvSpPr>
          <p:nvPr/>
        </p:nvSpPr>
        <p:spPr bwMode="auto">
          <a:xfrm>
            <a:off x="4471988" y="5335588"/>
            <a:ext cx="931862" cy="568325"/>
          </a:xfrm>
          <a:prstGeom prst="roundRect">
            <a:avLst>
              <a:gd name="adj" fmla="val 273"/>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600">
                <a:solidFill>
                  <a:srgbClr val="000000"/>
                </a:solidFill>
              </a:rPr>
              <a:t>Interface</a:t>
            </a:r>
          </a:p>
          <a:p>
            <a:pPr eaLnBrk="1" hangingPunct="1"/>
            <a:r>
              <a:rPr lang="en-GB" altLang="en-US" sz="1600">
                <a:solidFill>
                  <a:srgbClr val="000000"/>
                </a:solidFill>
              </a:rPr>
              <a:t>Elements</a:t>
            </a:r>
          </a:p>
        </p:txBody>
      </p:sp>
      <p:sp>
        <p:nvSpPr>
          <p:cNvPr id="23558" name="AutoShape 5"/>
          <p:cNvSpPr>
            <a:spLocks noChangeArrowheads="1"/>
          </p:cNvSpPr>
          <p:nvPr/>
        </p:nvSpPr>
        <p:spPr bwMode="auto">
          <a:xfrm>
            <a:off x="3068638" y="5335588"/>
            <a:ext cx="1250950" cy="568325"/>
          </a:xfrm>
          <a:prstGeom prst="roundRect">
            <a:avLst>
              <a:gd name="adj" fmla="val 273"/>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600">
                <a:solidFill>
                  <a:srgbClr val="000000"/>
                </a:solidFill>
              </a:rPr>
              <a:t>Architectural</a:t>
            </a:r>
          </a:p>
          <a:p>
            <a:pPr eaLnBrk="1" hangingPunct="1"/>
            <a:r>
              <a:rPr lang="en-GB" altLang="en-US" sz="1600">
                <a:solidFill>
                  <a:srgbClr val="000000"/>
                </a:solidFill>
              </a:rPr>
              <a:t>Elements</a:t>
            </a:r>
          </a:p>
        </p:txBody>
      </p:sp>
      <p:sp>
        <p:nvSpPr>
          <p:cNvPr id="23559" name="AutoShape 6"/>
          <p:cNvSpPr>
            <a:spLocks noChangeArrowheads="1"/>
          </p:cNvSpPr>
          <p:nvPr/>
        </p:nvSpPr>
        <p:spPr bwMode="auto">
          <a:xfrm>
            <a:off x="5568950" y="5335588"/>
            <a:ext cx="1589088" cy="568325"/>
          </a:xfrm>
          <a:prstGeom prst="roundRect">
            <a:avLst>
              <a:gd name="adj" fmla="val 273"/>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600">
                <a:solidFill>
                  <a:srgbClr val="000000"/>
                </a:solidFill>
              </a:rPr>
              <a:t>Component-level</a:t>
            </a:r>
          </a:p>
          <a:p>
            <a:pPr eaLnBrk="1" hangingPunct="1"/>
            <a:r>
              <a:rPr lang="en-GB" altLang="en-US" sz="1600">
                <a:solidFill>
                  <a:srgbClr val="000000"/>
                </a:solidFill>
              </a:rPr>
              <a:t>Elements</a:t>
            </a:r>
          </a:p>
        </p:txBody>
      </p:sp>
      <p:sp>
        <p:nvSpPr>
          <p:cNvPr id="23560" name="AutoShape 7"/>
          <p:cNvSpPr>
            <a:spLocks noChangeArrowheads="1"/>
          </p:cNvSpPr>
          <p:nvPr/>
        </p:nvSpPr>
        <p:spPr bwMode="auto">
          <a:xfrm>
            <a:off x="7342188" y="5335588"/>
            <a:ext cx="1643062" cy="568325"/>
          </a:xfrm>
          <a:prstGeom prst="roundRect">
            <a:avLst>
              <a:gd name="adj" fmla="val 273"/>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600">
                <a:solidFill>
                  <a:srgbClr val="000000"/>
                </a:solidFill>
              </a:rPr>
              <a:t>Deployment-level</a:t>
            </a:r>
          </a:p>
          <a:p>
            <a:pPr eaLnBrk="1" hangingPunct="1"/>
            <a:r>
              <a:rPr lang="en-GB" altLang="en-US" sz="1600">
                <a:solidFill>
                  <a:srgbClr val="000000"/>
                </a:solidFill>
              </a:rPr>
              <a:t>Elements</a:t>
            </a:r>
          </a:p>
        </p:txBody>
      </p:sp>
      <p:sp>
        <p:nvSpPr>
          <p:cNvPr id="23561" name="Rectangle 8"/>
          <p:cNvSpPr>
            <a:spLocks noGrp="1" noChangeArrowheads="1"/>
          </p:cNvSpPr>
          <p:nvPr>
            <p:ph type="title"/>
          </p:nvPr>
        </p:nvSpPr>
        <p:spPr>
          <a:xfrm>
            <a:off x="685800" y="304800"/>
            <a:ext cx="7772400" cy="1143000"/>
          </a:xfrm>
        </p:spPr>
        <p:txBody>
          <a:bodyPr>
            <a:normAutofit fontScale="90000"/>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Dimensions of the Design Model</a:t>
            </a:r>
          </a:p>
        </p:txBody>
      </p:sp>
      <p:grpSp>
        <p:nvGrpSpPr>
          <p:cNvPr id="23562" name="Group 9"/>
          <p:cNvGrpSpPr>
            <a:grpSpLocks/>
          </p:cNvGrpSpPr>
          <p:nvPr/>
        </p:nvGrpSpPr>
        <p:grpSpPr bwMode="auto">
          <a:xfrm>
            <a:off x="1828800" y="2366963"/>
            <a:ext cx="7085013" cy="374650"/>
            <a:chOff x="1152" y="1491"/>
            <a:chExt cx="4463" cy="236"/>
          </a:xfrm>
        </p:grpSpPr>
        <p:sp>
          <p:nvSpPr>
            <p:cNvPr id="23577" name="AutoShape 10"/>
            <p:cNvSpPr>
              <a:spLocks noChangeArrowheads="1"/>
            </p:cNvSpPr>
            <p:nvPr/>
          </p:nvSpPr>
          <p:spPr bwMode="auto">
            <a:xfrm>
              <a:off x="1152" y="1491"/>
              <a:ext cx="4464" cy="237"/>
            </a:xfrm>
            <a:prstGeom prst="roundRect">
              <a:avLst>
                <a:gd name="adj" fmla="val 421"/>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tLang="en-US"/>
            </a:p>
          </p:txBody>
        </p:sp>
        <p:sp>
          <p:nvSpPr>
            <p:cNvPr id="23578" name="Text Box 11"/>
            <p:cNvSpPr txBox="1">
              <a:spLocks noChangeArrowheads="1"/>
            </p:cNvSpPr>
            <p:nvPr/>
          </p:nvSpPr>
          <p:spPr bwMode="auto">
            <a:xfrm>
              <a:off x="1152" y="1491"/>
              <a:ext cx="4464"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b="1">
                  <a:solidFill>
                    <a:srgbClr val="000000"/>
                  </a:solidFill>
                </a:rPr>
                <a:t> Analysis  model</a:t>
              </a:r>
            </a:p>
          </p:txBody>
        </p:sp>
      </p:grpSp>
      <p:grpSp>
        <p:nvGrpSpPr>
          <p:cNvPr id="23563" name="Group 12"/>
          <p:cNvGrpSpPr>
            <a:grpSpLocks/>
          </p:cNvGrpSpPr>
          <p:nvPr/>
        </p:nvGrpSpPr>
        <p:grpSpPr bwMode="auto">
          <a:xfrm>
            <a:off x="1828800" y="4191000"/>
            <a:ext cx="7085013" cy="374650"/>
            <a:chOff x="1152" y="2640"/>
            <a:chExt cx="4463" cy="236"/>
          </a:xfrm>
        </p:grpSpPr>
        <p:sp>
          <p:nvSpPr>
            <p:cNvPr id="23575" name="AutoShape 13"/>
            <p:cNvSpPr>
              <a:spLocks noChangeArrowheads="1"/>
            </p:cNvSpPr>
            <p:nvPr/>
          </p:nvSpPr>
          <p:spPr bwMode="auto">
            <a:xfrm>
              <a:off x="1152" y="2640"/>
              <a:ext cx="4464" cy="237"/>
            </a:xfrm>
            <a:prstGeom prst="roundRect">
              <a:avLst>
                <a:gd name="adj" fmla="val 421"/>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tLang="en-US"/>
            </a:p>
          </p:txBody>
        </p:sp>
        <p:sp>
          <p:nvSpPr>
            <p:cNvPr id="23576" name="Text Box 14"/>
            <p:cNvSpPr txBox="1">
              <a:spLocks noChangeArrowheads="1"/>
            </p:cNvSpPr>
            <p:nvPr/>
          </p:nvSpPr>
          <p:spPr bwMode="auto">
            <a:xfrm>
              <a:off x="1152" y="2640"/>
              <a:ext cx="4464"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b="1">
                  <a:solidFill>
                    <a:srgbClr val="000000"/>
                  </a:solidFill>
                </a:rPr>
                <a:t>  Design  model</a:t>
              </a:r>
            </a:p>
          </p:txBody>
        </p:sp>
      </p:grpSp>
      <p:sp>
        <p:nvSpPr>
          <p:cNvPr id="23564" name="Line 15"/>
          <p:cNvSpPr>
            <a:spLocks noChangeShapeType="1"/>
          </p:cNvSpPr>
          <p:nvPr/>
        </p:nvSpPr>
        <p:spPr bwMode="auto">
          <a:xfrm>
            <a:off x="2971800" y="1600200"/>
            <a:ext cx="1588" cy="4495800"/>
          </a:xfrm>
          <a:prstGeom prst="line">
            <a:avLst/>
          </a:prstGeom>
          <a:noFill/>
          <a:ln w="9360">
            <a:solidFill>
              <a:srgbClr val="000000"/>
            </a:solidFill>
            <a:prstDash val="dash"/>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3565" name="Line 16"/>
          <p:cNvSpPr>
            <a:spLocks noChangeShapeType="1"/>
          </p:cNvSpPr>
          <p:nvPr/>
        </p:nvSpPr>
        <p:spPr bwMode="auto">
          <a:xfrm>
            <a:off x="4343400" y="1600200"/>
            <a:ext cx="1588" cy="4495800"/>
          </a:xfrm>
          <a:prstGeom prst="line">
            <a:avLst/>
          </a:prstGeom>
          <a:noFill/>
          <a:ln w="9360">
            <a:solidFill>
              <a:srgbClr val="000000"/>
            </a:solidFill>
            <a:prstDash val="dash"/>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3566" name="Line 17"/>
          <p:cNvSpPr>
            <a:spLocks noChangeShapeType="1"/>
          </p:cNvSpPr>
          <p:nvPr/>
        </p:nvSpPr>
        <p:spPr bwMode="auto">
          <a:xfrm>
            <a:off x="5486400" y="1600200"/>
            <a:ext cx="1588" cy="4495800"/>
          </a:xfrm>
          <a:prstGeom prst="line">
            <a:avLst/>
          </a:prstGeom>
          <a:noFill/>
          <a:ln w="9360">
            <a:solidFill>
              <a:srgbClr val="000000"/>
            </a:solidFill>
            <a:prstDash val="dash"/>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3567" name="Line 18"/>
          <p:cNvSpPr>
            <a:spLocks noChangeShapeType="1"/>
          </p:cNvSpPr>
          <p:nvPr/>
        </p:nvSpPr>
        <p:spPr bwMode="auto">
          <a:xfrm>
            <a:off x="7239000" y="1600200"/>
            <a:ext cx="1588" cy="4495800"/>
          </a:xfrm>
          <a:prstGeom prst="line">
            <a:avLst/>
          </a:prstGeom>
          <a:noFill/>
          <a:ln w="9360">
            <a:solidFill>
              <a:srgbClr val="000000"/>
            </a:solidFill>
            <a:prstDash val="dash"/>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3568" name="Line 19"/>
          <p:cNvSpPr>
            <a:spLocks noChangeShapeType="1"/>
          </p:cNvSpPr>
          <p:nvPr/>
        </p:nvSpPr>
        <p:spPr bwMode="auto">
          <a:xfrm>
            <a:off x="1600200" y="1600200"/>
            <a:ext cx="1588" cy="449580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3569" name="Line 20"/>
          <p:cNvSpPr>
            <a:spLocks noChangeShapeType="1"/>
          </p:cNvSpPr>
          <p:nvPr/>
        </p:nvSpPr>
        <p:spPr bwMode="auto">
          <a:xfrm>
            <a:off x="1600200" y="6096000"/>
            <a:ext cx="7315200"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3570" name="AutoShape 21"/>
          <p:cNvSpPr>
            <a:spLocks noChangeArrowheads="1"/>
          </p:cNvSpPr>
          <p:nvPr/>
        </p:nvSpPr>
        <p:spPr bwMode="auto">
          <a:xfrm>
            <a:off x="915988" y="5638800"/>
            <a:ext cx="552450" cy="325438"/>
          </a:xfrm>
          <a:prstGeom prst="roundRect">
            <a:avLst>
              <a:gd name="adj" fmla="val 46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600">
                <a:solidFill>
                  <a:srgbClr val="000000"/>
                </a:solidFill>
              </a:rPr>
              <a:t>Low</a:t>
            </a:r>
          </a:p>
        </p:txBody>
      </p:sp>
      <p:sp>
        <p:nvSpPr>
          <p:cNvPr id="23571" name="AutoShape 22"/>
          <p:cNvSpPr>
            <a:spLocks noChangeArrowheads="1"/>
          </p:cNvSpPr>
          <p:nvPr/>
        </p:nvSpPr>
        <p:spPr bwMode="auto">
          <a:xfrm>
            <a:off x="839788" y="1752600"/>
            <a:ext cx="587375" cy="325438"/>
          </a:xfrm>
          <a:prstGeom prst="roundRect">
            <a:avLst>
              <a:gd name="adj" fmla="val 46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600">
                <a:solidFill>
                  <a:srgbClr val="000000"/>
                </a:solidFill>
              </a:rPr>
              <a:t>High</a:t>
            </a:r>
          </a:p>
        </p:txBody>
      </p:sp>
      <p:sp>
        <p:nvSpPr>
          <p:cNvPr id="23572" name="Freeform 23"/>
          <p:cNvSpPr>
            <a:spLocks noChangeArrowheads="1"/>
          </p:cNvSpPr>
          <p:nvPr/>
        </p:nvSpPr>
        <p:spPr bwMode="auto">
          <a:xfrm>
            <a:off x="4572000" y="2971800"/>
            <a:ext cx="763588" cy="838200"/>
          </a:xfrm>
          <a:custGeom>
            <a:avLst/>
            <a:gdLst>
              <a:gd name="T0" fmla="*/ 190627 w 2119"/>
              <a:gd name="T1" fmla="*/ 0 h 2330"/>
              <a:gd name="T2" fmla="*/ 190627 w 2119"/>
              <a:gd name="T3" fmla="*/ 628110 h 2330"/>
              <a:gd name="T4" fmla="*/ 0 w 2119"/>
              <a:gd name="T5" fmla="*/ 628110 h 2330"/>
              <a:gd name="T6" fmla="*/ 381614 w 2119"/>
              <a:gd name="T7" fmla="*/ 837840 h 2330"/>
              <a:gd name="T8" fmla="*/ 763228 w 2119"/>
              <a:gd name="T9" fmla="*/ 628110 h 2330"/>
              <a:gd name="T10" fmla="*/ 572240 w 2119"/>
              <a:gd name="T11" fmla="*/ 628110 h 2330"/>
              <a:gd name="T12" fmla="*/ 572240 w 2119"/>
              <a:gd name="T13" fmla="*/ 0 h 2330"/>
              <a:gd name="T14" fmla="*/ 190627 w 2119"/>
              <a:gd name="T15" fmla="*/ 0 h 2330"/>
              <a:gd name="T16" fmla="*/ 0 60000 65536"/>
              <a:gd name="T17" fmla="*/ 0 60000 65536"/>
              <a:gd name="T18" fmla="*/ 0 60000 65536"/>
              <a:gd name="T19" fmla="*/ 0 60000 65536"/>
              <a:gd name="T20" fmla="*/ 0 60000 65536"/>
              <a:gd name="T21" fmla="*/ 0 60000 65536"/>
              <a:gd name="T22" fmla="*/ 0 60000 65536"/>
              <a:gd name="T23" fmla="*/ 0 60000 65536"/>
              <a:gd name="T24" fmla="*/ 0 w 2119"/>
              <a:gd name="T25" fmla="*/ 0 h 2330"/>
              <a:gd name="T26" fmla="*/ 2119 w 2119"/>
              <a:gd name="T27" fmla="*/ 2330 h 23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19" h="2330">
                <a:moveTo>
                  <a:pt x="529" y="0"/>
                </a:moveTo>
                <a:lnTo>
                  <a:pt x="529" y="1746"/>
                </a:lnTo>
                <a:lnTo>
                  <a:pt x="0" y="1746"/>
                </a:lnTo>
                <a:lnTo>
                  <a:pt x="1059" y="2329"/>
                </a:lnTo>
                <a:lnTo>
                  <a:pt x="2118" y="1746"/>
                </a:lnTo>
                <a:lnTo>
                  <a:pt x="1588" y="1746"/>
                </a:lnTo>
                <a:lnTo>
                  <a:pt x="1588" y="0"/>
                </a:lnTo>
                <a:lnTo>
                  <a:pt x="529" y="0"/>
                </a:lnTo>
              </a:path>
            </a:pathLst>
          </a:custGeom>
          <a:noFill/>
          <a:ln w="9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73" name="Freeform 24"/>
          <p:cNvSpPr>
            <a:spLocks noChangeArrowheads="1"/>
          </p:cNvSpPr>
          <p:nvPr/>
        </p:nvSpPr>
        <p:spPr bwMode="auto">
          <a:xfrm>
            <a:off x="3238500" y="2959100"/>
            <a:ext cx="849313" cy="849313"/>
          </a:xfrm>
          <a:custGeom>
            <a:avLst/>
            <a:gdLst>
              <a:gd name="T0" fmla="*/ 577734 w 2358"/>
              <a:gd name="T1" fmla="*/ 0 h 2359"/>
              <a:gd name="T2" fmla="*/ 135789 w 2358"/>
              <a:gd name="T3" fmla="*/ 447158 h 2359"/>
              <a:gd name="T4" fmla="*/ 0 w 2358"/>
              <a:gd name="T5" fmla="*/ 313227 h 2359"/>
              <a:gd name="T6" fmla="*/ 123543 w 2358"/>
              <a:gd name="T7" fmla="*/ 730503 h 2359"/>
              <a:gd name="T8" fmla="*/ 542436 w 2358"/>
              <a:gd name="T9" fmla="*/ 848953 h 2359"/>
              <a:gd name="T10" fmla="*/ 406647 w 2358"/>
              <a:gd name="T11" fmla="*/ 715021 h 2359"/>
              <a:gd name="T12" fmla="*/ 848953 w 2358"/>
              <a:gd name="T13" fmla="*/ 267863 h 2359"/>
              <a:gd name="T14" fmla="*/ 577734 w 2358"/>
              <a:gd name="T15" fmla="*/ 0 h 2359"/>
              <a:gd name="T16" fmla="*/ 0 60000 65536"/>
              <a:gd name="T17" fmla="*/ 0 60000 65536"/>
              <a:gd name="T18" fmla="*/ 0 60000 65536"/>
              <a:gd name="T19" fmla="*/ 0 60000 65536"/>
              <a:gd name="T20" fmla="*/ 0 60000 65536"/>
              <a:gd name="T21" fmla="*/ 0 60000 65536"/>
              <a:gd name="T22" fmla="*/ 0 60000 65536"/>
              <a:gd name="T23" fmla="*/ 0 60000 65536"/>
              <a:gd name="T24" fmla="*/ 0 w 2358"/>
              <a:gd name="T25" fmla="*/ 0 h 2359"/>
              <a:gd name="T26" fmla="*/ 2358 w 2358"/>
              <a:gd name="T27" fmla="*/ 2359 h 23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58" h="2359">
                <a:moveTo>
                  <a:pt x="1604" y="0"/>
                </a:moveTo>
                <a:lnTo>
                  <a:pt x="377" y="1242"/>
                </a:lnTo>
                <a:lnTo>
                  <a:pt x="0" y="870"/>
                </a:lnTo>
                <a:lnTo>
                  <a:pt x="343" y="2029"/>
                </a:lnTo>
                <a:lnTo>
                  <a:pt x="1506" y="2358"/>
                </a:lnTo>
                <a:lnTo>
                  <a:pt x="1129" y="1986"/>
                </a:lnTo>
                <a:lnTo>
                  <a:pt x="2357" y="744"/>
                </a:lnTo>
                <a:lnTo>
                  <a:pt x="1604" y="0"/>
                </a:lnTo>
              </a:path>
            </a:pathLst>
          </a:custGeom>
          <a:noFill/>
          <a:ln w="9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74" name="Freeform 25"/>
          <p:cNvSpPr>
            <a:spLocks noChangeArrowheads="1"/>
          </p:cNvSpPr>
          <p:nvPr/>
        </p:nvSpPr>
        <p:spPr bwMode="auto">
          <a:xfrm>
            <a:off x="5981700" y="2959100"/>
            <a:ext cx="849313" cy="849313"/>
          </a:xfrm>
          <a:custGeom>
            <a:avLst/>
            <a:gdLst>
              <a:gd name="T0" fmla="*/ 271218 w 2358"/>
              <a:gd name="T1" fmla="*/ 0 h 2359"/>
              <a:gd name="T2" fmla="*/ 713163 w 2358"/>
              <a:gd name="T3" fmla="*/ 447158 h 2359"/>
              <a:gd name="T4" fmla="*/ 848953 w 2358"/>
              <a:gd name="T5" fmla="*/ 313227 h 2359"/>
              <a:gd name="T6" fmla="*/ 725410 w 2358"/>
              <a:gd name="T7" fmla="*/ 730503 h 2359"/>
              <a:gd name="T8" fmla="*/ 306516 w 2358"/>
              <a:gd name="T9" fmla="*/ 848953 h 2359"/>
              <a:gd name="T10" fmla="*/ 442305 w 2358"/>
              <a:gd name="T11" fmla="*/ 715021 h 2359"/>
              <a:gd name="T12" fmla="*/ 0 w 2358"/>
              <a:gd name="T13" fmla="*/ 267863 h 2359"/>
              <a:gd name="T14" fmla="*/ 271218 w 2358"/>
              <a:gd name="T15" fmla="*/ 0 h 2359"/>
              <a:gd name="T16" fmla="*/ 0 60000 65536"/>
              <a:gd name="T17" fmla="*/ 0 60000 65536"/>
              <a:gd name="T18" fmla="*/ 0 60000 65536"/>
              <a:gd name="T19" fmla="*/ 0 60000 65536"/>
              <a:gd name="T20" fmla="*/ 0 60000 65536"/>
              <a:gd name="T21" fmla="*/ 0 60000 65536"/>
              <a:gd name="T22" fmla="*/ 0 60000 65536"/>
              <a:gd name="T23" fmla="*/ 0 60000 65536"/>
              <a:gd name="T24" fmla="*/ 0 w 2358"/>
              <a:gd name="T25" fmla="*/ 0 h 2359"/>
              <a:gd name="T26" fmla="*/ 2358 w 2358"/>
              <a:gd name="T27" fmla="*/ 2359 h 23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58" h="2359">
                <a:moveTo>
                  <a:pt x="753" y="0"/>
                </a:moveTo>
                <a:lnTo>
                  <a:pt x="1980" y="1242"/>
                </a:lnTo>
                <a:lnTo>
                  <a:pt x="2357" y="870"/>
                </a:lnTo>
                <a:lnTo>
                  <a:pt x="2014" y="2029"/>
                </a:lnTo>
                <a:lnTo>
                  <a:pt x="851" y="2358"/>
                </a:lnTo>
                <a:lnTo>
                  <a:pt x="1228" y="1986"/>
                </a:lnTo>
                <a:lnTo>
                  <a:pt x="0" y="744"/>
                </a:lnTo>
                <a:lnTo>
                  <a:pt x="753" y="0"/>
                </a:lnTo>
              </a:path>
            </a:pathLst>
          </a:custGeom>
          <a:noFill/>
          <a:ln w="9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A0742F2E-B358-4375-B03B-CE17788BC153}" type="slidenum">
              <a:rPr lang="en-GB" altLang="en-US" sz="1400">
                <a:solidFill>
                  <a:srgbClr val="000000"/>
                </a:solidFill>
              </a:rPr>
              <a:pPr algn="r" eaLnBrk="1" hangingPunct="1">
                <a:lnSpc>
                  <a:spcPct val="95000"/>
                </a:lnSpc>
              </a:pPr>
              <a:t>23</a:t>
            </a:fld>
            <a:endParaRPr lang="en-GB" altLang="en-US" sz="1400">
              <a:solidFill>
                <a:srgbClr val="000000"/>
              </a:solidFill>
            </a:endParaRPr>
          </a:p>
        </p:txBody>
      </p:sp>
      <p:sp>
        <p:nvSpPr>
          <p:cNvPr id="24580" name="Rectangle 3"/>
          <p:cNvSpPr>
            <a:spLocks noGrp="1" noChangeArrowheads="1"/>
          </p:cNvSpPr>
          <p:nvPr>
            <p:ph idx="1"/>
          </p:nvPr>
        </p:nvSpPr>
        <p:spPr>
          <a:xfrm>
            <a:off x="685800" y="1447800"/>
            <a:ext cx="7772400" cy="4521200"/>
          </a:xfrm>
        </p:spPr>
        <p:txBody>
          <a:bodyPr>
            <a:normAutofit lnSpcReduction="10000"/>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design model can be viewed in two different dimensions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(Horizontally) The </a:t>
            </a:r>
            <a:r>
              <a:rPr lang="en-GB" altLang="en-US" sz="1800" u="sng" smtClean="0"/>
              <a:t>process dimension</a:t>
            </a:r>
            <a:r>
              <a:rPr lang="en-GB" altLang="en-US" sz="1800" smtClean="0"/>
              <a:t> indicates the evolution of the parts of the design model as each design task is executed</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(Vertically) The </a:t>
            </a:r>
            <a:r>
              <a:rPr lang="en-GB" altLang="en-US" sz="1800" u="sng" smtClean="0"/>
              <a:t>abstraction dimension</a:t>
            </a:r>
            <a:r>
              <a:rPr lang="en-GB" altLang="en-US" sz="1800" smtClean="0"/>
              <a:t> represents the level of detail as each element of the analysis model is transformed into the design model and then iteratively refined</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Elements of the design model use </a:t>
            </a:r>
            <a:r>
              <a:rPr lang="en-GB" altLang="en-US" sz="2000" u="sng" smtClean="0"/>
              <a:t>many of the same</a:t>
            </a:r>
            <a:r>
              <a:rPr lang="en-GB" altLang="en-US" sz="2000" smtClean="0"/>
              <a:t> UML diagrams used in the analysis model</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diagrams are </a:t>
            </a:r>
            <a:r>
              <a:rPr lang="en-GB" altLang="en-US" sz="1800" u="sng" smtClean="0"/>
              <a:t>refined</a:t>
            </a:r>
            <a:r>
              <a:rPr lang="en-GB" altLang="en-US" sz="1800" smtClean="0"/>
              <a:t> and </a:t>
            </a:r>
            <a:r>
              <a:rPr lang="en-GB" altLang="en-US" sz="1800" u="sng" smtClean="0"/>
              <a:t>elaborated</a:t>
            </a:r>
            <a:r>
              <a:rPr lang="en-GB" altLang="en-US" sz="1800" smtClean="0"/>
              <a:t> as part of the design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More i</a:t>
            </a:r>
            <a:r>
              <a:rPr lang="en-GB" altLang="en-US" sz="1800" u="sng" smtClean="0"/>
              <a:t>mplementation-specific</a:t>
            </a:r>
            <a:r>
              <a:rPr lang="en-GB" altLang="en-US" sz="1800" smtClean="0"/>
              <a:t> detail is provided</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Emphasis is placed on </a:t>
            </a:r>
          </a:p>
          <a:p>
            <a:pPr lvl="2"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Architectural structure and style</a:t>
            </a:r>
          </a:p>
          <a:p>
            <a:pPr lvl="2"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Interfaces between components and the outside world </a:t>
            </a:r>
          </a:p>
          <a:p>
            <a:pPr lvl="2"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Components that reside within the architecture</a:t>
            </a:r>
          </a:p>
          <a:p>
            <a:pPr marL="339725" indent="-339725" eaLnBrk="1" hangingPunct="1">
              <a:lnSpc>
                <a:spcPct val="90000"/>
              </a:lnSpc>
              <a:spcBef>
                <a:spcPts val="35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1400" smtClean="0"/>
          </a:p>
          <a:p>
            <a:pPr marL="339725" indent="-339725" eaLnBrk="1" hangingPunct="1">
              <a:lnSpc>
                <a:spcPct val="90000"/>
              </a:lnSpc>
              <a:spcBef>
                <a:spcPts val="35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1400" smtClean="0"/>
          </a:p>
        </p:txBody>
      </p:sp>
      <p:sp>
        <p:nvSpPr>
          <p:cNvPr id="24579" name="Rectangle 2"/>
          <p:cNvSpPr>
            <a:spLocks noGrp="1" noChangeArrowheads="1"/>
          </p:cNvSpPr>
          <p:nvPr>
            <p:ph type="title"/>
          </p:nvPr>
        </p:nvSpPr>
        <p:spPr>
          <a:xfrm>
            <a:off x="685800" y="2286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Introduction</a:t>
            </a:r>
          </a:p>
        </p:txBody>
      </p:sp>
      <p:sp>
        <p:nvSpPr>
          <p:cNvPr id="24581" name="AutoShape 4"/>
          <p:cNvSpPr>
            <a:spLocks noChangeArrowheads="1"/>
          </p:cNvSpPr>
          <p:nvPr/>
        </p:nvSpPr>
        <p:spPr bwMode="auto">
          <a:xfrm>
            <a:off x="3581400" y="6324600"/>
            <a:ext cx="2057400" cy="354013"/>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a:solidFill>
                  <a:srgbClr val="000000"/>
                </a:solidFill>
              </a:rPr>
              <a:t>(More on next slide)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9E0195EE-1047-4E94-A7B9-1891E37BECAA}" type="slidenum">
              <a:rPr lang="en-GB" altLang="en-US" sz="1400">
                <a:solidFill>
                  <a:srgbClr val="000000"/>
                </a:solidFill>
              </a:rPr>
              <a:pPr algn="r" eaLnBrk="1" hangingPunct="1">
                <a:lnSpc>
                  <a:spcPct val="95000"/>
                </a:lnSpc>
              </a:pPr>
              <a:t>24</a:t>
            </a:fld>
            <a:endParaRPr lang="en-GB" altLang="en-US" sz="1400">
              <a:solidFill>
                <a:srgbClr val="000000"/>
              </a:solidFill>
            </a:endParaRPr>
          </a:p>
        </p:txBody>
      </p:sp>
      <p:sp>
        <p:nvSpPr>
          <p:cNvPr id="25604" name="Rectangle 3"/>
          <p:cNvSpPr>
            <a:spLocks noGrp="1" noChangeArrowheads="1"/>
          </p:cNvSpPr>
          <p:nvPr>
            <p:ph idx="1"/>
          </p:nvPr>
        </p:nvSpPr>
        <p:spPr>
          <a:xfrm>
            <a:off x="685800" y="1447800"/>
            <a:ext cx="7772400" cy="4114800"/>
          </a:xfrm>
        </p:spPr>
        <p:txBody>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Design model elements are </a:t>
            </a:r>
            <a:r>
              <a:rPr lang="en-GB" altLang="en-US" sz="2000" u="sng" smtClean="0"/>
              <a:t>not always</a:t>
            </a:r>
            <a:r>
              <a:rPr lang="en-GB" altLang="en-US" sz="2000" smtClean="0"/>
              <a:t> developed in a </a:t>
            </a:r>
            <a:r>
              <a:rPr lang="en-GB" altLang="en-US" sz="2000" u="sng" smtClean="0"/>
              <a:t>sequential</a:t>
            </a:r>
            <a:r>
              <a:rPr lang="en-GB" altLang="en-US" sz="2000" smtClean="0"/>
              <a:t> fashion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Preliminary architectural design sets the stage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It is followed by interface design and component-level design, which often occur </a:t>
            </a:r>
            <a:r>
              <a:rPr lang="en-GB" altLang="en-US" sz="1800" u="sng" smtClean="0"/>
              <a:t>in parallel</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design model has the following layered elements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Data/class design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Architectural design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Interface design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Component-level design</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A fifth element that follows all of</a:t>
            </a:r>
            <a:br>
              <a:rPr lang="en-GB" altLang="en-US" sz="2000" smtClean="0"/>
            </a:br>
            <a:r>
              <a:rPr lang="en-GB" altLang="en-US" sz="2000" smtClean="0"/>
              <a:t>the others is </a:t>
            </a:r>
            <a:r>
              <a:rPr lang="en-GB" altLang="en-US" sz="2000" u="sng" smtClean="0"/>
              <a:t>deployment-level design</a:t>
            </a:r>
          </a:p>
        </p:txBody>
      </p:sp>
      <p:sp>
        <p:nvSpPr>
          <p:cNvPr id="25603" name="Rectangle 2"/>
          <p:cNvSpPr>
            <a:spLocks noGrp="1" noChangeArrowheads="1"/>
          </p:cNvSpPr>
          <p:nvPr>
            <p:ph type="title"/>
          </p:nvPr>
        </p:nvSpPr>
        <p:spPr>
          <a:xfrm>
            <a:off x="685800" y="2286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Introduction (continued)</a:t>
            </a:r>
          </a:p>
        </p:txBody>
      </p:sp>
      <p:grpSp>
        <p:nvGrpSpPr>
          <p:cNvPr id="25605" name="Group 4"/>
          <p:cNvGrpSpPr>
            <a:grpSpLocks/>
          </p:cNvGrpSpPr>
          <p:nvPr/>
        </p:nvGrpSpPr>
        <p:grpSpPr bwMode="auto">
          <a:xfrm>
            <a:off x="5103813" y="3733800"/>
            <a:ext cx="3733800" cy="1987550"/>
            <a:chOff x="3215" y="2352"/>
            <a:chExt cx="2352" cy="1252"/>
          </a:xfrm>
        </p:grpSpPr>
        <p:sp>
          <p:nvSpPr>
            <p:cNvPr id="25606" name="AutoShape 5"/>
            <p:cNvSpPr>
              <a:spLocks noChangeArrowheads="1"/>
            </p:cNvSpPr>
            <p:nvPr/>
          </p:nvSpPr>
          <p:spPr bwMode="auto">
            <a:xfrm>
              <a:off x="3955" y="3322"/>
              <a:ext cx="858"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Data/Class Design</a:t>
              </a:r>
            </a:p>
            <a:p>
              <a:pPr algn="ctr" eaLnBrk="1" hangingPunct="1"/>
              <a:endParaRPr lang="en-GB" altLang="en-US" sz="1200" b="1">
                <a:solidFill>
                  <a:srgbClr val="000000"/>
                </a:solidFill>
              </a:endParaRPr>
            </a:p>
          </p:txBody>
        </p:sp>
        <p:sp>
          <p:nvSpPr>
            <p:cNvPr id="25607" name="AutoShape 6"/>
            <p:cNvSpPr>
              <a:spLocks noChangeArrowheads="1"/>
            </p:cNvSpPr>
            <p:nvPr/>
          </p:nvSpPr>
          <p:spPr bwMode="auto">
            <a:xfrm>
              <a:off x="3947" y="3079"/>
              <a:ext cx="968"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Architectural Design</a:t>
              </a:r>
            </a:p>
            <a:p>
              <a:pPr algn="ctr" eaLnBrk="1" hangingPunct="1"/>
              <a:endParaRPr lang="en-GB" altLang="en-US" sz="1200" b="1">
                <a:solidFill>
                  <a:srgbClr val="000000"/>
                </a:solidFill>
              </a:endParaRPr>
            </a:p>
          </p:txBody>
        </p:sp>
        <p:sp>
          <p:nvSpPr>
            <p:cNvPr id="25608" name="AutoShape 7"/>
            <p:cNvSpPr>
              <a:spLocks noChangeArrowheads="1"/>
            </p:cNvSpPr>
            <p:nvPr/>
          </p:nvSpPr>
          <p:spPr bwMode="auto">
            <a:xfrm>
              <a:off x="4024" y="2785"/>
              <a:ext cx="788"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Interface Design</a:t>
              </a:r>
            </a:p>
            <a:p>
              <a:pPr algn="ctr" eaLnBrk="1" hangingPunct="1"/>
              <a:endParaRPr lang="en-GB" altLang="en-US" sz="1200" b="1">
                <a:solidFill>
                  <a:srgbClr val="000000"/>
                </a:solidFill>
              </a:endParaRPr>
            </a:p>
          </p:txBody>
        </p:sp>
        <p:sp>
          <p:nvSpPr>
            <p:cNvPr id="25609" name="AutoShape 8"/>
            <p:cNvSpPr>
              <a:spLocks noChangeArrowheads="1"/>
            </p:cNvSpPr>
            <p:nvPr/>
          </p:nvSpPr>
          <p:spPr bwMode="auto">
            <a:xfrm>
              <a:off x="3833" y="2414"/>
              <a:ext cx="1112" cy="283"/>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200" b="1">
                  <a:solidFill>
                    <a:srgbClr val="000000"/>
                  </a:solidFill>
                </a:rPr>
                <a:t>Component-level Design</a:t>
              </a:r>
            </a:p>
            <a:p>
              <a:pPr algn="ctr" eaLnBrk="1" hangingPunct="1"/>
              <a:endParaRPr lang="en-GB" altLang="en-US" sz="1200" b="1">
                <a:solidFill>
                  <a:srgbClr val="000000"/>
                </a:solidFill>
              </a:endParaRPr>
            </a:p>
          </p:txBody>
        </p:sp>
        <p:sp>
          <p:nvSpPr>
            <p:cNvPr id="25610" name="Line 9"/>
            <p:cNvSpPr>
              <a:spLocks noChangeShapeType="1"/>
            </p:cNvSpPr>
            <p:nvPr/>
          </p:nvSpPr>
          <p:spPr bwMode="auto">
            <a:xfrm flipH="1">
              <a:off x="3214" y="2352"/>
              <a:ext cx="628" cy="1212"/>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0"/>
            <p:cNvSpPr>
              <a:spLocks noChangeShapeType="1"/>
            </p:cNvSpPr>
            <p:nvPr/>
          </p:nvSpPr>
          <p:spPr bwMode="auto">
            <a:xfrm>
              <a:off x="4944" y="2352"/>
              <a:ext cx="624" cy="1212"/>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1"/>
            <p:cNvSpPr>
              <a:spLocks noChangeShapeType="1"/>
            </p:cNvSpPr>
            <p:nvPr/>
          </p:nvSpPr>
          <p:spPr bwMode="auto">
            <a:xfrm>
              <a:off x="3216" y="3564"/>
              <a:ext cx="2352"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2"/>
            <p:cNvSpPr>
              <a:spLocks noChangeShapeType="1"/>
            </p:cNvSpPr>
            <p:nvPr/>
          </p:nvSpPr>
          <p:spPr bwMode="auto">
            <a:xfrm>
              <a:off x="3840" y="2352"/>
              <a:ext cx="1104"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5614" name="Line 13"/>
            <p:cNvSpPr>
              <a:spLocks noChangeShapeType="1"/>
            </p:cNvSpPr>
            <p:nvPr/>
          </p:nvSpPr>
          <p:spPr bwMode="auto">
            <a:xfrm>
              <a:off x="3336" y="3307"/>
              <a:ext cx="2112"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5615" name="Line 14"/>
            <p:cNvSpPr>
              <a:spLocks noChangeShapeType="1"/>
            </p:cNvSpPr>
            <p:nvPr/>
          </p:nvSpPr>
          <p:spPr bwMode="auto">
            <a:xfrm>
              <a:off x="3480" y="3032"/>
              <a:ext cx="1800"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5616" name="Line 15"/>
            <p:cNvSpPr>
              <a:spLocks noChangeShapeType="1"/>
            </p:cNvSpPr>
            <p:nvPr/>
          </p:nvSpPr>
          <p:spPr bwMode="auto">
            <a:xfrm>
              <a:off x="3673" y="2682"/>
              <a:ext cx="1438"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899C8D40-98C4-4F78-89F7-7E7E8222DB5A}" type="slidenum">
              <a:rPr lang="en-GB" altLang="en-US" sz="1400">
                <a:solidFill>
                  <a:srgbClr val="000000"/>
                </a:solidFill>
              </a:rPr>
              <a:pPr algn="r" eaLnBrk="1" hangingPunct="1">
                <a:lnSpc>
                  <a:spcPct val="95000"/>
                </a:lnSpc>
              </a:pPr>
              <a:t>25</a:t>
            </a:fld>
            <a:endParaRPr lang="en-GB" altLang="en-US" sz="1400">
              <a:solidFill>
                <a:srgbClr val="000000"/>
              </a:solidFill>
            </a:endParaRPr>
          </a:p>
        </p:txBody>
      </p:sp>
      <p:sp>
        <p:nvSpPr>
          <p:cNvPr id="26628" name="Rectangle 3"/>
          <p:cNvSpPr>
            <a:spLocks noGrp="1" noChangeArrowheads="1"/>
          </p:cNvSpPr>
          <p:nvPr>
            <p:ph idx="1"/>
          </p:nvPr>
        </p:nvSpPr>
        <p:spPr>
          <a:xfrm>
            <a:off x="457200" y="1447800"/>
            <a:ext cx="8229600" cy="4525963"/>
          </a:xfrm>
        </p:spPr>
        <p:txBody>
          <a:bodyPr>
            <a:normAutofit fontScale="92500" lnSpcReduction="20000"/>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Data/class design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Creates a model of data and objects that is represented at a high level of abstraction</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Architectural design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Depicts the overall layout of the software</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Interface design</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Tells how information flows into and out of the system and how it is communicated among the components defined as part of the architecture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Includes the </a:t>
            </a:r>
            <a:r>
              <a:rPr lang="en-GB" altLang="en-US" sz="1800" u="sng" smtClean="0"/>
              <a:t>user interface</a:t>
            </a:r>
            <a:r>
              <a:rPr lang="en-GB" altLang="en-US" sz="1800" smtClean="0"/>
              <a:t>, </a:t>
            </a:r>
            <a:r>
              <a:rPr lang="en-GB" altLang="en-US" sz="1800" u="sng" smtClean="0"/>
              <a:t>external interfaces</a:t>
            </a:r>
            <a:r>
              <a:rPr lang="en-GB" altLang="en-US" sz="1800" smtClean="0"/>
              <a:t>, and </a:t>
            </a:r>
            <a:r>
              <a:rPr lang="en-GB" altLang="en-US" sz="1800" u="sng" smtClean="0"/>
              <a:t>internal interfaces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Component-level design elements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Describes the </a:t>
            </a:r>
            <a:r>
              <a:rPr lang="en-GB" altLang="en-US" sz="1800" u="sng" smtClean="0"/>
              <a:t>internal detail</a:t>
            </a:r>
            <a:r>
              <a:rPr lang="en-GB" altLang="en-US" sz="1800" smtClean="0"/>
              <a:t> of each software </a:t>
            </a:r>
            <a:r>
              <a:rPr lang="en-GB" altLang="en-US" sz="1800" u="sng" smtClean="0"/>
              <a:t>component</a:t>
            </a:r>
            <a:r>
              <a:rPr lang="en-GB" altLang="en-US" sz="1800" smtClean="0"/>
              <a:t> by way of data structure definitions, algorithms, and interface specifications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Deployment-level design elements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Indicates how software functionality  and subsystems will be allocated within the </a:t>
            </a:r>
            <a:r>
              <a:rPr lang="en-GB" altLang="en-US" sz="1800" u="sng" smtClean="0"/>
              <a:t>physical computing environment</a:t>
            </a:r>
            <a:r>
              <a:rPr lang="en-GB" altLang="en-US" sz="1800" smtClean="0"/>
              <a:t> that will support the software</a:t>
            </a:r>
          </a:p>
        </p:txBody>
      </p:sp>
      <p:sp>
        <p:nvSpPr>
          <p:cNvPr id="26627" name="Rectangle 2"/>
          <p:cNvSpPr>
            <a:spLocks noGrp="1" noChangeArrowheads="1"/>
          </p:cNvSpPr>
          <p:nvPr>
            <p:ph type="title"/>
          </p:nvPr>
        </p:nvSpPr>
        <p:spPr>
          <a:xfrm>
            <a:off x="6858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Design Elements</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2D544750-FF10-4826-A380-41B9F63CE739}" type="slidenum">
              <a:rPr lang="en-GB" altLang="en-US" sz="1400">
                <a:solidFill>
                  <a:srgbClr val="000000"/>
                </a:solidFill>
              </a:rPr>
              <a:pPr algn="r" eaLnBrk="1" hangingPunct="1">
                <a:lnSpc>
                  <a:spcPct val="95000"/>
                </a:lnSpc>
              </a:pPr>
              <a:t>26</a:t>
            </a:fld>
            <a:endParaRPr lang="en-GB" altLang="en-US" sz="1400">
              <a:solidFill>
                <a:srgbClr val="000000"/>
              </a:solidFill>
            </a:endParaRPr>
          </a:p>
        </p:txBody>
      </p:sp>
      <p:sp>
        <p:nvSpPr>
          <p:cNvPr id="27652" name="Rectangle 3"/>
          <p:cNvSpPr>
            <a:spLocks noGrp="1" noChangeArrowheads="1"/>
          </p:cNvSpPr>
          <p:nvPr>
            <p:ph idx="1"/>
          </p:nvPr>
        </p:nvSpPr>
        <p:spPr>
          <a:xfrm>
            <a:off x="457200" y="1447800"/>
            <a:ext cx="8382000" cy="4548188"/>
          </a:xfrm>
        </p:spPr>
        <p:txBody>
          <a:bodyPr>
            <a:normAutofit lnSpcReduction="10000"/>
          </a:bodyPr>
          <a:lstStyle/>
          <a:p>
            <a:pPr marL="339725" indent="-33972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Mature engineering disciplines make use of thousands of </a:t>
            </a:r>
            <a:r>
              <a:rPr lang="en-GB" altLang="en-US" sz="1800" u="sng" smtClean="0"/>
              <a:t>design patterns</a:t>
            </a:r>
            <a:r>
              <a:rPr lang="en-GB" altLang="en-US" sz="1800" smtClean="0"/>
              <a:t> for such things as buildings, highways, electrical circuits, factories, weapon systems, vehicles, and computers</a:t>
            </a:r>
          </a:p>
          <a:p>
            <a:pPr marL="339725" indent="-33972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Design patterns also serve a purpose in software engineering</a:t>
            </a:r>
          </a:p>
          <a:p>
            <a:pPr marL="339725" indent="-33972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Architectural patterns</a:t>
            </a:r>
          </a:p>
          <a:p>
            <a:pPr marL="739775" lvl="1" indent="-282575"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Define the </a:t>
            </a:r>
            <a:r>
              <a:rPr lang="en-GB" altLang="en-US" sz="1600" u="sng" smtClean="0"/>
              <a:t>overall structure</a:t>
            </a:r>
            <a:r>
              <a:rPr lang="en-GB" altLang="en-US" sz="1600" smtClean="0"/>
              <a:t> of software</a:t>
            </a:r>
          </a:p>
          <a:p>
            <a:pPr marL="739775" lvl="1" indent="-282575"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Indicate the </a:t>
            </a:r>
            <a:r>
              <a:rPr lang="en-GB" altLang="en-US" sz="1600" u="sng" smtClean="0"/>
              <a:t>relationships</a:t>
            </a:r>
            <a:r>
              <a:rPr lang="en-GB" altLang="en-US" sz="1600" smtClean="0"/>
              <a:t> among subsystems and software components</a:t>
            </a:r>
          </a:p>
          <a:p>
            <a:pPr marL="739775" lvl="1" indent="-282575"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Define the rules for specifying relationships among software elements</a:t>
            </a:r>
          </a:p>
          <a:p>
            <a:pPr marL="339725" indent="-33972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Design patterns</a:t>
            </a:r>
          </a:p>
          <a:p>
            <a:pPr marL="739775" lvl="1" indent="-282575"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Address a </a:t>
            </a:r>
            <a:r>
              <a:rPr lang="en-GB" altLang="en-US" sz="1600" u="sng" smtClean="0"/>
              <a:t>specific element of the design</a:t>
            </a:r>
            <a:r>
              <a:rPr lang="en-GB" altLang="en-US" sz="1600" smtClean="0"/>
              <a:t> such as an </a:t>
            </a:r>
            <a:r>
              <a:rPr lang="en-GB" altLang="en-US" sz="1600" u="sng" smtClean="0"/>
              <a:t>aggregation</a:t>
            </a:r>
            <a:r>
              <a:rPr lang="en-GB" altLang="en-US" sz="1600" smtClean="0"/>
              <a:t> of components or solve some </a:t>
            </a:r>
            <a:r>
              <a:rPr lang="en-GB" altLang="en-US" sz="1600" u="sng" smtClean="0"/>
              <a:t>design problem</a:t>
            </a:r>
            <a:r>
              <a:rPr lang="en-GB" altLang="en-US" sz="1600" smtClean="0"/>
              <a:t>, </a:t>
            </a:r>
            <a:r>
              <a:rPr lang="en-GB" altLang="en-US" sz="1600" u="sng" smtClean="0"/>
              <a:t>relationships among components, or the mechanisms for effecting</a:t>
            </a:r>
            <a:r>
              <a:rPr lang="en-GB" altLang="en-US" sz="1600" smtClean="0"/>
              <a:t> inter-component communication</a:t>
            </a:r>
          </a:p>
          <a:p>
            <a:pPr marL="739775" lvl="1" indent="-282575"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Consist of </a:t>
            </a:r>
            <a:r>
              <a:rPr lang="en-GB" altLang="en-US" sz="1600" u="sng" smtClean="0"/>
              <a:t>creational</a:t>
            </a:r>
            <a:r>
              <a:rPr lang="en-GB" altLang="en-US" sz="1600" smtClean="0"/>
              <a:t>, </a:t>
            </a:r>
            <a:r>
              <a:rPr lang="en-GB" altLang="en-US" sz="1600" u="sng" smtClean="0"/>
              <a:t>structural</a:t>
            </a:r>
            <a:r>
              <a:rPr lang="en-GB" altLang="en-US" sz="1600" smtClean="0"/>
              <a:t>, and </a:t>
            </a:r>
            <a:r>
              <a:rPr lang="en-GB" altLang="en-US" sz="1600" u="sng" smtClean="0"/>
              <a:t>behavioral</a:t>
            </a:r>
            <a:r>
              <a:rPr lang="en-GB" altLang="en-US" sz="1600" smtClean="0"/>
              <a:t> patterns</a:t>
            </a:r>
          </a:p>
          <a:p>
            <a:pPr marL="339725" indent="-33972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Coding patterns</a:t>
            </a:r>
          </a:p>
          <a:p>
            <a:pPr marL="739775" lvl="1" indent="-282575" eaLnBrk="1" hangingPunct="1">
              <a:lnSpc>
                <a:spcPct val="90000"/>
              </a:lnSpc>
              <a:spcBef>
                <a:spcPts val="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600" smtClean="0"/>
              <a:t>Describe </a:t>
            </a:r>
            <a:r>
              <a:rPr lang="en-GB" altLang="en-US" sz="1600" u="sng" smtClean="0"/>
              <a:t>language-specific</a:t>
            </a:r>
            <a:r>
              <a:rPr lang="en-GB" altLang="en-US" sz="1600" smtClean="0"/>
              <a:t> patterns that implement an </a:t>
            </a:r>
            <a:r>
              <a:rPr lang="en-GB" altLang="en-US" sz="1600" u="sng" smtClean="0"/>
              <a:t>algorithmic or data structure element</a:t>
            </a:r>
            <a:r>
              <a:rPr lang="en-GB" altLang="en-US" sz="1600" smtClean="0"/>
              <a:t> of a component, a specific </a:t>
            </a:r>
            <a:r>
              <a:rPr lang="en-GB" altLang="en-US" sz="1600" u="sng" smtClean="0"/>
              <a:t>interface protocol</a:t>
            </a:r>
            <a:r>
              <a:rPr lang="en-GB" altLang="en-US" sz="1600" smtClean="0"/>
              <a:t>, or a </a:t>
            </a:r>
            <a:r>
              <a:rPr lang="en-GB" altLang="en-US" sz="1600" u="sng" smtClean="0"/>
              <a:t>mechanism for communication</a:t>
            </a:r>
            <a:r>
              <a:rPr lang="en-GB" altLang="en-US" sz="1600" smtClean="0"/>
              <a:t> among components  </a:t>
            </a:r>
          </a:p>
        </p:txBody>
      </p:sp>
      <p:sp>
        <p:nvSpPr>
          <p:cNvPr id="27651" name="Rectangle 2"/>
          <p:cNvSpPr>
            <a:spLocks noGrp="1" noChangeArrowheads="1"/>
          </p:cNvSpPr>
          <p:nvPr>
            <p:ph type="title"/>
          </p:nvPr>
        </p:nvSpPr>
        <p:spPr>
          <a:xfrm>
            <a:off x="762000" y="152400"/>
            <a:ext cx="7772400" cy="1143000"/>
          </a:xfrm>
        </p:spPr>
        <p:txBody>
          <a:bodyPr>
            <a:normAutofit fontScale="90000"/>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Pattern-based Software Design</a:t>
            </a:r>
          </a:p>
        </p:txBody>
      </p:sp>
      <p:sp>
        <p:nvSpPr>
          <p:cNvPr id="27653" name="AutoShape 4"/>
          <p:cNvSpPr>
            <a:spLocks noChangeArrowheads="1"/>
          </p:cNvSpPr>
          <p:nvPr/>
        </p:nvSpPr>
        <p:spPr bwMode="auto">
          <a:xfrm>
            <a:off x="8612188" y="6324600"/>
            <a:ext cx="373062" cy="346075"/>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2000"/>
              </a:lnSpc>
            </a:pPr>
            <a:r>
              <a:rPr lang="en-GB" altLang="en-US" sz="1800" u="sng">
                <a:solidFill>
                  <a:srgbClr val="000000"/>
                </a:solidFill>
                <a:latin typeface="Wingdings" charset="2"/>
              </a:rPr>
              <a:t></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90524C3A-F54A-4FB8-9067-975822352D84}" type="slidenum">
              <a:rPr lang="en-GB" altLang="en-US" sz="1400">
                <a:solidFill>
                  <a:srgbClr val="000000"/>
                </a:solidFill>
              </a:rPr>
              <a:pPr algn="r" eaLnBrk="1" hangingPunct="1">
                <a:lnSpc>
                  <a:spcPct val="95000"/>
                </a:lnSpc>
              </a:pPr>
              <a:t>3</a:t>
            </a:fld>
            <a:endParaRPr lang="en-GB" altLang="en-US" sz="1400">
              <a:solidFill>
                <a:srgbClr val="000000"/>
              </a:solidFill>
            </a:endParaRPr>
          </a:p>
        </p:txBody>
      </p:sp>
      <p:sp>
        <p:nvSpPr>
          <p:cNvPr id="4100" name="Rectangle 3"/>
          <p:cNvSpPr>
            <a:spLocks noGrp="1" noChangeArrowheads="1"/>
          </p:cNvSpPr>
          <p:nvPr>
            <p:ph idx="1"/>
          </p:nvPr>
        </p:nvSpPr>
        <p:spPr>
          <a:xfrm>
            <a:off x="304800" y="1371600"/>
            <a:ext cx="8534400" cy="5073650"/>
          </a:xfrm>
        </p:spPr>
        <p:txBody>
          <a:bodyPr>
            <a:normAutofit lnSpcReduction="10000"/>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"Questions about whether design is necessary or affordable are quite beside the point; design is inevitable.  The alternative to good design is bad design, [rather than] no design at all."    </a:t>
            </a:r>
            <a:r>
              <a:rPr lang="en-GB" altLang="en-US" sz="2000" b="1" smtClean="0"/>
              <a:t>Douglas Martin</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"You can use an eraser on the drafting table or a sledge hammer on the construction site."    </a:t>
            </a:r>
            <a:r>
              <a:rPr lang="en-GB" altLang="en-US" sz="2000" b="1" smtClean="0"/>
              <a:t>Frank Lloyd Wright</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public is more familiar with bad design than good design.  If is, in effect, conditioned to prefer bad design, because that is what it lives with; the new [design] becomes threatening, the old reassuring."    </a:t>
            </a:r>
            <a:r>
              <a:rPr lang="en-GB" altLang="en-US" sz="2000" b="1" smtClean="0"/>
              <a:t>Paul Rand</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"A common mistake that people make when trying to design something completely foolproof was to underestimate the ingenuity of complete fools."    </a:t>
            </a:r>
            <a:r>
              <a:rPr lang="en-GB" altLang="en-US" sz="2000" b="1" smtClean="0"/>
              <a:t>Douglas Adams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"Every now and then go away, have a little relaxation, for when you come back to your work your judgment will be surer.  Go some distance away because then the work appears smaller and more of it can be taken in at a glance and a lack of harmony and proportion is more readily seen."    </a:t>
            </a:r>
            <a:r>
              <a:rPr lang="en-GB" altLang="en-US" sz="2000" b="1" smtClean="0"/>
              <a:t>Leonardo DaVinci</a:t>
            </a:r>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b="1" smtClean="0"/>
          </a:p>
        </p:txBody>
      </p:sp>
      <p:sp>
        <p:nvSpPr>
          <p:cNvPr id="4099" name="Rectangle 2"/>
          <p:cNvSpPr>
            <a:spLocks noGrp="1" noChangeArrowheads="1"/>
          </p:cNvSpPr>
          <p:nvPr>
            <p:ph type="title"/>
          </p:nvPr>
        </p:nvSpPr>
        <p:spPr>
          <a:xfrm>
            <a:off x="685800" y="762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Five Notable Design Quotes</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AE1378BB-2E1F-4F32-B06C-84067F6BB8BE}" type="slidenum">
              <a:rPr lang="en-GB" altLang="en-US" sz="1400">
                <a:solidFill>
                  <a:srgbClr val="000000"/>
                </a:solidFill>
              </a:rPr>
              <a:pPr algn="r" eaLnBrk="1" hangingPunct="1">
                <a:lnSpc>
                  <a:spcPct val="95000"/>
                </a:lnSpc>
              </a:pPr>
              <a:t>4</a:t>
            </a:fld>
            <a:endParaRPr lang="en-GB" altLang="en-US" sz="1400">
              <a:solidFill>
                <a:srgbClr val="000000"/>
              </a:solidFill>
            </a:endParaRPr>
          </a:p>
        </p:txBody>
      </p:sp>
      <p:sp>
        <p:nvSpPr>
          <p:cNvPr id="5124" name="Rectangle 3"/>
          <p:cNvSpPr>
            <a:spLocks noGrp="1" noChangeArrowheads="1"/>
          </p:cNvSpPr>
          <p:nvPr>
            <p:ph idx="1"/>
          </p:nvPr>
        </p:nvSpPr>
        <p:spPr>
          <a:xfrm>
            <a:off x="304800" y="1371600"/>
            <a:ext cx="8534400" cy="4114800"/>
          </a:xfrm>
        </p:spPr>
        <p:txBody>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Design is where customer requirements, business needs, and technical considerations </a:t>
            </a:r>
            <a:r>
              <a:rPr lang="en-GB" altLang="en-US" sz="2000" u="sng" smtClean="0"/>
              <a:t>all come together</a:t>
            </a:r>
            <a:r>
              <a:rPr lang="en-GB" altLang="en-US" sz="2000" smtClean="0"/>
              <a:t> in the formulation of a product or system</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design model provides detail about the software data structures, architecture, interfaces, and components</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The design model can be assessed for quality and be improved before code is generated and tests are conducted</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Does the design contain errors, inconsistencies, or omissions?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Are there better design alternatives?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Can the design be implemented within the constraints, schedule, and cost that have been established?</a:t>
            </a:r>
          </a:p>
          <a:p>
            <a:pPr marL="339725" indent="-339725" eaLnBrk="1" hangingPunct="1">
              <a:lnSpc>
                <a:spcPct val="90000"/>
              </a:lnSpc>
              <a:spcBef>
                <a:spcPts val="45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1800" smtClean="0"/>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p:txBody>
      </p:sp>
      <p:sp>
        <p:nvSpPr>
          <p:cNvPr id="5123" name="Rectangle 2"/>
          <p:cNvSpPr>
            <a:spLocks noGrp="1" noChangeArrowheads="1"/>
          </p:cNvSpPr>
          <p:nvPr>
            <p:ph type="title"/>
          </p:nvPr>
        </p:nvSpPr>
        <p:spPr>
          <a:xfrm>
            <a:off x="685800" y="15240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Purpose of Design</a:t>
            </a:r>
          </a:p>
        </p:txBody>
      </p:sp>
      <p:sp>
        <p:nvSpPr>
          <p:cNvPr id="5125" name="AutoShape 4"/>
          <p:cNvSpPr>
            <a:spLocks noChangeArrowheads="1"/>
          </p:cNvSpPr>
          <p:nvPr/>
        </p:nvSpPr>
        <p:spPr bwMode="auto">
          <a:xfrm>
            <a:off x="3429000" y="6248400"/>
            <a:ext cx="2057400" cy="354013"/>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800">
                <a:solidFill>
                  <a:srgbClr val="000000"/>
                </a:solidFill>
              </a:rPr>
              <a:t>(More on next slide)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E5EAD9F9-066B-4468-8EE7-5F1E0C811CC9}" type="slidenum">
              <a:rPr lang="en-GB" altLang="en-US" sz="1400">
                <a:solidFill>
                  <a:srgbClr val="000000"/>
                </a:solidFill>
              </a:rPr>
              <a:pPr algn="r" eaLnBrk="1" hangingPunct="1">
                <a:lnSpc>
                  <a:spcPct val="95000"/>
                </a:lnSpc>
              </a:pPr>
              <a:t>5</a:t>
            </a:fld>
            <a:endParaRPr lang="en-GB" altLang="en-US" sz="1400">
              <a:solidFill>
                <a:srgbClr val="000000"/>
              </a:solidFill>
            </a:endParaRPr>
          </a:p>
        </p:txBody>
      </p:sp>
      <p:sp>
        <p:nvSpPr>
          <p:cNvPr id="6148" name="Rectangle 3"/>
          <p:cNvSpPr>
            <a:spLocks noGrp="1" noChangeArrowheads="1"/>
          </p:cNvSpPr>
          <p:nvPr>
            <p:ph idx="1"/>
          </p:nvPr>
        </p:nvSpPr>
        <p:spPr>
          <a:xfrm>
            <a:off x="304800" y="1371600"/>
            <a:ext cx="8534400" cy="5013325"/>
          </a:xfrm>
        </p:spPr>
        <p:txBody>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A designer must practice </a:t>
            </a:r>
            <a:r>
              <a:rPr lang="en-GB" altLang="en-US" sz="2000" u="sng" smtClean="0"/>
              <a:t>diversification</a:t>
            </a:r>
            <a:r>
              <a:rPr lang="en-GB" altLang="en-US" sz="2000" smtClean="0"/>
              <a:t> and </a:t>
            </a:r>
            <a:r>
              <a:rPr lang="en-GB" altLang="en-US" sz="2000" u="sng" smtClean="0"/>
              <a:t>convergence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designer </a:t>
            </a:r>
            <a:r>
              <a:rPr lang="en-GB" altLang="en-US" sz="1800" u="sng" smtClean="0"/>
              <a:t>selects</a:t>
            </a:r>
            <a:r>
              <a:rPr lang="en-GB" altLang="en-US" sz="1800" smtClean="0"/>
              <a:t> from design components, component solutions, and knowledge available through catalogs, textbooks, and experience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designer then </a:t>
            </a:r>
            <a:r>
              <a:rPr lang="en-GB" altLang="en-US" sz="1800" u="sng" smtClean="0"/>
              <a:t>chooses</a:t>
            </a:r>
            <a:r>
              <a:rPr lang="en-GB" altLang="en-US" sz="1800" smtClean="0"/>
              <a:t> the elements from this collection that meet the requirements defined by requirements engineering and analysis modeling</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Convergence occurs as </a:t>
            </a:r>
            <a:r>
              <a:rPr lang="en-GB" altLang="en-US" sz="1800" u="sng" smtClean="0"/>
              <a:t>alternatives</a:t>
            </a:r>
            <a:r>
              <a:rPr lang="en-GB" altLang="en-US" sz="1800" smtClean="0"/>
              <a:t> are </a:t>
            </a:r>
            <a:r>
              <a:rPr lang="en-GB" altLang="en-US" sz="1800" u="sng" smtClean="0"/>
              <a:t>considered</a:t>
            </a:r>
            <a:r>
              <a:rPr lang="en-GB" altLang="en-US" sz="1800" smtClean="0"/>
              <a:t> and </a:t>
            </a:r>
            <a:r>
              <a:rPr lang="en-GB" altLang="en-US" sz="1800" u="sng" smtClean="0"/>
              <a:t>rejected</a:t>
            </a:r>
            <a:r>
              <a:rPr lang="en-GB" altLang="en-US" sz="1800" smtClean="0"/>
              <a:t> until one particular configuration of components is chosen</a:t>
            </a:r>
          </a:p>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Software design is an </a:t>
            </a:r>
            <a:r>
              <a:rPr lang="en-GB" altLang="en-US" sz="2000" u="sng" smtClean="0"/>
              <a:t>iterative process</a:t>
            </a:r>
            <a:r>
              <a:rPr lang="en-GB" altLang="en-US" sz="2000" smtClean="0"/>
              <a:t> through which requirements are translated into a blueprint for constructing the software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Design begins at a </a:t>
            </a:r>
            <a:r>
              <a:rPr lang="en-GB" altLang="en-US" sz="1800" u="sng" smtClean="0"/>
              <a:t>high level</a:t>
            </a:r>
            <a:r>
              <a:rPr lang="en-GB" altLang="en-US" sz="1800" smtClean="0"/>
              <a:t> of abstraction that can be directly traced back to the </a:t>
            </a:r>
            <a:r>
              <a:rPr lang="en-GB" altLang="en-US" sz="1800" u="sng" smtClean="0"/>
              <a:t>data, functional, and behavioral</a:t>
            </a:r>
            <a:r>
              <a:rPr lang="en-GB" altLang="en-US" sz="1800" smtClean="0"/>
              <a:t> requirements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As design iteration occurs, subsequent refinement leads to design representations at much </a:t>
            </a:r>
            <a:r>
              <a:rPr lang="en-GB" altLang="en-US" sz="1800" u="sng" smtClean="0"/>
              <a:t>lower levels</a:t>
            </a:r>
            <a:r>
              <a:rPr lang="en-GB" altLang="en-US" sz="1800" smtClean="0"/>
              <a:t> of abstraction</a:t>
            </a:r>
          </a:p>
          <a:p>
            <a:pPr marL="339725" indent="-339725" eaLnBrk="1" hangingPunct="1">
              <a:lnSpc>
                <a:spcPct val="90000"/>
              </a:lnSpc>
              <a:spcBef>
                <a:spcPts val="45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1800" smtClean="0"/>
          </a:p>
          <a:p>
            <a:pPr marL="339725" indent="-339725" eaLnBrk="1" hangingPunct="1">
              <a:lnSpc>
                <a:spcPct val="90000"/>
              </a:lnSpc>
              <a:spcBef>
                <a:spcPts val="45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1800" smtClean="0"/>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a:p>
            <a:pPr marL="339725" indent="-339725" eaLnBrk="1" hangingPunct="1">
              <a:lnSpc>
                <a:spcPct val="90000"/>
              </a:lnSpc>
              <a:spcBef>
                <a:spcPts val="5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smtClean="0"/>
          </a:p>
        </p:txBody>
      </p:sp>
      <p:sp>
        <p:nvSpPr>
          <p:cNvPr id="6147" name="Rectangle 2"/>
          <p:cNvSpPr>
            <a:spLocks noGrp="1" noChangeArrowheads="1"/>
          </p:cNvSpPr>
          <p:nvPr>
            <p:ph type="title"/>
          </p:nvPr>
        </p:nvSpPr>
        <p:spPr>
          <a:xfrm>
            <a:off x="685800" y="152400"/>
            <a:ext cx="7772400" cy="1143000"/>
          </a:xfrm>
        </p:spPr>
        <p:txBody>
          <a:bodyPr>
            <a:normAutofit fontScale="90000"/>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Purpose of Design (continued)</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E845DCEB-C29B-4B10-9174-7DF173B6451B}" type="slidenum">
              <a:rPr lang="en-GB" altLang="en-US" sz="1400">
                <a:solidFill>
                  <a:srgbClr val="000000"/>
                </a:solidFill>
              </a:rPr>
              <a:pPr algn="r" eaLnBrk="1" hangingPunct="1">
                <a:lnSpc>
                  <a:spcPct val="95000"/>
                </a:lnSpc>
              </a:pPr>
              <a:t>6</a:t>
            </a:fld>
            <a:endParaRPr lang="en-GB" altLang="en-US" sz="1400">
              <a:solidFill>
                <a:srgbClr val="000000"/>
              </a:solidFill>
            </a:endParaRPr>
          </a:p>
        </p:txBody>
      </p:sp>
      <p:sp>
        <p:nvSpPr>
          <p:cNvPr id="7172" name="Rectangle 3"/>
          <p:cNvSpPr>
            <a:spLocks noGrp="1" noChangeArrowheads="1"/>
          </p:cNvSpPr>
          <p:nvPr>
            <p:ph idx="1"/>
          </p:nvPr>
        </p:nvSpPr>
        <p:spPr>
          <a:xfrm>
            <a:off x="685800" y="1981200"/>
            <a:ext cx="7772400" cy="4114800"/>
          </a:xfrm>
        </p:spPr>
        <p:txBody>
          <a:bodyPr/>
          <a:lstStyle/>
          <a:p>
            <a:pPr marL="339725" indent="-339725" eaLnBrk="1" hangingPunct="1">
              <a:lnSpc>
                <a:spcPct val="90000"/>
              </a:lnSpc>
              <a:spcBef>
                <a:spcPts val="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smtClean="0"/>
              <a:t>Each element of the analysis model provides information that is necessary to create the </a:t>
            </a:r>
            <a:r>
              <a:rPr lang="en-GB" altLang="en-US" sz="2000" u="sng" smtClean="0"/>
              <a:t>four</a:t>
            </a:r>
            <a:r>
              <a:rPr lang="en-GB" altLang="en-US" sz="2000" smtClean="0"/>
              <a:t> design models</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a:t>
            </a:r>
            <a:r>
              <a:rPr lang="en-GB" altLang="en-US" sz="1800" u="sng" smtClean="0"/>
              <a:t>data/class design</a:t>
            </a:r>
            <a:r>
              <a:rPr lang="en-GB" altLang="en-US" sz="1800" smtClean="0"/>
              <a:t> transforms analysis classes into </a:t>
            </a:r>
            <a:r>
              <a:rPr lang="en-GB" altLang="en-US" sz="1800" u="sng" smtClean="0"/>
              <a:t>design classes</a:t>
            </a:r>
            <a:r>
              <a:rPr lang="en-GB" altLang="en-US" sz="1800" smtClean="0"/>
              <a:t> along with the </a:t>
            </a:r>
            <a:r>
              <a:rPr lang="en-GB" altLang="en-US" sz="1800" u="sng" smtClean="0"/>
              <a:t>data structures</a:t>
            </a:r>
            <a:r>
              <a:rPr lang="en-GB" altLang="en-US" sz="1800" smtClean="0"/>
              <a:t> required to implement the software</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a:t>
            </a:r>
            <a:r>
              <a:rPr lang="en-GB" altLang="en-US" sz="1800" u="sng" smtClean="0"/>
              <a:t>architectural design</a:t>
            </a:r>
            <a:r>
              <a:rPr lang="en-GB" altLang="en-US" sz="1800" smtClean="0"/>
              <a:t> defines the </a:t>
            </a:r>
            <a:r>
              <a:rPr lang="en-GB" altLang="en-US" sz="1800" u="sng" smtClean="0"/>
              <a:t>relationship</a:t>
            </a:r>
            <a:r>
              <a:rPr lang="en-GB" altLang="en-US" sz="1800" smtClean="0"/>
              <a:t> between major structural elements of the software; </a:t>
            </a:r>
            <a:r>
              <a:rPr lang="en-GB" altLang="en-US" sz="1800" u="sng" smtClean="0"/>
              <a:t>architectural styles</a:t>
            </a:r>
            <a:r>
              <a:rPr lang="en-GB" altLang="en-US" sz="1800" smtClean="0"/>
              <a:t> and </a:t>
            </a:r>
            <a:r>
              <a:rPr lang="en-GB" altLang="en-US" sz="1800" u="sng" smtClean="0"/>
              <a:t>design patterns</a:t>
            </a:r>
            <a:r>
              <a:rPr lang="en-GB" altLang="en-US" sz="1800" smtClean="0"/>
              <a:t> help achieve the requirements defined for the system</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a:t>
            </a:r>
            <a:r>
              <a:rPr lang="en-GB" altLang="en-US" sz="1800" u="sng" smtClean="0"/>
              <a:t>interface design</a:t>
            </a:r>
            <a:r>
              <a:rPr lang="en-GB" altLang="en-US" sz="1800" smtClean="0"/>
              <a:t> describes how the software </a:t>
            </a:r>
            <a:r>
              <a:rPr lang="en-GB" altLang="en-US" sz="1800" u="sng" smtClean="0"/>
              <a:t>communicates</a:t>
            </a:r>
            <a:r>
              <a:rPr lang="en-GB" altLang="en-US" sz="1800" smtClean="0"/>
              <a:t> with systems that </a:t>
            </a:r>
            <a:r>
              <a:rPr lang="en-GB" altLang="en-US" sz="1800" u="sng" smtClean="0"/>
              <a:t>interoperate</a:t>
            </a:r>
            <a:r>
              <a:rPr lang="en-GB" altLang="en-US" sz="1800" smtClean="0"/>
              <a:t> with it and with humans that use it</a:t>
            </a:r>
          </a:p>
          <a:p>
            <a:pPr marL="739775" lvl="1" indent="-282575" eaLnBrk="1" hangingPunct="1">
              <a:lnSpc>
                <a:spcPct val="90000"/>
              </a:lnSpc>
              <a:spcBef>
                <a:spcPts val="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1800" smtClean="0"/>
              <a:t>The </a:t>
            </a:r>
            <a:r>
              <a:rPr lang="en-GB" altLang="en-US" sz="1800" u="sng" smtClean="0"/>
              <a:t>component-level design</a:t>
            </a:r>
            <a:r>
              <a:rPr lang="en-GB" altLang="en-US" sz="1800" smtClean="0"/>
              <a:t> transforms structural elements of the software architecture into a </a:t>
            </a:r>
            <a:r>
              <a:rPr lang="en-GB" altLang="en-US" sz="1800" u="sng" smtClean="0"/>
              <a:t>procedural description</a:t>
            </a:r>
            <a:r>
              <a:rPr lang="en-GB" altLang="en-US" sz="1800" smtClean="0"/>
              <a:t> of software components</a:t>
            </a:r>
          </a:p>
          <a:p>
            <a:pPr marL="339725" indent="-339725" eaLnBrk="1" hangingPunct="1">
              <a:lnSpc>
                <a:spcPct val="90000"/>
              </a:lnSpc>
              <a:spcBef>
                <a:spcPts val="45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1800" smtClean="0"/>
          </a:p>
        </p:txBody>
      </p:sp>
      <p:sp>
        <p:nvSpPr>
          <p:cNvPr id="7171" name="Rectangle 2"/>
          <p:cNvSpPr>
            <a:spLocks noGrp="1" noChangeArrowheads="1"/>
          </p:cNvSpPr>
          <p:nvPr>
            <p:ph type="title"/>
          </p:nvPr>
        </p:nvSpPr>
        <p:spPr>
          <a:xfrm>
            <a:off x="762000" y="41275"/>
            <a:ext cx="7696200" cy="1366838"/>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From Analysis Model to </a:t>
            </a:r>
            <a:br>
              <a:rPr lang="en-GB" altLang="en-US" smtClean="0"/>
            </a:br>
            <a:r>
              <a:rPr lang="en-GB" altLang="en-US" smtClean="0"/>
              <a:t>Design Model</a:t>
            </a:r>
          </a:p>
        </p:txBody>
      </p:sp>
      <p:sp>
        <p:nvSpPr>
          <p:cNvPr id="7173" name="AutoShape 4"/>
          <p:cNvSpPr>
            <a:spLocks noChangeArrowheads="1"/>
          </p:cNvSpPr>
          <p:nvPr/>
        </p:nvSpPr>
        <p:spPr bwMode="auto">
          <a:xfrm>
            <a:off x="3429000" y="6248400"/>
            <a:ext cx="2057400" cy="354013"/>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800">
                <a:solidFill>
                  <a:srgbClr val="000000"/>
                </a:solidFill>
              </a:rPr>
              <a:t>(More on next slide)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F4C8F577-89FC-4034-B44C-5ABFB74D78CA}" type="slidenum">
              <a:rPr lang="en-GB" altLang="en-US" sz="1400">
                <a:solidFill>
                  <a:srgbClr val="000000"/>
                </a:solidFill>
              </a:rPr>
              <a:pPr algn="r" eaLnBrk="1" hangingPunct="1">
                <a:lnSpc>
                  <a:spcPct val="95000"/>
                </a:lnSpc>
              </a:pPr>
              <a:t>7</a:t>
            </a:fld>
            <a:endParaRPr lang="en-GB" altLang="en-US" sz="1400">
              <a:solidFill>
                <a:srgbClr val="000000"/>
              </a:solidFill>
            </a:endParaRPr>
          </a:p>
        </p:txBody>
      </p:sp>
      <p:grpSp>
        <p:nvGrpSpPr>
          <p:cNvPr id="8195" name="Group 2"/>
          <p:cNvGrpSpPr>
            <a:grpSpLocks/>
          </p:cNvGrpSpPr>
          <p:nvPr/>
        </p:nvGrpSpPr>
        <p:grpSpPr bwMode="auto">
          <a:xfrm>
            <a:off x="762000" y="41275"/>
            <a:ext cx="7694613" cy="1365250"/>
            <a:chOff x="480" y="26"/>
            <a:chExt cx="4847" cy="860"/>
          </a:xfrm>
        </p:grpSpPr>
        <p:sp>
          <p:nvSpPr>
            <p:cNvPr id="8208" name="AutoShape 3"/>
            <p:cNvSpPr>
              <a:spLocks noChangeArrowheads="1"/>
            </p:cNvSpPr>
            <p:nvPr/>
          </p:nvSpPr>
          <p:spPr bwMode="auto">
            <a:xfrm>
              <a:off x="480" y="96"/>
              <a:ext cx="4848" cy="720"/>
            </a:xfrm>
            <a:prstGeom prst="roundRect">
              <a:avLst>
                <a:gd name="adj" fmla="val 13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
          <p:nvSpPr>
            <p:cNvPr id="8209" name="Text Box 4"/>
            <p:cNvSpPr txBox="1">
              <a:spLocks noChangeArrowheads="1"/>
            </p:cNvSpPr>
            <p:nvPr/>
          </p:nvSpPr>
          <p:spPr bwMode="auto">
            <a:xfrm>
              <a:off x="480" y="26"/>
              <a:ext cx="4848" cy="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4400">
                  <a:solidFill>
                    <a:srgbClr val="000000"/>
                  </a:solidFill>
                </a:rPr>
                <a:t>From Analysis Model to </a:t>
              </a:r>
              <a:br>
                <a:rPr lang="en-GB" altLang="en-US" sz="4400">
                  <a:solidFill>
                    <a:srgbClr val="000000"/>
                  </a:solidFill>
                </a:rPr>
              </a:br>
              <a:r>
                <a:rPr lang="en-GB" altLang="en-US" sz="4400">
                  <a:solidFill>
                    <a:srgbClr val="000000"/>
                  </a:solidFill>
                </a:rPr>
                <a:t>Design Model (continued)</a:t>
              </a:r>
            </a:p>
          </p:txBody>
        </p:sp>
      </p:grpSp>
      <p:grpSp>
        <p:nvGrpSpPr>
          <p:cNvPr id="8196" name="Group 5"/>
          <p:cNvGrpSpPr>
            <a:grpSpLocks/>
          </p:cNvGrpSpPr>
          <p:nvPr/>
        </p:nvGrpSpPr>
        <p:grpSpPr bwMode="auto">
          <a:xfrm>
            <a:off x="836613" y="1600200"/>
            <a:ext cx="7467600" cy="5029200"/>
            <a:chOff x="527" y="1008"/>
            <a:chExt cx="4704" cy="3168"/>
          </a:xfrm>
        </p:grpSpPr>
        <p:sp>
          <p:nvSpPr>
            <p:cNvPr id="8197" name="AutoShape 6"/>
            <p:cNvSpPr>
              <a:spLocks noChangeArrowheads="1"/>
            </p:cNvSpPr>
            <p:nvPr/>
          </p:nvSpPr>
          <p:spPr bwMode="auto">
            <a:xfrm>
              <a:off x="1651" y="3552"/>
              <a:ext cx="2398" cy="569"/>
            </a:xfrm>
            <a:prstGeom prst="roundRect">
              <a:avLst>
                <a:gd name="adj" fmla="val 17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b="1">
                  <a:solidFill>
                    <a:srgbClr val="000000"/>
                  </a:solidFill>
                </a:rPr>
                <a:t>Data/Class Design</a:t>
              </a:r>
            </a:p>
            <a:p>
              <a:pPr algn="ctr" eaLnBrk="1" hangingPunct="1"/>
              <a:endParaRPr lang="en-GB" altLang="en-US" sz="1800">
                <a:solidFill>
                  <a:srgbClr val="000000"/>
                </a:solidFill>
              </a:endParaRPr>
            </a:p>
            <a:p>
              <a:pPr algn="ctr" eaLnBrk="1" hangingPunct="1"/>
              <a:r>
                <a:rPr lang="en-GB" altLang="en-US" sz="1800">
                  <a:solidFill>
                    <a:srgbClr val="000000"/>
                  </a:solidFill>
                </a:rPr>
                <a:t>(Class-based model, Behavioral model)</a:t>
              </a:r>
            </a:p>
          </p:txBody>
        </p:sp>
        <p:sp>
          <p:nvSpPr>
            <p:cNvPr id="8198" name="AutoShape 7"/>
            <p:cNvSpPr>
              <a:spLocks noChangeArrowheads="1"/>
            </p:cNvSpPr>
            <p:nvPr/>
          </p:nvSpPr>
          <p:spPr bwMode="auto">
            <a:xfrm>
              <a:off x="1560" y="2832"/>
              <a:ext cx="2581" cy="569"/>
            </a:xfrm>
            <a:prstGeom prst="roundRect">
              <a:avLst>
                <a:gd name="adj" fmla="val 17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b="1">
                  <a:solidFill>
                    <a:srgbClr val="000000"/>
                  </a:solidFill>
                </a:rPr>
                <a:t>Architectural Design</a:t>
              </a:r>
            </a:p>
            <a:p>
              <a:pPr algn="ctr" eaLnBrk="1" hangingPunct="1"/>
              <a:endParaRPr lang="en-GB" altLang="en-US" sz="1800">
                <a:solidFill>
                  <a:srgbClr val="000000"/>
                </a:solidFill>
              </a:endParaRPr>
            </a:p>
            <a:p>
              <a:pPr algn="ctr" eaLnBrk="1" hangingPunct="1"/>
              <a:r>
                <a:rPr lang="en-GB" altLang="en-US" sz="1800">
                  <a:solidFill>
                    <a:srgbClr val="000000"/>
                  </a:solidFill>
                </a:rPr>
                <a:t>(Class-based model, Flow-oriented model)</a:t>
              </a:r>
            </a:p>
          </p:txBody>
        </p:sp>
        <p:sp>
          <p:nvSpPr>
            <p:cNvPr id="8199" name="AutoShape 8"/>
            <p:cNvSpPr>
              <a:spLocks noChangeArrowheads="1"/>
            </p:cNvSpPr>
            <p:nvPr/>
          </p:nvSpPr>
          <p:spPr bwMode="auto">
            <a:xfrm>
              <a:off x="1487" y="1920"/>
              <a:ext cx="2726" cy="742"/>
            </a:xfrm>
            <a:prstGeom prst="roundRect">
              <a:avLst>
                <a:gd name="adj" fmla="val 13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b="1">
                  <a:solidFill>
                    <a:srgbClr val="000000"/>
                  </a:solidFill>
                </a:rPr>
                <a:t>Interface Design</a:t>
              </a:r>
            </a:p>
            <a:p>
              <a:pPr algn="ctr" eaLnBrk="1" hangingPunct="1"/>
              <a:endParaRPr lang="en-GB" altLang="en-US" sz="1800">
                <a:solidFill>
                  <a:srgbClr val="000000"/>
                </a:solidFill>
              </a:endParaRPr>
            </a:p>
            <a:p>
              <a:pPr algn="ctr" eaLnBrk="1" hangingPunct="1"/>
              <a:r>
                <a:rPr lang="en-GB" altLang="en-US" sz="1800">
                  <a:solidFill>
                    <a:srgbClr val="000000"/>
                  </a:solidFill>
                </a:rPr>
                <a:t>(Scenario-based model, Flow-oriented model</a:t>
              </a:r>
            </a:p>
            <a:p>
              <a:pPr algn="ctr" eaLnBrk="1" hangingPunct="1"/>
              <a:r>
                <a:rPr lang="en-GB" altLang="en-US" sz="1800">
                  <a:solidFill>
                    <a:srgbClr val="000000"/>
                  </a:solidFill>
                </a:rPr>
                <a:t>Behavioral model)</a:t>
              </a:r>
            </a:p>
          </p:txBody>
        </p:sp>
        <p:sp>
          <p:nvSpPr>
            <p:cNvPr id="8200" name="AutoShape 9"/>
            <p:cNvSpPr>
              <a:spLocks noChangeArrowheads="1"/>
            </p:cNvSpPr>
            <p:nvPr/>
          </p:nvSpPr>
          <p:spPr bwMode="auto">
            <a:xfrm>
              <a:off x="1583" y="1074"/>
              <a:ext cx="2533" cy="742"/>
            </a:xfrm>
            <a:prstGeom prst="roundRect">
              <a:avLst>
                <a:gd name="adj" fmla="val 13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ctr" eaLnBrk="1" hangingPunct="1">
                <a:lnSpc>
                  <a:spcPct val="95000"/>
                </a:lnSpc>
              </a:pPr>
              <a:r>
                <a:rPr lang="en-GB" altLang="en-US" sz="1800" b="1">
                  <a:solidFill>
                    <a:srgbClr val="000000"/>
                  </a:solidFill>
                </a:rPr>
                <a:t>Component-level Design</a:t>
              </a:r>
            </a:p>
            <a:p>
              <a:pPr algn="ctr" eaLnBrk="1" hangingPunct="1"/>
              <a:endParaRPr lang="en-GB" altLang="en-US" sz="1800">
                <a:solidFill>
                  <a:srgbClr val="000000"/>
                </a:solidFill>
              </a:endParaRPr>
            </a:p>
            <a:p>
              <a:pPr algn="ctr" eaLnBrk="1" hangingPunct="1"/>
              <a:r>
                <a:rPr lang="en-GB" altLang="en-US" sz="1800">
                  <a:solidFill>
                    <a:srgbClr val="000000"/>
                  </a:solidFill>
                </a:rPr>
                <a:t>(Class-based model, Flow-oriented model</a:t>
              </a:r>
            </a:p>
            <a:p>
              <a:pPr algn="ctr" eaLnBrk="1" hangingPunct="1"/>
              <a:r>
                <a:rPr lang="en-GB" altLang="en-US" sz="1800">
                  <a:solidFill>
                    <a:srgbClr val="000000"/>
                  </a:solidFill>
                </a:rPr>
                <a:t>Behavioral model)</a:t>
              </a:r>
            </a:p>
          </p:txBody>
        </p:sp>
        <p:sp>
          <p:nvSpPr>
            <p:cNvPr id="8201" name="Line 10"/>
            <p:cNvSpPr>
              <a:spLocks noChangeShapeType="1"/>
            </p:cNvSpPr>
            <p:nvPr/>
          </p:nvSpPr>
          <p:spPr bwMode="auto">
            <a:xfrm flipH="1">
              <a:off x="526" y="1008"/>
              <a:ext cx="1252" cy="3168"/>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202" name="Line 11"/>
            <p:cNvSpPr>
              <a:spLocks noChangeShapeType="1"/>
            </p:cNvSpPr>
            <p:nvPr/>
          </p:nvSpPr>
          <p:spPr bwMode="auto">
            <a:xfrm>
              <a:off x="3984" y="1008"/>
              <a:ext cx="1248" cy="3168"/>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203" name="Line 12"/>
            <p:cNvSpPr>
              <a:spLocks noChangeShapeType="1"/>
            </p:cNvSpPr>
            <p:nvPr/>
          </p:nvSpPr>
          <p:spPr bwMode="auto">
            <a:xfrm>
              <a:off x="528" y="4176"/>
              <a:ext cx="4704"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204" name="Line 13"/>
            <p:cNvSpPr>
              <a:spLocks noChangeShapeType="1"/>
            </p:cNvSpPr>
            <p:nvPr/>
          </p:nvSpPr>
          <p:spPr bwMode="auto">
            <a:xfrm>
              <a:off x="1776" y="1008"/>
              <a:ext cx="2208"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205" name="Line 14"/>
            <p:cNvSpPr>
              <a:spLocks noChangeShapeType="1"/>
            </p:cNvSpPr>
            <p:nvPr/>
          </p:nvSpPr>
          <p:spPr bwMode="auto">
            <a:xfrm>
              <a:off x="768" y="3504"/>
              <a:ext cx="4224"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206" name="Line 15"/>
            <p:cNvSpPr>
              <a:spLocks noChangeShapeType="1"/>
            </p:cNvSpPr>
            <p:nvPr/>
          </p:nvSpPr>
          <p:spPr bwMode="auto">
            <a:xfrm>
              <a:off x="1056" y="2784"/>
              <a:ext cx="3600"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207" name="Line 16"/>
            <p:cNvSpPr>
              <a:spLocks noChangeShapeType="1"/>
            </p:cNvSpPr>
            <p:nvPr/>
          </p:nvSpPr>
          <p:spPr bwMode="auto">
            <a:xfrm>
              <a:off x="1440" y="1872"/>
              <a:ext cx="2880" cy="1"/>
            </a:xfrm>
            <a:prstGeom prst="line">
              <a:avLst/>
            </a:prstGeom>
            <a:noFill/>
            <a:ln w="2844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4B5FC814-3123-41BB-A671-531793903DF4}" type="slidenum">
              <a:rPr lang="en-GB" altLang="en-US" sz="1400">
                <a:solidFill>
                  <a:srgbClr val="000000"/>
                </a:solidFill>
              </a:rPr>
              <a:pPr algn="r" eaLnBrk="1" hangingPunct="1">
                <a:lnSpc>
                  <a:spcPct val="95000"/>
                </a:lnSpc>
              </a:pPr>
              <a:t>8</a:t>
            </a:fld>
            <a:endParaRPr lang="en-GB" altLang="en-US" sz="1400">
              <a:solidFill>
                <a:srgbClr val="000000"/>
              </a:solidFill>
            </a:endParaRPr>
          </a:p>
        </p:txBody>
      </p:sp>
      <p:sp>
        <p:nvSpPr>
          <p:cNvPr id="9220" name="Rectangle 3"/>
          <p:cNvSpPr>
            <a:spLocks noGrp="1" noChangeArrowheads="1"/>
          </p:cNvSpPr>
          <p:nvPr>
            <p:ph idx="1"/>
          </p:nvPr>
        </p:nvSpPr>
        <p:spPr>
          <a:xfrm>
            <a:off x="685800" y="1447800"/>
            <a:ext cx="7772400" cy="4271963"/>
          </a:xfrm>
        </p:spPr>
        <p:txBody>
          <a:bodyPr>
            <a:normAutofit fontScale="92500" lnSpcReduction="10000"/>
          </a:bodyPr>
          <a:lstStyle/>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u="sng" smtClean="0"/>
              <a:t>Examine</a:t>
            </a:r>
            <a:r>
              <a:rPr lang="en-GB" altLang="en-US" sz="2000" smtClean="0"/>
              <a:t> the information domain model and </a:t>
            </a:r>
            <a:r>
              <a:rPr lang="en-GB" altLang="en-US" sz="2000" u="sng" smtClean="0"/>
              <a:t>design</a:t>
            </a:r>
            <a:r>
              <a:rPr lang="en-GB" altLang="en-US" sz="2000" smtClean="0"/>
              <a:t> appropriate data structures for data objects and their attributes</a:t>
            </a:r>
          </a:p>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smtClean="0"/>
              <a:t>Using the analysis model, </a:t>
            </a:r>
            <a:r>
              <a:rPr lang="en-GB" altLang="en-US" sz="2000" u="sng" smtClean="0"/>
              <a:t>select</a:t>
            </a:r>
            <a:r>
              <a:rPr lang="en-GB" altLang="en-US" sz="2000" smtClean="0"/>
              <a:t> an architectural style (and design patterns) that are appropriate for the software</a:t>
            </a:r>
          </a:p>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u="sng" smtClean="0"/>
              <a:t>Partition</a:t>
            </a:r>
            <a:r>
              <a:rPr lang="en-GB" altLang="en-US" sz="2000" smtClean="0"/>
              <a:t> the analysis model into design subsystems and </a:t>
            </a:r>
            <a:r>
              <a:rPr lang="en-GB" altLang="en-US" sz="2000" u="sng" smtClean="0"/>
              <a:t>allocate</a:t>
            </a:r>
            <a:r>
              <a:rPr lang="en-GB" altLang="en-US" sz="2000" smtClean="0"/>
              <a:t> these subsystems within the architecture</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Design the subsystem interfaces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Allocate analysis classes or functions to each subsystem</a:t>
            </a:r>
          </a:p>
          <a:p>
            <a:pPr marL="530225" indent="-530225" eaLnBrk="1" hangingPunct="1">
              <a:lnSpc>
                <a:spcPct val="90000"/>
              </a:lnSpc>
              <a:spcBef>
                <a:spcPts val="500"/>
              </a:spcBef>
              <a:buFont typeface="Times New Roman" pitchFamily="16" charset="0"/>
              <a:buAutoNum type="arabi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u="sng" smtClean="0"/>
              <a:t>Create</a:t>
            </a:r>
            <a:r>
              <a:rPr lang="en-GB" altLang="en-US" sz="2000" smtClean="0"/>
              <a:t> a set of design classes or components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Translate each analysis class description into a design class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Check each design class against design criteria; consider inheritance issues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Define methods associated with each design class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Evaluate and select design patterns for a design class or subsystem</a:t>
            </a:r>
          </a:p>
        </p:txBody>
      </p:sp>
      <p:sp>
        <p:nvSpPr>
          <p:cNvPr id="9219" name="Rectangle 2"/>
          <p:cNvSpPr>
            <a:spLocks noGrp="1" noChangeArrowheads="1"/>
          </p:cNvSpPr>
          <p:nvPr>
            <p:ph type="title"/>
          </p:nvPr>
        </p:nvSpPr>
        <p:spPr>
          <a:xfrm>
            <a:off x="685800" y="0"/>
            <a:ext cx="7772400" cy="1143000"/>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Task Set for Software Design</a:t>
            </a:r>
          </a:p>
        </p:txBody>
      </p:sp>
      <p:sp>
        <p:nvSpPr>
          <p:cNvPr id="9221" name="AutoShape 4"/>
          <p:cNvSpPr>
            <a:spLocks noChangeArrowheads="1"/>
          </p:cNvSpPr>
          <p:nvPr/>
        </p:nvSpPr>
        <p:spPr bwMode="auto">
          <a:xfrm>
            <a:off x="3429000" y="6400800"/>
            <a:ext cx="2057400" cy="354013"/>
          </a:xfrm>
          <a:prstGeom prst="roundRect">
            <a:avLst>
              <a:gd name="adj" fmla="val 43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eaLnBrk="1" hangingPunct="1">
              <a:lnSpc>
                <a:spcPct val="95000"/>
              </a:lnSpc>
            </a:pPr>
            <a:r>
              <a:rPr lang="en-GB" altLang="en-US" sz="1800">
                <a:solidFill>
                  <a:srgbClr val="000000"/>
                </a:solidFill>
              </a:rPr>
              <a:t>(More on next slide)</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6553200" y="6248400"/>
            <a:ext cx="19050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6" charset="0"/>
                <a:ea typeface="Lucida Sans Unicode" charset="0"/>
                <a:cs typeface="Lucida Sans Unicode" charset="0"/>
              </a:defRPr>
            </a:lvl9pPr>
          </a:lstStyle>
          <a:p>
            <a:pPr algn="r" eaLnBrk="1" hangingPunct="1">
              <a:lnSpc>
                <a:spcPct val="95000"/>
              </a:lnSpc>
            </a:pPr>
            <a:fld id="{FBBAC8A4-9EC9-4180-8EB8-8293B1C32563}" type="slidenum">
              <a:rPr lang="en-GB" altLang="en-US" sz="1400">
                <a:solidFill>
                  <a:srgbClr val="000000"/>
                </a:solidFill>
              </a:rPr>
              <a:pPr algn="r" eaLnBrk="1" hangingPunct="1">
                <a:lnSpc>
                  <a:spcPct val="95000"/>
                </a:lnSpc>
              </a:pPr>
              <a:t>9</a:t>
            </a:fld>
            <a:endParaRPr lang="en-GB" altLang="en-US" sz="1400">
              <a:solidFill>
                <a:srgbClr val="000000"/>
              </a:solidFill>
            </a:endParaRPr>
          </a:p>
        </p:txBody>
      </p:sp>
      <p:sp>
        <p:nvSpPr>
          <p:cNvPr id="10244" name="Rectangle 3"/>
          <p:cNvSpPr>
            <a:spLocks noGrp="1" noChangeArrowheads="1"/>
          </p:cNvSpPr>
          <p:nvPr>
            <p:ph idx="1"/>
          </p:nvPr>
        </p:nvSpPr>
        <p:spPr>
          <a:xfrm>
            <a:off x="609600" y="1828800"/>
            <a:ext cx="7772400" cy="4114800"/>
          </a:xfrm>
        </p:spPr>
        <p:txBody>
          <a:bodyPr/>
          <a:lstStyle/>
          <a:p>
            <a:pPr marL="530225" indent="-530225" eaLnBrk="1" hangingPunct="1">
              <a:lnSpc>
                <a:spcPct val="90000"/>
              </a:lnSpc>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u="sng" smtClean="0"/>
              <a:t>Design</a:t>
            </a:r>
            <a:r>
              <a:rPr lang="en-GB" altLang="en-US" sz="2000" smtClean="0"/>
              <a:t> any interface required with external systems or devices</a:t>
            </a:r>
          </a:p>
          <a:p>
            <a:pPr marL="530225" indent="-530225" eaLnBrk="1" hangingPunct="1">
              <a:lnSpc>
                <a:spcPct val="90000"/>
              </a:lnSpc>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u="sng" smtClean="0"/>
              <a:t>Design</a:t>
            </a:r>
            <a:r>
              <a:rPr lang="en-GB" altLang="en-US" sz="2000" smtClean="0"/>
              <a:t> the user interface</a:t>
            </a:r>
          </a:p>
          <a:p>
            <a:pPr marL="530225" indent="-530225" eaLnBrk="1" hangingPunct="1">
              <a:lnSpc>
                <a:spcPct val="90000"/>
              </a:lnSpc>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u="sng" smtClean="0"/>
              <a:t>Conduct</a:t>
            </a:r>
            <a:r>
              <a:rPr lang="en-GB" altLang="en-US" sz="2000" smtClean="0"/>
              <a:t> component-level design</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Specify all algorithms at a relatively low level of abstraction</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Refine the interface of each component</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Define component-level data structures</a:t>
            </a:r>
          </a:p>
          <a:p>
            <a:pPr marL="914400" lvl="1" indent="-457200" eaLnBrk="1" hangingPunct="1">
              <a:lnSpc>
                <a:spcPct val="90000"/>
              </a:lnSpc>
              <a:spcBef>
                <a:spcPts val="450"/>
              </a:spcBef>
              <a:buFont typeface="Times New Roman" pitchFamily="16" charset="0"/>
              <a:buAutoNum type="alphaLcParen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Review each component and correct all errors uncovered</a:t>
            </a:r>
          </a:p>
          <a:p>
            <a:pPr marL="530225" indent="-530225" eaLnBrk="1" hangingPunct="1">
              <a:lnSpc>
                <a:spcPct val="90000"/>
              </a:lnSpc>
              <a:spcBef>
                <a:spcPts val="500"/>
              </a:spcBef>
              <a:buFont typeface="Times New Roman" pitchFamily="16" charset="0"/>
              <a:buAutoNum type="arabicParenR" startAt="5"/>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2000" u="sng" smtClean="0"/>
              <a:t>Develop</a:t>
            </a:r>
            <a:r>
              <a:rPr lang="en-GB" altLang="en-US" sz="2000" smtClean="0"/>
              <a:t> a deployment model</a:t>
            </a:r>
          </a:p>
          <a:p>
            <a:pPr marL="914400" lvl="1" indent="-457200" eaLnBrk="1" hangingPunct="1">
              <a:lnSpc>
                <a:spcPct val="90000"/>
              </a:lnSpc>
              <a:spcBef>
                <a:spcPts val="450"/>
              </a:spcBef>
              <a:buFont typeface="Wingdings" charset="2"/>
              <a:buChar char="§"/>
              <a:tabLst>
                <a:tab pos="644525" algn="l"/>
                <a:tab pos="1101725" algn="l"/>
                <a:tab pos="1558925" algn="l"/>
                <a:tab pos="2016125" algn="l"/>
                <a:tab pos="2473325" algn="l"/>
                <a:tab pos="2930525" algn="l"/>
                <a:tab pos="3387725" algn="l"/>
                <a:tab pos="3844925" algn="l"/>
                <a:tab pos="4302125" algn="l"/>
                <a:tab pos="4759325" algn="l"/>
                <a:tab pos="5216525" algn="l"/>
                <a:tab pos="5673725" algn="l"/>
                <a:tab pos="6130925" algn="l"/>
                <a:tab pos="6588125" algn="l"/>
                <a:tab pos="7045325" algn="l"/>
                <a:tab pos="7502525" algn="l"/>
                <a:tab pos="7959725" algn="l"/>
                <a:tab pos="8416925" algn="l"/>
                <a:tab pos="8874125" algn="l"/>
                <a:tab pos="9331325" algn="l"/>
              </a:tabLst>
            </a:pPr>
            <a:r>
              <a:rPr lang="en-GB" altLang="en-US" sz="1800" smtClean="0"/>
              <a:t>Show a physical layout of the system, revealing which components will be located where in the physical computing environment</a:t>
            </a:r>
          </a:p>
        </p:txBody>
      </p:sp>
      <p:sp>
        <p:nvSpPr>
          <p:cNvPr id="10243" name="Rectangle 2"/>
          <p:cNvSpPr>
            <a:spLocks noGrp="1" noChangeArrowheads="1"/>
          </p:cNvSpPr>
          <p:nvPr>
            <p:ph type="title"/>
          </p:nvPr>
        </p:nvSpPr>
        <p:spPr>
          <a:xfrm>
            <a:off x="685800" y="-34925"/>
            <a:ext cx="7772400" cy="1366838"/>
          </a:xfrm>
        </p:spPr>
        <p:txBody>
          <a:bodyPr/>
          <a:lstStyle/>
          <a:p>
            <a:pPr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mtClean="0"/>
              <a:t>Task Set for Software Design (continued)</a:t>
            </a:r>
          </a:p>
        </p:txBody>
      </p:sp>
      <p:sp>
        <p:nvSpPr>
          <p:cNvPr id="2" name="Footer Placeholder 1"/>
          <p:cNvSpPr>
            <a:spLocks noGrp="1"/>
          </p:cNvSpPr>
          <p:nvPr>
            <p:ph type="ftr" sz="quarter" idx="11"/>
          </p:nvPr>
        </p:nvSpPr>
        <p:spPr/>
        <p:txBody>
          <a:bodyPr/>
          <a:lstStyle/>
          <a:p>
            <a:r>
              <a:rPr kumimoji="0" lang="en-US" smtClean="0"/>
              <a:t>Software Design &amp; Architecture</a:t>
            </a:r>
            <a:endParaRPr kumimoji="0" 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TotalTime>
  <Words>2380</Words>
  <Application>Microsoft Office PowerPoint</Application>
  <PresentationFormat>On-screen Show (4:3)</PresentationFormat>
  <Paragraphs>276</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Times New Roman</vt:lpstr>
      <vt:lpstr>Lucida Sans Unicode</vt:lpstr>
      <vt:lpstr>Arial</vt:lpstr>
      <vt:lpstr>Wingdings</vt:lpstr>
      <vt:lpstr>Concourse</vt:lpstr>
      <vt:lpstr>  Design Engineering     </vt:lpstr>
      <vt:lpstr>Introduction</vt:lpstr>
      <vt:lpstr>Five Notable Design Quotes</vt:lpstr>
      <vt:lpstr>Purpose of Design</vt:lpstr>
      <vt:lpstr>Purpose of Design (continued)</vt:lpstr>
      <vt:lpstr>From Analysis Model to  Design Model</vt:lpstr>
      <vt:lpstr>PowerPoint Presentation</vt:lpstr>
      <vt:lpstr>Task Set for Software Design</vt:lpstr>
      <vt:lpstr>Task Set for Software Design (continued)</vt:lpstr>
      <vt:lpstr>Design Quality</vt:lpstr>
      <vt:lpstr>Quality's Role</vt:lpstr>
      <vt:lpstr>Goals of a Good Design</vt:lpstr>
      <vt:lpstr>Design Quality Guidelines</vt:lpstr>
      <vt:lpstr>Quality Guidelines (continued)</vt:lpstr>
      <vt:lpstr>Design Concepts</vt:lpstr>
      <vt:lpstr>Design Concepts</vt:lpstr>
      <vt:lpstr>Design Concepts (continued)</vt:lpstr>
      <vt:lpstr>Design Concepts (continued)</vt:lpstr>
      <vt:lpstr>Types of Design Classes</vt:lpstr>
      <vt:lpstr>Characteristics of a Well-Formed Design Class</vt:lpstr>
      <vt:lpstr>The Design Model</vt:lpstr>
      <vt:lpstr>Dimensions of the Design Model</vt:lpstr>
      <vt:lpstr>Introduction</vt:lpstr>
      <vt:lpstr>Introduction (continued)</vt:lpstr>
      <vt:lpstr>Design Elements</vt:lpstr>
      <vt:lpstr>Pattern-based Software Design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Jay Tevis</dc:creator>
  <cp:lastModifiedBy>Fawad Ahmed Khan/IT/Development</cp:lastModifiedBy>
  <cp:revision>6</cp:revision>
  <cp:lastPrinted>1601-01-01T00:00:00Z</cp:lastPrinted>
  <dcterms:created xsi:type="dcterms:W3CDTF">1601-01-01T00:00:00Z</dcterms:created>
  <dcterms:modified xsi:type="dcterms:W3CDTF">2014-02-23T12:16:31Z</dcterms:modified>
</cp:coreProperties>
</file>