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8"/>
  </p:notesMasterIdLst>
  <p:handoutMasterIdLst>
    <p:handoutMasterId r:id="rId19"/>
  </p:handoutMasterIdLst>
  <p:sldIdLst>
    <p:sldId id="264" r:id="rId2"/>
    <p:sldId id="281" r:id="rId3"/>
    <p:sldId id="256" r:id="rId4"/>
    <p:sldId id="28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0941" autoAdjust="0"/>
  </p:normalViewPr>
  <p:slideViewPr>
    <p:cSldViewPr>
      <p:cViewPr>
        <p:scale>
          <a:sx n="74" d="100"/>
          <a:sy n="74" d="100"/>
        </p:scale>
        <p:origin x="-1020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A6AE00-7A58-4B43-B7F9-7C39C38BC8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9172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113C5-1FD6-4DB8-9D96-0D4E79E979F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C19A2-76B1-4772-A5DD-475ACD5D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8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7613" y="3505200"/>
            <a:ext cx="4649787" cy="495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7613" y="3505200"/>
            <a:ext cx="4649787" cy="495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7613" y="3505200"/>
            <a:ext cx="4649787" cy="495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7613" y="3505200"/>
            <a:ext cx="4649787" cy="495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7613" y="3505200"/>
            <a:ext cx="4649787" cy="495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A946DE-7E61-4F9F-934A-9FA652B2BE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E15A4-9032-493B-83CB-DC7588447E3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338AE2-7E03-471B-8C5F-5B3C7365B14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9538" cy="5334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61950" y="1052513"/>
            <a:ext cx="4168775" cy="50434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83125" y="1052513"/>
            <a:ext cx="4168775" cy="50434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286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E0E34B-F627-4A98-9735-D8D530F30D2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30DF6B-CA5F-4E3E-92DC-FC78F4F8491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6B523-8D56-456E-BEFA-96A2680EDC6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194ADF-F0CB-46AB-A2BC-7104D31AEB7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2E2E0-77EC-4EF1-8AC4-EF1BDC2FC96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4B561-D6A4-4162-A28E-1680C80EA3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07221D-A2B5-4962-B960-33F0F7034F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3C5AB2-95DF-4BD5-BCC7-B77F1F76ECB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3DFF4AF-7315-4E81-8143-3C98528C656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png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722438" y="2705239"/>
            <a:ext cx="6477000" cy="70788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b">
            <a:spAutoFit/>
          </a:bodyPr>
          <a:lstStyle/>
          <a:p>
            <a:r>
              <a:rPr lang="en-US" sz="4000" b="0" dirty="0">
                <a:effectLst/>
              </a:rPr>
              <a:t>Strategy </a:t>
            </a:r>
            <a:r>
              <a:rPr lang="en-US" sz="4000" b="0" dirty="0" smtClean="0">
                <a:effectLst/>
              </a:rPr>
              <a:t>Pattern</a:t>
            </a:r>
            <a:endParaRPr lang="en-US" altLang="en-US" sz="4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72400" cy="1066800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Define a family of algorithms, encapsulate each one, and make them interchangeable. Strategy lets the algorithm vary independently from clients that use it. </a:t>
            </a:r>
            <a:endParaRPr lang="en-US" alt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8999538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Strategy Pattern - example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692150"/>
            <a:ext cx="9144000" cy="3384550"/>
          </a:xfrm>
          <a:noFill/>
        </p:spPr>
        <p:txBody>
          <a:bodyPr>
            <a:normAutofit fontScale="92500" lnSpcReduction="10000"/>
          </a:bodyPr>
          <a:lstStyle/>
          <a:p>
            <a:pPr marL="463550" indent="-463550" eaLnBrk="1" hangingPunct="1">
              <a:lnSpc>
                <a:spcPct val="90000"/>
              </a:lnSpc>
            </a:pPr>
            <a:r>
              <a:rPr lang="en-US" altLang="zh-CN" sz="2400" b="1" smtClean="0"/>
              <a:t>A Strategy defines a set of algorithms that can be used interchangeably.</a:t>
            </a:r>
          </a:p>
          <a:p>
            <a:pPr marL="463550" indent="-463550" eaLnBrk="1" hangingPunct="1">
              <a:lnSpc>
                <a:spcPct val="90000"/>
              </a:lnSpc>
            </a:pPr>
            <a:r>
              <a:rPr lang="en-US" altLang="zh-CN" sz="2400" b="1" smtClean="0"/>
              <a:t>Modes of transportation to an airport is an example of a Strategy.</a:t>
            </a:r>
          </a:p>
          <a:p>
            <a:pPr marL="863600" lvl="1" eaLnBrk="1" hangingPunct="1">
              <a:lnSpc>
                <a:spcPct val="90000"/>
              </a:lnSpc>
            </a:pPr>
            <a:r>
              <a:rPr lang="en-US" altLang="zh-CN" sz="2000" smtClean="0"/>
              <a:t>Several options exist such as driving one's own car, taking a taxi, an airport shuttle, a city bus, or a limousine service.</a:t>
            </a:r>
          </a:p>
          <a:p>
            <a:pPr marL="863600" lvl="1" eaLnBrk="1" hangingPunct="1">
              <a:lnSpc>
                <a:spcPct val="90000"/>
              </a:lnSpc>
            </a:pPr>
            <a:r>
              <a:rPr lang="en-US" altLang="zh-CN" sz="2000" smtClean="0"/>
              <a:t>For some airports, subways and helicopters are also available as a mode of transportation to the airport. </a:t>
            </a:r>
          </a:p>
          <a:p>
            <a:pPr marL="863600" lvl="1" eaLnBrk="1" hangingPunct="1">
              <a:lnSpc>
                <a:spcPct val="90000"/>
              </a:lnSpc>
            </a:pPr>
            <a:r>
              <a:rPr lang="en-US" altLang="zh-CN" sz="2000" smtClean="0"/>
              <a:t>Any of these modes of transportation will get a traveler to the airport, and they can be used interchangeably. </a:t>
            </a:r>
          </a:p>
          <a:p>
            <a:pPr marL="863600" lvl="1" eaLnBrk="1" hangingPunct="1">
              <a:lnSpc>
                <a:spcPct val="90000"/>
              </a:lnSpc>
            </a:pPr>
            <a:r>
              <a:rPr lang="en-US" altLang="zh-CN" sz="2000" smtClean="0"/>
              <a:t>The traveler must chose the Strategy based on tradeoffs between cost, convenience, and tlme. </a:t>
            </a:r>
          </a:p>
        </p:txBody>
      </p:sp>
      <p:pic>
        <p:nvPicPr>
          <p:cNvPr id="139268" name="Picture 7" descr="pateximg21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4714875"/>
            <a:ext cx="6048375" cy="2093913"/>
          </a:xfrm>
          <a:noFill/>
        </p:spPr>
      </p:pic>
    </p:spTree>
    <p:extLst>
      <p:ext uri="{BB962C8B-B14F-4D97-AF65-F5344CB8AC3E}">
        <p14:creationId xmlns:p14="http://schemas.microsoft.com/office/powerpoint/2010/main" val="52437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75738" cy="7143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sz="280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Strategy Pattern – Example</a:t>
            </a:r>
          </a:p>
        </p:txBody>
      </p:sp>
      <p:sp>
        <p:nvSpPr>
          <p:cNvPr id="142341" name="Text Box 3"/>
          <p:cNvSpPr txBox="1">
            <a:spLocks noChangeArrowheads="1"/>
          </p:cNvSpPr>
          <p:nvPr/>
        </p:nvSpPr>
        <p:spPr bwMode="auto">
          <a:xfrm>
            <a:off x="285750" y="714375"/>
            <a:ext cx="845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In this </a:t>
            </a:r>
            <a:r>
              <a:rPr lang="en-US" altLang="zh-CN" sz="2000" i="1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inflexible 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example, all the NumberCruncher code is in one big class… Why is this bad?</a:t>
            </a:r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669925" y="5688013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30000"/>
              </a:spcBef>
              <a:buClr>
                <a:srgbClr val="FFFF99"/>
              </a:buClr>
              <a:buFont typeface="Wingdings" pitchFamily="2" charset="2"/>
              <a:buChar char="w"/>
              <a:defRPr sz="32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lnSpc>
                <a:spcPct val="87000"/>
              </a:lnSpc>
              <a:spcBef>
                <a:spcPct val="30000"/>
              </a:spcBef>
              <a:buClr>
                <a:srgbClr val="DDDDDD"/>
              </a:buClr>
              <a:buFont typeface="Wingdings" pitchFamily="2" charset="2"/>
              <a:buChar char="§"/>
              <a:defRPr sz="2800">
                <a:solidFill>
                  <a:srgbClr val="DDDDDD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3E1FF"/>
              </a:buClr>
              <a:buChar char="•"/>
              <a:defRPr sz="2800">
                <a:solidFill>
                  <a:srgbClr val="73E1FF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99"/>
              </a:buClr>
              <a:buFont typeface="Wingdings" pitchFamily="2" charset="2"/>
              <a:buChar char="w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zh-CN" altLang="en-US" sz="1600">
              <a:latin typeface="Times New Roman" pitchFamily="18" charset="0"/>
            </a:endParaRPr>
          </a:p>
        </p:txBody>
      </p:sp>
      <p:pic>
        <p:nvPicPr>
          <p:cNvPr id="140293" name="Picture 5" descr="te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484313"/>
            <a:ext cx="7086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4" name="Text Box 6"/>
          <p:cNvSpPr txBox="1">
            <a:spLocks noChangeArrowheads="1"/>
          </p:cNvSpPr>
          <p:nvPr/>
        </p:nvSpPr>
        <p:spPr bwMode="auto">
          <a:xfrm>
            <a:off x="685800" y="4800600"/>
            <a:ext cx="84582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80000"/>
              </a:lnSpc>
              <a:spcBef>
                <a:spcPct val="30000"/>
              </a:spcBef>
              <a:buClr>
                <a:srgbClr val="FFFF99"/>
              </a:buClr>
              <a:buFont typeface="Wingdings" pitchFamily="2" charset="2"/>
              <a:buChar char="w"/>
              <a:defRPr sz="32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lnSpc>
                <a:spcPct val="87000"/>
              </a:lnSpc>
              <a:spcBef>
                <a:spcPct val="30000"/>
              </a:spcBef>
              <a:buClr>
                <a:srgbClr val="DDDDDD"/>
              </a:buClr>
              <a:buFont typeface="Wingdings" pitchFamily="2" charset="2"/>
              <a:buChar char="§"/>
              <a:defRPr sz="2800">
                <a:solidFill>
                  <a:srgbClr val="DDDDDD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3E1FF"/>
              </a:buClr>
              <a:buChar char="•"/>
              <a:defRPr sz="2800">
                <a:solidFill>
                  <a:srgbClr val="73E1FF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99"/>
              </a:buClr>
              <a:buFont typeface="Wingdings" pitchFamily="2" charset="2"/>
              <a:buChar char="w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 i="1">
                <a:latin typeface="Times New Roman" pitchFamily="18" charset="0"/>
              </a:rPr>
              <a:t>Strategy </a:t>
            </a:r>
            <a:r>
              <a:rPr lang="en-US" altLang="zh-CN" sz="2000">
                <a:latin typeface="Times New Roman" pitchFamily="18" charset="0"/>
              </a:rPr>
              <a:t>is similar to </a:t>
            </a:r>
            <a:r>
              <a:rPr lang="en-US" altLang="zh-CN" sz="2000" i="1">
                <a:latin typeface="Times New Roman" pitchFamily="18" charset="0"/>
              </a:rPr>
              <a:t>Bridg</a:t>
            </a:r>
            <a:r>
              <a:rPr lang="en-US" altLang="zh-CN" sz="2000">
                <a:latin typeface="Times New Roman" pitchFamily="18" charset="0"/>
              </a:rPr>
              <a:t>e; same basic structure; very different intent.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zh-CN" sz="2000">
              <a:latin typeface="Times New Roman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>
                <a:latin typeface="Times New Roman" pitchFamily="18" charset="0"/>
              </a:rPr>
              <a:t>The </a:t>
            </a:r>
            <a:r>
              <a:rPr lang="en-US" altLang="zh-CN" sz="2000" i="1">
                <a:latin typeface="Times New Roman" pitchFamily="18" charset="0"/>
              </a:rPr>
              <a:t>Strategy </a:t>
            </a:r>
            <a:r>
              <a:rPr lang="en-US" altLang="zh-CN" sz="2000">
                <a:latin typeface="Times New Roman" pitchFamily="18" charset="0"/>
              </a:rPr>
              <a:t>pattern is also similar to </a:t>
            </a:r>
            <a:r>
              <a:rPr lang="en-US" altLang="zh-CN" sz="2000" i="1">
                <a:latin typeface="Times New Roman" pitchFamily="18" charset="0"/>
              </a:rPr>
              <a:t>Stat</a:t>
            </a:r>
            <a:r>
              <a:rPr lang="en-US" altLang="zh-CN" sz="2000">
                <a:latin typeface="Times New Roman" pitchFamily="18" charset="0"/>
              </a:rPr>
              <a:t>e, which allows a class to be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>
                <a:latin typeface="Times New Roman" pitchFamily="18" charset="0"/>
              </a:rPr>
              <a:t>configured with different behaviors from which it can select whenever it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>
                <a:latin typeface="Times New Roman" pitchFamily="18" charset="0"/>
              </a:rPr>
              <a:t>makes an interesting state transition.</a:t>
            </a:r>
            <a:endParaRPr lang="en-US" altLang="zh-CN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8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8999538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Strategy Pattern – Example</a:t>
            </a:r>
          </a:p>
        </p:txBody>
      </p:sp>
      <p:sp>
        <p:nvSpPr>
          <p:cNvPr id="141315" name="Text Box 3"/>
          <p:cNvSpPr txBox="1">
            <a:spLocks noChangeArrowheads="1"/>
          </p:cNvSpPr>
          <p:nvPr/>
        </p:nvSpPr>
        <p:spPr bwMode="auto">
          <a:xfrm>
            <a:off x="179388" y="692150"/>
            <a:ext cx="896461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80000"/>
              </a:lnSpc>
              <a:spcBef>
                <a:spcPct val="30000"/>
              </a:spcBef>
              <a:buClr>
                <a:srgbClr val="FFFF99"/>
              </a:buClr>
              <a:buFont typeface="Wingdings" pitchFamily="2" charset="2"/>
              <a:buChar char="w"/>
              <a:defRPr sz="32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lnSpc>
                <a:spcPct val="87000"/>
              </a:lnSpc>
              <a:spcBef>
                <a:spcPct val="30000"/>
              </a:spcBef>
              <a:buClr>
                <a:srgbClr val="DDDDDD"/>
              </a:buClr>
              <a:buFont typeface="Wingdings" pitchFamily="2" charset="2"/>
              <a:buChar char="§"/>
              <a:defRPr sz="2800">
                <a:solidFill>
                  <a:srgbClr val="DDDDDD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3E1FF"/>
              </a:buClr>
              <a:buChar char="•"/>
              <a:defRPr sz="2800">
                <a:solidFill>
                  <a:srgbClr val="73E1FF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99"/>
              </a:buClr>
              <a:buFont typeface="Wingdings" pitchFamily="2" charset="2"/>
              <a:buChar char="w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>
                <a:latin typeface="Times New Roman" pitchFamily="18" charset="0"/>
              </a:rPr>
              <a:t>What if there were not a CrunchAlgorithm interface… suppose instead that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>
                <a:latin typeface="Times New Roman" pitchFamily="18" charset="0"/>
              </a:rPr>
              <a:t>NumberCruncher had two subclasses, CorrectButSlowNumberCruncher, and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>
                <a:latin typeface="Times New Roman" pitchFamily="18" charset="0"/>
              </a:rPr>
              <a:t>FastButSloppyNumberCruncher…? Why is this bad?</a:t>
            </a:r>
            <a:endParaRPr lang="en-US" altLang="zh-CN" sz="2400">
              <a:latin typeface="Times New Roman" pitchFamily="18" charset="0"/>
            </a:endParaRPr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669925" y="5688013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30000"/>
              </a:spcBef>
              <a:buClr>
                <a:srgbClr val="FFFF99"/>
              </a:buClr>
              <a:buFont typeface="Wingdings" pitchFamily="2" charset="2"/>
              <a:buChar char="w"/>
              <a:defRPr sz="32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lnSpc>
                <a:spcPct val="87000"/>
              </a:lnSpc>
              <a:spcBef>
                <a:spcPct val="30000"/>
              </a:spcBef>
              <a:buClr>
                <a:srgbClr val="DDDDDD"/>
              </a:buClr>
              <a:buFont typeface="Wingdings" pitchFamily="2" charset="2"/>
              <a:buChar char="§"/>
              <a:defRPr sz="2800">
                <a:solidFill>
                  <a:srgbClr val="DDDDDD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3E1FF"/>
              </a:buClr>
              <a:buChar char="•"/>
              <a:defRPr sz="2800">
                <a:solidFill>
                  <a:srgbClr val="73E1FF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99"/>
              </a:buClr>
              <a:buFont typeface="Wingdings" pitchFamily="2" charset="2"/>
              <a:buChar char="w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zh-CN" altLang="en-US" sz="1600">
              <a:latin typeface="Times New Roman" pitchFamily="18" charset="0"/>
            </a:endParaRPr>
          </a:p>
        </p:txBody>
      </p:sp>
      <p:pic>
        <p:nvPicPr>
          <p:cNvPr id="141317" name="Picture 5" descr="te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33600"/>
            <a:ext cx="80772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767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8999538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Strategy Pattern – Example</a:t>
            </a:r>
          </a:p>
        </p:txBody>
      </p:sp>
      <p:sp>
        <p:nvSpPr>
          <p:cNvPr id="142339" name="Text Box 3"/>
          <p:cNvSpPr txBox="1">
            <a:spLocks noChangeArrowheads="1"/>
          </p:cNvSpPr>
          <p:nvPr/>
        </p:nvSpPr>
        <p:spPr bwMode="auto">
          <a:xfrm>
            <a:off x="468313" y="692150"/>
            <a:ext cx="84582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80000"/>
              </a:lnSpc>
              <a:spcBef>
                <a:spcPct val="30000"/>
              </a:spcBef>
              <a:buClr>
                <a:srgbClr val="FFFF99"/>
              </a:buClr>
              <a:buFont typeface="Wingdings" pitchFamily="2" charset="2"/>
              <a:buChar char="w"/>
              <a:defRPr sz="32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lnSpc>
                <a:spcPct val="87000"/>
              </a:lnSpc>
              <a:spcBef>
                <a:spcPct val="30000"/>
              </a:spcBef>
              <a:buClr>
                <a:srgbClr val="DDDDDD"/>
              </a:buClr>
              <a:buFont typeface="Wingdings" pitchFamily="2" charset="2"/>
              <a:buChar char="§"/>
              <a:defRPr sz="2800">
                <a:solidFill>
                  <a:srgbClr val="DDDDDD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3E1FF"/>
              </a:buClr>
              <a:buChar char="•"/>
              <a:defRPr sz="2800">
                <a:solidFill>
                  <a:srgbClr val="73E1FF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99"/>
              </a:buClr>
              <a:buFont typeface="Wingdings" pitchFamily="2" charset="2"/>
              <a:buChar char="w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>
                <a:latin typeface="Times New Roman" pitchFamily="18" charset="0"/>
              </a:rPr>
              <a:t>Here’s another “correct” design... But there can be no polymorphism in the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>
                <a:latin typeface="Times New Roman" pitchFamily="18" charset="0"/>
              </a:rPr>
              <a:t>chooseAlgorithm() or implCode() methods, leading to maintenance difficulties.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>
                <a:latin typeface="Times New Roman" pitchFamily="18" charset="0"/>
              </a:rPr>
              <a:t>Adding a NewAndImprovedCrunch would require adding </a:t>
            </a:r>
            <a:r>
              <a:rPr lang="en-US" altLang="zh-CN" sz="2000" i="1">
                <a:latin typeface="Times New Roman" pitchFamily="18" charset="0"/>
              </a:rPr>
              <a:t>if-then-else </a:t>
            </a:r>
            <a:r>
              <a:rPr lang="en-US" altLang="zh-CN" sz="2000">
                <a:latin typeface="Times New Roman" pitchFamily="18" charset="0"/>
              </a:rPr>
              <a:t>logic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>
                <a:latin typeface="Times New Roman" pitchFamily="18" charset="0"/>
              </a:rPr>
              <a:t>everywhere that the different Crunches are used. If the </a:t>
            </a:r>
            <a:r>
              <a:rPr lang="en-US" altLang="zh-CN" sz="2000" i="1">
                <a:latin typeface="Times New Roman" pitchFamily="18" charset="0"/>
              </a:rPr>
              <a:t>Strategy </a:t>
            </a:r>
            <a:r>
              <a:rPr lang="en-US" altLang="zh-CN" sz="2000">
                <a:latin typeface="Times New Roman" pitchFamily="18" charset="0"/>
              </a:rPr>
              <a:t>pattern were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>
                <a:latin typeface="Times New Roman" pitchFamily="18" charset="0"/>
              </a:rPr>
              <a:t>applied instead, the only place where the concrete CrunchImpls would get referred to specifically is the one place that they get instantiated.</a:t>
            </a:r>
            <a:endParaRPr lang="en-US" altLang="zh-CN" sz="2400">
              <a:latin typeface="Times New Roman" pitchFamily="18" charset="0"/>
            </a:endParaRPr>
          </a:p>
        </p:txBody>
      </p:sp>
      <p:sp>
        <p:nvSpPr>
          <p:cNvPr id="142340" name="Text Box 4"/>
          <p:cNvSpPr txBox="1">
            <a:spLocks noChangeArrowheads="1"/>
          </p:cNvSpPr>
          <p:nvPr/>
        </p:nvSpPr>
        <p:spPr bwMode="auto">
          <a:xfrm>
            <a:off x="669925" y="5688013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30000"/>
              </a:spcBef>
              <a:buClr>
                <a:srgbClr val="FFFF99"/>
              </a:buClr>
              <a:buFont typeface="Wingdings" pitchFamily="2" charset="2"/>
              <a:buChar char="w"/>
              <a:defRPr sz="32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lnSpc>
                <a:spcPct val="87000"/>
              </a:lnSpc>
              <a:spcBef>
                <a:spcPct val="30000"/>
              </a:spcBef>
              <a:buClr>
                <a:srgbClr val="DDDDDD"/>
              </a:buClr>
              <a:buFont typeface="Wingdings" pitchFamily="2" charset="2"/>
              <a:buChar char="§"/>
              <a:defRPr sz="2800">
                <a:solidFill>
                  <a:srgbClr val="DDDDDD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3E1FF"/>
              </a:buClr>
              <a:buChar char="•"/>
              <a:defRPr sz="2800">
                <a:solidFill>
                  <a:srgbClr val="73E1FF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99"/>
              </a:buClr>
              <a:buFont typeface="Wingdings" pitchFamily="2" charset="2"/>
              <a:buChar char="w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zh-CN" altLang="en-US" sz="1600">
              <a:latin typeface="Times New Roman" pitchFamily="18" charset="0"/>
            </a:endParaRPr>
          </a:p>
        </p:txBody>
      </p:sp>
      <p:pic>
        <p:nvPicPr>
          <p:cNvPr id="142341" name="Picture 5" descr="te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143250"/>
            <a:ext cx="8229600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46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75738" cy="7143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sz="280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Strategy Pattern – Example</a:t>
            </a:r>
          </a:p>
        </p:txBody>
      </p:sp>
      <p:sp>
        <p:nvSpPr>
          <p:cNvPr id="145413" name="Text Box 3"/>
          <p:cNvSpPr txBox="1">
            <a:spLocks noChangeArrowheads="1"/>
          </p:cNvSpPr>
          <p:nvPr/>
        </p:nvSpPr>
        <p:spPr bwMode="auto">
          <a:xfrm>
            <a:off x="0" y="6921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altLang="zh-CN" i="1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Inten</a:t>
            </a: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t: Allows multiple implementation strategies to be interchangeable, so that they can easily be swapped at run-time, and so that new strategies can be easily added.</a:t>
            </a:r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669925" y="5688013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30000"/>
              </a:spcBef>
              <a:buClr>
                <a:srgbClr val="FFFF99"/>
              </a:buClr>
              <a:buFont typeface="Wingdings" pitchFamily="2" charset="2"/>
              <a:buChar char="w"/>
              <a:defRPr sz="32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lnSpc>
                <a:spcPct val="87000"/>
              </a:lnSpc>
              <a:spcBef>
                <a:spcPct val="30000"/>
              </a:spcBef>
              <a:buClr>
                <a:srgbClr val="DDDDDD"/>
              </a:buClr>
              <a:buFont typeface="Wingdings" pitchFamily="2" charset="2"/>
              <a:buChar char="§"/>
              <a:defRPr sz="2800">
                <a:solidFill>
                  <a:srgbClr val="DDDDDD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3E1FF"/>
              </a:buClr>
              <a:buChar char="•"/>
              <a:defRPr sz="2800">
                <a:solidFill>
                  <a:srgbClr val="73E1FF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99"/>
              </a:buClr>
              <a:buFont typeface="Wingdings" pitchFamily="2" charset="2"/>
              <a:buChar char="w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zh-CN" altLang="en-US" sz="1600">
              <a:latin typeface="Times New Roman" pitchFamily="18" charset="0"/>
            </a:endParaRPr>
          </a:p>
        </p:txBody>
      </p:sp>
      <p:sp>
        <p:nvSpPr>
          <p:cNvPr id="145415" name="Text Box 5"/>
          <p:cNvSpPr txBox="1">
            <a:spLocks noChangeArrowheads="1"/>
          </p:cNvSpPr>
          <p:nvPr/>
        </p:nvSpPr>
        <p:spPr bwMode="auto">
          <a:xfrm>
            <a:off x="0" y="5373688"/>
            <a:ext cx="914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In this example, notice that client’s of NumberCruncher do not know about the different crunch algorithms. The NumberCruncher.crunch() method is free to decide which CrunchImpl to use at any time; new algorithms can be easily added.</a:t>
            </a:r>
          </a:p>
        </p:txBody>
      </p:sp>
      <p:pic>
        <p:nvPicPr>
          <p:cNvPr id="143366" name="Picture 6" descr="te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916113"/>
            <a:ext cx="83820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73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4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sz="3200" smtClean="0">
                <a:latin typeface="Times New Roman" pitchFamily="18" charset="0"/>
              </a:rPr>
              <a:t>Applying a Strategy Pattern in a Database Application</a:t>
            </a:r>
          </a:p>
        </p:txBody>
      </p:sp>
      <p:graphicFrame>
        <p:nvGraphicFramePr>
          <p:cNvPr id="144387" name="Object 3"/>
          <p:cNvGraphicFramePr>
            <a:graphicFrameLocks noChangeAspect="1"/>
          </p:cNvGraphicFramePr>
          <p:nvPr/>
        </p:nvGraphicFramePr>
        <p:xfrm>
          <a:off x="762000" y="1219200"/>
          <a:ext cx="7848600" cy="48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位图图像" r:id="rId4" imgW="6752381" imgH="2561905" progId="Paint.Picture">
                  <p:embed/>
                </p:oleObj>
              </mc:Choice>
              <mc:Fallback>
                <p:oleObj name="位图图像" r:id="rId4" imgW="6752381" imgH="2561905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219200"/>
                        <a:ext cx="7848600" cy="480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499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75738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Applicability of Strategy Pattern</a:t>
            </a:r>
          </a:p>
        </p:txBody>
      </p:sp>
      <p:sp>
        <p:nvSpPr>
          <p:cNvPr id="146437" name="Text Box 3"/>
          <p:cNvSpPr txBox="1">
            <a:spLocks noChangeArrowheads="1"/>
          </p:cNvSpPr>
          <p:nvPr/>
        </p:nvSpPr>
        <p:spPr bwMode="auto">
          <a:xfrm>
            <a:off x="0" y="714375"/>
            <a:ext cx="856932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altLang="zh-CN" i="1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Applicability of Strategy Pattern</a:t>
            </a:r>
          </a:p>
          <a:p>
            <a:pPr eaLnBrk="0" hangingPunct="0">
              <a:defRPr/>
            </a:pPr>
            <a:r>
              <a:rPr lang="en-US" altLang="zh-CN">
                <a:solidFill>
                  <a:schemeClr val="tx2">
                    <a:lumMod val="40000"/>
                    <a:lumOff val="60000"/>
                  </a:schemeClr>
                </a:solidFill>
                <a:latin typeface="MonotypeSorts"/>
              </a:rPr>
              <a:t>1) </a:t>
            </a:r>
            <a:r>
              <a:rPr lang="en-US" altLang="zh-CN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Many related classes differ only in their behavior. Strategy</a:t>
            </a:r>
          </a:p>
          <a:p>
            <a:pPr eaLnBrk="0" hangingPunct="0">
              <a:defRPr/>
            </a:pPr>
            <a:r>
              <a:rPr lang="en-US" altLang="zh-CN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allows to configure a single class with one of many behaviors</a:t>
            </a:r>
          </a:p>
          <a:p>
            <a:pPr eaLnBrk="0" hangingPunct="0">
              <a:defRPr/>
            </a:pPr>
            <a:r>
              <a:rPr lang="en-US" altLang="zh-CN">
                <a:solidFill>
                  <a:schemeClr val="tx2">
                    <a:lumMod val="40000"/>
                    <a:lumOff val="60000"/>
                  </a:schemeClr>
                </a:solidFill>
                <a:latin typeface="MonotypeSorts"/>
              </a:rPr>
              <a:t>2) </a:t>
            </a:r>
            <a:r>
              <a:rPr lang="en-US" altLang="zh-CN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Different variants of an algorithm are needed that trade-off</a:t>
            </a:r>
          </a:p>
          <a:p>
            <a:pPr eaLnBrk="0" hangingPunct="0">
              <a:defRPr/>
            </a:pPr>
            <a:r>
              <a:rPr lang="en-US" altLang="zh-CN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space against time. All these variants can be implemented as a</a:t>
            </a:r>
          </a:p>
          <a:p>
            <a:pPr eaLnBrk="0" hangingPunct="0">
              <a:defRPr/>
            </a:pPr>
            <a:r>
              <a:rPr lang="en-US" altLang="zh-CN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class hierarchy of algorithms</a:t>
            </a:r>
          </a:p>
        </p:txBody>
      </p:sp>
    </p:spTree>
    <p:extLst>
      <p:ext uri="{BB962C8B-B14F-4D97-AF65-F5344CB8AC3E}">
        <p14:creationId xmlns:p14="http://schemas.microsoft.com/office/powerpoint/2010/main" val="201397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Strategy pattern, a class behavior or its algorithm can be changed at run time. This type of design pattern comes under behavior pattern.</a:t>
            </a:r>
          </a:p>
          <a:p>
            <a:r>
              <a:rPr lang="en-US" dirty="0"/>
              <a:t>In Strategy pattern, we create objects which represent various strategies and a context object whose behavior varies as per its strategy object. The strategy object changes the executing algorithm of the context object.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0" dirty="0">
                <a:effectLst/>
              </a:rPr>
              <a:t>Strategy Pattern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1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752600"/>
            <a:ext cx="8527895" cy="3200400"/>
          </a:xfrm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dirty="0">
                <a:effectLst/>
              </a:rPr>
              <a:t>Strategy Pattern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classes and/or objects participating in this pattern are:</a:t>
            </a:r>
          </a:p>
          <a:p>
            <a:r>
              <a:rPr lang="en-US" b="1" dirty="0"/>
              <a:t>Strategy</a:t>
            </a:r>
            <a:r>
              <a:rPr lang="en-US" dirty="0"/>
              <a:t>  </a:t>
            </a:r>
            <a:r>
              <a:rPr lang="en-US" b="1" dirty="0"/>
              <a:t>(</a:t>
            </a:r>
            <a:r>
              <a:rPr lang="en-US" b="1" dirty="0" err="1"/>
              <a:t>SortStrategy</a:t>
            </a:r>
            <a:r>
              <a:rPr lang="en-US" b="1" dirty="0"/>
              <a:t>)</a:t>
            </a:r>
            <a:endParaRPr lang="en-US" dirty="0"/>
          </a:p>
          <a:p>
            <a:pPr lvl="1"/>
            <a:r>
              <a:rPr lang="en-US" dirty="0"/>
              <a:t>declares an interface common to all supported algorithms. Context uses this interface to call the algorithm defined by a </a:t>
            </a:r>
            <a:r>
              <a:rPr lang="en-US" dirty="0" err="1"/>
              <a:t>ConcreteStrategy</a:t>
            </a:r>
            <a:endParaRPr lang="en-US" dirty="0"/>
          </a:p>
          <a:p>
            <a:r>
              <a:rPr lang="en-US" b="1" dirty="0" err="1"/>
              <a:t>ConcreteStrategy</a:t>
            </a:r>
            <a:r>
              <a:rPr lang="en-US" dirty="0"/>
              <a:t>  </a:t>
            </a:r>
            <a:r>
              <a:rPr lang="en-US" b="1" dirty="0"/>
              <a:t>(</a:t>
            </a:r>
            <a:r>
              <a:rPr lang="en-US" b="1" dirty="0" err="1"/>
              <a:t>QuickSort</a:t>
            </a:r>
            <a:r>
              <a:rPr lang="en-US" b="1" dirty="0"/>
              <a:t>, </a:t>
            </a:r>
            <a:r>
              <a:rPr lang="en-US" b="1" dirty="0" err="1"/>
              <a:t>ShellSort</a:t>
            </a:r>
            <a:r>
              <a:rPr lang="en-US" b="1" dirty="0"/>
              <a:t>, </a:t>
            </a:r>
            <a:r>
              <a:rPr lang="en-US" b="1" dirty="0" err="1"/>
              <a:t>MergeSort</a:t>
            </a:r>
            <a:r>
              <a:rPr lang="en-US" b="1" dirty="0"/>
              <a:t>)</a:t>
            </a:r>
            <a:endParaRPr lang="en-US" dirty="0"/>
          </a:p>
          <a:p>
            <a:pPr lvl="1"/>
            <a:r>
              <a:rPr lang="en-US" dirty="0"/>
              <a:t>implements the algorithm using the Strategy interface</a:t>
            </a:r>
          </a:p>
          <a:p>
            <a:r>
              <a:rPr lang="en-US" b="1" dirty="0"/>
              <a:t>Context</a:t>
            </a:r>
            <a:r>
              <a:rPr lang="en-US" dirty="0"/>
              <a:t>  </a:t>
            </a:r>
            <a:r>
              <a:rPr lang="en-US" b="1" dirty="0"/>
              <a:t>(</a:t>
            </a:r>
            <a:r>
              <a:rPr lang="en-US" b="1" dirty="0" err="1"/>
              <a:t>SortedList</a:t>
            </a:r>
            <a:r>
              <a:rPr lang="en-US" b="1" dirty="0"/>
              <a:t>)</a:t>
            </a:r>
            <a:endParaRPr lang="en-US" dirty="0"/>
          </a:p>
          <a:p>
            <a:pPr lvl="1"/>
            <a:r>
              <a:rPr lang="en-US" dirty="0"/>
              <a:t>is configured with a </a:t>
            </a:r>
            <a:r>
              <a:rPr lang="en-US" dirty="0" err="1"/>
              <a:t>ConcreteStrategy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maintains a reference to a Strategy object</a:t>
            </a:r>
          </a:p>
          <a:p>
            <a:pPr lvl="1"/>
            <a:r>
              <a:rPr lang="en-US" dirty="0"/>
              <a:t>may define an interface that lets Strategy access its data.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0" dirty="0">
                <a:effectLst/>
              </a:rPr>
              <a:t>Strategy </a:t>
            </a:r>
            <a:r>
              <a:rPr lang="en-US" sz="4000" b="0" dirty="0" smtClean="0">
                <a:effectLst/>
              </a:rPr>
              <a:t>Pattern-Participants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7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Strategy Pattern – Motivation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692150"/>
            <a:ext cx="9144000" cy="1728788"/>
          </a:xfrm>
          <a:noFill/>
        </p:spPr>
        <p:txBody>
          <a:bodyPr>
            <a:normAutofit fontScale="70000" lnSpcReduction="20000"/>
          </a:bodyPr>
          <a:lstStyle/>
          <a:p>
            <a:pPr marL="463550" indent="-463550" eaLnBrk="1" hangingPunct="1">
              <a:lnSpc>
                <a:spcPct val="90000"/>
              </a:lnSpc>
            </a:pPr>
            <a:r>
              <a:rPr lang="en-US" altLang="zh-CN" sz="2400" b="1" smtClean="0"/>
              <a:t>Many algorithms exist for breaking a stream of text into lines. Hard-wiring all such algorithms into the classes that require them isn't desirable for several reasons:</a:t>
            </a:r>
            <a:r>
              <a:rPr lang="en-US" altLang="zh-CN" sz="2400" smtClean="0"/>
              <a:t> </a:t>
            </a:r>
          </a:p>
          <a:p>
            <a:pPr marL="863600" lvl="1" eaLnBrk="1" hangingPunct="1">
              <a:lnSpc>
                <a:spcPct val="90000"/>
              </a:lnSpc>
            </a:pPr>
            <a:r>
              <a:rPr lang="en-US" altLang="zh-CN" sz="1800" b="1" smtClean="0"/>
              <a:t>Clients that need linebreaking get more complex if they include the linebreaking code. That makes clients bigger and harder to maintain, especially if they support multiple linebreaking algorithms. </a:t>
            </a:r>
          </a:p>
          <a:p>
            <a:pPr marL="863600" lvl="1" eaLnBrk="1" hangingPunct="1">
              <a:lnSpc>
                <a:spcPct val="90000"/>
              </a:lnSpc>
            </a:pPr>
            <a:r>
              <a:rPr lang="en-US" altLang="zh-CN" sz="1800" b="1" smtClean="0"/>
              <a:t>Different algorithms will be appropriate at different times. We don't want to support multiple linebreaking algorithms if we don't use them all. </a:t>
            </a:r>
          </a:p>
          <a:p>
            <a:pPr marL="863600" lvl="1" eaLnBrk="1" hangingPunct="1">
              <a:lnSpc>
                <a:spcPct val="90000"/>
              </a:lnSpc>
            </a:pPr>
            <a:r>
              <a:rPr lang="en-US" altLang="zh-CN" sz="1800" b="1" smtClean="0"/>
              <a:t>It's difficult to add new algorithms and vary existing ones when linebreaking is an integral part of a client.</a:t>
            </a:r>
            <a:r>
              <a:rPr lang="en-US" altLang="zh-CN" sz="2400" b="1" smtClean="0"/>
              <a:t> </a:t>
            </a:r>
            <a:endParaRPr lang="en-US" altLang="zh-CN" sz="2000" b="1" smtClean="0"/>
          </a:p>
        </p:txBody>
      </p:sp>
      <p:sp>
        <p:nvSpPr>
          <p:cNvPr id="140294" name="Rectangle 5"/>
          <p:cNvSpPr>
            <a:spLocks noChangeArrowheads="1"/>
          </p:cNvSpPr>
          <p:nvPr/>
        </p:nvSpPr>
        <p:spPr bwMode="auto">
          <a:xfrm>
            <a:off x="0" y="3644900"/>
            <a:ext cx="9144000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3550" indent="-4635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cs typeface="+mn-cs"/>
              </a:rPr>
              <a:t>We can avoid these problems by defining classes that encapsulate different </a:t>
            </a:r>
            <a:r>
              <a:rPr lang="en-US" altLang="zh-CN" dirty="0" err="1">
                <a:solidFill>
                  <a:schemeClr val="tx2">
                    <a:lumMod val="40000"/>
                    <a:lumOff val="60000"/>
                  </a:schemeClr>
                </a:solidFill>
                <a:cs typeface="+mn-cs"/>
              </a:rPr>
              <a:t>linebreaking</a:t>
            </a: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cs typeface="+mn-cs"/>
              </a:rPr>
              <a:t> algorithms.</a:t>
            </a:r>
          </a:p>
          <a:p>
            <a:pPr marL="463550" indent="-4635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cs typeface="+mn-cs"/>
              </a:rPr>
              <a:t>An algorithm that's encapsulated in this way is called a strategy.</a:t>
            </a:r>
            <a:r>
              <a:rPr lang="en-US" altLang="zh-CN" sz="2800" dirty="0">
                <a:solidFill>
                  <a:schemeClr val="tx2">
                    <a:lumMod val="40000"/>
                    <a:lumOff val="60000"/>
                  </a:schemeClr>
                </a:solidFill>
                <a:cs typeface="+mn-cs"/>
              </a:rPr>
              <a:t> </a:t>
            </a:r>
          </a:p>
        </p:txBody>
      </p:sp>
      <p:pic>
        <p:nvPicPr>
          <p:cNvPr id="134149" name="Picture 7" descr="strat011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39975" y="4797425"/>
            <a:ext cx="5832475" cy="1800225"/>
          </a:xfrm>
          <a:noFill/>
        </p:spPr>
      </p:pic>
    </p:spTree>
    <p:extLst>
      <p:ext uri="{BB962C8B-B14F-4D97-AF65-F5344CB8AC3E}">
        <p14:creationId xmlns:p14="http://schemas.microsoft.com/office/powerpoint/2010/main" val="1306698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Strategy Pattern – Example</a:t>
            </a:r>
          </a:p>
        </p:txBody>
      </p:sp>
      <p:sp>
        <p:nvSpPr>
          <p:cNvPr id="137221" name="Text Box 3"/>
          <p:cNvSpPr txBox="1">
            <a:spLocks noChangeArrowheads="1"/>
          </p:cNvSpPr>
          <p:nvPr/>
        </p:nvSpPr>
        <p:spPr bwMode="auto">
          <a:xfrm>
            <a:off x="1714500" y="1143000"/>
            <a:ext cx="4933950" cy="1474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800" dirty="0">
                <a:solidFill>
                  <a:schemeClr val="tx1">
                    <a:lumMod val="85000"/>
                  </a:schemeClr>
                </a:solidFill>
              </a:rPr>
              <a:t>Initialize();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1">
                    <a:lumMod val="85000"/>
                  </a:schemeClr>
                </a:solidFill>
              </a:rPr>
              <a:t>While (!done()) { //main loop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1">
                    <a:lumMod val="85000"/>
                  </a:schemeClr>
                </a:solidFill>
              </a:rPr>
              <a:t>  Idle(); //do something useful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1">
                    <a:lumMod val="85000"/>
                  </a:schemeClr>
                </a:solidFill>
              </a:rPr>
              <a:t>}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1">
                    <a:lumMod val="85000"/>
                  </a:schemeClr>
                </a:solidFill>
              </a:rPr>
              <a:t>Cleanup();</a:t>
            </a:r>
          </a:p>
        </p:txBody>
      </p:sp>
      <p:sp>
        <p:nvSpPr>
          <p:cNvPr id="137222" name="Text Box 4"/>
          <p:cNvSpPr txBox="1">
            <a:spLocks noChangeArrowheads="1"/>
          </p:cNvSpPr>
          <p:nvPr/>
        </p:nvSpPr>
        <p:spPr bwMode="auto">
          <a:xfrm>
            <a:off x="500063" y="3071813"/>
            <a:ext cx="8027987" cy="3540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public class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ftocraw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{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public static void main(String[]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args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) throws Exception  {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 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InputStreamReader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isr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= new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InputStreamReader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(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System.in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);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 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BufferedReader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br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= new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BufferedReader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(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isr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);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 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boolean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done = false;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  while (!done) {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    String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fahrString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=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br.readLine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();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    if (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fahrString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== null ||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fahrString.length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() == 0)    done = true;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    else  { double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fahr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=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Double.parseDouble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(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fahrString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);  double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celcius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= 5.0/9.0*(fahr-32);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     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System.out.println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("F=" +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fahr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+ ", C=" +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celcius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); }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  }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  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System.out.println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("</a:t>
            </a:r>
            <a:r>
              <a:rPr lang="en-US" altLang="zh-CN" sz="1600" dirty="0" err="1">
                <a:solidFill>
                  <a:schemeClr val="tx1">
                    <a:lumMod val="85000"/>
                  </a:schemeClr>
                </a:solidFill>
              </a:rPr>
              <a:t>ftoc</a:t>
            </a: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exit");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  }</a:t>
            </a:r>
          </a:p>
          <a:p>
            <a:pPr>
              <a:defRPr/>
            </a:pPr>
            <a:r>
              <a:rPr lang="en-US" altLang="zh-CN" sz="1600" dirty="0">
                <a:solidFill>
                  <a:schemeClr val="tx1">
                    <a:lumMod val="85000"/>
                  </a:schemeClr>
                </a:solidFill>
              </a:rPr>
              <a:t>}</a:t>
            </a:r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714375"/>
            <a:ext cx="9144000" cy="504825"/>
          </a:xfrm>
          <a:noFill/>
        </p:spPr>
        <p:txBody>
          <a:bodyPr/>
          <a:lstStyle/>
          <a:p>
            <a:pPr marL="463550" indent="-463550" eaLnBrk="1" hangingPunct="1">
              <a:lnSpc>
                <a:spcPct val="90000"/>
              </a:lnSpc>
            </a:pPr>
            <a:r>
              <a:rPr lang="en-US" altLang="zh-CN" sz="2800" b="1" smtClean="0"/>
              <a:t>Consider following main-loop structure</a:t>
            </a:r>
          </a:p>
        </p:txBody>
      </p:sp>
      <p:sp>
        <p:nvSpPr>
          <p:cNvPr id="141320" name="Rectangle 6"/>
          <p:cNvSpPr>
            <a:spLocks noChangeArrowheads="1"/>
          </p:cNvSpPr>
          <p:nvPr/>
        </p:nvSpPr>
        <p:spPr bwMode="auto">
          <a:xfrm>
            <a:off x="0" y="2636838"/>
            <a:ext cx="91440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3550" indent="-4635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n-US" altLang="zh-CN" sz="2800" dirty="0">
                <a:solidFill>
                  <a:schemeClr val="tx2">
                    <a:lumMod val="40000"/>
                    <a:lumOff val="60000"/>
                  </a:schemeClr>
                </a:solidFill>
                <a:cs typeface="+mn-cs"/>
              </a:rPr>
              <a:t>Ftocraw.java is a example program</a:t>
            </a:r>
          </a:p>
        </p:txBody>
      </p:sp>
    </p:spTree>
    <p:extLst>
      <p:ext uri="{BB962C8B-B14F-4D97-AF65-F5344CB8AC3E}">
        <p14:creationId xmlns:p14="http://schemas.microsoft.com/office/powerpoint/2010/main" val="7060391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Strategy Pattern – Example</a:t>
            </a:r>
          </a:p>
        </p:txBody>
      </p:sp>
      <p:sp>
        <p:nvSpPr>
          <p:cNvPr id="13824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785813"/>
            <a:ext cx="9144000" cy="863600"/>
          </a:xfrm>
        </p:spPr>
        <p:txBody>
          <a:bodyPr/>
          <a:lstStyle/>
          <a:p>
            <a:pPr marL="463550" indent="-463550" eaLnBrk="1" hangingPunct="1">
              <a:lnSpc>
                <a:spcPct val="90000"/>
              </a:lnSpc>
              <a:defRPr/>
            </a:pPr>
            <a:r>
              <a:rPr lang="en-US" altLang="zh-CN" sz="2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We place the generic application algorithm into a concrete class named </a:t>
            </a:r>
            <a:r>
              <a:rPr lang="en-US" altLang="zh-CN" sz="2800" i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ApplicationRunner</a:t>
            </a:r>
            <a:endParaRPr lang="en-US" altLang="zh-CN" sz="2800" i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36196" name="Group 49"/>
          <p:cNvGrpSpPr>
            <a:grpSpLocks/>
          </p:cNvGrpSpPr>
          <p:nvPr/>
        </p:nvGrpSpPr>
        <p:grpSpPr bwMode="auto">
          <a:xfrm>
            <a:off x="4214813" y="1714500"/>
            <a:ext cx="4321175" cy="2914650"/>
            <a:chOff x="204" y="1162"/>
            <a:chExt cx="2722" cy="1836"/>
          </a:xfrm>
        </p:grpSpPr>
        <p:grpSp>
          <p:nvGrpSpPr>
            <p:cNvPr id="136199" name="Group 7"/>
            <p:cNvGrpSpPr>
              <a:grpSpLocks/>
            </p:cNvGrpSpPr>
            <p:nvPr/>
          </p:nvGrpSpPr>
          <p:grpSpPr bwMode="auto">
            <a:xfrm>
              <a:off x="1746" y="1162"/>
              <a:ext cx="1134" cy="1134"/>
              <a:chOff x="3288" y="1071"/>
              <a:chExt cx="1134" cy="1134"/>
            </a:xfrm>
          </p:grpSpPr>
          <p:sp>
            <p:nvSpPr>
              <p:cNvPr id="138258" name="Rectangle 8"/>
              <p:cNvSpPr>
                <a:spLocks noChangeArrowheads="1"/>
              </p:cNvSpPr>
              <p:nvPr/>
            </p:nvSpPr>
            <p:spPr bwMode="auto">
              <a:xfrm>
                <a:off x="3288" y="1071"/>
                <a:ext cx="1134" cy="507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r>
                  <a:rPr lang="en-US" altLang="zh-CN" sz="16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  <a:t>&lt;&lt;interface&gt;&gt;</a:t>
                </a:r>
                <a:br>
                  <a:rPr lang="en-US" altLang="zh-CN" sz="16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</a:br>
                <a:r>
                  <a:rPr lang="en-US" altLang="zh-CN" sz="20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  <a:t>Application</a:t>
                </a:r>
              </a:p>
            </p:txBody>
          </p:sp>
          <p:sp>
            <p:nvSpPr>
              <p:cNvPr id="138259" name="Rectangle 9"/>
              <p:cNvSpPr>
                <a:spLocks noChangeArrowheads="1"/>
              </p:cNvSpPr>
              <p:nvPr/>
            </p:nvSpPr>
            <p:spPr bwMode="auto">
              <a:xfrm>
                <a:off x="3288" y="1571"/>
                <a:ext cx="1134" cy="634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r>
                  <a:rPr lang="en-US" altLang="zh-CN" sz="16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  <a:t>+init</a:t>
                </a:r>
                <a:br>
                  <a:rPr lang="en-US" altLang="zh-CN" sz="16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</a:br>
                <a:r>
                  <a:rPr lang="en-US" altLang="zh-CN" sz="16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  <a:t>+idle</a:t>
                </a:r>
                <a:br>
                  <a:rPr lang="en-US" altLang="zh-CN" sz="16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</a:br>
                <a:r>
                  <a:rPr lang="en-US" altLang="zh-CN" sz="16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  <a:t>+cleanup</a:t>
                </a:r>
                <a:br>
                  <a:rPr lang="en-US" altLang="zh-CN" sz="16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</a:br>
                <a:r>
                  <a:rPr lang="en-US" altLang="zh-CN" sz="16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  <a:t>+done : boolean</a:t>
                </a:r>
              </a:p>
            </p:txBody>
          </p:sp>
        </p:grpSp>
        <p:sp>
          <p:nvSpPr>
            <p:cNvPr id="138250" name="Text Box 21"/>
            <p:cNvSpPr txBox="1">
              <a:spLocks noChangeArrowheads="1"/>
            </p:cNvSpPr>
            <p:nvPr/>
          </p:nvSpPr>
          <p:spPr bwMode="auto">
            <a:xfrm>
              <a:off x="1701" y="2704"/>
              <a:ext cx="1225" cy="29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>
                  <a:solidFill>
                    <a:schemeClr val="tx2">
                      <a:lumMod val="40000"/>
                      <a:lumOff val="60000"/>
                    </a:schemeClr>
                  </a:solidFill>
                </a:rPr>
                <a:t>focStrategy</a:t>
              </a:r>
            </a:p>
          </p:txBody>
        </p:sp>
        <p:grpSp>
          <p:nvGrpSpPr>
            <p:cNvPr id="136201" name="Group 22"/>
            <p:cNvGrpSpPr>
              <a:grpSpLocks/>
            </p:cNvGrpSpPr>
            <p:nvPr/>
          </p:nvGrpSpPr>
          <p:grpSpPr bwMode="auto">
            <a:xfrm>
              <a:off x="2245" y="2296"/>
              <a:ext cx="136" cy="408"/>
              <a:chOff x="703" y="1207"/>
              <a:chExt cx="90" cy="363"/>
            </a:xfrm>
          </p:grpSpPr>
          <p:sp>
            <p:nvSpPr>
              <p:cNvPr id="136206" name="AutoShape 23"/>
              <p:cNvSpPr>
                <a:spLocks noChangeArrowheads="1"/>
              </p:cNvSpPr>
              <p:nvPr/>
            </p:nvSpPr>
            <p:spPr bwMode="auto">
              <a:xfrm>
                <a:off x="703" y="1207"/>
                <a:ext cx="90" cy="91"/>
              </a:xfrm>
              <a:prstGeom prst="triangle">
                <a:avLst>
                  <a:gd name="adj" fmla="val 50000"/>
                </a:avLst>
              </a:prstGeom>
              <a:noFill/>
              <a:ln w="9525" algn="ctr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lnSpc>
                    <a:spcPct val="80000"/>
                  </a:lnSpc>
                  <a:spcBef>
                    <a:spcPct val="30000"/>
                  </a:spcBef>
                  <a:buClr>
                    <a:srgbClr val="FFFF99"/>
                  </a:buClr>
                  <a:buFont typeface="Wingdings" pitchFamily="2" charset="2"/>
                  <a:buChar char="w"/>
                  <a:defRPr sz="3200">
                    <a:solidFill>
                      <a:srgbClr val="FFFF99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742950" indent="-285750" eaLnBrk="0" hangingPunct="0">
                  <a:lnSpc>
                    <a:spcPct val="87000"/>
                  </a:lnSpc>
                  <a:spcBef>
                    <a:spcPct val="30000"/>
                  </a:spcBef>
                  <a:buClr>
                    <a:srgbClr val="DDDDDD"/>
                  </a:buClr>
                  <a:buFont typeface="Wingdings" pitchFamily="2" charset="2"/>
                  <a:buChar char="§"/>
                  <a:defRPr sz="2800">
                    <a:solidFill>
                      <a:srgbClr val="DDDDDD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73E1FF"/>
                  </a:buClr>
                  <a:buChar char="•"/>
                  <a:defRPr sz="2800">
                    <a:solidFill>
                      <a:srgbClr val="73E1FF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FFFF99"/>
                  </a:buClr>
                  <a:buFont typeface="Wingdings" pitchFamily="2" charset="2"/>
                  <a:buChar char="w"/>
                  <a:defRPr sz="2400">
                    <a:solidFill>
                      <a:srgbClr val="FFFF99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FFFF99"/>
                  </a:buClr>
                  <a:buChar char="•"/>
                  <a:defRPr sz="2400">
                    <a:solidFill>
                      <a:srgbClr val="FFFF99"/>
                    </a:solidFill>
                    <a:latin typeface="Arial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FFF99"/>
                  </a:buClr>
                  <a:buChar char="•"/>
                  <a:defRPr sz="2400">
                    <a:solidFill>
                      <a:srgbClr val="FFFF99"/>
                    </a:solidFill>
                    <a:latin typeface="Arial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FFF99"/>
                  </a:buClr>
                  <a:buChar char="•"/>
                  <a:defRPr sz="2400">
                    <a:solidFill>
                      <a:srgbClr val="FFFF99"/>
                    </a:solidFill>
                    <a:latin typeface="Arial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FFF99"/>
                  </a:buClr>
                  <a:buChar char="•"/>
                  <a:defRPr sz="2400">
                    <a:solidFill>
                      <a:srgbClr val="FFFF99"/>
                    </a:solidFill>
                    <a:latin typeface="Arial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FFF99"/>
                  </a:buClr>
                  <a:buChar char="•"/>
                  <a:defRPr sz="2400">
                    <a:solidFill>
                      <a:srgbClr val="FFFF99"/>
                    </a:solidFill>
                    <a:latin typeface="Arial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FontTx/>
                  <a:buNone/>
                </a:pPr>
                <a:endParaRPr lang="zh-CN" altLang="en-US" sz="2400">
                  <a:latin typeface="Arial Narrow" pitchFamily="34" charset="0"/>
                </a:endParaRPr>
              </a:p>
            </p:txBody>
          </p:sp>
          <p:sp>
            <p:nvSpPr>
              <p:cNvPr id="138257" name="Line 24"/>
              <p:cNvSpPr>
                <a:spLocks noChangeShapeType="1"/>
              </p:cNvSpPr>
              <p:nvPr/>
            </p:nvSpPr>
            <p:spPr bwMode="auto">
              <a:xfrm>
                <a:off x="748" y="1298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solidFill>
                    <a:schemeClr val="tx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38252" name="Line 26"/>
            <p:cNvSpPr>
              <a:spLocks noChangeShapeType="1"/>
            </p:cNvSpPr>
            <p:nvPr/>
          </p:nvSpPr>
          <p:spPr bwMode="auto">
            <a:xfrm>
              <a:off x="1202" y="1706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grpSp>
          <p:nvGrpSpPr>
            <p:cNvPr id="136203" name="Group 32"/>
            <p:cNvGrpSpPr>
              <a:grpSpLocks/>
            </p:cNvGrpSpPr>
            <p:nvPr/>
          </p:nvGrpSpPr>
          <p:grpSpPr bwMode="auto">
            <a:xfrm>
              <a:off x="204" y="1389"/>
              <a:ext cx="998" cy="635"/>
              <a:chOff x="295" y="3249"/>
              <a:chExt cx="1043" cy="635"/>
            </a:xfrm>
          </p:grpSpPr>
          <p:sp>
            <p:nvSpPr>
              <p:cNvPr id="138254" name="Rectangle 33"/>
              <p:cNvSpPr>
                <a:spLocks noChangeArrowheads="1"/>
              </p:cNvSpPr>
              <p:nvPr/>
            </p:nvSpPr>
            <p:spPr bwMode="auto">
              <a:xfrm>
                <a:off x="295" y="3249"/>
                <a:ext cx="1043" cy="416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r>
                  <a:rPr lang="en-US" altLang="zh-CN" sz="20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  <a:t>ApplicationRunner</a:t>
                </a:r>
              </a:p>
            </p:txBody>
          </p:sp>
          <p:sp>
            <p:nvSpPr>
              <p:cNvPr id="138255" name="Rectangle 34"/>
              <p:cNvSpPr>
                <a:spLocks noChangeArrowheads="1"/>
              </p:cNvSpPr>
              <p:nvPr/>
            </p:nvSpPr>
            <p:spPr bwMode="auto">
              <a:xfrm>
                <a:off x="295" y="3657"/>
                <a:ext cx="1043" cy="227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r>
                  <a:rPr lang="en-US" altLang="zh-CN" sz="1800">
                    <a:solidFill>
                      <a:schemeClr val="tx2">
                        <a:lumMod val="40000"/>
                        <a:lumOff val="60000"/>
                      </a:schemeClr>
                    </a:solidFill>
                  </a:rPr>
                  <a:t>+run</a:t>
                </a:r>
              </a:p>
            </p:txBody>
          </p:sp>
        </p:grpSp>
      </p:grpSp>
      <p:sp>
        <p:nvSpPr>
          <p:cNvPr id="138247" name="Text Box 50"/>
          <p:cNvSpPr txBox="1">
            <a:spLocks noChangeArrowheads="1"/>
          </p:cNvSpPr>
          <p:nvPr/>
        </p:nvSpPr>
        <p:spPr bwMode="auto">
          <a:xfrm>
            <a:off x="214313" y="3735388"/>
            <a:ext cx="5905500" cy="3122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public class </a:t>
            </a:r>
            <a:r>
              <a:rPr lang="en-US" altLang="zh-CN" sz="18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ApplicationRunner</a:t>
            </a: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{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private Application </a:t>
            </a:r>
            <a:r>
              <a:rPr lang="en-US" altLang="zh-CN" sz="18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itsApplication</a:t>
            </a: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= null;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public </a:t>
            </a:r>
            <a:r>
              <a:rPr lang="en-US" altLang="zh-CN" sz="18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ApplicationRunner</a:t>
            </a: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(Application app){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  </a:t>
            </a:r>
            <a:r>
              <a:rPr lang="en-US" altLang="zh-CN" sz="18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itsApplication</a:t>
            </a: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= app;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 }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public void run()  {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  </a:t>
            </a:r>
            <a:r>
              <a:rPr lang="en-US" altLang="zh-CN" sz="18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itsApplication.init</a:t>
            </a: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();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  while (!</a:t>
            </a:r>
            <a:r>
              <a:rPr lang="en-US" altLang="zh-CN" sz="18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itsApplication.done</a:t>
            </a: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()) </a:t>
            </a:r>
            <a:r>
              <a:rPr lang="en-US" altLang="zh-CN" sz="18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itsApplication.idle</a:t>
            </a: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();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  </a:t>
            </a:r>
            <a:r>
              <a:rPr lang="en-US" altLang="zh-CN" sz="18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itsApplication.cleanup</a:t>
            </a: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();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}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}</a:t>
            </a:r>
          </a:p>
        </p:txBody>
      </p:sp>
      <p:sp>
        <p:nvSpPr>
          <p:cNvPr id="138248" name="Text Box 51"/>
          <p:cNvSpPr txBox="1">
            <a:spLocks noChangeArrowheads="1"/>
          </p:cNvSpPr>
          <p:nvPr/>
        </p:nvSpPr>
        <p:spPr bwMode="auto">
          <a:xfrm>
            <a:off x="323850" y="1714500"/>
            <a:ext cx="3563938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public interface Application {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public void init();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public void idle();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public void cleanup();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public </a:t>
            </a:r>
            <a:r>
              <a:rPr lang="en-US" altLang="zh-CN" sz="18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boolean</a:t>
            </a: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done();</a:t>
            </a:r>
          </a:p>
          <a:p>
            <a:pPr>
              <a:defRPr/>
            </a:pPr>
            <a:r>
              <a:rPr lang="en-US" altLang="zh-CN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014264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Strategy Pattern – Example</a:t>
            </a:r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214313" y="785813"/>
            <a:ext cx="8785225" cy="5908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80000"/>
              </a:lnSpc>
              <a:spcBef>
                <a:spcPct val="30000"/>
              </a:spcBef>
              <a:buClr>
                <a:srgbClr val="FFFF99"/>
              </a:buClr>
              <a:buFont typeface="Wingdings" pitchFamily="2" charset="2"/>
              <a:buChar char="w"/>
              <a:defRPr sz="32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lnSpc>
                <a:spcPct val="87000"/>
              </a:lnSpc>
              <a:spcBef>
                <a:spcPct val="30000"/>
              </a:spcBef>
              <a:buClr>
                <a:srgbClr val="DDDDDD"/>
              </a:buClr>
              <a:buFont typeface="Wingdings" pitchFamily="2" charset="2"/>
              <a:buChar char="§"/>
              <a:defRPr sz="2800">
                <a:solidFill>
                  <a:srgbClr val="DDDDDD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3E1FF"/>
              </a:buClr>
              <a:buChar char="•"/>
              <a:defRPr sz="2800">
                <a:solidFill>
                  <a:srgbClr val="73E1FF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99"/>
              </a:buClr>
              <a:buFont typeface="Wingdings" pitchFamily="2" charset="2"/>
              <a:buChar char="w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public class ftocStrategy implements Application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private InputStreamReader isr;  private BufferedReader br;  private boolean isDone = false;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zh-CN" sz="1400">
              <a:latin typeface="Arial Narrow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public static void main(String[] args) throws Exception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  (new ApplicationRunner(new ftocStrategy())).run();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zh-CN" sz="1400">
              <a:latin typeface="Arial Narrow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public void init()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  isr = new InputStreamReader(System.in);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  br = new BufferedReader(isr);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zh-CN" sz="1400">
              <a:latin typeface="Arial Narrow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public void idle()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  String fahrString = readLineAndReturnNullIfError();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  if (fahrString == null || fahrString.length() == 0)    isDone = true;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  else    { double fahr = Double.parseDouble(fahrString);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    double celcius = 5.0/9.0*(fahr-32);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    System.out.println("F=" + fahr + ", C=" + celcius);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zh-CN" sz="1400">
              <a:latin typeface="Arial Narrow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public void cleanup()  {System.out.println("ftoc exit");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zh-CN" sz="1400">
              <a:latin typeface="Arial Narrow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public boolean done() { return isDone;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zh-CN" sz="1400">
              <a:latin typeface="Arial Narrow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private String readLineAndReturnNullIfError()  {   String 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  try {s = br.readLine(); }  catch(IOException e) { s = null;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  return 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 Narrow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432121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75738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Strategy Pattern - Structure</a:t>
            </a:r>
          </a:p>
        </p:txBody>
      </p:sp>
      <p:pic>
        <p:nvPicPr>
          <p:cNvPr id="138243" name="Picture 3" descr="strategy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636838"/>
            <a:ext cx="8281988" cy="3814762"/>
          </a:xfrm>
          <a:noFill/>
        </p:spPr>
      </p:pic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0" y="620713"/>
            <a:ext cx="91440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7663" indent="-347663" eaLnBrk="0" hangingPunct="0">
              <a:lnSpc>
                <a:spcPct val="80000"/>
              </a:lnSpc>
              <a:spcBef>
                <a:spcPct val="30000"/>
              </a:spcBef>
              <a:buClr>
                <a:srgbClr val="FFFF99"/>
              </a:buClr>
              <a:buFont typeface="Wingdings" pitchFamily="2" charset="2"/>
              <a:buChar char="w"/>
              <a:defRPr sz="32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1pPr>
            <a:lvl2pPr marL="682625" indent="-217488" eaLnBrk="0" hangingPunct="0">
              <a:lnSpc>
                <a:spcPct val="87000"/>
              </a:lnSpc>
              <a:spcBef>
                <a:spcPct val="30000"/>
              </a:spcBef>
              <a:buClr>
                <a:srgbClr val="DDDDDD"/>
              </a:buClr>
              <a:buFont typeface="Wingdings" pitchFamily="2" charset="2"/>
              <a:buChar char="§"/>
              <a:defRPr sz="2800">
                <a:solidFill>
                  <a:srgbClr val="DDDDDD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3E1FF"/>
              </a:buClr>
              <a:buChar char="•"/>
              <a:defRPr sz="2800">
                <a:solidFill>
                  <a:srgbClr val="73E1FF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99"/>
              </a:buClr>
              <a:buFont typeface="Wingdings" pitchFamily="2" charset="2"/>
              <a:buChar char="w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Char char="•"/>
              <a:defRPr sz="2400">
                <a:solidFill>
                  <a:srgbClr val="FFFF99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ClrTx/>
              <a:buFont typeface="Wingdings" pitchFamily="2" charset="2"/>
              <a:buChar char="q"/>
            </a:pPr>
            <a:r>
              <a:rPr lang="en-US" altLang="zh-CN" sz="2400">
                <a:latin typeface="Arial Narrow" pitchFamily="34" charset="0"/>
              </a:rPr>
              <a:t>Intent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ClrTx/>
              <a:buFont typeface="Wingdings" pitchFamily="2" charset="2"/>
              <a:buChar char="v"/>
            </a:pPr>
            <a:r>
              <a:rPr lang="en-US" altLang="zh-CN" sz="2400">
                <a:solidFill>
                  <a:srgbClr val="D9D9D9"/>
                </a:solidFill>
                <a:latin typeface="Arial Narrow" pitchFamily="34" charset="0"/>
              </a:rPr>
              <a:t>Define a family of algorithms, encapsulate each one, and make them interchangeable. Strategy lets the algorithm vary independently from the clients that use it.</a:t>
            </a:r>
            <a:endParaRPr lang="en-US" altLang="zh-CN" sz="2000">
              <a:solidFill>
                <a:srgbClr val="D9D9D9"/>
              </a:solidFill>
              <a:latin typeface="Arial Narrow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ClrTx/>
              <a:buFont typeface="Wingdings" pitchFamily="2" charset="2"/>
              <a:buChar char="q"/>
            </a:pPr>
            <a:r>
              <a:rPr lang="en-US" altLang="zh-CN" sz="2400">
                <a:latin typeface="Arial Narrow" pitchFamily="34" charset="0"/>
              </a:rPr>
              <a:t>Structure</a:t>
            </a:r>
          </a:p>
        </p:txBody>
      </p:sp>
    </p:spTree>
    <p:extLst>
      <p:ext uri="{BB962C8B-B14F-4D97-AF65-F5344CB8AC3E}">
        <p14:creationId xmlns:p14="http://schemas.microsoft.com/office/powerpoint/2010/main" val="21782423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305</TotalTime>
  <Words>1120</Words>
  <Application>Microsoft Office PowerPoint</Application>
  <PresentationFormat>On-screen Show (4:3)</PresentationFormat>
  <Paragraphs>136</Paragraphs>
  <Slides>16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Concourse</vt:lpstr>
      <vt:lpstr>BMP 图象</vt:lpstr>
      <vt:lpstr>Strategy Pattern</vt:lpstr>
      <vt:lpstr>Strategy Pattern</vt:lpstr>
      <vt:lpstr>Strategy Pattern</vt:lpstr>
      <vt:lpstr>Strategy Pattern-Participants</vt:lpstr>
      <vt:lpstr>Strategy Pattern – Motivation</vt:lpstr>
      <vt:lpstr>Strategy Pattern – Example</vt:lpstr>
      <vt:lpstr>Strategy Pattern – Example</vt:lpstr>
      <vt:lpstr>Strategy Pattern – Example</vt:lpstr>
      <vt:lpstr>Strategy Pattern - Structure</vt:lpstr>
      <vt:lpstr>Strategy Pattern - example</vt:lpstr>
      <vt:lpstr>Strategy Pattern – Example</vt:lpstr>
      <vt:lpstr>Strategy Pattern – Example</vt:lpstr>
      <vt:lpstr>Strategy Pattern – Example</vt:lpstr>
      <vt:lpstr>Strategy Pattern – Example</vt:lpstr>
      <vt:lpstr>Applying a Strategy Pattern in a Database Application</vt:lpstr>
      <vt:lpstr>Applicability of Strategy Pattern</vt:lpstr>
    </vt:vector>
  </TitlesOfParts>
  <Company>UMKC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Factory Method Pattern</dc:title>
  <dc:creator>Dr. Jean</dc:creator>
  <cp:lastModifiedBy>Fawad Ahmed Khan/IT/Development</cp:lastModifiedBy>
  <cp:revision>25</cp:revision>
  <dcterms:created xsi:type="dcterms:W3CDTF">2002-02-26T16:18:14Z</dcterms:created>
  <dcterms:modified xsi:type="dcterms:W3CDTF">2014-03-10T10:52:27Z</dcterms:modified>
</cp:coreProperties>
</file>