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handoutMasterIdLst>
    <p:handoutMasterId r:id="rId15"/>
  </p:handoutMasterIdLst>
  <p:sldIdLst>
    <p:sldId id="264" r:id="rId2"/>
    <p:sldId id="256" r:id="rId3"/>
    <p:sldId id="265" r:id="rId4"/>
    <p:sldId id="270" r:id="rId5"/>
    <p:sldId id="271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6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0941" autoAdjust="0"/>
  </p:normalViewPr>
  <p:slideViewPr>
    <p:cSldViewPr>
      <p:cViewPr>
        <p:scale>
          <a:sx n="74" d="100"/>
          <a:sy n="74" d="100"/>
        </p:scale>
        <p:origin x="-1020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DA6AE00-7A58-4B43-B7F9-7C39C38BC8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9172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A946DE-7E61-4F9F-934A-9FA652B2BEA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AE15A4-9032-493B-83CB-DC7588447E3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338AE2-7E03-471B-8C5F-5B3C7365B14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E0E34B-F627-4A98-9735-D8D530F30D20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30DF6B-CA5F-4E3E-92DC-FC78F4F84915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66B523-8D56-456E-BEFA-96A2680EDC61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194ADF-F0CB-46AB-A2BC-7104D31AEB7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D2E2E0-77EC-4EF1-8AC4-EF1BDC2FC96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04B561-D6A4-4162-A28E-1680C80EA3E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07221D-A2B5-4962-B960-33F0F7034F8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43C5AB2-95DF-4BD5-BCC7-B77F1F76ECB7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3DFF4AF-7315-4E81-8143-3C98528C656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722438" y="2705239"/>
            <a:ext cx="6477000" cy="70788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b">
            <a:spAutoFit/>
          </a:bodyPr>
          <a:lstStyle/>
          <a:p>
            <a:r>
              <a:rPr lang="en-US" altLang="en-US" sz="4000" dirty="0"/>
              <a:t>Factory Method Pattern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86200"/>
            <a:ext cx="7772400" cy="1066800"/>
          </a:xfrm>
        </p:spPr>
        <p:txBody>
          <a:bodyPr>
            <a:normAutofit fontScale="92500"/>
          </a:bodyPr>
          <a:lstStyle/>
          <a:p>
            <a:r>
              <a:rPr lang="en-US" altLang="en-US" sz="2800" b="1" i="1"/>
              <a:t>Define an interface for creating an object, but let subclasses decide which class to instantiate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219200"/>
            <a:ext cx="7772400" cy="4114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it-IT" altLang="en-US" sz="2200" u="sng"/>
              <a:t>applicabilities</a:t>
            </a:r>
            <a:r>
              <a:rPr lang="it-IT" altLang="en-US" sz="2200"/>
              <a:t>: </a:t>
            </a:r>
          </a:p>
          <a:p>
            <a:pPr lvl="1">
              <a:lnSpc>
                <a:spcPct val="90000"/>
              </a:lnSpc>
            </a:pPr>
            <a:r>
              <a:rPr lang="it-IT" altLang="en-US" sz="2500"/>
              <a:t>the class that must instantiate classes only knows about abstract classes, which it cannot instantiate. It only knows </a:t>
            </a:r>
            <a:r>
              <a:rPr lang="it-IT" altLang="en-US" sz="2500" i="1"/>
              <a:t>when </a:t>
            </a:r>
            <a:r>
              <a:rPr lang="it-IT" altLang="en-US" sz="2500"/>
              <a:t>or </a:t>
            </a:r>
            <a:r>
              <a:rPr lang="it-IT" altLang="en-US" sz="2500" i="1"/>
              <a:t>how</a:t>
            </a:r>
            <a:r>
              <a:rPr lang="it-IT" altLang="en-US" sz="2500"/>
              <a:t> to create an object but not </a:t>
            </a:r>
            <a:r>
              <a:rPr lang="it-IT" altLang="en-US" sz="2500" i="1"/>
              <a:t>what kind </a:t>
            </a:r>
            <a:r>
              <a:rPr lang="it-IT" altLang="en-US" sz="2500"/>
              <a:t>oh object to create, because this is application-specific</a:t>
            </a:r>
          </a:p>
          <a:p>
            <a:pPr lvl="1">
              <a:lnSpc>
                <a:spcPct val="90000"/>
              </a:lnSpc>
            </a:pPr>
            <a:endParaRPr lang="it-IT" altLang="en-US" sz="2500"/>
          </a:p>
          <a:p>
            <a:pPr lvl="1">
              <a:lnSpc>
                <a:spcPct val="90000"/>
              </a:lnSpc>
            </a:pPr>
            <a:r>
              <a:rPr lang="it-IT" altLang="en-US" sz="2500"/>
              <a:t>a class want its subclasses to specify the objects to be created</a:t>
            </a:r>
          </a:p>
          <a:p>
            <a:pPr lvl="1">
              <a:lnSpc>
                <a:spcPct val="90000"/>
              </a:lnSpc>
            </a:pPr>
            <a:endParaRPr lang="it-IT" altLang="en-US" sz="2500"/>
          </a:p>
          <a:p>
            <a:pPr lvl="1">
              <a:lnSpc>
                <a:spcPct val="90000"/>
              </a:lnSpc>
            </a:pPr>
            <a:r>
              <a:rPr lang="it-IT" altLang="en-US" sz="2500"/>
              <a:t>classes delegate  responsibility to one or several helper subclasses and you want to localize the knowledge of which helper subclass is the delegate</a:t>
            </a:r>
          </a:p>
          <a:p>
            <a:pPr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r>
              <a:rPr lang="it-IT" altLang="en-US"/>
              <a:t>Factory Method pattern (2)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Grp="1" noChangeArrowheads="1"/>
          </p:cNvSpPr>
          <p:nvPr>
            <p:ph idx="1"/>
          </p:nvPr>
        </p:nvSpPr>
        <p:spPr>
          <a:xfrm>
            <a:off x="473075" y="1066800"/>
            <a:ext cx="8670925" cy="4876800"/>
          </a:xfrm>
          <a:noFill/>
          <a:ln/>
        </p:spPr>
        <p:txBody>
          <a:bodyPr lIns="90488" tIns="44450" rIns="90488" bIns="44450">
            <a:normAutofit lnSpcReduction="10000"/>
          </a:bodyPr>
          <a:lstStyle/>
          <a:p>
            <a:r>
              <a:rPr lang="it-IT" altLang="en-US" sz="2800"/>
              <a:t>CONSEQUENCES: 		</a:t>
            </a:r>
          </a:p>
          <a:p>
            <a:pPr lvl="1"/>
            <a:r>
              <a:rPr lang="it-IT" altLang="en-US" sz="2800"/>
              <a:t>Factory methods eliminate the need to bind application-specific classes into your code </a:t>
            </a:r>
          </a:p>
          <a:p>
            <a:pPr lvl="1"/>
            <a:endParaRPr lang="it-IT" altLang="en-US" sz="2800"/>
          </a:p>
          <a:p>
            <a:pPr lvl="1"/>
            <a:r>
              <a:rPr lang="it-IT" altLang="en-US" sz="2800"/>
              <a:t>The code only deals with the Product interface and then it can work with </a:t>
            </a:r>
            <a:r>
              <a:rPr lang="it-IT" altLang="en-US" sz="2800" u="sng"/>
              <a:t>any</a:t>
            </a:r>
            <a:r>
              <a:rPr lang="it-IT" altLang="en-US" sz="2800"/>
              <a:t> user-defined ConcreteProduct class</a:t>
            </a:r>
          </a:p>
          <a:p>
            <a:pPr lvl="1"/>
            <a:endParaRPr lang="it-IT" altLang="en-US" sz="2800"/>
          </a:p>
          <a:p>
            <a:pPr lvl="1"/>
            <a:r>
              <a:rPr lang="it-IT" altLang="en-US" sz="2800"/>
              <a:t>Clients might have to subclass the Creator class to create a particular ConcreteProduct object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772400" cy="1143000"/>
          </a:xfrm>
        </p:spPr>
        <p:txBody>
          <a:bodyPr/>
          <a:lstStyle/>
          <a:p>
            <a:r>
              <a:rPr lang="it-IT" altLang="en-US"/>
              <a:t>Factory Method pattern (3)</a:t>
            </a:r>
            <a:endParaRPr lang="en-US" altLang="en-US"/>
          </a:p>
        </p:txBody>
      </p:sp>
      <p:sp>
        <p:nvSpPr>
          <p:cNvPr id="35845" name="AutoShape 5"/>
          <p:cNvSpPr>
            <a:spLocks noChangeArrowheads="1"/>
          </p:cNvSpPr>
          <p:nvPr/>
        </p:nvSpPr>
        <p:spPr bwMode="auto">
          <a:xfrm>
            <a:off x="381000" y="1905000"/>
            <a:ext cx="457200" cy="381000"/>
          </a:xfrm>
          <a:prstGeom prst="upArrow">
            <a:avLst>
              <a:gd name="adj1" fmla="val 40278"/>
              <a:gd name="adj2" fmla="val 4583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it-IT" altLang="en-US"/>
              <a:t> </a:t>
            </a:r>
          </a:p>
        </p:txBody>
      </p:sp>
      <p:sp>
        <p:nvSpPr>
          <p:cNvPr id="35846" name="AutoShape 6"/>
          <p:cNvSpPr>
            <a:spLocks noChangeArrowheads="1"/>
          </p:cNvSpPr>
          <p:nvPr/>
        </p:nvSpPr>
        <p:spPr bwMode="auto">
          <a:xfrm>
            <a:off x="381000" y="5257800"/>
            <a:ext cx="457200" cy="381000"/>
          </a:xfrm>
          <a:prstGeom prst="downArrow">
            <a:avLst>
              <a:gd name="adj1" fmla="val 36806"/>
              <a:gd name="adj2" fmla="val 46875"/>
            </a:avLst>
          </a:prstGeom>
          <a:solidFill>
            <a:srgbClr val="FF33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5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58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build="p" bldLvl="2" autoUpdateAnimBg="0"/>
      <p:bldP spid="35845" grpId="0" animBg="1" autoUpdateAnimBg="0"/>
      <p:bldP spid="3584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686800" cy="4073525"/>
          </a:xfrm>
        </p:spPr>
        <p:txBody>
          <a:bodyPr>
            <a:normAutofit fontScale="92500" lnSpcReduction="20000"/>
          </a:bodyPr>
          <a:lstStyle/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it-IT" altLang="en-US" sz="2400" u="sng"/>
              <a:t>implementations</a:t>
            </a:r>
            <a:r>
              <a:rPr lang="it-IT" altLang="en-US" sz="2400"/>
              <a:t>: 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it-IT" altLang="en-US" sz="2400"/>
              <a:t>__ </a:t>
            </a:r>
          </a:p>
          <a:p>
            <a:pPr marL="1066800" lvl="1" indent="-609600">
              <a:lnSpc>
                <a:spcPct val="90000"/>
              </a:lnSpc>
            </a:pPr>
            <a:r>
              <a:rPr lang="it-IT" altLang="en-US" sz="2400" b="1"/>
              <a:t>abstract class with factory method</a:t>
            </a:r>
          </a:p>
          <a:p>
            <a:pPr marL="1066800" lvl="1" indent="-609600">
              <a:lnSpc>
                <a:spcPct val="90000"/>
              </a:lnSpc>
            </a:pPr>
            <a:r>
              <a:rPr lang="it-IT" altLang="en-US" sz="2400" b="1"/>
              <a:t>interface</a:t>
            </a:r>
          </a:p>
          <a:p>
            <a:pPr marL="1066800" lvl="1" indent="-609600">
              <a:lnSpc>
                <a:spcPct val="90000"/>
              </a:lnSpc>
            </a:pPr>
            <a:r>
              <a:rPr lang="it-IT" altLang="en-US" sz="2400" b="1"/>
              <a:t>subclasses of the abstract class that implement the interface  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it-IT" altLang="en-US" sz="2400" b="1"/>
              <a:t>__ </a:t>
            </a:r>
          </a:p>
          <a:p>
            <a:pPr marL="1066800" lvl="1" indent="-609600">
              <a:lnSpc>
                <a:spcPct val="90000"/>
              </a:lnSpc>
            </a:pPr>
            <a:r>
              <a:rPr lang="it-IT" altLang="en-US" sz="2400" b="1"/>
              <a:t>concrete class  with a default implementation of the factory method</a:t>
            </a:r>
          </a:p>
          <a:p>
            <a:pPr marL="1066800" lvl="1" indent="-609600">
              <a:lnSpc>
                <a:spcPct val="90000"/>
              </a:lnSpc>
            </a:pPr>
            <a:r>
              <a:rPr lang="it-IT" altLang="en-US" sz="2400" b="1"/>
              <a:t>subclasses that override or not the factory method</a:t>
            </a:r>
          </a:p>
          <a:p>
            <a:pPr marL="1066800" lvl="1" indent="-609600">
              <a:lnSpc>
                <a:spcPct val="90000"/>
              </a:lnSpc>
            </a:pPr>
            <a:endParaRPr lang="it-IT" altLang="en-US" sz="2400" b="1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it-IT" altLang="en-US" sz="2400" b="1"/>
              <a:t> __</a:t>
            </a:r>
          </a:p>
          <a:p>
            <a:pPr marL="1066800" lvl="1" indent="-609600">
              <a:lnSpc>
                <a:spcPct val="90000"/>
              </a:lnSpc>
            </a:pPr>
            <a:r>
              <a:rPr lang="it-IT" altLang="en-US" sz="2400" b="1"/>
              <a:t>the factory method takes a parameter that identifies the kind of object to create</a:t>
            </a:r>
          </a:p>
          <a:p>
            <a:pPr marL="609600" indent="-609600">
              <a:lnSpc>
                <a:spcPct val="90000"/>
              </a:lnSpc>
            </a:pPr>
            <a:endParaRPr lang="en-US" altLang="en-US" sz="2400" b="1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772400" cy="1143000"/>
          </a:xfrm>
        </p:spPr>
        <p:txBody>
          <a:bodyPr/>
          <a:lstStyle/>
          <a:p>
            <a:r>
              <a:rPr lang="it-IT" altLang="en-US"/>
              <a:t>Factory Method pattern (4)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676400"/>
            <a:ext cx="7772400" cy="4267200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2800"/>
              <a:t>Eliminates the need to bind application-specific classes into your code. The code only deals with the Product interface; therefore it can work with any user-defined ConcreteProduct classes.</a:t>
            </a:r>
          </a:p>
          <a:p>
            <a:r>
              <a:rPr lang="en-US" altLang="en-US" sz="2800"/>
              <a:t>Factory Method gives subclasses a hook for providing an extended version of an object.</a:t>
            </a:r>
          </a:p>
          <a:p>
            <a:r>
              <a:rPr lang="en-US" altLang="en-US" sz="2800"/>
              <a:t>Could be used to connect parallel class hierarchies</a:t>
            </a:r>
          </a:p>
          <a:p>
            <a:r>
              <a:rPr lang="en-US" altLang="en-US" sz="2800"/>
              <a:t>Factory method can be parameterized to specify a specific concrete product type.</a:t>
            </a:r>
          </a:p>
          <a:p>
            <a:endParaRPr lang="en-US" altLang="en-US" sz="280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Factory Method: Consequences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524000"/>
            <a:ext cx="7772400" cy="4114800"/>
          </a:xfrm>
        </p:spPr>
        <p:txBody>
          <a:bodyPr>
            <a:normAutofit lnSpcReduction="10000"/>
          </a:bodyPr>
          <a:lstStyle/>
          <a:p>
            <a:r>
              <a:rPr lang="en-GB" altLang="en-US" sz="2000" dirty="0"/>
              <a:t>This is a ‘Creational’ pattern, i.e. it is concerned with object instantiation. </a:t>
            </a:r>
          </a:p>
          <a:p>
            <a:r>
              <a:rPr lang="en-GB" altLang="en-US" sz="2000" dirty="0"/>
              <a:t>Used where an abstract class (A) may, itself, need to create objects of other classes</a:t>
            </a:r>
          </a:p>
          <a:p>
            <a:pPr lvl="1"/>
            <a:r>
              <a:rPr lang="en-GB" altLang="en-US" sz="2400" dirty="0"/>
              <a:t>where the precise class is not necessarily known.</a:t>
            </a:r>
          </a:p>
          <a:p>
            <a:r>
              <a:rPr lang="en-GB" altLang="en-US" sz="2000" dirty="0"/>
              <a:t>The precise class to be instantiated may only be known within a sub-class of A. </a:t>
            </a:r>
          </a:p>
          <a:p>
            <a:pPr lvl="1"/>
            <a:r>
              <a:rPr lang="en-GB" altLang="en-US" sz="2400" dirty="0"/>
              <a:t>However, all sub-classes of A will share the common signature of the super-class. Therefore, the abstract class (A) may interact with the created object through this interface.</a:t>
            </a:r>
          </a:p>
          <a:p>
            <a:endParaRPr lang="en-US" altLang="en-US" sz="28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The Factory Method Pattern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1173163" y="1524000"/>
            <a:ext cx="7772400" cy="4572000"/>
          </a:xfrm>
        </p:spPr>
        <p:txBody>
          <a:bodyPr/>
          <a:lstStyle/>
          <a:p>
            <a:r>
              <a:rPr lang="en-US" altLang="en-US"/>
              <a:t>Use the Factory Method pattern when</a:t>
            </a:r>
          </a:p>
          <a:p>
            <a:pPr lvl="1"/>
            <a:r>
              <a:rPr lang="en-US" altLang="en-US"/>
              <a:t> a class can't anticipate the class of objects it must create. </a:t>
            </a:r>
          </a:p>
          <a:p>
            <a:pPr lvl="1"/>
            <a:r>
              <a:rPr lang="en-US" altLang="en-US"/>
              <a:t>a class wants its subclasses to specify the objects it creates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Factory Method: Applicability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447800"/>
            <a:ext cx="7772400" cy="4114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it-IT" altLang="en-US" sz="2500"/>
              <a:t>Define an interface for creating an object, but let </a:t>
            </a:r>
            <a:r>
              <a:rPr lang="it-IT" altLang="en-US" sz="2500" u="sng"/>
              <a:t>subclasses</a:t>
            </a:r>
            <a:r>
              <a:rPr lang="it-IT" altLang="en-US" sz="2500"/>
              <a:t> decide which class to instantiate. It lets a class defer instantiation to subclasses</a:t>
            </a:r>
          </a:p>
          <a:p>
            <a:pPr>
              <a:lnSpc>
                <a:spcPct val="90000"/>
              </a:lnSpc>
            </a:pPr>
            <a:endParaRPr lang="it-IT" altLang="en-US" sz="250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</a:pPr>
            <a:r>
              <a:rPr lang="it-IT" altLang="en-US" sz="2500" u="sng"/>
              <a:t>PROBLEM</a:t>
            </a:r>
            <a:r>
              <a:rPr lang="it-IT" altLang="en-US" sz="2500"/>
              <a:t>:</a:t>
            </a:r>
          </a:p>
          <a:p>
            <a:pPr lvl="1">
              <a:lnSpc>
                <a:spcPct val="90000"/>
              </a:lnSpc>
            </a:pPr>
            <a:r>
              <a:rPr lang="it-IT" altLang="en-US" sz="2600"/>
              <a:t>A framework with abstract application classes and application-specific subclasses to instantiate to realize different implementations</a:t>
            </a:r>
          </a:p>
          <a:p>
            <a:pPr>
              <a:lnSpc>
                <a:spcPct val="90000"/>
              </a:lnSpc>
            </a:pPr>
            <a:r>
              <a:rPr lang="it-IT" altLang="en-US" sz="2500" u="sng"/>
              <a:t>SOLUTION</a:t>
            </a:r>
            <a:r>
              <a:rPr lang="it-IT" altLang="en-US" sz="2500"/>
              <a:t>:</a:t>
            </a:r>
          </a:p>
          <a:p>
            <a:pPr lvl="1">
              <a:lnSpc>
                <a:spcPct val="90000"/>
              </a:lnSpc>
            </a:pPr>
            <a:r>
              <a:rPr lang="it-IT" altLang="en-US" sz="2600"/>
              <a:t>The Factory Method pattern encapsulates the knowledge of which subclass to create and moves this knowledge out of the framework</a:t>
            </a:r>
          </a:p>
          <a:p>
            <a:pPr lvl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772400" cy="1143000"/>
          </a:xfrm>
        </p:spPr>
        <p:txBody>
          <a:bodyPr/>
          <a:lstStyle/>
          <a:p>
            <a:r>
              <a:rPr lang="it-IT" altLang="en-US"/>
              <a:t>Factory Method pattern (1)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8183563" cy="762000"/>
          </a:xfrm>
        </p:spPr>
        <p:txBody>
          <a:bodyPr>
            <a:normAutofit/>
          </a:bodyPr>
          <a:lstStyle/>
          <a:p>
            <a:r>
              <a:rPr lang="it-IT" altLang="en-US" sz="3200" dirty="0"/>
              <a:t>Factory Method: class diagram sample</a:t>
            </a:r>
            <a:endParaRPr lang="en-US" altLang="en-US" sz="3200" dirty="0"/>
          </a:p>
        </p:txBody>
      </p:sp>
      <p:pic>
        <p:nvPicPr>
          <p:cNvPr id="26628" name="Picture 4" descr="F:\Seminars\DesignPatternSeminar\PADISFactoryMethod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143000"/>
            <a:ext cx="7761288" cy="490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6629" name="Group 5"/>
          <p:cNvGrpSpPr>
            <a:grpSpLocks/>
          </p:cNvGrpSpPr>
          <p:nvPr/>
        </p:nvGrpSpPr>
        <p:grpSpPr bwMode="auto">
          <a:xfrm>
            <a:off x="5334000" y="2133600"/>
            <a:ext cx="3013075" cy="2438400"/>
            <a:chOff x="3360" y="1344"/>
            <a:chExt cx="1898" cy="1536"/>
          </a:xfrm>
        </p:grpSpPr>
        <p:sp>
          <p:nvSpPr>
            <p:cNvPr id="26630" name="Oval 6"/>
            <p:cNvSpPr>
              <a:spLocks noChangeArrowheads="1"/>
            </p:cNvSpPr>
            <p:nvPr/>
          </p:nvSpPr>
          <p:spPr bwMode="auto">
            <a:xfrm>
              <a:off x="3648" y="1344"/>
              <a:ext cx="912" cy="336"/>
            </a:xfrm>
            <a:prstGeom prst="ellips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1" name="Oval 7"/>
            <p:cNvSpPr>
              <a:spLocks noChangeArrowheads="1"/>
            </p:cNvSpPr>
            <p:nvPr/>
          </p:nvSpPr>
          <p:spPr bwMode="auto">
            <a:xfrm>
              <a:off x="3360" y="2544"/>
              <a:ext cx="912" cy="336"/>
            </a:xfrm>
            <a:prstGeom prst="ellips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2" name="Line 8"/>
            <p:cNvSpPr>
              <a:spLocks noChangeShapeType="1"/>
            </p:cNvSpPr>
            <p:nvPr/>
          </p:nvSpPr>
          <p:spPr bwMode="auto">
            <a:xfrm flipH="1" flipV="1">
              <a:off x="4368" y="1632"/>
              <a:ext cx="336" cy="48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3" name="Line 9"/>
            <p:cNvSpPr>
              <a:spLocks noChangeShapeType="1"/>
            </p:cNvSpPr>
            <p:nvPr/>
          </p:nvSpPr>
          <p:spPr bwMode="auto">
            <a:xfrm flipH="1">
              <a:off x="4224" y="2256"/>
              <a:ext cx="480" cy="38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4" name="Text Box 10"/>
            <p:cNvSpPr txBox="1">
              <a:spLocks noChangeArrowheads="1"/>
            </p:cNvSpPr>
            <p:nvPr/>
          </p:nvSpPr>
          <p:spPr bwMode="auto">
            <a:xfrm>
              <a:off x="4176" y="2064"/>
              <a:ext cx="10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it-IT" altLang="en-US" sz="1800">
                  <a:solidFill>
                    <a:srgbClr val="FF3300"/>
                  </a:solidFill>
                  <a:latin typeface="Tahoma" pitchFamily="34" charset="0"/>
                </a:rPr>
                <a:t>factory method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524904" y="8586"/>
            <a:ext cx="6488113" cy="758825"/>
          </a:xfrm>
          <a:noFill/>
          <a:ln/>
        </p:spPr>
        <p:txBody>
          <a:bodyPr wrap="none" lIns="90488" tIns="44450" rIns="90488" bIns="44450"/>
          <a:lstStyle/>
          <a:p>
            <a:r>
              <a:rPr lang="it-IT" altLang="en-US" dirty="0"/>
              <a:t>Factory Method: sample code (1)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1163638" y="914400"/>
            <a:ext cx="73914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4488" indent="-344488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4538" indent="-285750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4588" indent="-231775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7013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solidFill>
                  <a:srgbClr val="FFCC66"/>
                </a:solidFill>
                <a:latin typeface="Arial" charset="0"/>
              </a:rPr>
              <a:t>public abstract class  </a:t>
            </a:r>
            <a:r>
              <a:rPr lang="it-IT" altLang="en-US" sz="1400">
                <a:latin typeface="Arial" charset="0"/>
              </a:rPr>
              <a:t>TablesCreator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latin typeface="Arial" charset="0"/>
              </a:rPr>
              <a:t> {…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latin typeface="Arial" charset="0"/>
              </a:rPr>
              <a:t>   </a:t>
            </a:r>
            <a:r>
              <a:rPr lang="it-IT" altLang="en-US" sz="1400">
                <a:solidFill>
                  <a:srgbClr val="FFCC66"/>
                </a:solidFill>
                <a:latin typeface="Arial" charset="0"/>
              </a:rPr>
              <a:t>public abstract</a:t>
            </a:r>
            <a:r>
              <a:rPr lang="it-IT" altLang="en-US" sz="1400">
                <a:latin typeface="Arial" charset="0"/>
              </a:rPr>
              <a:t> TableCodeCreator getTableCodeCreator(String dbName) 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latin typeface="Arial" charset="0"/>
              </a:rPr>
              <a:t> }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solidFill>
                  <a:srgbClr val="FFCC66"/>
                </a:solidFill>
                <a:latin typeface="Arial" charset="0"/>
              </a:rPr>
              <a:t>public interface </a:t>
            </a:r>
            <a:r>
              <a:rPr lang="it-IT" altLang="en-US" sz="1400">
                <a:latin typeface="Arial" charset="0"/>
              </a:rPr>
              <a:t>TableCodeCreator </a:t>
            </a:r>
            <a:endParaRPr lang="it-IT" altLang="en-US" sz="1400">
              <a:solidFill>
                <a:srgbClr val="FFCC66"/>
              </a:solidFill>
              <a:latin typeface="Arial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solidFill>
                  <a:srgbClr val="FFCC66"/>
                </a:solidFill>
                <a:latin typeface="Arial" charset="0"/>
              </a:rPr>
              <a:t> </a:t>
            </a:r>
            <a:r>
              <a:rPr lang="it-IT" altLang="en-US" sz="1400">
                <a:latin typeface="Arial" charset="0"/>
              </a:rPr>
              <a:t>{…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latin typeface="Arial" charset="0"/>
              </a:rPr>
              <a:t>   </a:t>
            </a:r>
            <a:r>
              <a:rPr lang="it-IT" altLang="en-US" sz="1400">
                <a:solidFill>
                  <a:srgbClr val="FFCC66"/>
                </a:solidFill>
                <a:latin typeface="Arial" charset="0"/>
              </a:rPr>
              <a:t>void</a:t>
            </a:r>
            <a:r>
              <a:rPr lang="it-IT" altLang="en-US" sz="1400">
                <a:latin typeface="Arial" charset="0"/>
              </a:rPr>
              <a:t> createSource();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latin typeface="Arial" charset="0"/>
              </a:rPr>
              <a:t> }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solidFill>
                  <a:srgbClr val="FFCC66"/>
                </a:solidFill>
                <a:latin typeface="Arial" charset="0"/>
              </a:rPr>
              <a:t>public class</a:t>
            </a:r>
            <a:r>
              <a:rPr lang="it-IT" altLang="en-US" sz="1400">
                <a:latin typeface="Arial" charset="0"/>
              </a:rPr>
              <a:t> DB2TableCodeCreator</a:t>
            </a:r>
            <a:r>
              <a:rPr lang="it-IT" altLang="en-US" sz="1400">
                <a:solidFill>
                  <a:srgbClr val="FFCC66"/>
                </a:solidFill>
                <a:latin typeface="Arial" charset="0"/>
              </a:rPr>
              <a:t> implements</a:t>
            </a:r>
            <a:r>
              <a:rPr lang="it-IT" altLang="en-US" sz="1400">
                <a:latin typeface="Arial" charset="0"/>
              </a:rPr>
              <a:t> TableCodeCreator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latin typeface="Arial" charset="0"/>
              </a:rPr>
              <a:t> {…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latin typeface="Arial" charset="0"/>
              </a:rPr>
              <a:t>    </a:t>
            </a:r>
            <a:r>
              <a:rPr lang="it-IT" altLang="en-US" sz="1400">
                <a:solidFill>
                  <a:srgbClr val="FFCC66"/>
                </a:solidFill>
                <a:latin typeface="Arial" charset="0"/>
              </a:rPr>
              <a:t>public void</a:t>
            </a:r>
            <a:r>
              <a:rPr lang="it-IT" altLang="en-US" sz="1400">
                <a:latin typeface="Arial" charset="0"/>
              </a:rPr>
              <a:t> createSource(padis.util.ClassInfoDescriptor descriptor, String workingDir)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latin typeface="Arial" charset="0"/>
              </a:rPr>
              <a:t>      { </a:t>
            </a:r>
            <a:r>
              <a:rPr lang="it-IT" altLang="en-US" sz="1400">
                <a:solidFill>
                  <a:srgbClr val="FFFF66"/>
                </a:solidFill>
                <a:latin typeface="Arial" charset="0"/>
              </a:rPr>
              <a:t>// CREATES JAVA SOURCE CODE FOR tableName.java FILES</a:t>
            </a:r>
            <a:r>
              <a:rPr lang="it-IT" altLang="en-US" sz="1400">
                <a:latin typeface="Arial" charset="0"/>
              </a:rPr>
              <a:t>}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latin typeface="Arial" charset="0"/>
              </a:rPr>
              <a:t> }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solidFill>
                  <a:srgbClr val="FFCC66"/>
                </a:solidFill>
                <a:latin typeface="Arial" charset="0"/>
              </a:rPr>
              <a:t>public class</a:t>
            </a:r>
            <a:r>
              <a:rPr lang="it-IT" altLang="en-US" sz="1400">
                <a:latin typeface="Arial" charset="0"/>
              </a:rPr>
              <a:t> ConcreteTablesCreator </a:t>
            </a:r>
            <a:r>
              <a:rPr lang="it-IT" altLang="en-US" sz="1400">
                <a:solidFill>
                  <a:srgbClr val="FFCC66"/>
                </a:solidFill>
                <a:latin typeface="Arial" charset="0"/>
              </a:rPr>
              <a:t>extends</a:t>
            </a:r>
            <a:r>
              <a:rPr lang="it-IT" altLang="en-US" sz="1400">
                <a:latin typeface="Arial" charset="0"/>
              </a:rPr>
              <a:t> TablesCreator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latin typeface="Arial" charset="0"/>
              </a:rPr>
              <a:t> {…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latin typeface="Arial" charset="0"/>
              </a:rPr>
              <a:t>   </a:t>
            </a:r>
            <a:r>
              <a:rPr lang="it-IT" altLang="en-US" sz="1400">
                <a:solidFill>
                  <a:srgbClr val="FFCC66"/>
                </a:solidFill>
                <a:latin typeface="Arial" charset="0"/>
              </a:rPr>
              <a:t>public</a:t>
            </a:r>
            <a:r>
              <a:rPr lang="it-IT" altLang="en-US" sz="1400">
                <a:latin typeface="Arial" charset="0"/>
              </a:rPr>
              <a:t> TableCodeCreator getTableCodeCreator(String dbName)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latin typeface="Arial" charset="0"/>
              </a:rPr>
              <a:t>   {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latin typeface="Arial" charset="0"/>
              </a:rPr>
              <a:t>   </a:t>
            </a:r>
            <a:r>
              <a:rPr lang="it-IT" altLang="en-US" sz="1400">
                <a:solidFill>
                  <a:srgbClr val="FFCC66"/>
                </a:solidFill>
                <a:latin typeface="Arial" charset="0"/>
              </a:rPr>
              <a:t>if </a:t>
            </a:r>
            <a:r>
              <a:rPr lang="it-IT" altLang="en-US" sz="1400">
                <a:latin typeface="Arial" charset="0"/>
              </a:rPr>
              <a:t>(dbName.equals (</a:t>
            </a:r>
            <a:r>
              <a:rPr lang="it-IT" altLang="en-US" sz="1400">
                <a:solidFill>
                  <a:srgbClr val="FF66FF"/>
                </a:solidFill>
                <a:latin typeface="Arial" charset="0"/>
              </a:rPr>
              <a:t>“DB2”</a:t>
            </a:r>
            <a:r>
              <a:rPr lang="it-IT" altLang="en-US" sz="1400">
                <a:latin typeface="Arial" charset="0"/>
              </a:rPr>
              <a:t>))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latin typeface="Arial" charset="0"/>
              </a:rPr>
              <a:t>         </a:t>
            </a:r>
            <a:r>
              <a:rPr lang="it-IT" altLang="en-US" sz="1400">
                <a:solidFill>
                  <a:srgbClr val="FFCC66"/>
                </a:solidFill>
                <a:latin typeface="Arial" charset="0"/>
              </a:rPr>
              <a:t>return new</a:t>
            </a:r>
            <a:r>
              <a:rPr lang="it-IT" altLang="en-US" sz="1400">
                <a:latin typeface="Arial" charset="0"/>
              </a:rPr>
              <a:t> DB2TableCodeCreator();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latin typeface="Arial" charset="0"/>
              </a:rPr>
              <a:t>   </a:t>
            </a:r>
            <a:r>
              <a:rPr lang="it-IT" altLang="en-US" sz="1400">
                <a:solidFill>
                  <a:srgbClr val="FFCC66"/>
                </a:solidFill>
                <a:latin typeface="Arial" charset="0"/>
              </a:rPr>
              <a:t>else if </a:t>
            </a:r>
            <a:r>
              <a:rPr lang="it-IT" altLang="en-US" sz="1400">
                <a:latin typeface="Arial" charset="0"/>
              </a:rPr>
              <a:t>(dbName.equals (</a:t>
            </a:r>
            <a:r>
              <a:rPr lang="it-IT" altLang="en-US" sz="1400">
                <a:solidFill>
                  <a:srgbClr val="FF66FF"/>
                </a:solidFill>
                <a:latin typeface="Arial" charset="0"/>
              </a:rPr>
              <a:t>“ORACLE”</a:t>
            </a:r>
            <a:r>
              <a:rPr lang="it-IT" altLang="en-US" sz="1400">
                <a:latin typeface="Arial" charset="0"/>
              </a:rPr>
              <a:t>))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latin typeface="Arial" charset="0"/>
              </a:rPr>
              <a:t>         </a:t>
            </a:r>
            <a:r>
              <a:rPr lang="it-IT" altLang="en-US" sz="1400">
                <a:solidFill>
                  <a:srgbClr val="FFCC66"/>
                </a:solidFill>
                <a:latin typeface="Arial" charset="0"/>
              </a:rPr>
              <a:t>return new</a:t>
            </a:r>
            <a:r>
              <a:rPr lang="it-IT" altLang="en-US" sz="1400">
                <a:latin typeface="Arial" charset="0"/>
              </a:rPr>
              <a:t> ORACLETableCodeCreator();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latin typeface="Arial" charset="0"/>
              </a:rPr>
              <a:t>    …}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altLang="en-US" sz="1400">
                <a:latin typeface="Arial" charset="0"/>
              </a:rPr>
              <a:t>  }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endParaRPr lang="it-IT" altLang="en-US" sz="1400">
              <a:latin typeface="Arial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endParaRPr lang="it-IT" altLang="en-US" sz="1400">
              <a:latin typeface="Arial" charset="0"/>
            </a:endParaRPr>
          </a:p>
        </p:txBody>
      </p:sp>
      <p:grpSp>
        <p:nvGrpSpPr>
          <p:cNvPr id="27653" name="Group 5"/>
          <p:cNvGrpSpPr>
            <a:grpSpLocks/>
          </p:cNvGrpSpPr>
          <p:nvPr/>
        </p:nvGrpSpPr>
        <p:grpSpPr bwMode="auto">
          <a:xfrm>
            <a:off x="20638" y="990600"/>
            <a:ext cx="1143000" cy="914400"/>
            <a:chOff x="0" y="624"/>
            <a:chExt cx="720" cy="576"/>
          </a:xfrm>
        </p:grpSpPr>
        <p:sp>
          <p:nvSpPr>
            <p:cNvPr id="27654" name="AutoShape 6"/>
            <p:cNvSpPr>
              <a:spLocks/>
            </p:cNvSpPr>
            <p:nvPr/>
          </p:nvSpPr>
          <p:spPr bwMode="auto">
            <a:xfrm>
              <a:off x="624" y="624"/>
              <a:ext cx="96" cy="576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28575">
              <a:solidFill>
                <a:srgbClr val="CC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5" name="Text Box 7"/>
            <p:cNvSpPr txBox="1">
              <a:spLocks noChangeArrowheads="1"/>
            </p:cNvSpPr>
            <p:nvPr/>
          </p:nvSpPr>
          <p:spPr bwMode="auto">
            <a:xfrm>
              <a:off x="0" y="720"/>
              <a:ext cx="609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it-IT" altLang="en-US" sz="1600">
                  <a:solidFill>
                    <a:srgbClr val="CCFFFF"/>
                  </a:solidFill>
                  <a:latin typeface="Tahoma" pitchFamily="34" charset="0"/>
                </a:rPr>
                <a:t>abstract </a:t>
              </a:r>
            </a:p>
            <a:p>
              <a:pPr algn="ctr" eaLnBrk="0" hangingPunct="0"/>
              <a:r>
                <a:rPr lang="it-IT" altLang="en-US" sz="1600">
                  <a:solidFill>
                    <a:srgbClr val="CCFFFF"/>
                  </a:solidFill>
                  <a:latin typeface="Tahoma" pitchFamily="34" charset="0"/>
                </a:rPr>
                <a:t>class</a:t>
              </a:r>
            </a:p>
          </p:txBody>
        </p:sp>
      </p:grpSp>
      <p:grpSp>
        <p:nvGrpSpPr>
          <p:cNvPr id="27656" name="Group 8"/>
          <p:cNvGrpSpPr>
            <a:grpSpLocks/>
          </p:cNvGrpSpPr>
          <p:nvPr/>
        </p:nvGrpSpPr>
        <p:grpSpPr bwMode="auto">
          <a:xfrm>
            <a:off x="20638" y="1981200"/>
            <a:ext cx="1143000" cy="914400"/>
            <a:chOff x="0" y="1248"/>
            <a:chExt cx="720" cy="576"/>
          </a:xfrm>
        </p:grpSpPr>
        <p:sp>
          <p:nvSpPr>
            <p:cNvPr id="27657" name="AutoShape 9"/>
            <p:cNvSpPr>
              <a:spLocks/>
            </p:cNvSpPr>
            <p:nvPr/>
          </p:nvSpPr>
          <p:spPr bwMode="auto">
            <a:xfrm>
              <a:off x="624" y="1248"/>
              <a:ext cx="96" cy="576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28575">
              <a:solidFill>
                <a:srgbClr val="CC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8" name="Text Box 10"/>
            <p:cNvSpPr txBox="1">
              <a:spLocks noChangeArrowheads="1"/>
            </p:cNvSpPr>
            <p:nvPr/>
          </p:nvSpPr>
          <p:spPr bwMode="auto">
            <a:xfrm>
              <a:off x="0" y="1440"/>
              <a:ext cx="60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it-IT" altLang="en-US" sz="1600">
                  <a:solidFill>
                    <a:srgbClr val="CCFFFF"/>
                  </a:solidFill>
                  <a:latin typeface="Tahoma" pitchFamily="34" charset="0"/>
                </a:rPr>
                <a:t>interface</a:t>
              </a:r>
            </a:p>
          </p:txBody>
        </p:sp>
      </p:grpSp>
      <p:grpSp>
        <p:nvGrpSpPr>
          <p:cNvPr id="27659" name="Group 11"/>
          <p:cNvGrpSpPr>
            <a:grpSpLocks/>
          </p:cNvGrpSpPr>
          <p:nvPr/>
        </p:nvGrpSpPr>
        <p:grpSpPr bwMode="auto">
          <a:xfrm>
            <a:off x="0" y="2667000"/>
            <a:ext cx="6421438" cy="1295400"/>
            <a:chOff x="-13" y="1680"/>
            <a:chExt cx="4045" cy="816"/>
          </a:xfrm>
        </p:grpSpPr>
        <p:grpSp>
          <p:nvGrpSpPr>
            <p:cNvPr id="27660" name="Group 12"/>
            <p:cNvGrpSpPr>
              <a:grpSpLocks/>
            </p:cNvGrpSpPr>
            <p:nvPr/>
          </p:nvGrpSpPr>
          <p:grpSpPr bwMode="auto">
            <a:xfrm>
              <a:off x="-13" y="1824"/>
              <a:ext cx="733" cy="672"/>
              <a:chOff x="-13" y="1824"/>
              <a:chExt cx="733" cy="672"/>
            </a:xfrm>
          </p:grpSpPr>
          <p:sp>
            <p:nvSpPr>
              <p:cNvPr id="27661" name="AutoShape 13"/>
              <p:cNvSpPr>
                <a:spLocks/>
              </p:cNvSpPr>
              <p:nvPr/>
            </p:nvSpPr>
            <p:spPr bwMode="auto">
              <a:xfrm>
                <a:off x="624" y="1824"/>
                <a:ext cx="96" cy="672"/>
              </a:xfrm>
              <a:prstGeom prst="leftBrace">
                <a:avLst>
                  <a:gd name="adj1" fmla="val 58333"/>
                  <a:gd name="adj2" fmla="val 50000"/>
                </a:avLst>
              </a:prstGeom>
              <a:noFill/>
              <a:ln w="28575">
                <a:solidFill>
                  <a:srgbClr val="CC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2" name="Text Box 14"/>
              <p:cNvSpPr txBox="1">
                <a:spLocks noChangeArrowheads="1"/>
              </p:cNvSpPr>
              <p:nvPr/>
            </p:nvSpPr>
            <p:spPr bwMode="auto">
              <a:xfrm>
                <a:off x="-13" y="2016"/>
                <a:ext cx="638" cy="3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it-IT" altLang="en-US" sz="1600">
                    <a:solidFill>
                      <a:srgbClr val="CCFFFF"/>
                    </a:solidFill>
                    <a:latin typeface="Tahoma" pitchFamily="34" charset="0"/>
                  </a:rPr>
                  <a:t>concrete </a:t>
                </a:r>
              </a:p>
              <a:p>
                <a:pPr algn="ctr" eaLnBrk="0" hangingPunct="0"/>
                <a:r>
                  <a:rPr lang="it-IT" altLang="en-US" sz="1600">
                    <a:solidFill>
                      <a:srgbClr val="CCFFFF"/>
                    </a:solidFill>
                    <a:latin typeface="Tahoma" pitchFamily="34" charset="0"/>
                  </a:rPr>
                  <a:t>class</a:t>
                </a:r>
              </a:p>
            </p:txBody>
          </p:sp>
        </p:grpSp>
        <p:sp>
          <p:nvSpPr>
            <p:cNvPr id="27663" name="Oval 15"/>
            <p:cNvSpPr>
              <a:spLocks noChangeArrowheads="1"/>
            </p:cNvSpPr>
            <p:nvPr/>
          </p:nvSpPr>
          <p:spPr bwMode="auto">
            <a:xfrm>
              <a:off x="2352" y="1680"/>
              <a:ext cx="1680" cy="336"/>
            </a:xfrm>
            <a:prstGeom prst="ellipse">
              <a:avLst/>
            </a:prstGeom>
            <a:noFill/>
            <a:ln w="28575">
              <a:solidFill>
                <a:srgbClr val="CC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664" name="Group 16"/>
          <p:cNvGrpSpPr>
            <a:grpSpLocks/>
          </p:cNvGrpSpPr>
          <p:nvPr/>
        </p:nvGrpSpPr>
        <p:grpSpPr bwMode="auto">
          <a:xfrm>
            <a:off x="0" y="3810000"/>
            <a:ext cx="5964238" cy="2438400"/>
            <a:chOff x="-13" y="2400"/>
            <a:chExt cx="3757" cy="1536"/>
          </a:xfrm>
        </p:grpSpPr>
        <p:grpSp>
          <p:nvGrpSpPr>
            <p:cNvPr id="27665" name="Group 17"/>
            <p:cNvGrpSpPr>
              <a:grpSpLocks/>
            </p:cNvGrpSpPr>
            <p:nvPr/>
          </p:nvGrpSpPr>
          <p:grpSpPr bwMode="auto">
            <a:xfrm>
              <a:off x="-13" y="2592"/>
              <a:ext cx="733" cy="1344"/>
              <a:chOff x="-13" y="2592"/>
              <a:chExt cx="733" cy="1344"/>
            </a:xfrm>
          </p:grpSpPr>
          <p:sp>
            <p:nvSpPr>
              <p:cNvPr id="27666" name="AutoShape 18"/>
              <p:cNvSpPr>
                <a:spLocks/>
              </p:cNvSpPr>
              <p:nvPr/>
            </p:nvSpPr>
            <p:spPr bwMode="auto">
              <a:xfrm>
                <a:off x="576" y="2592"/>
                <a:ext cx="144" cy="1344"/>
              </a:xfrm>
              <a:prstGeom prst="leftBrace">
                <a:avLst>
                  <a:gd name="adj1" fmla="val 77778"/>
                  <a:gd name="adj2" fmla="val 50000"/>
                </a:avLst>
              </a:prstGeom>
              <a:noFill/>
              <a:ln w="28575">
                <a:solidFill>
                  <a:srgbClr val="CC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7" name="Text Box 19"/>
              <p:cNvSpPr txBox="1">
                <a:spLocks noChangeArrowheads="1"/>
              </p:cNvSpPr>
              <p:nvPr/>
            </p:nvSpPr>
            <p:spPr bwMode="auto">
              <a:xfrm>
                <a:off x="-13" y="3024"/>
                <a:ext cx="638" cy="3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it-IT" altLang="en-US" sz="1600">
                    <a:solidFill>
                      <a:srgbClr val="CCFFFF"/>
                    </a:solidFill>
                    <a:latin typeface="Tahoma" pitchFamily="34" charset="0"/>
                  </a:rPr>
                  <a:t>concrete </a:t>
                </a:r>
              </a:p>
              <a:p>
                <a:pPr algn="ctr" eaLnBrk="0" hangingPunct="0"/>
                <a:r>
                  <a:rPr lang="it-IT" altLang="en-US" sz="1600">
                    <a:solidFill>
                      <a:srgbClr val="CCFFFF"/>
                    </a:solidFill>
                    <a:latin typeface="Tahoma" pitchFamily="34" charset="0"/>
                  </a:rPr>
                  <a:t>class</a:t>
                </a:r>
              </a:p>
            </p:txBody>
          </p:sp>
        </p:grpSp>
        <p:sp>
          <p:nvSpPr>
            <p:cNvPr id="27668" name="Oval 20"/>
            <p:cNvSpPr>
              <a:spLocks noChangeArrowheads="1"/>
            </p:cNvSpPr>
            <p:nvPr/>
          </p:nvSpPr>
          <p:spPr bwMode="auto">
            <a:xfrm>
              <a:off x="2400" y="2400"/>
              <a:ext cx="1344" cy="336"/>
            </a:xfrm>
            <a:prstGeom prst="ellipse">
              <a:avLst/>
            </a:prstGeom>
            <a:noFill/>
            <a:ln w="28575">
              <a:solidFill>
                <a:srgbClr val="CC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it-IT" altLang="en-US" sz="1800">
                <a:solidFill>
                  <a:srgbClr val="FFFF00"/>
                </a:solidFill>
              </a:rPr>
              <a:t>// ConcreteTablesCreator</a:t>
            </a:r>
            <a:r>
              <a:rPr lang="it-IT" altLang="en-US" sz="1800"/>
              <a:t> </a:t>
            </a:r>
          </a:p>
          <a:p>
            <a:pPr>
              <a:buFont typeface="Wingdings" pitchFamily="2" charset="2"/>
              <a:buNone/>
            </a:pPr>
            <a:endParaRPr lang="it-IT" altLang="en-US" sz="1800"/>
          </a:p>
          <a:p>
            <a:pPr>
              <a:buFont typeface="Wingdings" pitchFamily="2" charset="2"/>
              <a:buNone/>
            </a:pPr>
            <a:r>
              <a:rPr lang="it-IT" altLang="en-US" sz="1800" b="1"/>
              <a:t>String dbname = crs4.util.Configuration.getInstance().getProperty(</a:t>
            </a:r>
            <a:r>
              <a:rPr lang="it-IT" altLang="en-US" sz="1800" b="1">
                <a:solidFill>
                  <a:srgbClr val="FFCCFF"/>
                </a:solidFill>
              </a:rPr>
              <a:t>“default.database.name”</a:t>
            </a:r>
            <a:r>
              <a:rPr lang="it-IT" altLang="en-US" sz="1800" b="1"/>
              <a:t>);</a:t>
            </a:r>
          </a:p>
          <a:p>
            <a:pPr>
              <a:buFont typeface="Wingdings" pitchFamily="2" charset="2"/>
              <a:buNone/>
            </a:pPr>
            <a:r>
              <a:rPr lang="it-IT" altLang="en-US" sz="1800" b="1"/>
              <a:t> </a:t>
            </a:r>
          </a:p>
          <a:p>
            <a:pPr>
              <a:buFont typeface="Wingdings" pitchFamily="2" charset="2"/>
              <a:buNone/>
            </a:pPr>
            <a:r>
              <a:rPr lang="it-IT" altLang="en-US" sz="1800" b="1"/>
              <a:t>TableCodeCreator codeCreator = </a:t>
            </a:r>
            <a:r>
              <a:rPr lang="it-IT" altLang="en-US" sz="1800" b="1">
                <a:solidFill>
                  <a:srgbClr val="FFCC66"/>
                </a:solidFill>
              </a:rPr>
              <a:t>this</a:t>
            </a:r>
            <a:r>
              <a:rPr lang="it-IT" altLang="en-US" sz="1800" b="1"/>
              <a:t>.getTableCodeCreator(dbname); </a:t>
            </a:r>
            <a:r>
              <a:rPr lang="it-IT" altLang="en-US" sz="1800" b="1">
                <a:solidFill>
                  <a:srgbClr val="FFFF00"/>
                </a:solidFill>
              </a:rPr>
              <a:t>//read from property</a:t>
            </a:r>
          </a:p>
          <a:p>
            <a:pPr>
              <a:buFont typeface="Wingdings" pitchFamily="2" charset="2"/>
              <a:buNone/>
            </a:pPr>
            <a:r>
              <a:rPr lang="it-IT" altLang="en-US" sz="1800" b="1">
                <a:solidFill>
                  <a:srgbClr val="FFCC66"/>
                </a:solidFill>
              </a:rPr>
              <a:t>for </a:t>
            </a:r>
            <a:r>
              <a:rPr lang="it-IT" altLang="en-US" sz="1800" b="1"/>
              <a:t>(</a:t>
            </a:r>
            <a:r>
              <a:rPr lang="it-IT" altLang="en-US" sz="1800" b="1">
                <a:solidFill>
                  <a:srgbClr val="FFCC00"/>
                </a:solidFill>
              </a:rPr>
              <a:t>int</a:t>
            </a:r>
            <a:r>
              <a:rPr lang="it-IT" altLang="en-US" sz="1800" b="1">
                <a:solidFill>
                  <a:srgbClr val="FF9933"/>
                </a:solidFill>
              </a:rPr>
              <a:t> </a:t>
            </a:r>
            <a:r>
              <a:rPr lang="it-IT" altLang="en-US" sz="1800" b="1"/>
              <a:t>i=0; i&lt;</a:t>
            </a:r>
            <a:r>
              <a:rPr lang="it-IT" altLang="en-US" sz="1800" b="1">
                <a:solidFill>
                  <a:srgbClr val="FFCC66"/>
                </a:solidFill>
              </a:rPr>
              <a:t>this</a:t>
            </a:r>
            <a:r>
              <a:rPr lang="it-IT" altLang="en-US" sz="1800" b="1"/>
              <a:t>.getClassesArray().length; i++) </a:t>
            </a:r>
          </a:p>
          <a:p>
            <a:pPr>
              <a:buFont typeface="Wingdings" pitchFamily="2" charset="2"/>
              <a:buNone/>
            </a:pPr>
            <a:r>
              <a:rPr lang="it-IT" altLang="en-US" sz="1800" b="1"/>
              <a:t> {</a:t>
            </a:r>
          </a:p>
          <a:p>
            <a:pPr>
              <a:buFont typeface="Wingdings" pitchFamily="2" charset="2"/>
              <a:buNone/>
            </a:pPr>
            <a:r>
              <a:rPr lang="it-IT" altLang="en-US" sz="1800" b="1"/>
              <a:t>      codeCreator.createSource(</a:t>
            </a:r>
            <a:r>
              <a:rPr lang="it-IT" altLang="en-US" sz="1800" b="1">
                <a:solidFill>
                  <a:srgbClr val="FFCC66"/>
                </a:solidFill>
              </a:rPr>
              <a:t>this</a:t>
            </a:r>
            <a:r>
              <a:rPr lang="it-IT" altLang="en-US" sz="1800" b="1"/>
              <a:t>.getClassesArray()[i], </a:t>
            </a:r>
            <a:r>
              <a:rPr lang="it-IT" altLang="en-US" sz="1800" b="1">
                <a:solidFill>
                  <a:srgbClr val="FFCC66"/>
                </a:solidFill>
              </a:rPr>
              <a:t>this</a:t>
            </a:r>
            <a:r>
              <a:rPr lang="it-IT" altLang="en-US" sz="1800" b="1"/>
              <a:t>.getWorkingDirectory());</a:t>
            </a:r>
          </a:p>
          <a:p>
            <a:pPr>
              <a:buFont typeface="Wingdings" pitchFamily="2" charset="2"/>
              <a:buNone/>
            </a:pPr>
            <a:r>
              <a:rPr lang="it-IT" altLang="en-US" sz="1800" b="1"/>
              <a:t>  }</a:t>
            </a:r>
          </a:p>
          <a:p>
            <a:endParaRPr lang="en-US" altLang="en-US" sz="2800" b="1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en-US"/>
              <a:t>Factory Method: sample code (2)</a:t>
            </a:r>
            <a:endParaRPr lang="en-US" altLang="en-US"/>
          </a:p>
        </p:txBody>
      </p:sp>
      <p:grpSp>
        <p:nvGrpSpPr>
          <p:cNvPr id="30724" name="Group 4"/>
          <p:cNvGrpSpPr>
            <a:grpSpLocks/>
          </p:cNvGrpSpPr>
          <p:nvPr/>
        </p:nvGrpSpPr>
        <p:grpSpPr bwMode="auto">
          <a:xfrm>
            <a:off x="4876800" y="3733800"/>
            <a:ext cx="3775075" cy="1357313"/>
            <a:chOff x="2448" y="2256"/>
            <a:chExt cx="2378" cy="855"/>
          </a:xfrm>
        </p:grpSpPr>
        <p:sp>
          <p:nvSpPr>
            <p:cNvPr id="30725" name="Oval 5"/>
            <p:cNvSpPr>
              <a:spLocks noChangeArrowheads="1"/>
            </p:cNvSpPr>
            <p:nvPr/>
          </p:nvSpPr>
          <p:spPr bwMode="auto">
            <a:xfrm>
              <a:off x="2448" y="2256"/>
              <a:ext cx="1488" cy="384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6" name="Line 6"/>
            <p:cNvSpPr>
              <a:spLocks noChangeShapeType="1"/>
            </p:cNvSpPr>
            <p:nvPr/>
          </p:nvSpPr>
          <p:spPr bwMode="auto">
            <a:xfrm flipH="1" flipV="1">
              <a:off x="3456" y="2640"/>
              <a:ext cx="624" cy="288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7" name="Text Box 7"/>
            <p:cNvSpPr txBox="1">
              <a:spLocks noChangeArrowheads="1"/>
            </p:cNvSpPr>
            <p:nvPr/>
          </p:nvSpPr>
          <p:spPr bwMode="auto">
            <a:xfrm>
              <a:off x="3744" y="2880"/>
              <a:ext cx="10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it-IT" altLang="en-US" sz="1800">
                  <a:solidFill>
                    <a:srgbClr val="FF3300"/>
                  </a:solidFill>
                  <a:latin typeface="Tahoma" pitchFamily="34" charset="0"/>
                </a:rPr>
                <a:t>factory method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5"/>
          <p:cNvSpPr>
            <a:spLocks noGrp="1" noChangeArrowheads="1"/>
          </p:cNvSpPr>
          <p:nvPr>
            <p:ph idx="1"/>
          </p:nvPr>
        </p:nvSpPr>
        <p:spPr>
          <a:xfrm>
            <a:off x="473075" y="5638800"/>
            <a:ext cx="8670925" cy="533400"/>
          </a:xfrm>
          <a:noFill/>
          <a:ln/>
        </p:spPr>
        <p:txBody>
          <a:bodyPr lIns="90488" tIns="44450" rIns="90488" bIns="44450">
            <a:normAutofit fontScale="77500" lnSpcReduction="20000"/>
          </a:bodyPr>
          <a:lstStyle/>
          <a:p>
            <a:pPr marL="344488" indent="-344488" defTabSz="912813">
              <a:lnSpc>
                <a:spcPct val="90000"/>
              </a:lnSpc>
            </a:pPr>
            <a:r>
              <a:rPr lang="it-IT" altLang="en-US" sz="2500"/>
              <a:t>the subclasses redefine abstract methods of the abstract class to return the appropriate subclass</a:t>
            </a:r>
          </a:p>
          <a:p>
            <a:pPr marL="344488" indent="-344488" defTabSz="912813">
              <a:lnSpc>
                <a:spcPct val="90000"/>
              </a:lnSpc>
            </a:pPr>
            <a:endParaRPr lang="it-IT" altLang="en-US" sz="290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/>
              <a:t>Factory Method: class diagram</a:t>
            </a:r>
            <a:endParaRPr lang="en-US" altLang="en-US"/>
          </a:p>
        </p:txBody>
      </p:sp>
      <p:pic>
        <p:nvPicPr>
          <p:cNvPr id="32772" name="Picture 4" descr="F:\Seminars\DesignPatternSeminar\FactoryMethod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063" y="1533525"/>
            <a:ext cx="7475537" cy="387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altLang="en-US" sz="3200" dirty="0"/>
              <a:t>Factory Method: class diagram sample</a:t>
            </a:r>
            <a:endParaRPr lang="en-US" altLang="en-US" sz="3200" dirty="0"/>
          </a:p>
        </p:txBody>
      </p:sp>
      <p:pic>
        <p:nvPicPr>
          <p:cNvPr id="1027" name="Picture 3" descr="F:\Seminars\DesignPatternSeminar\FactoryMethodApplSample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18" y="1371600"/>
            <a:ext cx="7685088" cy="3629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304800" y="5105400"/>
            <a:ext cx="86709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4488" indent="-344488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4538" indent="-285750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4588" indent="-231775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7013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it-IT" altLang="en-US" sz="2500">
                <a:effectLst>
                  <a:outerShdw blurRad="38100" dist="38100" dir="2700000" algn="tl">
                    <a:srgbClr val="000000"/>
                  </a:outerShdw>
                </a:effectLst>
              </a:rPr>
              <a:t>we call createDocument() the </a:t>
            </a:r>
            <a:r>
              <a:rPr lang="it-IT" altLang="en-US" sz="25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factory method</a:t>
            </a:r>
            <a:r>
              <a:rPr lang="it-IT" altLang="en-US" sz="2500">
                <a:effectLst>
                  <a:outerShdw blurRad="38100" dist="38100" dir="2700000" algn="tl">
                    <a:srgbClr val="000000"/>
                  </a:outerShdw>
                </a:effectLst>
              </a:rPr>
              <a:t> because it is responsible for “manufacturing” an object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241</TotalTime>
  <Words>660</Words>
  <Application>Microsoft Office PowerPoint</Application>
  <PresentationFormat>On-screen Show (4:3)</PresentationFormat>
  <Paragraphs>99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Factory Method Pattern</vt:lpstr>
      <vt:lpstr>The Factory Method Pattern</vt:lpstr>
      <vt:lpstr>Factory Method: Applicability</vt:lpstr>
      <vt:lpstr>Factory Method pattern (1)</vt:lpstr>
      <vt:lpstr>Factory Method: class diagram sample</vt:lpstr>
      <vt:lpstr>Factory Method: sample code (1)</vt:lpstr>
      <vt:lpstr>Factory Method: sample code (2)</vt:lpstr>
      <vt:lpstr>Factory Method: class diagram</vt:lpstr>
      <vt:lpstr>Factory Method: class diagram sample</vt:lpstr>
      <vt:lpstr>Factory Method pattern (2)</vt:lpstr>
      <vt:lpstr>Factory Method pattern (3)</vt:lpstr>
      <vt:lpstr>Factory Method pattern (4)</vt:lpstr>
      <vt:lpstr>Factory Method: Consequences</vt:lpstr>
    </vt:vector>
  </TitlesOfParts>
  <Company>UMKC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Factory Method Pattern</dc:title>
  <dc:creator>Dr. Jean</dc:creator>
  <cp:lastModifiedBy>Fawad Ahmed Khan/IT/Development</cp:lastModifiedBy>
  <cp:revision>13</cp:revision>
  <dcterms:created xsi:type="dcterms:W3CDTF">2002-02-26T16:18:14Z</dcterms:created>
  <dcterms:modified xsi:type="dcterms:W3CDTF">2014-03-04T03:46:47Z</dcterms:modified>
</cp:coreProperties>
</file>