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61" r:id="rId3"/>
    <p:sldId id="262" r:id="rId4"/>
    <p:sldId id="269" r:id="rId5"/>
    <p:sldId id="257" r:id="rId6"/>
    <p:sldId id="258" r:id="rId7"/>
    <p:sldId id="259" r:id="rId8"/>
    <p:sldId id="260" r:id="rId9"/>
    <p:sldId id="263" r:id="rId10"/>
    <p:sldId id="264" r:id="rId11"/>
    <p:sldId id="265" r:id="rId12"/>
    <p:sldId id="266" r:id="rId13"/>
    <p:sldId id="267" r:id="rId14"/>
    <p:sldId id="270" r:id="rId15"/>
    <p:sldId id="268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A29ED4-FD37-431F-84F7-901AAACEC807}" type="datetimeFigureOut">
              <a:rPr lang="en-US" smtClean="0"/>
              <a:t>3/9/2014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D2915-60A4-4DC1-AB57-7826FAFA76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025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1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7613" y="3505200"/>
            <a:ext cx="4649787" cy="4953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2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7613" y="3505200"/>
            <a:ext cx="4649787" cy="4953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7613" y="3505200"/>
            <a:ext cx="4649787" cy="4953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3/9/2014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3/9/2014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3/9/2014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deproject.com/Articles/481297/UnderstandingplusandplusImplementingplusFacadeplus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deproject.com/Articles/481297/UnderstandingplusandplusImplementingplusFacadeplus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deproject.com/Articles/481297/UnderstandingplusandplusImplementingplusFacadeplus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deproject.com/Articles/481297/UnderstandingplusandplusImplementingplusFacadeplus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ofactory.com/Patterns/PatternFacade.aspx" TargetMode="External"/><Relationship Id="rId2" Type="http://schemas.openxmlformats.org/officeDocument/2006/relationships/hyperlink" Target="http://www.codeproject.com/Articles/481297/UnderstandingplusandplusImplementingplusFacadeplus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stackoverflow.com/questions/249581/explain-facade-pattern-with-c-example" TargetMode="External"/><Relationship Id="rId4" Type="http://schemas.openxmlformats.org/officeDocument/2006/relationships/hyperlink" Target="http://msdn.microsoft.com/en-us/library/orm-9780596527730-01-04.aspx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png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6.png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Façade Design Pattern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733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C# Example: Façade Implementation </a:t>
            </a:r>
            <a:endParaRPr lang="en-US" sz="32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524000"/>
            <a:ext cx="7837714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3400" y="6324600"/>
            <a:ext cx="8305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hlinkClick r:id="rId3"/>
              </a:rPr>
              <a:t>http://www.codeproject.com/Articles/481297/UnderstandingplusandplusImplementingplusFacadeplus</a:t>
            </a:r>
            <a:endParaRPr lang="en-US" sz="1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4551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C# Example: Façade Implementation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00200"/>
            <a:ext cx="7581275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3400" y="6324600"/>
            <a:ext cx="8305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hlinkClick r:id="rId3"/>
              </a:rPr>
              <a:t>http://www.codeproject.com/Articles/481297/UnderstandingplusandplusImplementingplusFacadeplus</a:t>
            </a:r>
            <a:endParaRPr lang="en-US" sz="1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7788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C# Example: Façade Implementation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888" y="1905000"/>
            <a:ext cx="6879312" cy="3505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3400" y="6324600"/>
            <a:ext cx="8305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hlinkClick r:id="rId3"/>
              </a:rPr>
              <a:t>http://www.codeproject.com/Articles/481297/UnderstandingplusandplusImplementingplusFacadeplus</a:t>
            </a:r>
            <a:endParaRPr lang="en-US" sz="1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789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C# Example: Façade Implementation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24000"/>
            <a:ext cx="6781800" cy="431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3400" y="6324600"/>
            <a:ext cx="8305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hlinkClick r:id="rId3"/>
              </a:rPr>
              <a:t>http://www.codeproject.com/Articles/481297/UnderstandingplusandplusImplementingplusFacadeplus</a:t>
            </a:r>
            <a:endParaRPr lang="en-US" sz="1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5749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109728" indent="0">
              <a:buNone/>
            </a:pPr>
            <a:r>
              <a:rPr lang="en-US" b="1" dirty="0"/>
              <a:t>class Engine { public: void Start() { } }; </a:t>
            </a:r>
            <a:endParaRPr lang="en-US" b="1" dirty="0" smtClean="0"/>
          </a:p>
          <a:p>
            <a:pPr marL="109728" indent="0">
              <a:buNone/>
            </a:pPr>
            <a:r>
              <a:rPr lang="en-US" b="1" dirty="0" smtClean="0"/>
              <a:t>class </a:t>
            </a:r>
            <a:r>
              <a:rPr lang="en-US" b="1" dirty="0"/>
              <a:t>Headlights { public: void </a:t>
            </a:r>
            <a:r>
              <a:rPr lang="en-US" b="1" dirty="0" err="1"/>
              <a:t>TurnOn</a:t>
            </a:r>
            <a:r>
              <a:rPr lang="en-US" b="1" dirty="0"/>
              <a:t>() { } }; </a:t>
            </a:r>
            <a:endParaRPr lang="en-US" b="1" dirty="0" smtClean="0"/>
          </a:p>
          <a:p>
            <a:pPr marL="109728" indent="0">
              <a:buNone/>
            </a:pPr>
            <a:endParaRPr lang="en-US" dirty="0"/>
          </a:p>
          <a:p>
            <a:pPr marL="109728" indent="0">
              <a:buNone/>
            </a:pPr>
            <a:r>
              <a:rPr lang="en-US" b="1" dirty="0" smtClean="0"/>
              <a:t>//facade</a:t>
            </a:r>
            <a:r>
              <a:rPr lang="en-US" b="1" dirty="0"/>
              <a:t>. class </a:t>
            </a:r>
            <a:endParaRPr lang="en-US" b="1" dirty="0" smtClean="0"/>
          </a:p>
          <a:p>
            <a:pPr marL="109728" indent="0">
              <a:buNone/>
            </a:pPr>
            <a:r>
              <a:rPr lang="en-US" b="1" dirty="0" smtClean="0"/>
              <a:t>Car </a:t>
            </a:r>
            <a:r>
              <a:rPr lang="en-US" b="1" dirty="0"/>
              <a:t>{ </a:t>
            </a:r>
            <a:r>
              <a:rPr lang="en-US" b="1" dirty="0" smtClean="0"/>
              <a:t>private</a:t>
            </a:r>
            <a:r>
              <a:rPr lang="en-US" b="1" dirty="0"/>
              <a:t>: Engine </a:t>
            </a:r>
            <a:r>
              <a:rPr lang="en-US" b="1" dirty="0" err="1"/>
              <a:t>engine</a:t>
            </a:r>
            <a:r>
              <a:rPr lang="en-US" b="1" dirty="0"/>
              <a:t>; Headlights </a:t>
            </a:r>
            <a:r>
              <a:rPr lang="en-US" b="1" dirty="0" err="1"/>
              <a:t>headlights</a:t>
            </a:r>
            <a:r>
              <a:rPr lang="en-US" b="1" dirty="0"/>
              <a:t>; </a:t>
            </a:r>
            <a:endParaRPr lang="en-US" b="1" dirty="0" smtClean="0"/>
          </a:p>
          <a:p>
            <a:pPr marL="109728" indent="0">
              <a:buNone/>
            </a:pPr>
            <a:r>
              <a:rPr lang="en-US" b="1" dirty="0" smtClean="0"/>
              <a:t>public</a:t>
            </a:r>
            <a:r>
              <a:rPr lang="en-US" b="1" dirty="0"/>
              <a:t>: void </a:t>
            </a:r>
            <a:r>
              <a:rPr lang="en-US" b="1" dirty="0" err="1"/>
              <a:t>TurnIgnitionKeyOn</a:t>
            </a:r>
            <a:r>
              <a:rPr lang="en-US" b="1" dirty="0"/>
              <a:t>() { </a:t>
            </a:r>
            <a:r>
              <a:rPr lang="en-US" b="1" dirty="0" err="1"/>
              <a:t>headlights.TurnOn</a:t>
            </a:r>
            <a:r>
              <a:rPr lang="en-US" b="1" dirty="0"/>
              <a:t>(); </a:t>
            </a:r>
            <a:r>
              <a:rPr lang="en-US" b="1" dirty="0" err="1"/>
              <a:t>engine.Start</a:t>
            </a:r>
            <a:r>
              <a:rPr lang="en-US" b="1" dirty="0"/>
              <a:t>(); } }; </a:t>
            </a:r>
            <a:endParaRPr lang="en-US" b="1" dirty="0" smtClean="0"/>
          </a:p>
          <a:p>
            <a:pPr marL="109728" indent="0">
              <a:buNone/>
            </a:pPr>
            <a:endParaRPr lang="en-US" i="1" dirty="0"/>
          </a:p>
          <a:p>
            <a:pPr marL="109728" indent="0">
              <a:buNone/>
            </a:pPr>
            <a:r>
              <a:rPr lang="en-US" b="1" i="1" dirty="0" smtClean="0"/>
              <a:t>Main(</a:t>
            </a:r>
            <a:r>
              <a:rPr lang="en-US" b="1" i="1" dirty="0" err="1" smtClean="0"/>
              <a:t>int</a:t>
            </a:r>
            <a:r>
              <a:rPr lang="en-US" b="1" i="1" dirty="0" smtClean="0"/>
              <a:t> </a:t>
            </a:r>
            <a:r>
              <a:rPr lang="en-US" b="1" i="1" dirty="0" err="1"/>
              <a:t>argc</a:t>
            </a:r>
            <a:r>
              <a:rPr lang="en-US" b="1" i="1" dirty="0"/>
              <a:t>, char *</a:t>
            </a:r>
            <a:r>
              <a:rPr lang="en-US" b="1" i="1" dirty="0" err="1"/>
              <a:t>argv</a:t>
            </a:r>
            <a:r>
              <a:rPr lang="en-US" b="1" i="1" dirty="0"/>
              <a:t>[]) </a:t>
            </a:r>
            <a:r>
              <a:rPr lang="en-US" b="1" i="1" dirty="0" smtClean="0"/>
              <a:t>{</a:t>
            </a:r>
          </a:p>
          <a:p>
            <a:pPr marL="109728" indent="0">
              <a:buNone/>
            </a:pPr>
            <a:r>
              <a:rPr lang="en-US" b="1" i="1" dirty="0" smtClean="0"/>
              <a:t>Car </a:t>
            </a:r>
            <a:r>
              <a:rPr lang="en-US" b="1" i="1" dirty="0"/>
              <a:t>car; </a:t>
            </a:r>
            <a:r>
              <a:rPr lang="en-US" b="1" i="1" dirty="0" err="1"/>
              <a:t>car.TurnIgnitionKeyOn</a:t>
            </a:r>
            <a:r>
              <a:rPr lang="en-US" b="1" i="1" dirty="0"/>
              <a:t>(); return 0; }</a:t>
            </a:r>
            <a:endParaRPr lang="en-US" b="1" i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Façade Example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97596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www.codeproject.com/Articles/481297/UnderstandingplusandplusImplementingplusFacadeplus</a:t>
            </a:r>
            <a:endParaRPr lang="en-US" dirty="0" smtClean="0"/>
          </a:p>
          <a:p>
            <a:endParaRPr lang="en-US" dirty="0"/>
          </a:p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www.dofactory.com/Patterns/PatternFacade.aspx</a:t>
            </a:r>
            <a:endParaRPr lang="en-US" dirty="0" smtClean="0"/>
          </a:p>
          <a:p>
            <a:endParaRPr lang="en-US" dirty="0"/>
          </a:p>
          <a:p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msdn.microsoft.com/en-us/library/orm-9780596527730-01-04.aspx</a:t>
            </a:r>
            <a:endParaRPr lang="en-US" dirty="0" smtClean="0"/>
          </a:p>
          <a:p>
            <a:endParaRPr lang="en-US" dirty="0"/>
          </a:p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stackoverflow.com/questions/249581/explain-facade-pattern-with-c-example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Reference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0335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Structural Design Pattern</a:t>
            </a:r>
          </a:p>
          <a:p>
            <a:r>
              <a:rPr lang="en-US" dirty="0" smtClean="0"/>
              <a:t>Provide </a:t>
            </a:r>
            <a:r>
              <a:rPr lang="en-US" dirty="0"/>
              <a:t>a unified interface to a set of interfaces in a subsystem. </a:t>
            </a:r>
          </a:p>
          <a:p>
            <a:r>
              <a:rPr lang="en-US" dirty="0" smtClean="0"/>
              <a:t>Façade </a:t>
            </a:r>
            <a:r>
              <a:rPr lang="en-US" dirty="0"/>
              <a:t>defines a higher-level interface that makes the subsystem easier to use. </a:t>
            </a:r>
            <a:endParaRPr lang="en-US" dirty="0" smtClean="0"/>
          </a:p>
          <a:p>
            <a:r>
              <a:rPr lang="en-US" dirty="0" smtClean="0"/>
              <a:t>Simple interface to a complex system.</a:t>
            </a:r>
          </a:p>
          <a:p>
            <a:r>
              <a:rPr lang="en-US" dirty="0"/>
              <a:t>The role of the Façade pattern is to provide different high-level views of subsystems whose details are hidden from users. </a:t>
            </a:r>
            <a:endParaRPr lang="en-US" dirty="0" smtClean="0"/>
          </a:p>
          <a:p>
            <a:r>
              <a:rPr lang="en-US" dirty="0" smtClean="0"/>
              <a:t>In </a:t>
            </a:r>
            <a:r>
              <a:rPr lang="en-US" dirty="0"/>
              <a:t>general, the operations that might be desirable from a user's perspective could be made up of different selections of parts of the subsystems.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Façade Design Pattern - Definition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1580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524000"/>
            <a:ext cx="6248400" cy="4472539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UML Class Diagram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0014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Façade Design Pattern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00"/>
            <a:ext cx="8547766" cy="429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855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04" y="1524000"/>
            <a:ext cx="8974695" cy="51816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Façade Design Pattern</a:t>
            </a:r>
          </a:p>
        </p:txBody>
      </p:sp>
    </p:spTree>
    <p:extLst>
      <p:ext uri="{BB962C8B-B14F-4D97-AF65-F5344CB8AC3E}">
        <p14:creationId xmlns:p14="http://schemas.microsoft.com/office/powerpoint/2010/main" val="4221715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0"/>
            <a:ext cx="8999538" cy="7143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dirty="0" smtClean="0"/>
              <a:t>Facade Pattern</a:t>
            </a:r>
          </a:p>
        </p:txBody>
      </p:sp>
      <p:sp>
        <p:nvSpPr>
          <p:cNvPr id="4102" name="Text Box 3"/>
          <p:cNvSpPr txBox="1">
            <a:spLocks noChangeArrowheads="1"/>
          </p:cNvSpPr>
          <p:nvPr/>
        </p:nvSpPr>
        <p:spPr bwMode="auto">
          <a:xfrm>
            <a:off x="0" y="620713"/>
            <a:ext cx="914400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i="1" dirty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Arial" pitchFamily="34" charset="0"/>
              </a:rPr>
              <a:t>Facade Pattern</a:t>
            </a:r>
          </a:p>
          <a:p>
            <a:pPr eaLnBrk="0" hangingPunct="0">
              <a:defRPr/>
            </a:pPr>
            <a:r>
              <a:rPr lang="en-US" altLang="zh-CN" dirty="0">
                <a:solidFill>
                  <a:schemeClr val="tx2">
                    <a:lumMod val="40000"/>
                    <a:lumOff val="60000"/>
                  </a:schemeClr>
                </a:solidFill>
                <a:latin typeface="MonotypeSorts"/>
                <a:cs typeface="Arial" pitchFamily="34" charset="0"/>
              </a:rPr>
              <a:t>1) </a:t>
            </a:r>
            <a:r>
              <a:rPr lang="en-US" altLang="zh-CN" dirty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Arial" pitchFamily="34" charset="0"/>
              </a:rPr>
              <a:t>Provides a unified interface to a set of objects in a subsystem.</a:t>
            </a:r>
          </a:p>
          <a:p>
            <a:pPr eaLnBrk="0" hangingPunct="0">
              <a:defRPr/>
            </a:pPr>
            <a:r>
              <a:rPr lang="en-US" altLang="zh-CN" dirty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Arial" pitchFamily="34" charset="0"/>
              </a:rPr>
              <a:t>A facade defines a higher-level interface that makes the</a:t>
            </a:r>
          </a:p>
          <a:p>
            <a:pPr eaLnBrk="0" hangingPunct="0">
              <a:defRPr/>
            </a:pPr>
            <a:r>
              <a:rPr lang="en-US" altLang="zh-CN" dirty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Arial" pitchFamily="34" charset="0"/>
              </a:rPr>
              <a:t>subsystem easier to use (i.e. it abstracts out the gory details)</a:t>
            </a:r>
          </a:p>
          <a:p>
            <a:pPr eaLnBrk="0" hangingPunct="0">
              <a:defRPr/>
            </a:pPr>
            <a:r>
              <a:rPr lang="en-US" altLang="zh-CN" dirty="0">
                <a:solidFill>
                  <a:schemeClr val="tx2">
                    <a:lumMod val="40000"/>
                    <a:lumOff val="60000"/>
                  </a:schemeClr>
                </a:solidFill>
                <a:latin typeface="MonotypeSorts"/>
                <a:cs typeface="Arial" pitchFamily="34" charset="0"/>
              </a:rPr>
              <a:t>2) </a:t>
            </a:r>
            <a:r>
              <a:rPr lang="en-US" altLang="zh-CN" dirty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Arial" pitchFamily="34" charset="0"/>
              </a:rPr>
              <a:t>Facades allow us to provide a closed architecture</a:t>
            </a:r>
          </a:p>
        </p:txBody>
      </p:sp>
      <p:graphicFrame>
        <p:nvGraphicFramePr>
          <p:cNvPr id="4098" name="Object 4"/>
          <p:cNvGraphicFramePr>
            <a:graphicFrameLocks noChangeAspect="1"/>
          </p:cNvGraphicFramePr>
          <p:nvPr/>
        </p:nvGraphicFramePr>
        <p:xfrm>
          <a:off x="539750" y="2708275"/>
          <a:ext cx="8153400" cy="335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5" name="位图图像" r:id="rId4" imgW="5420482" imgH="2133898" progId="Paint.Picture">
                  <p:embed/>
                </p:oleObj>
              </mc:Choice>
              <mc:Fallback>
                <p:oleObj name="位图图像" r:id="rId4" imgW="5420482" imgH="2133898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2708275"/>
                        <a:ext cx="8153400" cy="335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581972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143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dirty="0" smtClean="0"/>
              <a:t>Open vs Closed Architecture</a:t>
            </a:r>
          </a:p>
        </p:txBody>
      </p:sp>
      <p:sp>
        <p:nvSpPr>
          <p:cNvPr id="5126" name="Text Box 3"/>
          <p:cNvSpPr txBox="1">
            <a:spLocks noChangeArrowheads="1"/>
          </p:cNvSpPr>
          <p:nvPr/>
        </p:nvSpPr>
        <p:spPr bwMode="auto">
          <a:xfrm>
            <a:off x="250825" y="765175"/>
            <a:ext cx="56388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400" i="1" dirty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Arial" pitchFamily="34" charset="0"/>
              </a:rPr>
              <a:t>Open </a:t>
            </a:r>
            <a:r>
              <a:rPr lang="en-US" altLang="zh-CN" sz="2400" i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Arial" pitchFamily="34" charset="0"/>
              </a:rPr>
              <a:t>vs</a:t>
            </a:r>
            <a:r>
              <a:rPr lang="en-US" altLang="zh-CN" sz="2400" i="1" dirty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Arial" pitchFamily="34" charset="0"/>
              </a:rPr>
              <a:t> Closed Architecture</a:t>
            </a:r>
          </a:p>
          <a:p>
            <a:pPr eaLnBrk="0" hangingPunct="0">
              <a:defRPr/>
            </a:pPr>
            <a:r>
              <a:rPr lang="en-US" altLang="zh-CN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MonotypeSorts"/>
                <a:cs typeface="Arial" pitchFamily="34" charset="0"/>
              </a:rPr>
              <a:t>1) </a:t>
            </a:r>
            <a:r>
              <a:rPr lang="en-US" altLang="zh-CN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Arial" pitchFamily="34" charset="0"/>
              </a:rPr>
              <a:t>Open architecture:</a:t>
            </a:r>
          </a:p>
          <a:p>
            <a:pPr eaLnBrk="0" hangingPunct="0">
              <a:defRPr/>
            </a:pPr>
            <a:r>
              <a:rPr lang="en-US" altLang="zh-CN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Wingdings" pitchFamily="2" charset="2"/>
                <a:cs typeface="Arial" pitchFamily="34" charset="0"/>
              </a:rPr>
              <a:t>w </a:t>
            </a:r>
            <a:r>
              <a:rPr lang="en-US" altLang="zh-CN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Arial" pitchFamily="34" charset="0"/>
              </a:rPr>
              <a:t>Any dealer management system can call any component or class operation of the PAID databases.</a:t>
            </a:r>
          </a:p>
          <a:p>
            <a:pPr eaLnBrk="0" hangingPunct="0">
              <a:defRPr/>
            </a:pPr>
            <a:r>
              <a:rPr lang="en-US" altLang="zh-CN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MonotypeSorts"/>
                <a:cs typeface="Arial" pitchFamily="34" charset="0"/>
              </a:rPr>
              <a:t>2) </a:t>
            </a:r>
            <a:r>
              <a:rPr lang="en-US" altLang="zh-CN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Arial" pitchFamily="34" charset="0"/>
              </a:rPr>
              <a:t>Why is this good</a:t>
            </a:r>
            <a:r>
              <a:rPr lang="en-US" altLang="zh-CN" sz="24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Arial" pitchFamily="34" charset="0"/>
              </a:rPr>
              <a:t>? </a:t>
            </a:r>
            <a:endParaRPr lang="en-US" altLang="zh-CN" sz="2400" dirty="0">
              <a:solidFill>
                <a:schemeClr val="tx2">
                  <a:lumMod val="40000"/>
                  <a:lumOff val="60000"/>
                </a:schemeClr>
              </a:solidFill>
              <a:latin typeface="Times New Roman" pitchFamily="18" charset="0"/>
              <a:cs typeface="Arial" pitchFamily="34" charset="0"/>
            </a:endParaRPr>
          </a:p>
          <a:p>
            <a:pPr eaLnBrk="0" hangingPunct="0">
              <a:defRPr/>
            </a:pPr>
            <a:r>
              <a:rPr lang="en-US" altLang="zh-CN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Wingdings" pitchFamily="2" charset="2"/>
                <a:cs typeface="Arial" pitchFamily="34" charset="0"/>
              </a:rPr>
              <a:t>w </a:t>
            </a:r>
            <a:r>
              <a:rPr lang="en-US" altLang="zh-CN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Arial" pitchFamily="34" charset="0"/>
              </a:rPr>
              <a:t>Efficiency</a:t>
            </a:r>
          </a:p>
          <a:p>
            <a:pPr eaLnBrk="0" hangingPunct="0">
              <a:defRPr/>
            </a:pPr>
            <a:r>
              <a:rPr lang="en-US" altLang="zh-CN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MonotypeSorts"/>
                <a:cs typeface="Arial" pitchFamily="34" charset="0"/>
              </a:rPr>
              <a:t>3) </a:t>
            </a:r>
            <a:r>
              <a:rPr lang="en-US" altLang="zh-CN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Arial" pitchFamily="34" charset="0"/>
              </a:rPr>
              <a:t>Why is this bad?</a:t>
            </a:r>
          </a:p>
          <a:p>
            <a:pPr eaLnBrk="0" hangingPunct="0">
              <a:defRPr/>
            </a:pPr>
            <a:r>
              <a:rPr lang="en-US" altLang="zh-CN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Wingdings" pitchFamily="2" charset="2"/>
                <a:cs typeface="Arial" pitchFamily="34" charset="0"/>
              </a:rPr>
              <a:t>w </a:t>
            </a:r>
            <a:r>
              <a:rPr lang="en-US" altLang="zh-CN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Arial" pitchFamily="34" charset="0"/>
              </a:rPr>
              <a:t>Can’t expect the client to understand how the subsystem works or any of the complex relationships that may exist within the subsystem.</a:t>
            </a:r>
          </a:p>
          <a:p>
            <a:pPr eaLnBrk="0" hangingPunct="0">
              <a:defRPr/>
            </a:pPr>
            <a:r>
              <a:rPr lang="en-US" altLang="zh-CN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Wingdings" pitchFamily="2" charset="2"/>
                <a:cs typeface="Arial" pitchFamily="34" charset="0"/>
              </a:rPr>
              <a:t>w </a:t>
            </a:r>
            <a:r>
              <a:rPr lang="en-US" altLang="zh-CN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Arial" pitchFamily="34" charset="0"/>
              </a:rPr>
              <a:t>We can (pretty much) be assured that the subsystem will be</a:t>
            </a:r>
          </a:p>
          <a:p>
            <a:pPr eaLnBrk="0" hangingPunct="0">
              <a:defRPr/>
            </a:pPr>
            <a:r>
              <a:rPr lang="en-US" altLang="zh-CN" sz="2400" dirty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Arial" pitchFamily="34" charset="0"/>
              </a:rPr>
              <a:t>misused, leading to non-portable code</a:t>
            </a:r>
          </a:p>
        </p:txBody>
      </p:sp>
      <p:graphicFrame>
        <p:nvGraphicFramePr>
          <p:cNvPr id="5122" name="Object 4"/>
          <p:cNvGraphicFramePr>
            <a:graphicFrameLocks noChangeAspect="1"/>
          </p:cNvGraphicFramePr>
          <p:nvPr/>
        </p:nvGraphicFramePr>
        <p:xfrm>
          <a:off x="6084888" y="1125538"/>
          <a:ext cx="2895600" cy="403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9" name="位图图像" r:id="rId4" imgW="2742857" imgH="3095238" progId="Paint.Picture">
                  <p:embed/>
                </p:oleObj>
              </mc:Choice>
              <mc:Fallback>
                <p:oleObj name="位图图像" r:id="rId4" imgW="2742857" imgH="3095238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4888" y="1125538"/>
                        <a:ext cx="2895600" cy="403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870077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075738" cy="714375"/>
          </a:xfrm>
        </p:spPr>
        <p:txBody>
          <a:bodyPr/>
          <a:lstStyle/>
          <a:p>
            <a:pPr eaLnBrk="1" hangingPunct="1"/>
            <a:r>
              <a:rPr lang="en-US" altLang="zh-CN" sz="2600" dirty="0" smtClean="0"/>
              <a:t>Realizing a Closed Architecture with a Facade</a:t>
            </a:r>
            <a:endParaRPr lang="en-US" altLang="zh-CN" dirty="0" smtClean="0"/>
          </a:p>
        </p:txBody>
      </p:sp>
      <p:sp>
        <p:nvSpPr>
          <p:cNvPr id="6150" name="Text Box 3"/>
          <p:cNvSpPr txBox="1">
            <a:spLocks noChangeArrowheads="1"/>
          </p:cNvSpPr>
          <p:nvPr/>
        </p:nvSpPr>
        <p:spPr bwMode="auto">
          <a:xfrm>
            <a:off x="214313" y="714375"/>
            <a:ext cx="5184775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i="1" dirty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Arial" pitchFamily="34" charset="0"/>
              </a:rPr>
              <a:t>Realizing a Closed Architecture with a Facade</a:t>
            </a:r>
          </a:p>
          <a:p>
            <a:pPr eaLnBrk="0" hangingPunct="0">
              <a:defRPr/>
            </a:pPr>
            <a:r>
              <a:rPr lang="en-US" altLang="zh-CN" sz="2800" dirty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Arial" pitchFamily="34" charset="0"/>
              </a:rPr>
              <a:t>1) The subsystem decides exactly how it is accessed.</a:t>
            </a:r>
          </a:p>
          <a:p>
            <a:pPr eaLnBrk="0" hangingPunct="0">
              <a:defRPr/>
            </a:pPr>
            <a:r>
              <a:rPr lang="en-US" altLang="zh-CN" sz="2800" dirty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Arial" pitchFamily="34" charset="0"/>
              </a:rPr>
              <a:t>2) No need to worry about misuse by clients</a:t>
            </a:r>
          </a:p>
          <a:p>
            <a:pPr eaLnBrk="0" hangingPunct="0">
              <a:defRPr/>
            </a:pPr>
            <a:r>
              <a:rPr lang="en-US" altLang="zh-CN" sz="2800" dirty="0">
                <a:solidFill>
                  <a:schemeClr val="tx2">
                    <a:lumMod val="40000"/>
                    <a:lumOff val="60000"/>
                  </a:schemeClr>
                </a:solidFill>
                <a:latin typeface="MonotypeSorts"/>
                <a:cs typeface="Arial" pitchFamily="34" charset="0"/>
              </a:rPr>
              <a:t>3) </a:t>
            </a:r>
            <a:r>
              <a:rPr lang="en-US" altLang="zh-CN" sz="2800" dirty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Arial" pitchFamily="34" charset="0"/>
              </a:rPr>
              <a:t>If a façade is used the subsystem can be used in an early integration</a:t>
            </a:r>
          </a:p>
          <a:p>
            <a:pPr eaLnBrk="0" hangingPunct="0">
              <a:defRPr/>
            </a:pPr>
            <a:r>
              <a:rPr lang="en-US" altLang="zh-CN" sz="2800" dirty="0">
                <a:solidFill>
                  <a:schemeClr val="tx2">
                    <a:lumMod val="40000"/>
                    <a:lumOff val="60000"/>
                  </a:schemeClr>
                </a:solidFill>
                <a:latin typeface="Wingdings" pitchFamily="2" charset="2"/>
                <a:cs typeface="Arial" pitchFamily="34" charset="0"/>
              </a:rPr>
              <a:t>w </a:t>
            </a:r>
            <a:r>
              <a:rPr lang="en-US" altLang="zh-CN" sz="2800" dirty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Arial" pitchFamily="34" charset="0"/>
              </a:rPr>
              <a:t>We need to write only a driver</a:t>
            </a:r>
          </a:p>
        </p:txBody>
      </p:sp>
      <p:graphicFrame>
        <p:nvGraphicFramePr>
          <p:cNvPr id="614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2232374"/>
              </p:ext>
            </p:extLst>
          </p:nvPr>
        </p:nvGraphicFramePr>
        <p:xfrm>
          <a:off x="5508625" y="981075"/>
          <a:ext cx="2828925" cy="3762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3" name="Bitmap Image" r:id="rId4" imgW="2828880" imgH="3762360" progId="Paint.Picture">
                  <p:embed/>
                </p:oleObj>
              </mc:Choice>
              <mc:Fallback>
                <p:oleObj name="Bitmap Image" r:id="rId4" imgW="2828880" imgH="3762360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625" y="981075"/>
                        <a:ext cx="2828925" cy="3762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786244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Every morning when I go for jogging, I have to make the following changes in my Windows phone device:</a:t>
            </a:r>
          </a:p>
          <a:p>
            <a:pPr lvl="1"/>
            <a:r>
              <a:rPr lang="en-US" dirty="0"/>
              <a:t>Turn off the </a:t>
            </a:r>
            <a:r>
              <a:rPr lang="en-US" dirty="0" err="1"/>
              <a:t>wifi</a:t>
            </a:r>
            <a:endParaRPr lang="en-US" dirty="0"/>
          </a:p>
          <a:p>
            <a:pPr lvl="1"/>
            <a:r>
              <a:rPr lang="en-US" dirty="0"/>
              <a:t>Switch on the Mobile Data</a:t>
            </a:r>
          </a:p>
          <a:p>
            <a:pPr lvl="1"/>
            <a:r>
              <a:rPr lang="en-US" dirty="0"/>
              <a:t>Turn on the GPS</a:t>
            </a:r>
          </a:p>
          <a:p>
            <a:pPr lvl="1"/>
            <a:r>
              <a:rPr lang="en-US" dirty="0"/>
              <a:t>Turn on the Music</a:t>
            </a:r>
          </a:p>
          <a:p>
            <a:pPr lvl="1"/>
            <a:r>
              <a:rPr lang="en-US" dirty="0"/>
              <a:t>Start the Sports-Tracker</a:t>
            </a:r>
          </a:p>
          <a:p>
            <a:r>
              <a:rPr lang="en-US" dirty="0"/>
              <a:t>And after coming back from jogging, </a:t>
            </a:r>
            <a:r>
              <a:rPr lang="en-US" dirty="0" err="1"/>
              <a:t>follwing</a:t>
            </a:r>
            <a:r>
              <a:rPr lang="en-US" dirty="0"/>
              <a:t> needs to be done from my part:</a:t>
            </a:r>
          </a:p>
          <a:p>
            <a:pPr lvl="1"/>
            <a:r>
              <a:rPr lang="en-US" dirty="0"/>
              <a:t>Share Sports tracker stats on twitter and </a:t>
            </a:r>
            <a:r>
              <a:rPr lang="en-US" dirty="0" err="1"/>
              <a:t>facebook</a:t>
            </a:r>
            <a:endParaRPr lang="en-US" dirty="0"/>
          </a:p>
          <a:p>
            <a:pPr lvl="1"/>
            <a:r>
              <a:rPr lang="en-US" dirty="0"/>
              <a:t>Stop the Sports Tracker</a:t>
            </a:r>
          </a:p>
          <a:p>
            <a:pPr lvl="1"/>
            <a:r>
              <a:rPr lang="en-US" dirty="0"/>
              <a:t>Turn off the Music</a:t>
            </a:r>
          </a:p>
          <a:p>
            <a:pPr lvl="1"/>
            <a:r>
              <a:rPr lang="en-US" dirty="0"/>
              <a:t>Turn off the GPS</a:t>
            </a:r>
          </a:p>
          <a:p>
            <a:pPr lvl="1"/>
            <a:r>
              <a:rPr lang="en-US" dirty="0"/>
              <a:t>Turn off the Mobile Data</a:t>
            </a:r>
          </a:p>
          <a:p>
            <a:pPr lvl="1"/>
            <a:r>
              <a:rPr lang="en-US" dirty="0"/>
              <a:t>Turn on the </a:t>
            </a:r>
            <a:r>
              <a:rPr lang="en-US" dirty="0" err="1"/>
              <a:t>wifi</a:t>
            </a:r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Example - </a:t>
            </a:r>
            <a:r>
              <a:rPr lang="en-US" b="0" dirty="0">
                <a:effectLst/>
              </a:rPr>
              <a:t>I</a:t>
            </a:r>
            <a:r>
              <a:rPr lang="en-US" b="0" dirty="0" smtClean="0">
                <a:effectLst/>
              </a:rPr>
              <a:t>mplementing </a:t>
            </a:r>
            <a:r>
              <a:rPr lang="en-US" b="0" dirty="0">
                <a:effectLst/>
              </a:rPr>
              <a:t>a hypothetical facade object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0968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194</TotalTime>
  <Words>457</Words>
  <Application>Microsoft Office PowerPoint</Application>
  <PresentationFormat>On-screen Show (4:3)</PresentationFormat>
  <Paragraphs>75</Paragraphs>
  <Slides>15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Concourse</vt:lpstr>
      <vt:lpstr>位图图像</vt:lpstr>
      <vt:lpstr>Bitmap Image</vt:lpstr>
      <vt:lpstr>Façade Design Pattern</vt:lpstr>
      <vt:lpstr>Façade Design Pattern - Definition</vt:lpstr>
      <vt:lpstr>UML Class Diagram</vt:lpstr>
      <vt:lpstr>Façade Design Pattern</vt:lpstr>
      <vt:lpstr>Façade Design Pattern</vt:lpstr>
      <vt:lpstr>Facade Pattern</vt:lpstr>
      <vt:lpstr>Open vs Closed Architecture</vt:lpstr>
      <vt:lpstr>Realizing a Closed Architecture with a Facade</vt:lpstr>
      <vt:lpstr>Example - Implementing a hypothetical facade object</vt:lpstr>
      <vt:lpstr>C# Example: Façade Implementation </vt:lpstr>
      <vt:lpstr>C# Example: Façade Implementation </vt:lpstr>
      <vt:lpstr>C# Example: Façade Implementation </vt:lpstr>
      <vt:lpstr>C# Example: Façade Implementation </vt:lpstr>
      <vt:lpstr>Façade Example</vt:lpstr>
      <vt:lpstr>Example Reference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Fawad Ahmed Khan/IT/Development</dc:creator>
  <cp:lastModifiedBy>Fawad Ahmed Khan/IT/Development</cp:lastModifiedBy>
  <cp:revision>50</cp:revision>
  <dcterms:created xsi:type="dcterms:W3CDTF">2006-08-16T00:00:00Z</dcterms:created>
  <dcterms:modified xsi:type="dcterms:W3CDTF">2014-03-09T18:57:14Z</dcterms:modified>
</cp:coreProperties>
</file>