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8" r:id="rId3"/>
    <p:sldId id="272" r:id="rId4"/>
    <p:sldId id="274" r:id="rId5"/>
    <p:sldId id="275" r:id="rId6"/>
    <p:sldId id="270" r:id="rId7"/>
    <p:sldId id="271" r:id="rId8"/>
    <p:sldId id="263" r:id="rId9"/>
    <p:sldId id="258" r:id="rId10"/>
    <p:sldId id="269" r:id="rId11"/>
    <p:sldId id="259" r:id="rId12"/>
    <p:sldId id="260" r:id="rId13"/>
    <p:sldId id="261" r:id="rId14"/>
    <p:sldId id="262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E449B-3C60-4C55-A4BD-727AAB461953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335D-4DEB-4C40-9FB7-1AB6C3D3D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9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ea typeface="Lucida Sans Unicode" charset="0"/>
              <a:cs typeface="Lucida Sans Unicode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ea typeface="Lucida Sans Unicode" charset="0"/>
              <a:cs typeface="Lucida Sans Unicode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ea typeface="Lucida Sans Unicode" charset="0"/>
              <a:cs typeface="Lucida Sans Unicode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C0A156-DBA1-4496-849C-DFDE7BBFE9BE}" type="datetime1">
              <a:rPr lang="en-US" smtClean="0"/>
              <a:t>2/24/2014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C256CB-1013-413D-9A4D-7886208B86D3}" type="datetime1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B410EB-B490-43A8-9C29-E61F00C8AE79}" type="datetime1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692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7C0203-0260-4F66-9E7E-39AB4DA02F38}" type="datetime1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23E4F-C6BF-4FC5-9DAD-CC501283AD37}" type="datetime1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E629F5-2672-4BBD-9115-D73A7D50B889}" type="datetime1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099E9-B606-4E01-92C7-DE91ECE32057}" type="datetime1">
              <a:rPr lang="en-US" smtClean="0"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7C7C96-86C8-492E-A7D3-ACC901B603D2}" type="datetime1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E8DE0B-22A1-42E0-AED0-B1E10C398649}" type="datetime1">
              <a:rPr lang="en-US" smtClean="0"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801120-0950-44B2-B896-FC9456BF073A}" type="datetime1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D1E3F6-6A4F-48D6-ACC8-18ECADA9B73A}" type="datetime1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0E08906-E9B2-4FE8-8966-5D3AEF1F3D94}" type="datetime1">
              <a:rPr lang="en-US" smtClean="0"/>
              <a:t>2/24/2014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Engineering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5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3"/>
          <p:cNvSpPr>
            <a:spLocks noChangeArrowheads="1"/>
          </p:cNvSpPr>
          <p:nvPr/>
        </p:nvSpPr>
        <p:spPr bwMode="auto">
          <a:xfrm>
            <a:off x="1831975" y="5335588"/>
            <a:ext cx="1060450" cy="568325"/>
          </a:xfrm>
          <a:prstGeom prst="roundRect">
            <a:avLst>
              <a:gd name="adj" fmla="val 27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GB" altLang="en-US" sz="1600">
                <a:solidFill>
                  <a:srgbClr val="000000"/>
                </a:solidFill>
              </a:rPr>
              <a:t>Data/Class</a:t>
            </a:r>
          </a:p>
          <a:p>
            <a:pPr eaLnBrk="1" hangingPunct="1"/>
            <a:r>
              <a:rPr lang="en-GB" altLang="en-US" sz="1600">
                <a:solidFill>
                  <a:srgbClr val="000000"/>
                </a:solidFill>
              </a:rPr>
              <a:t>Elements</a:t>
            </a:r>
          </a:p>
        </p:txBody>
      </p:sp>
      <p:sp>
        <p:nvSpPr>
          <p:cNvPr id="23557" name="AutoShape 4"/>
          <p:cNvSpPr>
            <a:spLocks noChangeArrowheads="1"/>
          </p:cNvSpPr>
          <p:nvPr/>
        </p:nvSpPr>
        <p:spPr bwMode="auto">
          <a:xfrm>
            <a:off x="4471988" y="5335588"/>
            <a:ext cx="931862" cy="568325"/>
          </a:xfrm>
          <a:prstGeom prst="roundRect">
            <a:avLst>
              <a:gd name="adj" fmla="val 27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GB" altLang="en-US" sz="1600">
                <a:solidFill>
                  <a:srgbClr val="000000"/>
                </a:solidFill>
              </a:rPr>
              <a:t>Interface</a:t>
            </a:r>
          </a:p>
          <a:p>
            <a:pPr eaLnBrk="1" hangingPunct="1"/>
            <a:r>
              <a:rPr lang="en-GB" altLang="en-US" sz="1600">
                <a:solidFill>
                  <a:srgbClr val="000000"/>
                </a:solidFill>
              </a:rPr>
              <a:t>Elements</a:t>
            </a:r>
          </a:p>
        </p:txBody>
      </p:sp>
      <p:sp>
        <p:nvSpPr>
          <p:cNvPr id="23558" name="AutoShape 5"/>
          <p:cNvSpPr>
            <a:spLocks noChangeArrowheads="1"/>
          </p:cNvSpPr>
          <p:nvPr/>
        </p:nvSpPr>
        <p:spPr bwMode="auto">
          <a:xfrm>
            <a:off x="3068638" y="5335588"/>
            <a:ext cx="1250950" cy="568325"/>
          </a:xfrm>
          <a:prstGeom prst="roundRect">
            <a:avLst>
              <a:gd name="adj" fmla="val 27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GB" altLang="en-US" sz="1600">
                <a:solidFill>
                  <a:srgbClr val="000000"/>
                </a:solidFill>
              </a:rPr>
              <a:t>Architectural</a:t>
            </a:r>
          </a:p>
          <a:p>
            <a:pPr eaLnBrk="1" hangingPunct="1"/>
            <a:r>
              <a:rPr lang="en-GB" altLang="en-US" sz="1600">
                <a:solidFill>
                  <a:srgbClr val="000000"/>
                </a:solidFill>
              </a:rPr>
              <a:t>Elements</a:t>
            </a:r>
          </a:p>
        </p:txBody>
      </p:sp>
      <p:sp>
        <p:nvSpPr>
          <p:cNvPr id="23559" name="AutoShape 6"/>
          <p:cNvSpPr>
            <a:spLocks noChangeArrowheads="1"/>
          </p:cNvSpPr>
          <p:nvPr/>
        </p:nvSpPr>
        <p:spPr bwMode="auto">
          <a:xfrm>
            <a:off x="5568950" y="5335588"/>
            <a:ext cx="1589088" cy="568325"/>
          </a:xfrm>
          <a:prstGeom prst="roundRect">
            <a:avLst>
              <a:gd name="adj" fmla="val 27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GB" altLang="en-US" sz="1600">
                <a:solidFill>
                  <a:srgbClr val="000000"/>
                </a:solidFill>
              </a:rPr>
              <a:t>Component-level</a:t>
            </a:r>
          </a:p>
          <a:p>
            <a:pPr eaLnBrk="1" hangingPunct="1"/>
            <a:r>
              <a:rPr lang="en-GB" altLang="en-US" sz="1600">
                <a:solidFill>
                  <a:srgbClr val="000000"/>
                </a:solidFill>
              </a:rPr>
              <a:t>Elements</a:t>
            </a:r>
          </a:p>
        </p:txBody>
      </p:sp>
      <p:sp>
        <p:nvSpPr>
          <p:cNvPr id="23560" name="AutoShape 7"/>
          <p:cNvSpPr>
            <a:spLocks noChangeArrowheads="1"/>
          </p:cNvSpPr>
          <p:nvPr/>
        </p:nvSpPr>
        <p:spPr bwMode="auto">
          <a:xfrm>
            <a:off x="7342188" y="5335588"/>
            <a:ext cx="1643062" cy="568325"/>
          </a:xfrm>
          <a:prstGeom prst="roundRect">
            <a:avLst>
              <a:gd name="adj" fmla="val 27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GB" altLang="en-US" sz="1600">
                <a:solidFill>
                  <a:srgbClr val="000000"/>
                </a:solidFill>
              </a:rPr>
              <a:t>Deployment-level</a:t>
            </a:r>
          </a:p>
          <a:p>
            <a:pPr eaLnBrk="1" hangingPunct="1"/>
            <a:r>
              <a:rPr lang="en-GB" altLang="en-US" sz="1600">
                <a:solidFill>
                  <a:srgbClr val="000000"/>
                </a:solidFill>
              </a:rPr>
              <a:t>Elements</a:t>
            </a:r>
          </a:p>
        </p:txBody>
      </p:sp>
      <p:sp>
        <p:nvSpPr>
          <p:cNvPr id="23561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Principle #1 Design must be traceable to the analysis </a:t>
            </a:r>
            <a:r>
              <a:rPr lang="en-US" dirty="0" smtClean="0"/>
              <a:t>model</a:t>
            </a:r>
            <a:endParaRPr lang="en-GB" altLang="en-US" sz="2200" dirty="0" smtClean="0"/>
          </a:p>
        </p:txBody>
      </p:sp>
      <p:grpSp>
        <p:nvGrpSpPr>
          <p:cNvPr id="23562" name="Group 9"/>
          <p:cNvGrpSpPr>
            <a:grpSpLocks/>
          </p:cNvGrpSpPr>
          <p:nvPr/>
        </p:nvGrpSpPr>
        <p:grpSpPr bwMode="auto">
          <a:xfrm>
            <a:off x="1828800" y="2366963"/>
            <a:ext cx="7085013" cy="374650"/>
            <a:chOff x="1152" y="1491"/>
            <a:chExt cx="4463" cy="236"/>
          </a:xfrm>
        </p:grpSpPr>
        <p:sp>
          <p:nvSpPr>
            <p:cNvPr id="23577" name="AutoShape 10"/>
            <p:cNvSpPr>
              <a:spLocks noChangeArrowheads="1"/>
            </p:cNvSpPr>
            <p:nvPr/>
          </p:nvSpPr>
          <p:spPr bwMode="auto">
            <a:xfrm>
              <a:off x="1152" y="1491"/>
              <a:ext cx="4464" cy="237"/>
            </a:xfrm>
            <a:prstGeom prst="roundRect">
              <a:avLst>
                <a:gd name="adj" fmla="val 421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3578" name="Text Box 11"/>
            <p:cNvSpPr txBox="1">
              <a:spLocks noChangeArrowheads="1"/>
            </p:cNvSpPr>
            <p:nvPr/>
          </p:nvSpPr>
          <p:spPr bwMode="auto">
            <a:xfrm>
              <a:off x="1152" y="1491"/>
              <a:ext cx="4464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800" b="1">
                  <a:solidFill>
                    <a:srgbClr val="000000"/>
                  </a:solidFill>
                </a:rPr>
                <a:t> Analysis  model</a:t>
              </a:r>
            </a:p>
          </p:txBody>
        </p:sp>
      </p:grpSp>
      <p:grpSp>
        <p:nvGrpSpPr>
          <p:cNvPr id="23563" name="Group 12"/>
          <p:cNvGrpSpPr>
            <a:grpSpLocks/>
          </p:cNvGrpSpPr>
          <p:nvPr/>
        </p:nvGrpSpPr>
        <p:grpSpPr bwMode="auto">
          <a:xfrm>
            <a:off x="1828800" y="4191000"/>
            <a:ext cx="7085013" cy="374650"/>
            <a:chOff x="1152" y="2640"/>
            <a:chExt cx="4463" cy="236"/>
          </a:xfrm>
        </p:grpSpPr>
        <p:sp>
          <p:nvSpPr>
            <p:cNvPr id="23575" name="AutoShape 13"/>
            <p:cNvSpPr>
              <a:spLocks noChangeArrowheads="1"/>
            </p:cNvSpPr>
            <p:nvPr/>
          </p:nvSpPr>
          <p:spPr bwMode="auto">
            <a:xfrm>
              <a:off x="1152" y="2640"/>
              <a:ext cx="4464" cy="237"/>
            </a:xfrm>
            <a:prstGeom prst="roundRect">
              <a:avLst>
                <a:gd name="adj" fmla="val 421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3576" name="Text Box 14"/>
            <p:cNvSpPr txBox="1">
              <a:spLocks noChangeArrowheads="1"/>
            </p:cNvSpPr>
            <p:nvPr/>
          </p:nvSpPr>
          <p:spPr bwMode="auto">
            <a:xfrm>
              <a:off x="1152" y="2640"/>
              <a:ext cx="4464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800" b="1" dirty="0">
                  <a:solidFill>
                    <a:srgbClr val="000000"/>
                  </a:solidFill>
                </a:rPr>
                <a:t>  Design  model</a:t>
              </a:r>
            </a:p>
          </p:txBody>
        </p:sp>
      </p:grpSp>
      <p:sp>
        <p:nvSpPr>
          <p:cNvPr id="23564" name="Line 15"/>
          <p:cNvSpPr>
            <a:spLocks noChangeShapeType="1"/>
          </p:cNvSpPr>
          <p:nvPr/>
        </p:nvSpPr>
        <p:spPr bwMode="auto">
          <a:xfrm>
            <a:off x="2971800" y="16002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6"/>
          <p:cNvSpPr>
            <a:spLocks noChangeShapeType="1"/>
          </p:cNvSpPr>
          <p:nvPr/>
        </p:nvSpPr>
        <p:spPr bwMode="auto">
          <a:xfrm>
            <a:off x="4343400" y="16002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7"/>
          <p:cNvSpPr>
            <a:spLocks noChangeShapeType="1"/>
          </p:cNvSpPr>
          <p:nvPr/>
        </p:nvSpPr>
        <p:spPr bwMode="auto">
          <a:xfrm>
            <a:off x="5486400" y="16002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8"/>
          <p:cNvSpPr>
            <a:spLocks noChangeShapeType="1"/>
          </p:cNvSpPr>
          <p:nvPr/>
        </p:nvSpPr>
        <p:spPr bwMode="auto">
          <a:xfrm>
            <a:off x="7239000" y="16002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9"/>
          <p:cNvSpPr>
            <a:spLocks noChangeShapeType="1"/>
          </p:cNvSpPr>
          <p:nvPr/>
        </p:nvSpPr>
        <p:spPr bwMode="auto">
          <a:xfrm>
            <a:off x="1600200" y="16002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20"/>
          <p:cNvSpPr>
            <a:spLocks noChangeShapeType="1"/>
          </p:cNvSpPr>
          <p:nvPr/>
        </p:nvSpPr>
        <p:spPr bwMode="auto">
          <a:xfrm>
            <a:off x="1600200" y="6096000"/>
            <a:ext cx="73152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Freeform 23"/>
          <p:cNvSpPr>
            <a:spLocks noChangeArrowheads="1"/>
          </p:cNvSpPr>
          <p:nvPr/>
        </p:nvSpPr>
        <p:spPr bwMode="auto">
          <a:xfrm>
            <a:off x="4572000" y="2971800"/>
            <a:ext cx="763588" cy="838200"/>
          </a:xfrm>
          <a:custGeom>
            <a:avLst/>
            <a:gdLst>
              <a:gd name="T0" fmla="*/ 190627 w 2119"/>
              <a:gd name="T1" fmla="*/ 0 h 2330"/>
              <a:gd name="T2" fmla="*/ 190627 w 2119"/>
              <a:gd name="T3" fmla="*/ 628110 h 2330"/>
              <a:gd name="T4" fmla="*/ 0 w 2119"/>
              <a:gd name="T5" fmla="*/ 628110 h 2330"/>
              <a:gd name="T6" fmla="*/ 381614 w 2119"/>
              <a:gd name="T7" fmla="*/ 837840 h 2330"/>
              <a:gd name="T8" fmla="*/ 763228 w 2119"/>
              <a:gd name="T9" fmla="*/ 628110 h 2330"/>
              <a:gd name="T10" fmla="*/ 572240 w 2119"/>
              <a:gd name="T11" fmla="*/ 628110 h 2330"/>
              <a:gd name="T12" fmla="*/ 572240 w 2119"/>
              <a:gd name="T13" fmla="*/ 0 h 2330"/>
              <a:gd name="T14" fmla="*/ 190627 w 2119"/>
              <a:gd name="T15" fmla="*/ 0 h 23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19"/>
              <a:gd name="T25" fmla="*/ 0 h 2330"/>
              <a:gd name="T26" fmla="*/ 2119 w 2119"/>
              <a:gd name="T27" fmla="*/ 2330 h 23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19" h="2330">
                <a:moveTo>
                  <a:pt x="529" y="0"/>
                </a:moveTo>
                <a:lnTo>
                  <a:pt x="529" y="1746"/>
                </a:lnTo>
                <a:lnTo>
                  <a:pt x="0" y="1746"/>
                </a:lnTo>
                <a:lnTo>
                  <a:pt x="1059" y="2329"/>
                </a:lnTo>
                <a:lnTo>
                  <a:pt x="2118" y="1746"/>
                </a:lnTo>
                <a:lnTo>
                  <a:pt x="1588" y="1746"/>
                </a:lnTo>
                <a:lnTo>
                  <a:pt x="1588" y="0"/>
                </a:lnTo>
                <a:lnTo>
                  <a:pt x="529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4"/>
          <p:cNvSpPr>
            <a:spLocks noChangeArrowheads="1"/>
          </p:cNvSpPr>
          <p:nvPr/>
        </p:nvSpPr>
        <p:spPr bwMode="auto">
          <a:xfrm>
            <a:off x="3238500" y="2959100"/>
            <a:ext cx="849313" cy="849313"/>
          </a:xfrm>
          <a:custGeom>
            <a:avLst/>
            <a:gdLst>
              <a:gd name="T0" fmla="*/ 577734 w 2358"/>
              <a:gd name="T1" fmla="*/ 0 h 2359"/>
              <a:gd name="T2" fmla="*/ 135789 w 2358"/>
              <a:gd name="T3" fmla="*/ 447158 h 2359"/>
              <a:gd name="T4" fmla="*/ 0 w 2358"/>
              <a:gd name="T5" fmla="*/ 313227 h 2359"/>
              <a:gd name="T6" fmla="*/ 123543 w 2358"/>
              <a:gd name="T7" fmla="*/ 730503 h 2359"/>
              <a:gd name="T8" fmla="*/ 542436 w 2358"/>
              <a:gd name="T9" fmla="*/ 848953 h 2359"/>
              <a:gd name="T10" fmla="*/ 406647 w 2358"/>
              <a:gd name="T11" fmla="*/ 715021 h 2359"/>
              <a:gd name="T12" fmla="*/ 848953 w 2358"/>
              <a:gd name="T13" fmla="*/ 267863 h 2359"/>
              <a:gd name="T14" fmla="*/ 577734 w 2358"/>
              <a:gd name="T15" fmla="*/ 0 h 235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358"/>
              <a:gd name="T25" fmla="*/ 0 h 2359"/>
              <a:gd name="T26" fmla="*/ 2358 w 2358"/>
              <a:gd name="T27" fmla="*/ 2359 h 235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358" h="2359">
                <a:moveTo>
                  <a:pt x="1604" y="0"/>
                </a:moveTo>
                <a:lnTo>
                  <a:pt x="377" y="1242"/>
                </a:lnTo>
                <a:lnTo>
                  <a:pt x="0" y="870"/>
                </a:lnTo>
                <a:lnTo>
                  <a:pt x="343" y="2029"/>
                </a:lnTo>
                <a:lnTo>
                  <a:pt x="1506" y="2358"/>
                </a:lnTo>
                <a:lnTo>
                  <a:pt x="1129" y="1986"/>
                </a:lnTo>
                <a:lnTo>
                  <a:pt x="2357" y="744"/>
                </a:lnTo>
                <a:lnTo>
                  <a:pt x="1604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Freeform 25"/>
          <p:cNvSpPr>
            <a:spLocks noChangeArrowheads="1"/>
          </p:cNvSpPr>
          <p:nvPr/>
        </p:nvSpPr>
        <p:spPr bwMode="auto">
          <a:xfrm>
            <a:off x="5981700" y="2959100"/>
            <a:ext cx="849313" cy="849313"/>
          </a:xfrm>
          <a:custGeom>
            <a:avLst/>
            <a:gdLst>
              <a:gd name="T0" fmla="*/ 271218 w 2358"/>
              <a:gd name="T1" fmla="*/ 0 h 2359"/>
              <a:gd name="T2" fmla="*/ 713163 w 2358"/>
              <a:gd name="T3" fmla="*/ 447158 h 2359"/>
              <a:gd name="T4" fmla="*/ 848953 w 2358"/>
              <a:gd name="T5" fmla="*/ 313227 h 2359"/>
              <a:gd name="T6" fmla="*/ 725410 w 2358"/>
              <a:gd name="T7" fmla="*/ 730503 h 2359"/>
              <a:gd name="T8" fmla="*/ 306516 w 2358"/>
              <a:gd name="T9" fmla="*/ 848953 h 2359"/>
              <a:gd name="T10" fmla="*/ 442305 w 2358"/>
              <a:gd name="T11" fmla="*/ 715021 h 2359"/>
              <a:gd name="T12" fmla="*/ 0 w 2358"/>
              <a:gd name="T13" fmla="*/ 267863 h 2359"/>
              <a:gd name="T14" fmla="*/ 271218 w 2358"/>
              <a:gd name="T15" fmla="*/ 0 h 235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358"/>
              <a:gd name="T25" fmla="*/ 0 h 2359"/>
              <a:gd name="T26" fmla="*/ 2358 w 2358"/>
              <a:gd name="T27" fmla="*/ 2359 h 235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358" h="2359">
                <a:moveTo>
                  <a:pt x="753" y="0"/>
                </a:moveTo>
                <a:lnTo>
                  <a:pt x="1980" y="1242"/>
                </a:lnTo>
                <a:lnTo>
                  <a:pt x="2357" y="870"/>
                </a:lnTo>
                <a:lnTo>
                  <a:pt x="2014" y="2029"/>
                </a:lnTo>
                <a:lnTo>
                  <a:pt x="851" y="2358"/>
                </a:lnTo>
                <a:lnTo>
                  <a:pt x="1228" y="1986"/>
                </a:lnTo>
                <a:lnTo>
                  <a:pt x="0" y="744"/>
                </a:lnTo>
                <a:lnTo>
                  <a:pt x="753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37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Architecture is the Skelton of the system to be built.</a:t>
            </a:r>
          </a:p>
          <a:p>
            <a:r>
              <a:rPr lang="en-US" dirty="0" smtClean="0"/>
              <a:t>It affects:</a:t>
            </a:r>
          </a:p>
          <a:p>
            <a:pPr lvl="1"/>
            <a:r>
              <a:rPr lang="en-US" dirty="0" smtClean="0"/>
              <a:t>Interfaces</a:t>
            </a:r>
          </a:p>
          <a:p>
            <a:pPr lvl="1"/>
            <a:r>
              <a:rPr lang="en-US" dirty="0" smtClean="0"/>
              <a:t>Data Structures</a:t>
            </a:r>
          </a:p>
          <a:p>
            <a:pPr lvl="1"/>
            <a:r>
              <a:rPr lang="en-US" dirty="0" smtClean="0"/>
              <a:t>Program Control Flow</a:t>
            </a:r>
          </a:p>
          <a:p>
            <a:pPr lvl="1"/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The manner in which testing is conducted</a:t>
            </a:r>
          </a:p>
          <a:p>
            <a:pPr lvl="1"/>
            <a:r>
              <a:rPr lang="en-US" dirty="0" smtClean="0"/>
              <a:t>Maintainability</a:t>
            </a:r>
          </a:p>
          <a:p>
            <a:pPr lvl="1"/>
            <a:endParaRPr lang="en-US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Design should start with architectural consideration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Principle </a:t>
            </a:r>
            <a:r>
              <a:rPr lang="en-US" dirty="0" smtClean="0"/>
              <a:t>#2 Always consider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of data is as importance as design of processing functions.</a:t>
            </a:r>
          </a:p>
          <a:p>
            <a:r>
              <a:rPr lang="en-US" dirty="0" smtClean="0"/>
              <a:t>It simplifies:</a:t>
            </a:r>
          </a:p>
          <a:p>
            <a:pPr lvl="1"/>
            <a:r>
              <a:rPr lang="en-US" dirty="0" smtClean="0"/>
              <a:t>Program flow</a:t>
            </a:r>
          </a:p>
          <a:p>
            <a:pPr lvl="1"/>
            <a:r>
              <a:rPr lang="en-US" dirty="0" smtClean="0"/>
              <a:t>Implementation of software components</a:t>
            </a:r>
          </a:p>
          <a:p>
            <a:pPr lvl="1"/>
            <a:r>
              <a:rPr lang="en-US" dirty="0" smtClean="0"/>
              <a:t>Make Processing more efficient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#3 Data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manner in which data flows between components of system has much to do with processing efficiency, error propagation &amp; design simplicity.</a:t>
            </a:r>
          </a:p>
          <a:p>
            <a:r>
              <a:rPr lang="en-US" dirty="0" smtClean="0"/>
              <a:t>Well designed interfaces makes integration easier.</a:t>
            </a:r>
          </a:p>
          <a:p>
            <a:r>
              <a:rPr lang="en-US" dirty="0" smtClean="0"/>
              <a:t>Helps the tester in validating component functions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#4 Interface (internal &amp; external)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8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interface design should be tuned to the needs of the end-user.</a:t>
            </a:r>
          </a:p>
          <a:p>
            <a:r>
              <a:rPr lang="en-US" dirty="0" smtClean="0"/>
              <a:t>Poor interface design leads to the perception that software is bad.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#5 User </a:t>
            </a:r>
            <a:r>
              <a:rPr lang="en-US" dirty="0"/>
              <a:t>I</a:t>
            </a:r>
            <a:r>
              <a:rPr lang="en-US" dirty="0" smtClean="0"/>
              <a:t>nterface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Component level design should be functionally </a:t>
            </a:r>
            <a:r>
              <a:rPr lang="en-US" dirty="0" smtClean="0"/>
              <a:t>independent</a:t>
            </a:r>
          </a:p>
          <a:p>
            <a:r>
              <a:rPr lang="en-US" dirty="0" smtClean="0"/>
              <a:t>Functional independence is the measure of single mindedness of a software component.</a:t>
            </a:r>
          </a:p>
          <a:p>
            <a:r>
              <a:rPr lang="en-US" dirty="0" smtClean="0"/>
              <a:t>The functionality that is delivered by a component should be cohesive.</a:t>
            </a:r>
          </a:p>
          <a:p>
            <a:r>
              <a:rPr lang="en-US" dirty="0" smtClean="0"/>
              <a:t>Focus must be on one &amp; only one function or sub function.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#6 Component level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Coupling is achieved via component interface, by messaging, through global data.</a:t>
            </a:r>
          </a:p>
          <a:p>
            <a:r>
              <a:rPr lang="en-US" dirty="0" smtClean="0"/>
              <a:t>Level of coupling increase result in likelihood or error propagation &amp; effects overall maintainability of software.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#7 </a:t>
            </a:r>
            <a:r>
              <a:rPr lang="en-US" dirty="0"/>
              <a:t>Component </a:t>
            </a:r>
            <a:r>
              <a:rPr lang="en-US" dirty="0" smtClean="0"/>
              <a:t>should be loosely coupled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design is to communicate information to programmers, testers and to those who maintain the software.</a:t>
            </a:r>
          </a:p>
          <a:p>
            <a:r>
              <a:rPr lang="en-US" dirty="0" smtClean="0"/>
              <a:t>If design is difficult to understand; it will not server as an effective communication medium.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#8 Design representation should be easily understandable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iterations work to refine the design &amp; correct errors.</a:t>
            </a:r>
          </a:p>
          <a:p>
            <a:r>
              <a:rPr lang="en-US" dirty="0" smtClean="0"/>
              <a:t>Later design iterations should strive to make the design as simple as possible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Principle </a:t>
            </a:r>
            <a:r>
              <a:rPr lang="en-US" dirty="0" smtClean="0"/>
              <a:t>#9 Design model should be developed iteratively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9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6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tabLst/>
            </a:pPr>
            <a:r>
              <a:rPr lang="en-US" altLang="en-US"/>
              <a:t>There is no definite formulation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There is no stopping rule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Solutions are not simply true or false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Every wicked problem is a symptom of another problem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047B-1A5A-48ED-A78F-4CCF7213EBA8}" type="slidenum">
              <a:rPr lang="nl-NL" altLang="en-US"/>
              <a:pPr/>
              <a:t>2</a:t>
            </a:fld>
            <a:endParaRPr lang="nl-NL" altLang="en-US"/>
          </a:p>
        </p:txBody>
      </p:sp>
      <p:sp>
        <p:nvSpPr>
          <p:cNvPr id="1226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Software design as a “wicked” problem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0612" name="Picture 4" descr="j007871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92938" y="0"/>
            <a:ext cx="2151062" cy="2673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282-AB3F-46DC-9E33-7F52B22432C6}" type="slidenum">
              <a:rPr lang="nl-NL" altLang="en-US"/>
              <a:pPr/>
              <a:t>3</a:t>
            </a:fld>
            <a:endParaRPr lang="nl-NL" altLang="en-US"/>
          </a:p>
        </p:txBody>
      </p:sp>
      <p:sp>
        <p:nvSpPr>
          <p:cNvPr id="1220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Programmer’s Approach to </a:t>
            </a:r>
            <a:br>
              <a:rPr lang="en-US" altLang="en-US"/>
            </a:br>
            <a:r>
              <a:rPr lang="en-US" altLang="en-US"/>
              <a:t>Software Engineering</a:t>
            </a:r>
          </a:p>
        </p:txBody>
      </p:sp>
      <p:sp>
        <p:nvSpPr>
          <p:cNvPr id="1220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96988" y="1798638"/>
            <a:ext cx="7847012" cy="4367212"/>
          </a:xfrm>
        </p:spPr>
        <p:txBody>
          <a:bodyPr/>
          <a:lstStyle/>
          <a:p>
            <a:pPr marL="342900" indent="-342900">
              <a:buClr>
                <a:schemeClr val="tx1"/>
              </a:buClr>
              <a:buFontTx/>
              <a:buChar char=" "/>
              <a:tabLst/>
            </a:pPr>
            <a:endParaRPr lang="en-US" altLang="en-US"/>
          </a:p>
          <a:p>
            <a:pPr marL="342900" indent="-342900">
              <a:buClr>
                <a:schemeClr val="tx1"/>
              </a:buClr>
              <a:buFontTx/>
              <a:buChar char=" "/>
              <a:tabLst/>
            </a:pPr>
            <a:endParaRPr lang="en-US" altLang="en-US"/>
          </a:p>
          <a:p>
            <a:pPr marL="342900" indent="-342900">
              <a:buClr>
                <a:schemeClr val="tx1"/>
              </a:buClr>
              <a:buFontTx/>
              <a:buChar char=" "/>
              <a:tabLst/>
            </a:pPr>
            <a:r>
              <a:rPr lang="en-US" altLang="en-US"/>
              <a:t>Skip requirements engineering and design phases;</a:t>
            </a:r>
          </a:p>
          <a:p>
            <a:pPr marL="342900" indent="-342900">
              <a:buClr>
                <a:schemeClr val="tx1"/>
              </a:buClr>
              <a:buFontTx/>
              <a:buChar char=" "/>
              <a:tabLst/>
            </a:pPr>
            <a:r>
              <a:rPr lang="en-US" altLang="en-US"/>
              <a:t>start writing code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0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tabLst/>
            </a:pPr>
            <a:r>
              <a:rPr lang="en-US" altLang="en-US"/>
              <a:t>Design is a waste of time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We need to show something to the customer real quick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We are judged by the amount of LOC/month</a:t>
            </a:r>
          </a:p>
          <a:p>
            <a:pPr marL="342900" indent="-342900">
              <a:tabLst/>
            </a:pPr>
            <a:endParaRPr lang="en-US" altLang="en-US"/>
          </a:p>
          <a:p>
            <a:pPr marL="342900" indent="-342900">
              <a:tabLst/>
            </a:pPr>
            <a:r>
              <a:rPr lang="en-US" altLang="en-US"/>
              <a:t>We expect or know that the schedule is too tight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AE2-04C8-4D97-8414-2DA9B6FBA8FE}" type="slidenum">
              <a:rPr lang="nl-NL" altLang="en-US"/>
              <a:pPr/>
              <a:t>4</a:t>
            </a:fld>
            <a:endParaRPr lang="nl-NL" altLang="en-US"/>
          </a:p>
        </p:txBody>
      </p:sp>
      <p:sp>
        <p:nvSpPr>
          <p:cNvPr id="1222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Why this programmer’s approach?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896225" cy="4114800"/>
          </a:xfrm>
        </p:spPr>
        <p:txBody>
          <a:bodyPr/>
          <a:lstStyle/>
          <a:p>
            <a:pPr marL="342900" indent="-342900">
              <a:buClr>
                <a:schemeClr val="tx1"/>
              </a:buClr>
              <a:buFont typeface="Wingdings" pitchFamily="2" charset="2"/>
              <a:buNone/>
              <a:tabLst/>
            </a:pPr>
            <a:endParaRPr lang="en-US" altLang="en-US"/>
          </a:p>
          <a:p>
            <a:pPr marL="342900" indent="-342900">
              <a:buClr>
                <a:schemeClr val="tx1"/>
              </a:buClr>
              <a:buFont typeface="Wingdings" pitchFamily="2" charset="2"/>
              <a:buNone/>
              <a:tabLst/>
            </a:pPr>
            <a:endParaRPr lang="en-US" altLang="en-US"/>
          </a:p>
          <a:p>
            <a:pPr marL="342900" indent="-342900">
              <a:buClr>
                <a:schemeClr val="tx1"/>
              </a:buClr>
              <a:buFont typeface="Wingdings" pitchFamily="2" charset="2"/>
              <a:buNone/>
              <a:tabLst/>
            </a:pPr>
            <a:endParaRPr lang="en-US" altLang="en-US"/>
          </a:p>
          <a:p>
            <a:pPr marL="342900" indent="-342900">
              <a:buClr>
                <a:schemeClr val="tx1"/>
              </a:buClr>
              <a:buFont typeface="Wingdings" pitchFamily="2" charset="2"/>
              <a:buNone/>
              <a:tabLst/>
            </a:pPr>
            <a:r>
              <a:rPr lang="en-US" altLang="en-US"/>
              <a:t>The longer you postpone coding, the sooner you’ll be finished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8F43-F4F3-4587-BBC6-CC34E4147B45}" type="slidenum">
              <a:rPr lang="nl-NL" altLang="en-US"/>
              <a:pPr/>
              <a:t>5</a:t>
            </a:fld>
            <a:endParaRPr lang="nl-NL" altLang="en-US"/>
          </a:p>
        </p:txBody>
      </p:sp>
      <p:sp>
        <p:nvSpPr>
          <p:cNvPr id="122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However, 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8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r" eaLnBrk="1" hangingPunct="1">
              <a:lnSpc>
                <a:spcPct val="95000"/>
              </a:lnSpc>
            </a:pPr>
            <a:fld id="{A0742F2E-B358-4375-B03B-CE17788BC153}" type="slidenum">
              <a:rPr lang="en-GB" altLang="en-US" sz="1400">
                <a:solidFill>
                  <a:srgbClr val="000000"/>
                </a:solidFill>
              </a:rPr>
              <a:pPr algn="r" eaLnBrk="1" hangingPunct="1">
                <a:lnSpc>
                  <a:spcPct val="95000"/>
                </a:lnSpc>
              </a:pPr>
              <a:t>6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521200"/>
          </a:xfrm>
        </p:spPr>
        <p:txBody>
          <a:bodyPr>
            <a:normAutofit lnSpcReduction="10000"/>
          </a:bodyPr>
          <a:lstStyle/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smtClean="0"/>
              <a:t>The design model can be viewed in two different dimensions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(Horizontally) The </a:t>
            </a:r>
            <a:r>
              <a:rPr lang="en-GB" altLang="en-US" sz="1800" u="sng" smtClean="0"/>
              <a:t>process dimension</a:t>
            </a:r>
            <a:r>
              <a:rPr lang="en-GB" altLang="en-US" sz="1800" smtClean="0"/>
              <a:t> indicates the evolution of the parts of the design model as each design task is executed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(Vertically) The </a:t>
            </a:r>
            <a:r>
              <a:rPr lang="en-GB" altLang="en-US" sz="1800" u="sng" smtClean="0"/>
              <a:t>abstraction dimension</a:t>
            </a:r>
            <a:r>
              <a:rPr lang="en-GB" altLang="en-US" sz="1800" smtClean="0"/>
              <a:t> represents the level of detail as each element of the analysis model is transformed into the design model and then iteratively refined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smtClean="0"/>
              <a:t>Elements of the design model use </a:t>
            </a:r>
            <a:r>
              <a:rPr lang="en-GB" altLang="en-US" sz="2000" u="sng" smtClean="0"/>
              <a:t>many of the same</a:t>
            </a:r>
            <a:r>
              <a:rPr lang="en-GB" altLang="en-US" sz="2000" smtClean="0"/>
              <a:t> UML diagrams used in the analysis model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The diagrams are </a:t>
            </a:r>
            <a:r>
              <a:rPr lang="en-GB" altLang="en-US" sz="1800" u="sng" smtClean="0"/>
              <a:t>refined</a:t>
            </a:r>
            <a:r>
              <a:rPr lang="en-GB" altLang="en-US" sz="1800" smtClean="0"/>
              <a:t> and </a:t>
            </a:r>
            <a:r>
              <a:rPr lang="en-GB" altLang="en-US" sz="1800" u="sng" smtClean="0"/>
              <a:t>elaborated</a:t>
            </a:r>
            <a:r>
              <a:rPr lang="en-GB" altLang="en-US" sz="1800" smtClean="0"/>
              <a:t> as part of the design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More i</a:t>
            </a:r>
            <a:r>
              <a:rPr lang="en-GB" altLang="en-US" sz="1800" u="sng" smtClean="0"/>
              <a:t>mplementation-specific</a:t>
            </a:r>
            <a:r>
              <a:rPr lang="en-GB" altLang="en-US" sz="1800" smtClean="0"/>
              <a:t> detail is provided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Emphasis is placed on </a:t>
            </a:r>
          </a:p>
          <a:p>
            <a:pPr lvl="2" eaLnBrk="1" hangingPunct="1">
              <a:lnSpc>
                <a:spcPct val="9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600" smtClean="0"/>
              <a:t>Architectural structure and style</a:t>
            </a:r>
          </a:p>
          <a:p>
            <a:pPr lvl="2" eaLnBrk="1" hangingPunct="1">
              <a:lnSpc>
                <a:spcPct val="9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600" smtClean="0"/>
              <a:t>Interfaces between components and the outside world </a:t>
            </a:r>
          </a:p>
          <a:p>
            <a:pPr lvl="2" eaLnBrk="1" hangingPunct="1">
              <a:lnSpc>
                <a:spcPct val="90000"/>
              </a:lnSpc>
              <a:spcBef>
                <a:spcPts val="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600" smtClean="0"/>
              <a:t>Components that reside within the architecture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35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400" smtClean="0"/>
          </a:p>
          <a:p>
            <a:pPr marL="339725" indent="-339725" eaLnBrk="1" hangingPunct="1">
              <a:lnSpc>
                <a:spcPct val="90000"/>
              </a:lnSpc>
              <a:spcBef>
                <a:spcPts val="350"/>
              </a:spcBef>
              <a:buClrTx/>
              <a:buSzTx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z="140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 smtClean="0"/>
              <a:t>Design Engineering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Software Design &amp; Architecture</a:t>
            </a:r>
            <a:endParaRPr kumimoji="0"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51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6553200" y="6248400"/>
            <a:ext cx="19050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r" eaLnBrk="1" hangingPunct="1">
              <a:lnSpc>
                <a:spcPct val="95000"/>
              </a:lnSpc>
            </a:pPr>
            <a:fld id="{9E0195EE-1047-4E94-A7B9-1891E37BECAA}" type="slidenum">
              <a:rPr lang="en-GB" altLang="en-US" sz="1400">
                <a:solidFill>
                  <a:srgbClr val="000000"/>
                </a:solidFill>
              </a:rPr>
              <a:pPr algn="r" eaLnBrk="1" hangingPunct="1">
                <a:lnSpc>
                  <a:spcPct val="95000"/>
                </a:lnSpc>
              </a:pPr>
              <a:t>7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smtClean="0"/>
              <a:t>Design model elements are </a:t>
            </a:r>
            <a:r>
              <a:rPr lang="en-GB" altLang="en-US" sz="2000" u="sng" smtClean="0"/>
              <a:t>not always</a:t>
            </a:r>
            <a:r>
              <a:rPr lang="en-GB" altLang="en-US" sz="2000" smtClean="0"/>
              <a:t> developed in a </a:t>
            </a:r>
            <a:r>
              <a:rPr lang="en-GB" altLang="en-US" sz="2000" u="sng" smtClean="0"/>
              <a:t>sequential</a:t>
            </a:r>
            <a:r>
              <a:rPr lang="en-GB" altLang="en-US" sz="2000" smtClean="0"/>
              <a:t> fashion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Preliminary architectural design sets the stage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It is followed by interface design and component-level design, which often occur </a:t>
            </a:r>
            <a:r>
              <a:rPr lang="en-GB" altLang="en-US" sz="1800" u="sng" smtClean="0"/>
              <a:t>in parallel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smtClean="0"/>
              <a:t>The design model has the following layered elements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Data/class design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Architectural design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Interface design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4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1800" smtClean="0"/>
              <a:t>Component-level design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smtClean="0"/>
              <a:t>A fifth element that follows all of</a:t>
            </a:r>
            <a:br>
              <a:rPr lang="en-GB" altLang="en-US" sz="2000" smtClean="0"/>
            </a:br>
            <a:r>
              <a:rPr lang="en-GB" altLang="en-US" sz="2000" smtClean="0"/>
              <a:t>the others is </a:t>
            </a:r>
            <a:r>
              <a:rPr lang="en-GB" altLang="en-US" sz="2000" u="sng" smtClean="0"/>
              <a:t>deployment-level design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Design Engineering</a:t>
            </a:r>
            <a:endParaRPr lang="en-GB" altLang="en-US" dirty="0" smtClean="0"/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5103813" y="3733800"/>
            <a:ext cx="3733800" cy="1987550"/>
            <a:chOff x="3215" y="2352"/>
            <a:chExt cx="2352" cy="1252"/>
          </a:xfrm>
        </p:grpSpPr>
        <p:sp>
          <p:nvSpPr>
            <p:cNvPr id="25606" name="AutoShape 5"/>
            <p:cNvSpPr>
              <a:spLocks noChangeArrowheads="1"/>
            </p:cNvSpPr>
            <p:nvPr/>
          </p:nvSpPr>
          <p:spPr bwMode="auto">
            <a:xfrm>
              <a:off x="3955" y="3322"/>
              <a:ext cx="858" cy="283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200" b="1">
                  <a:solidFill>
                    <a:srgbClr val="000000"/>
                  </a:solidFill>
                </a:rPr>
                <a:t>Data/Class Design</a:t>
              </a:r>
            </a:p>
            <a:p>
              <a:pPr algn="ctr" eaLnBrk="1" hangingPunct="1"/>
              <a:endParaRPr lang="en-GB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07" name="AutoShape 6"/>
            <p:cNvSpPr>
              <a:spLocks noChangeArrowheads="1"/>
            </p:cNvSpPr>
            <p:nvPr/>
          </p:nvSpPr>
          <p:spPr bwMode="auto">
            <a:xfrm>
              <a:off x="3947" y="3079"/>
              <a:ext cx="968" cy="283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200" b="1">
                  <a:solidFill>
                    <a:srgbClr val="000000"/>
                  </a:solidFill>
                </a:rPr>
                <a:t>Architectural Design</a:t>
              </a:r>
            </a:p>
            <a:p>
              <a:pPr algn="ctr" eaLnBrk="1" hangingPunct="1"/>
              <a:endParaRPr lang="en-GB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08" name="AutoShape 7"/>
            <p:cNvSpPr>
              <a:spLocks noChangeArrowheads="1"/>
            </p:cNvSpPr>
            <p:nvPr/>
          </p:nvSpPr>
          <p:spPr bwMode="auto">
            <a:xfrm>
              <a:off x="4024" y="2785"/>
              <a:ext cx="788" cy="283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200" b="1">
                  <a:solidFill>
                    <a:srgbClr val="000000"/>
                  </a:solidFill>
                </a:rPr>
                <a:t>Interface Design</a:t>
              </a:r>
            </a:p>
            <a:p>
              <a:pPr algn="ctr" eaLnBrk="1" hangingPunct="1"/>
              <a:endParaRPr lang="en-GB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09" name="AutoShape 8"/>
            <p:cNvSpPr>
              <a:spLocks noChangeArrowheads="1"/>
            </p:cNvSpPr>
            <p:nvPr/>
          </p:nvSpPr>
          <p:spPr bwMode="auto">
            <a:xfrm>
              <a:off x="3833" y="2414"/>
              <a:ext cx="1112" cy="283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itchFamily="16" charset="0"/>
                  <a:ea typeface="Lucida Sans Unicode" charset="0"/>
                  <a:cs typeface="Lucida Sans Unicode" charset="0"/>
                </a:defRPr>
              </a:lvl9pPr>
            </a:lstStyle>
            <a:p>
              <a:pPr algn="ctr" eaLnBrk="1" hangingPunct="1">
                <a:lnSpc>
                  <a:spcPct val="95000"/>
                </a:lnSpc>
              </a:pPr>
              <a:r>
                <a:rPr lang="en-GB" altLang="en-US" sz="1200" b="1">
                  <a:solidFill>
                    <a:srgbClr val="000000"/>
                  </a:solidFill>
                </a:rPr>
                <a:t>Component-level Design</a:t>
              </a:r>
            </a:p>
            <a:p>
              <a:pPr algn="ctr" eaLnBrk="1" hangingPunct="1"/>
              <a:endParaRPr lang="en-GB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10" name="Line 9"/>
            <p:cNvSpPr>
              <a:spLocks noChangeShapeType="1"/>
            </p:cNvSpPr>
            <p:nvPr/>
          </p:nvSpPr>
          <p:spPr bwMode="auto">
            <a:xfrm flipH="1">
              <a:off x="3214" y="2352"/>
              <a:ext cx="628" cy="121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Line 10"/>
            <p:cNvSpPr>
              <a:spLocks noChangeShapeType="1"/>
            </p:cNvSpPr>
            <p:nvPr/>
          </p:nvSpPr>
          <p:spPr bwMode="auto">
            <a:xfrm>
              <a:off x="4944" y="2352"/>
              <a:ext cx="624" cy="121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1"/>
            <p:cNvSpPr>
              <a:spLocks noChangeShapeType="1"/>
            </p:cNvSpPr>
            <p:nvPr/>
          </p:nvSpPr>
          <p:spPr bwMode="auto">
            <a:xfrm>
              <a:off x="3216" y="3564"/>
              <a:ext cx="235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2"/>
            <p:cNvSpPr>
              <a:spLocks noChangeShapeType="1"/>
            </p:cNvSpPr>
            <p:nvPr/>
          </p:nvSpPr>
          <p:spPr bwMode="auto">
            <a:xfrm>
              <a:off x="3840" y="2352"/>
              <a:ext cx="110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3"/>
            <p:cNvSpPr>
              <a:spLocks noChangeShapeType="1"/>
            </p:cNvSpPr>
            <p:nvPr/>
          </p:nvSpPr>
          <p:spPr bwMode="auto">
            <a:xfrm>
              <a:off x="3336" y="3307"/>
              <a:ext cx="211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Line 14"/>
            <p:cNvSpPr>
              <a:spLocks noChangeShapeType="1"/>
            </p:cNvSpPr>
            <p:nvPr/>
          </p:nvSpPr>
          <p:spPr bwMode="auto">
            <a:xfrm>
              <a:off x="3480" y="3032"/>
              <a:ext cx="180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15"/>
            <p:cNvSpPr>
              <a:spLocks noChangeShapeType="1"/>
            </p:cNvSpPr>
            <p:nvPr/>
          </p:nvSpPr>
          <p:spPr bwMode="auto">
            <a:xfrm>
              <a:off x="3673" y="2682"/>
              <a:ext cx="143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Software Design &amp; Architecture</a:t>
            </a:r>
            <a:endParaRPr kumimoji="0"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31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DEC31A55-76F3-45EA-9463-B14C971C5729}" type="slidenum">
              <a:rPr lang="en-US" altLang="en-US" b="0" smtClean="0">
                <a:latin typeface="Arial" charset="0"/>
              </a:rPr>
              <a:pPr/>
              <a:t>8</a:t>
            </a:fld>
            <a:endParaRPr lang="en-US" altLang="en-US" b="0" smtClean="0">
              <a:latin typeface="Arial" charset="0"/>
            </a:endParaRPr>
          </a:p>
        </p:txBody>
      </p:sp>
      <p:sp>
        <p:nvSpPr>
          <p:cNvPr id="84275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752475" y="275034"/>
            <a:ext cx="76596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Design Modeling Practices</a:t>
            </a:r>
          </a:p>
        </p:txBody>
      </p:sp>
      <p:sp>
        <p:nvSpPr>
          <p:cNvPr id="842756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1452563" y="1385888"/>
            <a:ext cx="664845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/>
              <a:t>Principles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Design must be traceable to the analysis model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Always consider architecture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Focus on the design of data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Interfaces (both user and internal) must be designed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User interfaces should be tuned to the needs of end user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Components should exhibit functional independence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Components should be loosely coupled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Design representation should be easily understood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The design model should be developed iteratively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 #1 Design must be traceable to the analysis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Design &amp; Architecture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0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1014</TotalTime>
  <Words>792</Words>
  <Application>Microsoft Office PowerPoint</Application>
  <PresentationFormat>On-screen Show (4:3)</PresentationFormat>
  <Paragraphs>151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Design Engineering</vt:lpstr>
      <vt:lpstr>Software design as a “wicked” problem</vt:lpstr>
      <vt:lpstr>Programmer’s Approach to  Software Engineering</vt:lpstr>
      <vt:lpstr>Why this programmer’s approach?</vt:lpstr>
      <vt:lpstr>However, ...</vt:lpstr>
      <vt:lpstr>Design Engineering</vt:lpstr>
      <vt:lpstr>Design Engineering</vt:lpstr>
      <vt:lpstr>Design Modeling Practices</vt:lpstr>
      <vt:lpstr>Principle #1 Design must be traceable to the analysis model</vt:lpstr>
      <vt:lpstr>Principle #1 Design must be traceable to the analysis model</vt:lpstr>
      <vt:lpstr>Principle #2 Always consider Architecture</vt:lpstr>
      <vt:lpstr>Principle #3 Data Design</vt:lpstr>
      <vt:lpstr>Principle #4 Interface (internal &amp; external) Design</vt:lpstr>
      <vt:lpstr>Principle #5 User Interface Design</vt:lpstr>
      <vt:lpstr>Principle #6 Component level design</vt:lpstr>
      <vt:lpstr>Principle #7 Component should be loosely coupled</vt:lpstr>
      <vt:lpstr>Principle #8 Design representation should be easily understandable</vt:lpstr>
      <vt:lpstr>Principle #9 Design model should be developed iteratively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Engineering</dc:title>
  <dc:creator>Fawad Ahmed Khan/IT/Development</dc:creator>
  <cp:lastModifiedBy>Fawad Ahmed Khan/IT/Development</cp:lastModifiedBy>
  <cp:revision>57</cp:revision>
  <dcterms:created xsi:type="dcterms:W3CDTF">2006-08-16T00:00:00Z</dcterms:created>
  <dcterms:modified xsi:type="dcterms:W3CDTF">2014-02-24T08:15:58Z</dcterms:modified>
</cp:coreProperties>
</file>