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362" r:id="rId2"/>
    <p:sldId id="389" r:id="rId3"/>
    <p:sldId id="390" r:id="rId4"/>
    <p:sldId id="391" r:id="rId5"/>
    <p:sldId id="392" r:id="rId6"/>
    <p:sldId id="393" r:id="rId7"/>
    <p:sldId id="394" r:id="rId8"/>
    <p:sldId id="395" r:id="rId9"/>
    <p:sldId id="396" r:id="rId10"/>
    <p:sldId id="413" r:id="rId11"/>
    <p:sldId id="397" r:id="rId12"/>
    <p:sldId id="408" r:id="rId13"/>
    <p:sldId id="409" r:id="rId14"/>
    <p:sldId id="410" r:id="rId15"/>
    <p:sldId id="411" r:id="rId16"/>
    <p:sldId id="414" r:id="rId17"/>
    <p:sldId id="415" r:id="rId18"/>
    <p:sldId id="416" r:id="rId19"/>
    <p:sldId id="417" r:id="rId20"/>
    <p:sldId id="418" r:id="rId21"/>
    <p:sldId id="419" r:id="rId22"/>
    <p:sldId id="420" r:id="rId23"/>
    <p:sldId id="421" r:id="rId24"/>
    <p:sldId id="426" r:id="rId25"/>
    <p:sldId id="422" r:id="rId26"/>
    <p:sldId id="423" r:id="rId27"/>
    <p:sldId id="42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E2559-A5E3-4A04-9A8A-92DEC3877FFF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1782A-4CD8-4350-893A-76E69B1A2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D430-ABA1-4A86-82BA-9013F277D107}" type="datetime1">
              <a:rPr lang="en-US" smtClean="0"/>
              <a:t>12/6/2010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9E8B8-4E51-4F78-91BD-052D305BB545}" type="datetime1">
              <a:rPr lang="en-US" smtClean="0"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874A-0D21-451E-A842-E94D83B11BCA}" type="datetime1">
              <a:rPr lang="en-US" smtClean="0"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7B310-4903-4731-84AF-56427ABDE325}" type="datetime1">
              <a:rPr lang="en-US" smtClean="0"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93D43-AB98-48CC-85CC-3D2F439A9441}" type="datetime1">
              <a:rPr lang="en-US" smtClean="0"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E0BD-6DCD-4DB0-AB80-C49CF1290090}" type="datetime1">
              <a:rPr lang="en-US" smtClean="0"/>
              <a:t>12/6/2010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7A1D-4FA5-46BF-91A5-DAC5D3BA90CA}" type="datetime1">
              <a:rPr lang="en-US" smtClean="0"/>
              <a:t>12/6/2010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AEF4-85E3-4D0D-851B-2866254D3E96}" type="datetime1">
              <a:rPr lang="en-US" smtClean="0"/>
              <a:t>12/6/2010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7C03-4596-4C58-A2F4-4C1A4662555F}" type="datetime1">
              <a:rPr lang="en-US" smtClean="0"/>
              <a:t>12/6/2010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B62C-9736-4BF5-B82F-379CFE128C5F}" type="datetime1">
              <a:rPr lang="en-US" smtClean="0"/>
              <a:t>12/6/2010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A2A9-56A0-4D68-952A-A7F8944E9388}" type="datetime1">
              <a:rPr lang="en-US" smtClean="0"/>
              <a:t>12/6/2010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F3EB89-2E91-4809-9E0A-5B44211EC28E}" type="datetime1">
              <a:rPr lang="en-US" smtClean="0"/>
              <a:t>12/6/2010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r>
              <a:rPr lang="en-US" sz="4400" b="1" dirty="0" smtClean="0"/>
              <a:t> and DB Security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Types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of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3"/>
            <a:r>
              <a:rPr lang="en-US" b="1" dirty="0" smtClean="0">
                <a:latin typeface="Arial" pitchFamily="34" charset="0"/>
                <a:cs typeface="Arial" pitchFamily="34" charset="0"/>
              </a:rPr>
              <a:t>Writing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Nested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3"/>
            <a:r>
              <a:rPr lang="en-US" b="1" dirty="0" smtClean="0">
                <a:latin typeface="Arial" pitchFamily="34" charset="0"/>
                <a:cs typeface="Arial" pitchFamily="34" charset="0"/>
              </a:rPr>
              <a:t>Writing UPDATE and DELETE Statements Containing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3"/>
            <a:r>
              <a:rPr lang="en-US" b="1" dirty="0" smtClean="0">
                <a:latin typeface="Arial" pitchFamily="34" charset="0"/>
                <a:cs typeface="Arial" pitchFamily="34" charset="0"/>
              </a:rPr>
              <a:t>Summary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Database security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System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Privillages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Object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Privilages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Roles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Summary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8E069-53AD-4DDB-B408-FB04E7D16B6B}" type="datetime1">
              <a:rPr lang="en-US" smtClean="0"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Learn more about users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See how privileges are used to enable users to perform tasks in the database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Explore how privileges are divided into two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types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system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privileges and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object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privileges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Learn how system privileges allow you to perform actions such as execute DDL statements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See how object privileges allow you to perform actions such as execute DML statements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Explore how to manage privileges using roles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27E5-B164-4CBC-A877-00CA5B6AC968}" type="datetime1">
              <a:rPr lang="en-US" smtClean="0"/>
              <a:t>12/6/2010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Users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you’ll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learn how to create a user, alter a user’s password, and drop a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user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Creating a User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To create a user in the database, you use the CREATE USER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statement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simplified syntax for the CREATE USER statement is as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follows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CREATE USER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user_name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IDENTIFIED BY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password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[DEFAULT TABLESPACE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def_tabspace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] [TEMPORARY TABLESPACE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temp_tabspace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]; where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9657-5252-4D2D-A6F4-85A2100A1D10}" type="datetime1">
              <a:rPr lang="en-US" smtClean="0"/>
              <a:t>12/6/2010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dirty="0" err="1" smtClean="0">
                <a:latin typeface="Arial" pitchFamily="34" charset="0"/>
                <a:cs typeface="Arial" pitchFamily="34" charset="0"/>
              </a:rPr>
              <a:t>user_name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specifies the name of the database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user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password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specifies the password for the database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user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i="1" dirty="0" err="1" smtClean="0">
                <a:latin typeface="Arial" pitchFamily="34" charset="0"/>
                <a:cs typeface="Arial" pitchFamily="34" charset="0"/>
              </a:rPr>
              <a:t>def_tabspace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specifies the default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where objects are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stored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These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objects include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tables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you omit a default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the default SYSTEM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used, which always exists in a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database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are used by the database to separate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objects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For more details on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i="1" dirty="0" err="1" smtClean="0">
                <a:latin typeface="Arial" pitchFamily="34" charset="0"/>
                <a:cs typeface="Arial" pitchFamily="34" charset="0"/>
              </a:rPr>
              <a:t>temp_tabspace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specifies the default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where temporary objects are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stored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These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objects include temporary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tables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 If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you omit a temporary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the default SYSTEM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used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D5991-BB91-4577-901B-1B7EFF09F80A}" type="datetime1">
              <a:rPr lang="en-US" smtClean="0"/>
              <a:t>12/6/2010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connects as system and creates a user named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with a password of price: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CONNECT system/manager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CREATE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USER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IDENTIFIED BY price;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 If you want to follow along with these examples you’ll need to connect to the database as a privileged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user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 used system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user in the example, which has a default password of manager in my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database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you’re not acting as your own DBA, you’ll need to speak with your DBA to get the password for a privileged user who is able to create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users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A1789-C2A3-4B9D-B074-B5AD17D05818}" type="datetime1">
              <a:rPr lang="en-US" smtClean="0"/>
              <a:t>12/6/2010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next example creates a user named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err="1" smtClean="0">
                <a:latin typeface="Arial" pitchFamily="34" charset="0"/>
                <a:cs typeface="Arial" pitchFamily="34" charset="0"/>
              </a:rPr>
              <a:t>henry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and specifies a default and temporary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CREATE USER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henry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IDENTIFIED BY hooray DEFAULT TABLESPACE users TEMPORARY TABLESPACE temp;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Note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 If your database doesn’t have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named users and temp,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you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can skip this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example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henry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user isn’t used elsewhere in this book, and I included the example only so you can see how to specify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for a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user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You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can view all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tablespaces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 a database by connecting as the system user and running the query SELECT * FROM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dba_tablespaces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B9EB-F511-4562-B513-28E69A315C9E}" type="datetime1">
              <a:rPr lang="en-US" smtClean="0"/>
              <a:t>12/6/2010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If you want a user to be able to do things in 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database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that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user must be granted the necessary permissions to do those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things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example, to connect to the database a user must be granted the permission to create a session, which is the CREATE SESSION system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privilege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Permissions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are granted by a privileged user (system, for example) using the GRANT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statement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grants the CREATE SESSION permission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GRANT CREATE SESSION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are now able to connect as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jason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creates other users used in this chapter and grants the CREATE SESSION privilege to those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users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CREATE USER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IDENTIFIED BY button;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CREATE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USER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IDENTIFIED BY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seymour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GRANT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CREATE SESSION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29653-BE65-4511-89F8-C8A6C3FD4F11}" type="datetime1">
              <a:rPr lang="en-US" smtClean="0"/>
              <a:t>12/6/2010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Changing a User’s Password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You can change a user’s password using the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ALTER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USER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statement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example, the following ALTER USER statement changes the password for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marcus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ALTER USER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IDENTIFIED BY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marcus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can also change the password for the user you’re currently logged in as using the PASSWORD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command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After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you enter PASSWORD, SQL*Plus prompts you to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enter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 old password and the new password twice for confirmation. The following example connects as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executes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PASSWORD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CONNECT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jason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marcus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PASSWORD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Changing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password for JASON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Old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password: ******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New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password: ******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Retype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new password: ******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Password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changed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2B202-BA85-441B-897B-EB28DB213389}" type="datetime1">
              <a:rPr lang="en-US" smtClean="0"/>
              <a:t>12/6/2010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Deleting a User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delete a user using the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DROP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USER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statement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following example connects as system and uses DROP USER to delete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jason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CONNECT system/manager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DROP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USER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 You must add the keyword CASCADE after the user’s name in the DROP USER statement if that user’s schema contains objects such as tables and so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6CAAD-A079-4A49-B60E-2DEEEE59A5FD}" type="datetime1">
              <a:rPr lang="en-US" smtClean="0"/>
              <a:t>12/6/2010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System Privileges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system privilege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allows a user to perform certain actions within the database—such as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executing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DDL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statements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example, CREATE TABLE allows a user to create a table in their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schema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Some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of the commonly used system privileges are shown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next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433638"/>
            <a:ext cx="8686799" cy="389096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D3631-4D67-49C5-834A-038DF1FFA613}" type="datetime1">
              <a:rPr lang="en-US" smtClean="0"/>
              <a:t>12/6/2010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828800"/>
            <a:ext cx="8991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8AA3-C93A-40B2-94EF-5019D27EFC05}" type="datetime1">
              <a:rPr lang="en-US" smtClean="0"/>
              <a:t>12/6/2010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Writing Nested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Subqueries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can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nest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inside other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to a depth of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255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But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you should use this technique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sparingly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you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may find your query performs better using table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joins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nested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example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Notice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that it is contained within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which is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itself contained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in an outer query: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AVG(price)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GROUP BY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HAVING AVG(price)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&lt;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2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SELECT MAX(AVG(price))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WHERE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  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2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   FROM purchases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   WHERE quantity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&gt;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1)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GROUP BY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0CF9E-4D28-430D-B025-9D6A1BE78448}" type="datetime1">
              <a:rPr lang="en-US" smtClean="0"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981200"/>
            <a:ext cx="7467600" cy="23622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Granting System Privileges to a User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As mentioned, you use GRANT to grant a system privilege to a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user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following example grants some system privileges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using GRANT (assuming you’re still connected to the database as system):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GRANT CREATE SESSION, CREATE USER, CREATE TABLE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can also use WITH ADMIN OPTION to enable a user to grant a privilege to another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user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following example grants the EXECUTE ANY PROCEDURE privilege with the ADMIN option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GRANT EXECUTE ANY PROCEDURE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WITH ADMIN OPTION;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EXECUTE ANY PROCEDURE can then be granted to another user by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following example connects as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grants EXECUTE ANY PROCEDURE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83F5B-ADED-48C9-89B6-09764E1A86EB}" type="datetime1">
              <a:rPr lang="en-US" smtClean="0"/>
              <a:t>12/6/2010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CONNECT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/button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GRANT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EXECUTE ANY PROCEDURE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You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can grant a privilege to all users by granting to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PUBLIC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following example connects as system and grants the EXECUTE ANY PROCEDURE privilege to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PUBLIC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CONNECT system/manager GRANT EXECUTE ANY PROCEDURE TO PUBLIC;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Every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user in the database now has the EXECUTE ANY PROCEDURE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privilege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BDDF-BBB7-4D6A-8B2C-ACE3ED8F1C99}" type="datetime1">
              <a:rPr lang="en-US" smtClean="0"/>
              <a:t>12/6/2010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Checking System Privileges Granted to a User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can check which system privileges a user has by querying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user_sys_privs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  <a:hlinkClick r:id="" action="ppaction://hlinkfile"/>
              </a:rPr>
              <a:t>Table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describes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 columns in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user_sys_privs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Note 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err="1" smtClean="0">
                <a:latin typeface="Arial" pitchFamily="34" charset="0"/>
                <a:cs typeface="Arial" pitchFamily="34" charset="0"/>
              </a:rPr>
              <a:t>user_sys_privs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forms part of the Oracle database’s data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dictionary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data dictionary stores information on 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database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4B61D-283D-4646-98A8-4A9F349D04DB}" type="datetime1">
              <a:rPr lang="en-US" smtClean="0"/>
              <a:t>12/6/2010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438400"/>
            <a:ext cx="8686800" cy="358139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connects as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queries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user_sys_privs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CONNECT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/button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SELECT *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user_sys_privs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7096C-E840-47E5-8A2D-9783E2634063}" type="datetime1">
              <a:rPr lang="en-US" smtClean="0"/>
              <a:t>12/6/2010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3810000"/>
            <a:ext cx="8077200" cy="23241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next example connects as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queries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user_sys_privs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CONNECT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gail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seymour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SELECT *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user_sys_privs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Notice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has EXECUTE ANY PROCEDURE that was granted earlier by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t>12/6/2010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4572000"/>
            <a:ext cx="7848600" cy="15430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Making Use of System Privileges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Once a user has been granted a system privilege, they can use it to perform the specified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task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example,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has the CREATE USER privilege, so he is able to create a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user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CONNECT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/button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CREATE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USER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roy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IDENTIFIED BY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williams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If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were to attempt to use a system privilege he doesn’t have, the database will return the error ORA-01031: insufficient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privileges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example,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doesn’t have the DROP USER privilege, and in the following example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steve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attempts to drop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roy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fails: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SQL&gt;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DROP USER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roy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DROP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USER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roy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*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ERROR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at line 1: ORA-01031: insufficient privileges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t>12/6/2010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Revoking System Privileges from a User</a:t>
            </a:r>
          </a:p>
          <a:p>
            <a:pPr lvl="1"/>
            <a:r>
              <a:rPr lang="en-US" dirty="0" smtClean="0"/>
              <a:t>You revoke system privileges from a user using </a:t>
            </a:r>
            <a:r>
              <a:rPr lang="en-US" dirty="0" smtClean="0"/>
              <a:t>REVOKE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following example connects as system and revokes the CREATE TABLE privilege from </a:t>
            </a:r>
            <a:r>
              <a:rPr lang="en-US" dirty="0" err="1" smtClean="0"/>
              <a:t>steve</a:t>
            </a:r>
            <a:endParaRPr lang="en-US" dirty="0" smtClean="0"/>
          </a:p>
          <a:p>
            <a:pPr lvl="2"/>
            <a:r>
              <a:rPr lang="en-US" dirty="0" smtClean="0"/>
              <a:t>CONNECT system/manager </a:t>
            </a:r>
            <a:endParaRPr lang="en-US" dirty="0" smtClean="0"/>
          </a:p>
          <a:p>
            <a:pPr lvl="2"/>
            <a:r>
              <a:rPr lang="en-US" dirty="0" smtClean="0"/>
              <a:t>REVOKE </a:t>
            </a:r>
            <a:r>
              <a:rPr lang="en-US" dirty="0" smtClean="0"/>
              <a:t>CREATE TABLE FROM </a:t>
            </a:r>
            <a:r>
              <a:rPr lang="en-US" dirty="0" err="1" smtClean="0"/>
              <a:t>steve</a:t>
            </a:r>
            <a:r>
              <a:rPr lang="en-US" dirty="0" smtClean="0"/>
              <a:t>; </a:t>
            </a:r>
            <a:endParaRPr lang="en-US" dirty="0" smtClean="0"/>
          </a:p>
          <a:p>
            <a:pPr lvl="2"/>
            <a:r>
              <a:rPr lang="en-US" dirty="0" smtClean="0"/>
              <a:t>The </a:t>
            </a:r>
            <a:r>
              <a:rPr lang="en-US" dirty="0" smtClean="0"/>
              <a:t>next example revokes EXECUTE ANY PROCEDURE from </a:t>
            </a:r>
            <a:r>
              <a:rPr lang="en-US" dirty="0" err="1" smtClean="0"/>
              <a:t>steve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REVOKE EXECUTE ANY PROCEDURE FROM </a:t>
            </a:r>
            <a:r>
              <a:rPr lang="en-US" dirty="0" err="1" smtClean="0"/>
              <a:t>steve</a:t>
            </a:r>
            <a:r>
              <a:rPr lang="en-US" dirty="0" smtClean="0"/>
              <a:t>;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When </a:t>
            </a:r>
            <a:r>
              <a:rPr lang="en-US" dirty="0" smtClean="0"/>
              <a:t>you revoke EXECUTE ANY PROCEDURE from </a:t>
            </a:r>
            <a:r>
              <a:rPr lang="en-US" dirty="0" err="1" smtClean="0"/>
              <a:t>steve</a:t>
            </a:r>
            <a:r>
              <a:rPr lang="en-US" dirty="0" smtClean="0"/>
              <a:t>—who has already passed on this privilege to </a:t>
            </a:r>
            <a:r>
              <a:rPr lang="en-US" dirty="0" err="1" smtClean="0"/>
              <a:t>gail—gail</a:t>
            </a:r>
            <a:r>
              <a:rPr lang="en-US" dirty="0" smtClean="0"/>
              <a:t> still gets to keep the privilege:</a:t>
            </a:r>
          </a:p>
          <a:p>
            <a:r>
              <a:rPr lang="en-US" b="1" dirty="0" smtClean="0"/>
              <a:t>CONNECT </a:t>
            </a:r>
            <a:r>
              <a:rPr lang="en-US" b="1" dirty="0" err="1" smtClean="0"/>
              <a:t>gail</a:t>
            </a:r>
            <a:r>
              <a:rPr lang="en-US" b="1" dirty="0" smtClean="0"/>
              <a:t>/</a:t>
            </a:r>
            <a:r>
              <a:rPr lang="en-US" b="1" dirty="0" err="1" smtClean="0"/>
              <a:t>seymour</a:t>
            </a:r>
            <a:r>
              <a:rPr lang="en-US" dirty="0" smtClean="0"/>
              <a:t> </a:t>
            </a:r>
            <a:r>
              <a:rPr lang="en-US" b="1" dirty="0" smtClean="0"/>
              <a:t>SELECT *</a:t>
            </a:r>
            <a:r>
              <a:rPr lang="en-US" dirty="0" smtClean="0"/>
              <a:t> </a:t>
            </a:r>
            <a:r>
              <a:rPr lang="en-US" b="1" dirty="0" smtClean="0"/>
              <a:t>FROM </a:t>
            </a:r>
            <a:r>
              <a:rPr lang="en-US" b="1" dirty="0" err="1" smtClean="0"/>
              <a:t>user_sys_privs</a:t>
            </a:r>
            <a:r>
              <a:rPr lang="en-US" b="1" dirty="0" smtClean="0"/>
              <a:t>;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t>12/6/2010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971800"/>
            <a:ext cx="8153400" cy="22098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/>
              <a:t>Database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t>12/6/2010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can see, this example is quite complex and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contains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three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queries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nested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and the outer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query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These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query parts are run in that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order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Let’s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break the example down into the three parts and examine the results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returned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nested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as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follows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FROM purchases WHERE quantity &gt; 1 This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returns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values for the products that have been purchased more than once. The rows returned by this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are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549E7-8E0C-45E7-8753-C40976EAD68B}" type="datetime1">
              <a:rPr lang="en-US" smtClean="0"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5181600"/>
            <a:ext cx="2133600" cy="10287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/>
              <a:t>Subqueries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that receives this output is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SELECT MAX(AVG(price)) FROM products WHERE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  (... output from previous nested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...) GROUP BY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returns the maximum of the averages of the prices for the products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returned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by the previous nested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row returned is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2B5E8-7CEF-46F9-BF04-C9E6C9650721}" type="datetime1">
              <a:rPr lang="en-US" smtClean="0"/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4876801"/>
            <a:ext cx="4572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 err="1" smtClean="0"/>
              <a:t>Subqueries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This row is returned to the following outer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query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AVG(price) FROM products GROUP BY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HAVING AVG(price) &lt;  (... output from previous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...);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query returns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average price of products that are less than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average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returned by the previous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rows returned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are</a:t>
            </a:r>
          </a:p>
          <a:p>
            <a:pPr lvl="3"/>
            <a:r>
              <a:rPr lang="en-US" dirty="0" smtClean="0"/>
              <a:t>These are, of course, the rows returned by the complete query shown </a:t>
            </a:r>
            <a:r>
              <a:rPr lang="en-US" dirty="0" smtClean="0"/>
              <a:t>earlier</a:t>
            </a:r>
            <a:endParaRPr lang="en-US" dirty="0" smtClean="0"/>
          </a:p>
          <a:p>
            <a:pPr lvl="3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5181600"/>
            <a:ext cx="4343400" cy="1524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9EF8-BFA1-4FB7-B924-A5026D22C971}" type="datetime1">
              <a:rPr lang="en-US" smtClean="0"/>
              <a:t>12/6/2010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err="1" smtClean="0"/>
              <a:t>Subqueries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Writing UPDATE and DELETE Statements Containing </a:t>
            </a:r>
            <a:r>
              <a:rPr lang="en-US" b="1" dirty="0" err="1" smtClean="0"/>
              <a:t>Subqueries</a:t>
            </a:r>
            <a:endParaRPr lang="en-US" b="1" dirty="0" smtClean="0"/>
          </a:p>
          <a:p>
            <a:pPr lvl="1"/>
            <a:r>
              <a:rPr lang="en-US" dirty="0" smtClean="0"/>
              <a:t>So far, you’ve only seen </a:t>
            </a:r>
            <a:r>
              <a:rPr lang="en-US" dirty="0" err="1" smtClean="0"/>
              <a:t>subqueries</a:t>
            </a:r>
            <a:r>
              <a:rPr lang="en-US" dirty="0" smtClean="0"/>
              <a:t> contained in a SELECT </a:t>
            </a:r>
            <a:r>
              <a:rPr lang="en-US" dirty="0" smtClean="0"/>
              <a:t>statement</a:t>
            </a:r>
          </a:p>
          <a:p>
            <a:pPr lvl="1"/>
            <a:r>
              <a:rPr lang="en-US" dirty="0" smtClean="0"/>
              <a:t>you </a:t>
            </a:r>
            <a:r>
              <a:rPr lang="en-US" dirty="0" smtClean="0"/>
              <a:t>can also use </a:t>
            </a:r>
            <a:r>
              <a:rPr lang="en-US" dirty="0" err="1" smtClean="0"/>
              <a:t>subqueries</a:t>
            </a:r>
            <a:r>
              <a:rPr lang="en-US" dirty="0" smtClean="0"/>
              <a:t> with </a:t>
            </a:r>
            <a:endParaRPr lang="en-US" dirty="0" smtClean="0"/>
          </a:p>
          <a:p>
            <a:pPr lvl="2"/>
            <a:r>
              <a:rPr lang="en-US" dirty="0" smtClean="0"/>
              <a:t>UPDATE </a:t>
            </a:r>
            <a:r>
              <a:rPr lang="en-US" dirty="0" smtClean="0"/>
              <a:t>and </a:t>
            </a:r>
            <a:endParaRPr lang="en-US" dirty="0" smtClean="0"/>
          </a:p>
          <a:p>
            <a:pPr lvl="2"/>
            <a:r>
              <a:rPr lang="en-US" dirty="0" smtClean="0"/>
              <a:t>DELETE statements</a:t>
            </a:r>
            <a:endParaRPr lang="en-US" dirty="0" smtClean="0"/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52901-DF40-4473-9A1C-8F48450D2DFB}" type="datetime1">
              <a:rPr lang="en-US" smtClean="0"/>
              <a:t>12/6/2010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pPr algn="ctr"/>
            <a:r>
              <a:rPr lang="en-US" sz="4800" b="1" dirty="0" err="1" smtClean="0"/>
              <a:t>Subqueries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Writing an UPDATE Statement Containing a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Subquery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In an UPDATE statement, you set the new column value equal to the result returned by a single row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example, the following UPDATE statement sets employee #4’s salary to the average of the high salary grades returned by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UPDATE employees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SET salary =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(SELECT AVG(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high_salary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FROM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salary_grades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employee_id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= 4;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row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updated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increases employee #4’s salary from $500,000 to $625,000 (this is the average of the high salaries from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salary_grades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table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Note  If you execute the UPDATE statement, remember to execute a ROLLBACK to undo the change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C99E-17C5-40D0-9DD1-F8EBEE5481B0}" type="datetime1">
              <a:rPr lang="en-US" smtClean="0"/>
              <a:t>12/6/2010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err="1" smtClean="0"/>
              <a:t>Subqueries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Writing a DELETE Statement Containing a </a:t>
            </a:r>
            <a:r>
              <a:rPr lang="en-US" b="1" dirty="0" err="1" smtClean="0"/>
              <a:t>Subquery</a:t>
            </a:r>
            <a:endParaRPr lang="en-US" b="1" dirty="0" smtClean="0"/>
          </a:p>
          <a:p>
            <a:pPr lvl="1"/>
            <a:r>
              <a:rPr lang="en-US" dirty="0" smtClean="0"/>
              <a:t>You use the results returned by the </a:t>
            </a:r>
            <a:r>
              <a:rPr lang="en-US" dirty="0" err="1" smtClean="0"/>
              <a:t>subquery</a:t>
            </a:r>
            <a:r>
              <a:rPr lang="en-US" dirty="0" smtClean="0"/>
              <a:t> in the WHERE clause of your DELETE </a:t>
            </a:r>
            <a:r>
              <a:rPr lang="en-US" dirty="0" smtClean="0"/>
              <a:t>statement </a:t>
            </a:r>
          </a:p>
          <a:p>
            <a:pPr lvl="2"/>
            <a:r>
              <a:rPr lang="en-US" dirty="0" smtClean="0"/>
              <a:t>For </a:t>
            </a:r>
            <a:r>
              <a:rPr lang="en-US" dirty="0" smtClean="0"/>
              <a:t>example, the following DELETE statement removes the employee whose salary is greater than the average of the high salary grades returned by a </a:t>
            </a:r>
            <a:r>
              <a:rPr lang="en-US" dirty="0" err="1" smtClean="0"/>
              <a:t>subquery</a:t>
            </a:r>
            <a:endParaRPr lang="en-US" dirty="0" smtClean="0"/>
          </a:p>
          <a:p>
            <a:pPr lvl="2"/>
            <a:r>
              <a:rPr lang="en-US" b="1" dirty="0" smtClean="0"/>
              <a:t>DELETE FROM employees</a:t>
            </a:r>
            <a:r>
              <a:rPr lang="en-US" dirty="0" smtClean="0"/>
              <a:t> </a:t>
            </a:r>
            <a:r>
              <a:rPr lang="en-US" b="1" dirty="0" smtClean="0"/>
              <a:t>WHERE salary </a:t>
            </a:r>
            <a:r>
              <a:rPr lang="en-US" dirty="0" smtClean="0"/>
              <a:t>&gt; </a:t>
            </a:r>
            <a:r>
              <a:rPr lang="en-US" b="1" dirty="0" smtClean="0"/>
              <a:t> (SELECT AVG(</a:t>
            </a:r>
            <a:r>
              <a:rPr lang="en-US" b="1" dirty="0" err="1" smtClean="0"/>
              <a:t>high_salary</a:t>
            </a:r>
            <a:r>
              <a:rPr lang="en-US" b="1" dirty="0" smtClean="0"/>
              <a:t>)</a:t>
            </a:r>
            <a:r>
              <a:rPr lang="en-US" dirty="0" smtClean="0"/>
              <a:t> </a:t>
            </a:r>
            <a:r>
              <a:rPr lang="en-US" b="1" dirty="0" smtClean="0"/>
              <a:t>  FROM </a:t>
            </a:r>
            <a:r>
              <a:rPr lang="en-US" b="1" dirty="0" err="1" smtClean="0"/>
              <a:t>salary_grades</a:t>
            </a:r>
            <a:r>
              <a:rPr lang="en-US" b="1" dirty="0" smtClean="0"/>
              <a:t>);</a:t>
            </a:r>
            <a:r>
              <a:rPr lang="en-US" dirty="0" smtClean="0"/>
              <a:t> </a:t>
            </a:r>
            <a:endParaRPr lang="en-US" dirty="0" smtClean="0"/>
          </a:p>
          <a:p>
            <a:pPr lvl="2"/>
            <a:r>
              <a:rPr lang="en-US" dirty="0" smtClean="0"/>
              <a:t>1 </a:t>
            </a:r>
            <a:r>
              <a:rPr lang="en-US" dirty="0" smtClean="0"/>
              <a:t>row </a:t>
            </a:r>
            <a:r>
              <a:rPr lang="en-US" dirty="0" smtClean="0"/>
              <a:t>deleted</a:t>
            </a:r>
          </a:p>
          <a:p>
            <a:pPr lvl="2"/>
            <a:r>
              <a:rPr lang="en-US" dirty="0" smtClean="0"/>
              <a:t>This </a:t>
            </a:r>
            <a:r>
              <a:rPr lang="en-US" dirty="0" smtClean="0"/>
              <a:t>DELETE statement removes employee #</a:t>
            </a:r>
            <a:r>
              <a:rPr lang="en-US" dirty="0" smtClean="0"/>
              <a:t>1</a:t>
            </a:r>
            <a:endParaRPr lang="en-US" dirty="0" smtClean="0"/>
          </a:p>
          <a:p>
            <a:pPr lvl="1"/>
            <a:r>
              <a:rPr lang="en-US" dirty="0" smtClean="0"/>
              <a:t>Note  If you execute the DELETE statement, remember to execute a ROLLBACK to undo the removal of the row.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81775-A048-483F-8701-649D814F757E}" type="datetime1">
              <a:rPr lang="en-US" smtClean="0"/>
              <a:t>12/6/2010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err="1" smtClean="0"/>
              <a:t>Subqueries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you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learned that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a query placed within a SELECT, UPDATE, or DELETE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statement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Single row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return zero or one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row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Multiple row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return one or more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rows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Multiple column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return more than one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column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Correlated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reference one or more columns in the outer SQL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statement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Nested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placed within another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subquery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B1CE-2A13-43C6-BB7C-72DDD5547821}" type="datetime1">
              <a:rPr lang="en-US" smtClean="0"/>
              <a:t>12/6/2010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2040</TotalTime>
  <Words>1843</Words>
  <Application>Microsoft Office PowerPoint</Application>
  <PresentationFormat>On-screen Show (4:3)</PresentationFormat>
  <Paragraphs>293</Paragraphs>
  <Slides>27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Flow</vt:lpstr>
      <vt:lpstr>Subqueries and DB Security</vt:lpstr>
      <vt:lpstr>Subqueries</vt:lpstr>
      <vt:lpstr>Subqueries</vt:lpstr>
      <vt:lpstr>Subqueries</vt:lpstr>
      <vt:lpstr>Subqueries</vt:lpstr>
      <vt:lpstr>Subqueries</vt:lpstr>
      <vt:lpstr>Subqueries</vt:lpstr>
      <vt:lpstr>Subqueries</vt:lpstr>
      <vt:lpstr>Subqueries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  <vt:lpstr>Database Security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Daud</cp:lastModifiedBy>
  <cp:revision>373</cp:revision>
  <dcterms:created xsi:type="dcterms:W3CDTF">2006-08-16T00:00:00Z</dcterms:created>
  <dcterms:modified xsi:type="dcterms:W3CDTF">2010-12-06T09:31:24Z</dcterms:modified>
</cp:coreProperties>
</file>