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335" r:id="rId2"/>
    <p:sldId id="337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38" r:id="rId23"/>
    <p:sldId id="304" r:id="rId24"/>
    <p:sldId id="305" r:id="rId25"/>
    <p:sldId id="306" r:id="rId26"/>
    <p:sldId id="307" r:id="rId27"/>
    <p:sldId id="339" r:id="rId28"/>
    <p:sldId id="308" r:id="rId29"/>
    <p:sldId id="309" r:id="rId30"/>
    <p:sldId id="310" r:id="rId31"/>
    <p:sldId id="311" r:id="rId32"/>
    <p:sldId id="312" r:id="rId33"/>
    <p:sldId id="313" r:id="rId34"/>
    <p:sldId id="314" r:id="rId35"/>
    <p:sldId id="315" r:id="rId36"/>
    <p:sldId id="316" r:id="rId37"/>
    <p:sldId id="317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E2559-A5E3-4A04-9A8A-92DEC3877FFF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1782A-4CD8-4350-893A-76E69B1A2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Contents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Using Simple Functions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Character Functions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Numeric Functions</a:t>
            </a:r>
          </a:p>
          <a:p>
            <a:pPr lvl="1"/>
            <a:r>
              <a:rPr lang="en-US" b="1" smtClean="0">
                <a:latin typeface="Arial" pitchFamily="34" charset="0"/>
                <a:cs typeface="Arial" pitchFamily="34" charset="0"/>
              </a:rPr>
              <a:t>Conversion 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Functions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Character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LPAD() and RPAD()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Use LPAD(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width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[,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pad_string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]) to pad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with spaces to left to bring the total length of the string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up to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width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characters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If a string is supplied in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pad_string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this string is repeated to the left to fill up the padded space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resulting padded string is then returned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Similarly, you use RPAD(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width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[,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pad_string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]) to pad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with strings to the right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Character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LPAD() and RPAD()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selects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name and price columns from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products table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name column is right-padded using RPAD()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to a length of 30 characters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with periods filling up the padded space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price column is left-padded using LPAD()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to a length of 8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with the string *+ filling up the padded space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SELECT RPAD(name, 30, '.'), LPAD(price, 8, '*+')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&lt;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4;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286000"/>
            <a:ext cx="8229600" cy="3124200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Character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LTRIM(), RTRIM(), and TRIM()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Use LTRIM(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[,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trim_string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]) to trim characters from the left of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Can supply an optional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trim_string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that specifies the characters to trim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if no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trim_string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supplied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spaces are trimmed by default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Similarly, use RTRIM() to trim characters from the right of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use TRIM() to trim characters from the left and right of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Character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LTRIM(), RTRIM(), and TRIM()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For example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SELECT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LTRIM('  Hello Gail Seymour!'),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RTRIM('Hi Doreen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Oakley!abcabc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', '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abc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'),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TRIM('0' FROM '000Hey Steve Button!00000')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dual;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4038600"/>
            <a:ext cx="8001000" cy="1524000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Character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NVL()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Use NVL() to convert a null to a known value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NVL(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value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returns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value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if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null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otherwise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returned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selects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customer_id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phone columns from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customers table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Null values for the phone column are converted to the string Unknown Phone Number by NVL() 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customer_id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NVL(phone, 'Unknown Phone Number')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customers;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362200"/>
            <a:ext cx="8381999" cy="2971800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8" name="Oval 7"/>
          <p:cNvSpPr/>
          <p:nvPr/>
        </p:nvSpPr>
        <p:spPr>
          <a:xfrm>
            <a:off x="3429000" y="4800600"/>
            <a:ext cx="54102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Character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NVL2()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NVL2(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value1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value2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returns </a:t>
            </a:r>
          </a:p>
          <a:p>
            <a:pPr lvl="1"/>
            <a:r>
              <a:rPr lang="en-US" i="1" dirty="0" smtClean="0">
                <a:latin typeface="Arial" pitchFamily="34" charset="0"/>
                <a:cs typeface="Arial" pitchFamily="34" charset="0"/>
              </a:rPr>
              <a:t>value1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if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not null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If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null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value2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returned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selects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customer_id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phone columns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From the customers table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 null values for the phone column are converted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to the string Known and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null values are converted to Unknown by NVL2()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customer_id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NVL2(phone, 'Known', 'Unknown')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customers;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286000"/>
            <a:ext cx="8153400" cy="2971800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Character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REPLACE()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Use REPLACE(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search_string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replace_string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to search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for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search_string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replace it with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replace_string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retrieves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name column from the products table for product #1 (whose name is Modern Science) and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replaces the string Science with Physics using REPLACE():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SELECT REPLACE(name, 'Science', 'Physics')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= 1;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REPLACE() doesn’t modify the actual row in the database, only the returned row in the result set</a:t>
            </a:r>
          </a:p>
          <a:p>
            <a:pPr lvl="1"/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362200"/>
            <a:ext cx="8534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Oval 7"/>
          <p:cNvSpPr/>
          <p:nvPr/>
        </p:nvSpPr>
        <p:spPr>
          <a:xfrm>
            <a:off x="1600200" y="4419600"/>
            <a:ext cx="15240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Character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SOUNDEX()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Use SOUNDEX(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to get a string containing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phonetic representation of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Lets you compare words that are spelled differently but sound alike in English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selects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first_name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last_name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columns from the customers table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where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last_name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sounds like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whyte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using SOUNDEX()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Character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SOUNDEX()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first_name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last_name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customers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SOUNDEX(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last_name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 = SOUNDEX('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whyte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');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Example does the same thing as the previous one except the string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bloo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passed to SOUNDEX()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first_name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last_name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customers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SOUNDEX(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last_name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 = SOUNDEX('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bloo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');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3200400"/>
            <a:ext cx="4191000" cy="914400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5715000"/>
            <a:ext cx="4038600" cy="762000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10" name="Oval 9"/>
          <p:cNvSpPr/>
          <p:nvPr/>
        </p:nvSpPr>
        <p:spPr>
          <a:xfrm>
            <a:off x="6248400" y="6096000"/>
            <a:ext cx="15240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324600" y="3581400"/>
            <a:ext cx="15240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Character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SUBSTR()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Use SUBSTR(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start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[,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length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])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to return a substring of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that begins at the position specified by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start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can also provide an optional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length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for the substring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uses SUBSTR()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to select a seven-character substring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starting at position 2 from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name column of the products table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SELECT SUBSTR(name, 2, 7)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&lt;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4;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1600200"/>
            <a:ext cx="1619250" cy="1981200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	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Character Functions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Character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Using Expressions with Functions</a:t>
            </a:r>
          </a:p>
          <a:p>
            <a:pPr lvl="1"/>
            <a:r>
              <a:rPr lang="en-US" dirty="0" smtClean="0"/>
              <a:t>Not limited to just using columns in functions</a:t>
            </a:r>
          </a:p>
          <a:p>
            <a:pPr lvl="1"/>
            <a:r>
              <a:rPr lang="en-US" dirty="0" smtClean="0"/>
              <a:t>can supply any valid expression that </a:t>
            </a:r>
          </a:p>
          <a:p>
            <a:pPr lvl="2"/>
            <a:r>
              <a:rPr lang="en-US" dirty="0" smtClean="0"/>
              <a:t>evaluates to a string</a:t>
            </a:r>
          </a:p>
          <a:p>
            <a:pPr lvl="2"/>
            <a:r>
              <a:rPr lang="en-US" dirty="0" smtClean="0"/>
              <a:t>The following example uses the SUBSTR() function </a:t>
            </a:r>
          </a:p>
          <a:p>
            <a:pPr lvl="2"/>
            <a:r>
              <a:rPr lang="en-US" dirty="0" smtClean="0"/>
              <a:t>to select the substring little from the string Mary had a little lamb</a:t>
            </a:r>
          </a:p>
          <a:p>
            <a:pPr lvl="2"/>
            <a:r>
              <a:rPr lang="en-US" b="1" dirty="0" smtClean="0"/>
              <a:t>SELECT SUBSTR('Mary had a little lamb', 12, 6)</a:t>
            </a:r>
            <a:r>
              <a:rPr lang="en-US" dirty="0" smtClean="0"/>
              <a:t> </a:t>
            </a:r>
            <a:r>
              <a:rPr lang="en-US" b="1" dirty="0" smtClean="0"/>
              <a:t>FROM dual;</a:t>
            </a:r>
            <a:r>
              <a:rPr lang="en-US" dirty="0" smtClean="0"/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3800" y="5181600"/>
            <a:ext cx="1905000" cy="1085850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Character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/>
              <a:t>Combining Functions</a:t>
            </a:r>
          </a:p>
          <a:p>
            <a:r>
              <a:rPr lang="en-US" dirty="0" smtClean="0"/>
              <a:t>Can use any valid combination of functions in a SQL statement </a:t>
            </a:r>
          </a:p>
          <a:p>
            <a:pPr lvl="1"/>
            <a:r>
              <a:rPr lang="en-US" dirty="0" smtClean="0"/>
              <a:t>The following example combines the </a:t>
            </a:r>
          </a:p>
          <a:p>
            <a:pPr lvl="1"/>
            <a:r>
              <a:rPr lang="en-US" dirty="0" smtClean="0"/>
              <a:t>UPPER() and SUBSTR() functions </a:t>
            </a:r>
          </a:p>
          <a:p>
            <a:pPr lvl="1"/>
            <a:r>
              <a:rPr lang="en-US" dirty="0" smtClean="0"/>
              <a:t>notice that the output from SUBSTR() is passed to UPPER()</a:t>
            </a:r>
          </a:p>
          <a:p>
            <a:pPr lvl="2"/>
            <a:r>
              <a:rPr lang="en-US" b="1" dirty="0" smtClean="0"/>
              <a:t>SELECT name, UPPER(SUBSTR(name, 2, 8))</a:t>
            </a:r>
            <a:r>
              <a:rPr lang="en-US" dirty="0" smtClean="0"/>
              <a:t> </a:t>
            </a:r>
            <a:r>
              <a:rPr lang="en-US" b="1" dirty="0" smtClean="0"/>
              <a:t>FROM products</a:t>
            </a:r>
            <a:r>
              <a:rPr lang="en-US" dirty="0" smtClean="0"/>
              <a:t> </a:t>
            </a:r>
            <a:r>
              <a:rPr lang="en-US" b="1" dirty="0" smtClean="0"/>
              <a:t>WHERE </a:t>
            </a:r>
            <a:r>
              <a:rPr lang="en-US" b="1" dirty="0" err="1" smtClean="0"/>
              <a:t>product_id</a:t>
            </a:r>
            <a:r>
              <a:rPr lang="en-US" b="1" dirty="0" smtClean="0"/>
              <a:t> </a:t>
            </a:r>
            <a:r>
              <a:rPr lang="en-US" dirty="0" smtClean="0"/>
              <a:t>&lt;</a:t>
            </a:r>
            <a:r>
              <a:rPr lang="en-US" b="1" dirty="0" smtClean="0"/>
              <a:t> 4;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This ability to combine functions is </a:t>
            </a:r>
          </a:p>
          <a:p>
            <a:pPr lvl="2"/>
            <a:r>
              <a:rPr lang="en-US" dirty="0" smtClean="0"/>
              <a:t>not limited to character functions </a:t>
            </a:r>
          </a:p>
          <a:p>
            <a:pPr lvl="2"/>
            <a:r>
              <a:rPr lang="en-US" dirty="0" smtClean="0"/>
              <a:t>Any valid combination of functions will work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5029200"/>
            <a:ext cx="7010400" cy="1300163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	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Numeric Functions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Numeric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Use the numeric functions to perform calculations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These functions accept an input number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which may come from a column in a table or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from an expression that evaluates to a number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 calculation is performed with this input and a number is returned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An example of a numeric function is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SQRT() which returns the square root of the input number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Note  Some numeric functions, strictly speaking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don’t actually perform a calculation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Some just return some attribute of the input number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For example,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SIGN() returns –1 if the input number is negative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1 if the input number is positive, or zero if the input number is 0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6225" y="1524000"/>
            <a:ext cx="886777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Numeric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" y="1905000"/>
            <a:ext cx="8915400" cy="4495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Numeric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3" y="1828800"/>
            <a:ext cx="8601075" cy="4572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Numeric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1938" y="1828800"/>
            <a:ext cx="8620125" cy="4572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Numeric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/>
          <a:lstStyle/>
          <a:p>
            <a:r>
              <a:rPr lang="en-US" dirty="0" smtClean="0"/>
              <a:t>Use ABS(</a:t>
            </a:r>
            <a:r>
              <a:rPr lang="en-US" i="1" dirty="0" smtClean="0"/>
              <a:t>x</a:t>
            </a:r>
            <a:r>
              <a:rPr lang="en-US" dirty="0" smtClean="0"/>
              <a:t>) to get the absolute value of 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The absolute value of a number is that number </a:t>
            </a:r>
          </a:p>
          <a:p>
            <a:pPr lvl="2"/>
            <a:r>
              <a:rPr lang="en-US" dirty="0" smtClean="0"/>
              <a:t>without any positive or negative sign </a:t>
            </a:r>
          </a:p>
          <a:p>
            <a:pPr lvl="2"/>
            <a:r>
              <a:rPr lang="en-US" dirty="0" smtClean="0"/>
              <a:t>The following example displays </a:t>
            </a:r>
          </a:p>
          <a:p>
            <a:pPr lvl="3"/>
            <a:r>
              <a:rPr lang="en-US" dirty="0" smtClean="0"/>
              <a:t>the absolute value of 10 and - 10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4343400"/>
            <a:ext cx="4267200" cy="1752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Conversion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Sometimes you might want to </a:t>
            </a:r>
          </a:p>
          <a:p>
            <a:pPr lvl="1"/>
            <a:r>
              <a:rPr lang="en-US" dirty="0" smtClean="0"/>
              <a:t>convert a value from one data type to another</a:t>
            </a:r>
          </a:p>
          <a:p>
            <a:pPr lvl="2"/>
            <a:r>
              <a:rPr lang="en-US" dirty="0" smtClean="0"/>
              <a:t>For example, you might want to reformat the price of a product that is stored </a:t>
            </a:r>
          </a:p>
          <a:p>
            <a:pPr lvl="3"/>
            <a:r>
              <a:rPr lang="en-US" dirty="0" smtClean="0"/>
              <a:t>as a number (1346.95, for example) </a:t>
            </a:r>
          </a:p>
          <a:p>
            <a:pPr lvl="3"/>
            <a:r>
              <a:rPr lang="en-US" dirty="0" smtClean="0"/>
              <a:t>to string containing dollar signs and commas ($1,346.95) </a:t>
            </a:r>
          </a:p>
          <a:p>
            <a:pPr lvl="3"/>
            <a:r>
              <a:rPr lang="en-US" smtClean="0"/>
              <a:t>Use </a:t>
            </a:r>
            <a:r>
              <a:rPr lang="en-US" dirty="0" smtClean="0"/>
              <a:t>a conversion function to convert a value from one data type to another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438400"/>
            <a:ext cx="7886700" cy="39624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Conversion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828800"/>
            <a:ext cx="8686800" cy="4572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Character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INSTR()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Use INSTR(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find_string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[,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start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] [,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occurrence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])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to search for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find_string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INSTR() returns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 position at which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find_string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occurs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 optional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start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position allows you to specify the position to start the search in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You can also supply an optional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occurrence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that indicates which occurrence of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find_string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should be returned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Conversion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752600"/>
            <a:ext cx="8534400" cy="46482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Conversion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752600"/>
            <a:ext cx="8762999" cy="46482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Conversion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676400"/>
            <a:ext cx="8610600" cy="4800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Conversion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TO_CHAR()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Use TO_CHAR(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[,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format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])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to convert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to a string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can also provide an optional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format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that indicates the format of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structure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format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depends on whether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a number or date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You’ll learn how to use TO_CHAR() to convert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 number to a string in this section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Examples that use TO_CHAR() to convert a number to a string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Following example converts 12345.67 to a string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524000"/>
            <a:ext cx="4124325" cy="1524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Conversion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This example uses TO_CHAR()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to convert 12345678.90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to a string and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specifies this number is to be converted using the format 99,999.99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This results in the string returned by TO_CHAR() having a comma to delimit the thousands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4724400"/>
            <a:ext cx="5334000" cy="16002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Conversion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" y="1828800"/>
            <a:ext cx="8610600" cy="44958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Conversion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TO_CHAR()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will return a string of pound characters (#)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if you try and format a number that contains too many digits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for the format you have provided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4267200"/>
            <a:ext cx="6324600" cy="22098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Conversion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905000"/>
            <a:ext cx="8382000" cy="1905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3962400"/>
            <a:ext cx="7239000" cy="19812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Character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INSTR()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selects the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name column from the products table and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displays the position where the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string Science occurs in the name column for product #1: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SELECT name, INSTR(name, 'Science')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= 1;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5486400"/>
            <a:ext cx="8610600" cy="990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9" name="Oval 8"/>
          <p:cNvSpPr/>
          <p:nvPr/>
        </p:nvSpPr>
        <p:spPr>
          <a:xfrm>
            <a:off x="8305800" y="6019800"/>
            <a:ext cx="7620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Character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INSTR()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This example displays the position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where the second occurrence of e occurs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starting from the beginning of the product name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using INSTR():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SELECT name, INSTR(name, 'e', 1, 2)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= 1;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5029200"/>
            <a:ext cx="83058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8" name="Oval 7"/>
          <p:cNvSpPr/>
          <p:nvPr/>
        </p:nvSpPr>
        <p:spPr>
          <a:xfrm>
            <a:off x="8153400" y="5791200"/>
            <a:ext cx="7620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Character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INSTR()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Can also use dates in character functions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displays the position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where the string JAN occurs in dob for customer #1 using INSTR():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customer_id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dob, INSTR(dob, 'JAN')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customers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customer_id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= 1;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5105400"/>
            <a:ext cx="8382000" cy="1295400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8" name="Oval 7"/>
          <p:cNvSpPr/>
          <p:nvPr/>
        </p:nvSpPr>
        <p:spPr>
          <a:xfrm>
            <a:off x="8001000" y="5791200"/>
            <a:ext cx="7620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Character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LENGTH()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use LENGTH(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to get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number of characters in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displays the length of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strings in the name column of the products table using LENGTH():</a:t>
            </a: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SELECT name, LENGTH(name)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438400"/>
            <a:ext cx="8305800" cy="3276600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Character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LENGTH()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This example displays the total number of characters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that make up the product price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using LENGTH()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notice that the decimal point (.) is counted in the number of price characters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SELECT price, LENGTH(price)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&lt;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3;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5105400"/>
            <a:ext cx="3962400" cy="1295400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8" name="Oval 7"/>
          <p:cNvSpPr/>
          <p:nvPr/>
        </p:nvSpPr>
        <p:spPr>
          <a:xfrm>
            <a:off x="5181600" y="5638800"/>
            <a:ext cx="13716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br>
              <a:rPr lang="en-US" sz="4400" b="1" dirty="0" smtClean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Character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LOWER() and UPPER()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Use LOWER(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to convert the letters in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to lowercase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Use UPPER(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to convert the letters in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to uppercase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Following example selects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first_name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last_name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columns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from the customers table and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converts them to uppercase using the UPPER() function and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strings in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last_name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column are converted to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lowercase using the LOWER() function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SELECT UPPER(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first_name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), LOWER(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last_name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customers;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057400"/>
            <a:ext cx="8458200" cy="3352800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8" name="Oval 7"/>
          <p:cNvSpPr/>
          <p:nvPr/>
        </p:nvSpPr>
        <p:spPr>
          <a:xfrm>
            <a:off x="0" y="3733800"/>
            <a:ext cx="2057400" cy="1828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057400" y="3733800"/>
            <a:ext cx="2133600" cy="1752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1190</TotalTime>
  <Words>1945</Words>
  <Application>Microsoft Office PowerPoint</Application>
  <PresentationFormat>On-screen Show (4:3)</PresentationFormat>
  <Paragraphs>372</Paragraphs>
  <Slides>37</Slides>
  <Notes>35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Flow</vt:lpstr>
      <vt:lpstr>Contents</vt:lpstr>
      <vt:lpstr>Slide 2</vt:lpstr>
      <vt:lpstr>  Using Simple Functions Character Functions</vt:lpstr>
      <vt:lpstr>  Using Simple Functions Character Functions</vt:lpstr>
      <vt:lpstr>  Using Simple Functions Character Functions</vt:lpstr>
      <vt:lpstr>  Using Simple Functions Character Functions</vt:lpstr>
      <vt:lpstr>  Using Simple Functions Character Functions</vt:lpstr>
      <vt:lpstr>  Using Simple Functions Character Functions</vt:lpstr>
      <vt:lpstr>  Using Simple Functions Character Functions</vt:lpstr>
      <vt:lpstr>  Using Simple Functions Character Functions</vt:lpstr>
      <vt:lpstr>  Using Simple Functions Character Functions</vt:lpstr>
      <vt:lpstr>  Using Simple Functions Character Functions</vt:lpstr>
      <vt:lpstr>  Using Simple Functions Character Functions</vt:lpstr>
      <vt:lpstr>  Using Simple Functions Character Functions</vt:lpstr>
      <vt:lpstr>  Using Simple Functions Character Functions</vt:lpstr>
      <vt:lpstr>  Using Simple Functions Character Functions</vt:lpstr>
      <vt:lpstr>  Using Simple Functions Character Functions</vt:lpstr>
      <vt:lpstr>  Using Simple Functions Character Functions</vt:lpstr>
      <vt:lpstr>  Using Simple Functions Character Functions</vt:lpstr>
      <vt:lpstr>  Using Simple Functions Character Functions</vt:lpstr>
      <vt:lpstr>  Using Simple Functions Character Functions</vt:lpstr>
      <vt:lpstr>Slide 22</vt:lpstr>
      <vt:lpstr>  Using Simple Functions Numeric Functions</vt:lpstr>
      <vt:lpstr>Using Simple Functions Numeric Functions</vt:lpstr>
      <vt:lpstr>Using Simple Functions Numeric Functions</vt:lpstr>
      <vt:lpstr>Using Simple Functions Numeric Functions</vt:lpstr>
      <vt:lpstr>Using Simple Functions Numeric Functions</vt:lpstr>
      <vt:lpstr>Using Simple Functions Conversion Functions</vt:lpstr>
      <vt:lpstr>Using Simple Functions Conversion Functions</vt:lpstr>
      <vt:lpstr>Using Simple Functions Conversion Functions</vt:lpstr>
      <vt:lpstr>Using Simple Functions Conversion Functions</vt:lpstr>
      <vt:lpstr>Using Simple Functions Conversion Functions</vt:lpstr>
      <vt:lpstr>Using Simple Functions Conversion Functions</vt:lpstr>
      <vt:lpstr>Using Simple Functions Conversion Functions</vt:lpstr>
      <vt:lpstr>Using Simple Functions Conversion Functions</vt:lpstr>
      <vt:lpstr>Using Simple Functions Conversion Functions</vt:lpstr>
      <vt:lpstr>Using Simple Functions Conversion Functions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Daud</cp:lastModifiedBy>
  <cp:revision>182</cp:revision>
  <dcterms:created xsi:type="dcterms:W3CDTF">2006-08-16T00:00:00Z</dcterms:created>
  <dcterms:modified xsi:type="dcterms:W3CDTF">2010-10-27T10:30:50Z</dcterms:modified>
</cp:coreProperties>
</file>