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91" r:id="rId30"/>
    <p:sldId id="288" r:id="rId31"/>
    <p:sldId id="289" r:id="rId32"/>
    <p:sldId id="290" r:id="rId33"/>
    <p:sldId id="285" r:id="rId34"/>
    <p:sldId id="28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Contents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Understanding Join Conditions 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Join Types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Using Simple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Outer joins can be split into two types: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Left outer joins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Right outer joins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 understand the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difference between left and right outer joins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consider the following syntax: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SELECT ... FROM table1, table2 ...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Assume the tables are to be joined on table1.column1 and table2.column2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Also, assume table1 contains a row with a null value in column1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To perform a </a:t>
            </a:r>
            <a:r>
              <a:rPr lang="en-US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left outer join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the WHERE clause is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WHERE table1.column1 = table2.column2 (+);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In a left outer join, the outer join operator is actually on the right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 of the equality operator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3017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Left and Right Outer Joins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</a:t>
            </a:r>
          </a:p>
          <a:p>
            <a:pPr lvl="1"/>
            <a:r>
              <a:rPr lang="en-US" dirty="0" smtClean="0"/>
              <a:t>table2 contains a row with a null value in column2 </a:t>
            </a:r>
          </a:p>
          <a:p>
            <a:pPr lvl="1"/>
            <a:r>
              <a:rPr lang="en-US" dirty="0" smtClean="0"/>
              <a:t>To perform a </a:t>
            </a:r>
            <a:r>
              <a:rPr lang="en-US" dirty="0" smtClean="0">
                <a:solidFill>
                  <a:srgbClr val="00B050"/>
                </a:solidFill>
              </a:rPr>
              <a:t>right outer join </a:t>
            </a:r>
          </a:p>
          <a:p>
            <a:pPr lvl="2"/>
            <a:r>
              <a:rPr lang="en-US" dirty="0" smtClean="0"/>
              <a:t>you switch the position of the outer join operator to the </a:t>
            </a:r>
            <a:r>
              <a:rPr lang="en-US" i="1" dirty="0" smtClean="0"/>
              <a:t>left</a:t>
            </a:r>
            <a:r>
              <a:rPr lang="en-US" dirty="0" smtClean="0"/>
              <a:t> of the equality operator and the WHERE clause becomes</a:t>
            </a:r>
          </a:p>
          <a:p>
            <a:pPr lvl="1"/>
            <a:r>
              <a:rPr lang="en-US" dirty="0" smtClean="0"/>
              <a:t>WHERE table1.column1 (+) = table2.column2; </a:t>
            </a:r>
          </a:p>
          <a:p>
            <a:pPr lvl="2"/>
            <a:r>
              <a:rPr lang="en-US" dirty="0" smtClean="0"/>
              <a:t>you’ll see depending on whether table1 and table2 both contain rows with null values </a:t>
            </a:r>
          </a:p>
          <a:p>
            <a:pPr lvl="3"/>
            <a:r>
              <a:rPr lang="en-US" dirty="0" smtClean="0"/>
              <a:t>you get different results depending on whether you use a left or right outer join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3017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Left and Right Outer Joins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 Example of a Left Outer Join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The following example shows the use of a left outer join</a:t>
            </a:r>
          </a:p>
          <a:p>
            <a:pPr lvl="1"/>
            <a:r>
              <a:rPr lang="en-US" dirty="0" smtClean="0"/>
              <a:t> Notice that the outer join operator appears on the </a:t>
            </a:r>
            <a:r>
              <a:rPr lang="en-US" i="1" dirty="0" smtClean="0"/>
              <a:t>right</a:t>
            </a:r>
            <a:r>
              <a:rPr lang="en-US" dirty="0" smtClean="0"/>
              <a:t> of the equality operator:</a:t>
            </a:r>
          </a:p>
          <a:p>
            <a:r>
              <a:rPr lang="en-US" b="1" dirty="0" smtClean="0"/>
              <a:t>SELECT p.name, pt.name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	FROM products p, </a:t>
            </a:r>
            <a:r>
              <a:rPr lang="en-US" b="1" dirty="0" err="1" smtClean="0"/>
              <a:t>product_types</a:t>
            </a:r>
            <a:r>
              <a:rPr lang="en-US" b="1" dirty="0" smtClean="0"/>
              <a:t> pt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	WHERE </a:t>
            </a:r>
            <a:r>
              <a:rPr lang="en-US" b="1" dirty="0" err="1" smtClean="0"/>
              <a:t>p.product_type_id</a:t>
            </a:r>
            <a:r>
              <a:rPr lang="en-US" b="1" dirty="0" smtClean="0"/>
              <a:t> = </a:t>
            </a:r>
            <a:r>
              <a:rPr lang="en-US" b="1" dirty="0" err="1" smtClean="0"/>
              <a:t>pt.product_type_id</a:t>
            </a:r>
            <a:r>
              <a:rPr lang="en-US" b="1" dirty="0" smtClean="0"/>
              <a:t> (+);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3017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Left and Right Outer Joins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362200"/>
            <a:ext cx="8305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 Example of a Right Outer Join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product_types</a:t>
            </a:r>
            <a:r>
              <a:rPr lang="en-US" dirty="0" smtClean="0"/>
              <a:t> table contains a type of product </a:t>
            </a:r>
          </a:p>
          <a:p>
            <a:pPr lvl="2"/>
            <a:r>
              <a:rPr lang="en-US" dirty="0" smtClean="0"/>
              <a:t>not referenced in the products table (magazine)</a:t>
            </a:r>
          </a:p>
          <a:p>
            <a:pPr lvl="2"/>
            <a:r>
              <a:rPr lang="en-US" dirty="0" smtClean="0"/>
              <a:t>notice this product type at the end of the following listing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3017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Left and Right Outer Joins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657600"/>
            <a:ext cx="5029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3017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Left and Right Outer Joins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028824"/>
            <a:ext cx="7391400" cy="429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5410200" y="6019800"/>
            <a:ext cx="16002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may only place the outer join operator on one side of the join </a:t>
            </a:r>
          </a:p>
          <a:p>
            <a:pPr lvl="1"/>
            <a:r>
              <a:rPr lang="en-US" dirty="0" smtClean="0"/>
              <a:t>not both </a:t>
            </a:r>
          </a:p>
          <a:p>
            <a:pPr lvl="1"/>
            <a:r>
              <a:rPr lang="en-US" dirty="0" smtClean="0"/>
              <a:t>If you try to place the outer join operator on both sides you get an error</a:t>
            </a:r>
          </a:p>
          <a:p>
            <a:pPr lvl="1"/>
            <a:r>
              <a:rPr lang="en-US" dirty="0" smtClean="0"/>
              <a:t>See following example:</a:t>
            </a:r>
          </a:p>
          <a:p>
            <a:r>
              <a:rPr lang="en-US" dirty="0" smtClean="0"/>
              <a:t>SQL&gt; </a:t>
            </a:r>
            <a:r>
              <a:rPr lang="en-US" b="1" dirty="0" smtClean="0"/>
              <a:t>SELECT p.name, pt.name</a:t>
            </a:r>
            <a:r>
              <a:rPr lang="en-US" dirty="0" smtClean="0"/>
              <a:t>    </a:t>
            </a:r>
          </a:p>
          <a:p>
            <a:pPr lvl="3">
              <a:buNone/>
            </a:pPr>
            <a:r>
              <a:rPr lang="en-US" b="1" dirty="0" smtClean="0"/>
              <a:t>FROM products p, </a:t>
            </a:r>
            <a:r>
              <a:rPr lang="en-US" b="1" dirty="0" err="1" smtClean="0"/>
              <a:t>product_types</a:t>
            </a:r>
            <a:r>
              <a:rPr lang="en-US" b="1" dirty="0" smtClean="0"/>
              <a:t> pt</a:t>
            </a:r>
            <a:r>
              <a:rPr lang="en-US" dirty="0" smtClean="0"/>
              <a:t>    </a:t>
            </a:r>
          </a:p>
          <a:p>
            <a:pPr lvl="2">
              <a:buNone/>
            </a:pPr>
            <a:r>
              <a:rPr lang="en-US" b="1" dirty="0" smtClean="0"/>
              <a:t>	WHERE </a:t>
            </a:r>
            <a:r>
              <a:rPr lang="en-US" b="1" dirty="0" err="1" smtClean="0"/>
              <a:t>p.product_type_id</a:t>
            </a:r>
            <a:r>
              <a:rPr lang="en-US" b="1" dirty="0" smtClean="0"/>
              <a:t> (+) = </a:t>
            </a:r>
            <a:r>
              <a:rPr lang="en-US" b="1" dirty="0" err="1" smtClean="0"/>
              <a:t>pt.product_type_id</a:t>
            </a:r>
            <a:r>
              <a:rPr lang="en-US" b="1" dirty="0" smtClean="0"/>
              <a:t> (+);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WHERE </a:t>
            </a:r>
            <a:r>
              <a:rPr lang="en-US" dirty="0" err="1" smtClean="0"/>
              <a:t>p.product_type_id</a:t>
            </a:r>
            <a:r>
              <a:rPr lang="en-US" dirty="0" smtClean="0"/>
              <a:t> (+) = </a:t>
            </a:r>
            <a:r>
              <a:rPr lang="en-US" dirty="0" err="1" smtClean="0"/>
              <a:t>pt.product_type_id</a:t>
            </a:r>
            <a:r>
              <a:rPr lang="en-US" dirty="0" smtClean="0"/>
              <a:t> (+)                                                  * </a:t>
            </a:r>
          </a:p>
          <a:p>
            <a:pPr lvl="1"/>
            <a:r>
              <a:rPr lang="en-US" dirty="0" smtClean="0"/>
              <a:t>ERROR at line 3: ORA-01468: a predicate may reference only one outer-joined table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524000"/>
            <a:ext cx="3079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Limitations on Outer Joins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cannot use an outer join condition </a:t>
            </a:r>
          </a:p>
          <a:p>
            <a:pPr lvl="1"/>
            <a:r>
              <a:rPr lang="en-US" dirty="0" smtClean="0"/>
              <a:t>with the IN operator</a:t>
            </a:r>
          </a:p>
          <a:p>
            <a:r>
              <a:rPr lang="en-US" dirty="0" smtClean="0"/>
              <a:t>SQL&gt; </a:t>
            </a:r>
            <a:r>
              <a:rPr lang="en-US" b="1" dirty="0" smtClean="0"/>
              <a:t>SELECT p.name, pt.name</a:t>
            </a:r>
            <a:r>
              <a:rPr lang="en-US" dirty="0" smtClean="0"/>
              <a:t>   </a:t>
            </a:r>
          </a:p>
          <a:p>
            <a:pPr lvl="2">
              <a:buNone/>
            </a:pPr>
            <a:r>
              <a:rPr lang="en-US" b="1" dirty="0" smtClean="0"/>
              <a:t>	FROM products p, </a:t>
            </a:r>
            <a:r>
              <a:rPr lang="en-US" b="1" dirty="0" err="1" smtClean="0"/>
              <a:t>product_types</a:t>
            </a:r>
            <a:r>
              <a:rPr lang="en-US" b="1" dirty="0" smtClean="0"/>
              <a:t> pt</a:t>
            </a:r>
            <a:r>
              <a:rPr lang="en-US" dirty="0" smtClean="0"/>
              <a:t>    </a:t>
            </a:r>
          </a:p>
          <a:p>
            <a:pPr lvl="2">
              <a:buNone/>
            </a:pPr>
            <a:r>
              <a:rPr lang="en-US" b="1" dirty="0" smtClean="0"/>
              <a:t>	WHERE </a:t>
            </a:r>
            <a:r>
              <a:rPr lang="en-US" b="1" dirty="0" err="1" smtClean="0"/>
              <a:t>p.product_type_id</a:t>
            </a:r>
            <a:r>
              <a:rPr lang="en-US" b="1" dirty="0" smtClean="0"/>
              <a:t> (+) IN (1, 2, 3, 4);</a:t>
            </a:r>
            <a:r>
              <a:rPr lang="en-US" dirty="0" smtClean="0"/>
              <a:t> 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WHERE </a:t>
            </a:r>
            <a:r>
              <a:rPr lang="en-US" dirty="0" err="1" smtClean="0"/>
              <a:t>p.product_type_id</a:t>
            </a:r>
            <a:r>
              <a:rPr lang="en-US" dirty="0" smtClean="0"/>
              <a:t> (+) IN (1, 2, 3, 4)                            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ERROR at line 3: ORA-01719: outer join operator (+) not allowed in operand of OR </a:t>
            </a:r>
            <a:r>
              <a:rPr lang="en-US" dirty="0" err="1" smtClean="0"/>
              <a:t>or</a:t>
            </a:r>
            <a:r>
              <a:rPr lang="en-US" dirty="0" smtClean="0"/>
              <a:t> IN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524000"/>
            <a:ext cx="3079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Limitations on Outer Joins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cannot use an outer join condition with </a:t>
            </a:r>
          </a:p>
          <a:p>
            <a:pPr lvl="1"/>
            <a:r>
              <a:rPr lang="en-US" dirty="0" smtClean="0"/>
              <a:t>another join using the OR operator:</a:t>
            </a:r>
          </a:p>
          <a:p>
            <a:pPr lvl="1"/>
            <a:r>
              <a:rPr lang="en-US" dirty="0" smtClean="0"/>
              <a:t>SQL&gt; </a:t>
            </a:r>
            <a:r>
              <a:rPr lang="en-US" b="1" dirty="0" smtClean="0"/>
              <a:t>SELECT p.name, pt.name</a:t>
            </a:r>
            <a:r>
              <a:rPr lang="en-US" dirty="0" smtClean="0"/>
              <a:t>    </a:t>
            </a:r>
          </a:p>
          <a:p>
            <a:pPr lvl="3"/>
            <a:r>
              <a:rPr lang="en-US" b="1" dirty="0" smtClean="0"/>
              <a:t>FROM products p, </a:t>
            </a:r>
            <a:r>
              <a:rPr lang="en-US" b="1" dirty="0" err="1" smtClean="0"/>
              <a:t>product_types</a:t>
            </a:r>
            <a:r>
              <a:rPr lang="en-US" b="1" dirty="0" smtClean="0"/>
              <a:t> pt</a:t>
            </a:r>
            <a:r>
              <a:rPr lang="en-US" dirty="0" smtClean="0"/>
              <a:t>    </a:t>
            </a:r>
          </a:p>
          <a:p>
            <a:pPr lvl="3"/>
            <a:r>
              <a:rPr lang="en-US" b="1" dirty="0" smtClean="0"/>
              <a:t>WHERE </a:t>
            </a:r>
            <a:r>
              <a:rPr lang="en-US" b="1" dirty="0" err="1" smtClean="0"/>
              <a:t>p.product_type_id</a:t>
            </a:r>
            <a:r>
              <a:rPr lang="en-US" b="1" dirty="0" smtClean="0"/>
              <a:t> (+) = </a:t>
            </a:r>
            <a:r>
              <a:rPr lang="en-US" b="1" dirty="0" err="1" smtClean="0"/>
              <a:t>pt.product_type_id</a:t>
            </a:r>
            <a:r>
              <a:rPr lang="en-US" dirty="0" smtClean="0"/>
              <a:t>    </a:t>
            </a:r>
          </a:p>
          <a:p>
            <a:pPr lvl="3"/>
            <a:r>
              <a:rPr lang="en-US" b="1" dirty="0" smtClean="0"/>
              <a:t>OR </a:t>
            </a:r>
            <a:r>
              <a:rPr lang="en-US" b="1" dirty="0" err="1" smtClean="0"/>
              <a:t>p.product_type_id</a:t>
            </a:r>
            <a:r>
              <a:rPr lang="en-US" b="1" dirty="0" smtClean="0"/>
              <a:t> = 1;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WHERE </a:t>
            </a:r>
            <a:r>
              <a:rPr lang="en-US" dirty="0" err="1" smtClean="0"/>
              <a:t>p.product_type_id</a:t>
            </a:r>
            <a:r>
              <a:rPr lang="en-US" dirty="0" smtClean="0"/>
              <a:t> (+) = </a:t>
            </a:r>
            <a:r>
              <a:rPr lang="en-US" dirty="0" err="1" smtClean="0"/>
              <a:t>pt.product_type_id</a:t>
            </a:r>
            <a:r>
              <a:rPr lang="en-US" dirty="0" smtClean="0"/>
              <a:t>                             </a:t>
            </a:r>
          </a:p>
          <a:p>
            <a:pPr lvl="3"/>
            <a:r>
              <a:rPr lang="en-US" dirty="0" smtClean="0"/>
              <a:t>ERROR at line 3: ORA-01719: outer join operator (+) not allowed in operand of OR </a:t>
            </a:r>
            <a:r>
              <a:rPr lang="en-US" dirty="0" err="1" smtClean="0"/>
              <a:t>or</a:t>
            </a:r>
            <a:r>
              <a:rPr lang="en-US" dirty="0" smtClean="0"/>
              <a:t> IN </a:t>
            </a:r>
          </a:p>
          <a:p>
            <a:pPr lvl="1"/>
            <a:r>
              <a:rPr lang="en-US" dirty="0" smtClean="0"/>
              <a:t>These are only a few of the limitations when using </a:t>
            </a:r>
          </a:p>
          <a:p>
            <a:pPr lvl="2"/>
            <a:r>
              <a:rPr lang="en-US" dirty="0" smtClean="0"/>
              <a:t>the outer join operator </a:t>
            </a:r>
          </a:p>
          <a:p>
            <a:pPr lvl="2"/>
            <a:r>
              <a:rPr lang="en-US" dirty="0" smtClean="0"/>
              <a:t>For all the limitations, consult Oracle Corporation’s SQL Reference manual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524000"/>
            <a:ext cx="3079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Limitations on Outer Joins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Self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self join is a join </a:t>
            </a:r>
          </a:p>
          <a:p>
            <a:pPr lvl="1"/>
            <a:r>
              <a:rPr lang="en-US" dirty="0" smtClean="0"/>
              <a:t>made on the same table </a:t>
            </a:r>
          </a:p>
          <a:p>
            <a:pPr lvl="1"/>
            <a:r>
              <a:rPr lang="en-US" dirty="0" smtClean="0"/>
              <a:t>To perform a self join </a:t>
            </a:r>
          </a:p>
          <a:p>
            <a:pPr lvl="2"/>
            <a:r>
              <a:rPr lang="en-US" dirty="0" smtClean="0"/>
              <a:t>you must use a different table alias to identify each reference of the table used in your query </a:t>
            </a:r>
          </a:p>
          <a:p>
            <a:pPr lvl="2"/>
            <a:r>
              <a:rPr lang="en-US" dirty="0" smtClean="0"/>
              <a:t>Let’s consider an example</a:t>
            </a:r>
          </a:p>
          <a:p>
            <a:pPr lvl="2"/>
            <a:r>
              <a:rPr lang="en-US" dirty="0" smtClean="0"/>
              <a:t>The store schema contains a table named employees </a:t>
            </a:r>
          </a:p>
          <a:p>
            <a:pPr lvl="3"/>
            <a:r>
              <a:rPr lang="en-US" dirty="0" smtClean="0"/>
              <a:t>that contains a list of the employees 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manager_id</a:t>
            </a:r>
            <a:r>
              <a:rPr lang="en-US" dirty="0" smtClean="0"/>
              <a:t> column contains the </a:t>
            </a:r>
            <a:r>
              <a:rPr lang="en-US" dirty="0" err="1" smtClean="0"/>
              <a:t>employee_id</a:t>
            </a:r>
            <a:r>
              <a:rPr lang="en-US" dirty="0" smtClean="0"/>
              <a:t> of the manager for the employee </a:t>
            </a:r>
          </a:p>
          <a:p>
            <a:pPr lvl="3"/>
            <a:r>
              <a:rPr lang="en-US" dirty="0" smtClean="0"/>
              <a:t>if that employee has a manager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Self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You can see </a:t>
            </a:r>
          </a:p>
          <a:p>
            <a:pPr lvl="1"/>
            <a:r>
              <a:rPr lang="en-US" dirty="0" smtClean="0"/>
              <a:t>James Smith—the CEO—has a null value for the </a:t>
            </a:r>
            <a:r>
              <a:rPr lang="en-US" dirty="0" err="1" smtClean="0"/>
              <a:t>manager_id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meaning that he doesn’t have a manager </a:t>
            </a:r>
          </a:p>
          <a:p>
            <a:pPr lvl="1"/>
            <a:r>
              <a:rPr lang="en-US" dirty="0" smtClean="0"/>
              <a:t>he answers only to the shareholders </a:t>
            </a:r>
          </a:p>
          <a:p>
            <a:pPr lvl="1"/>
            <a:r>
              <a:rPr lang="en-US" dirty="0" smtClean="0"/>
              <a:t>Fred Hobbs and Susan Jones both </a:t>
            </a:r>
          </a:p>
          <a:p>
            <a:pPr lvl="2"/>
            <a:r>
              <a:rPr lang="en-US" dirty="0" smtClean="0"/>
              <a:t>work for Ron Johnson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371600"/>
            <a:ext cx="7010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4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Understanding Join Conditions and Join Types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Self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 can use a self join to display the names of each</a:t>
            </a:r>
          </a:p>
          <a:p>
            <a:pPr lvl="1"/>
            <a:r>
              <a:rPr lang="en-US" dirty="0" smtClean="0"/>
              <a:t>employee and </a:t>
            </a:r>
          </a:p>
          <a:p>
            <a:pPr lvl="1"/>
            <a:r>
              <a:rPr lang="en-US" dirty="0" smtClean="0"/>
              <a:t>their manager</a:t>
            </a:r>
          </a:p>
          <a:p>
            <a:pPr lvl="1"/>
            <a:r>
              <a:rPr lang="en-US" dirty="0" smtClean="0"/>
              <a:t>In example, the employees table is referenced twice</a:t>
            </a:r>
          </a:p>
          <a:p>
            <a:pPr lvl="2"/>
            <a:r>
              <a:rPr lang="en-US" dirty="0" smtClean="0"/>
              <a:t>using two aliases w and m</a:t>
            </a:r>
          </a:p>
          <a:p>
            <a:pPr lvl="2"/>
            <a:r>
              <a:rPr lang="en-US" dirty="0" smtClean="0"/>
              <a:t>The w alias is used to get the worker name and </a:t>
            </a:r>
          </a:p>
          <a:p>
            <a:pPr lvl="2"/>
            <a:r>
              <a:rPr lang="en-US" dirty="0" smtClean="0"/>
              <a:t>the m alias is used to get the manager name </a:t>
            </a:r>
          </a:p>
          <a:p>
            <a:pPr lvl="2"/>
            <a:r>
              <a:rPr lang="en-US" dirty="0" smtClean="0"/>
              <a:t>The self join is made between </a:t>
            </a:r>
            <a:r>
              <a:rPr lang="en-US" dirty="0" err="1" smtClean="0"/>
              <a:t>w.manager_id</a:t>
            </a:r>
            <a:r>
              <a:rPr lang="en-US" dirty="0" smtClean="0"/>
              <a:t> and </a:t>
            </a:r>
            <a:r>
              <a:rPr lang="en-US" dirty="0" err="1" smtClean="0"/>
              <a:t>m.employee_id</a:t>
            </a:r>
            <a:r>
              <a:rPr lang="en-US" dirty="0" smtClean="0"/>
              <a:t>:</a:t>
            </a:r>
          </a:p>
          <a:p>
            <a:pPr lvl="2"/>
            <a:r>
              <a:rPr lang="en-US" b="1" dirty="0" smtClean="0"/>
              <a:t>SELECT </a:t>
            </a:r>
            <a:r>
              <a:rPr lang="en-US" b="1" dirty="0" err="1" smtClean="0"/>
              <a:t>w.first_name</a:t>
            </a:r>
            <a:r>
              <a:rPr lang="en-US" b="1" dirty="0" smtClean="0"/>
              <a:t> || ' ' || </a:t>
            </a:r>
            <a:r>
              <a:rPr lang="en-US" b="1" dirty="0" err="1" smtClean="0"/>
              <a:t>w.last_name</a:t>
            </a:r>
            <a:r>
              <a:rPr lang="en-US" b="1" dirty="0" smtClean="0"/>
              <a:t> || ' works for '||</a:t>
            </a:r>
            <a:r>
              <a:rPr lang="en-US" dirty="0" smtClean="0"/>
              <a:t> </a:t>
            </a:r>
            <a:r>
              <a:rPr lang="en-US" b="1" dirty="0" smtClean="0"/>
              <a:t> </a:t>
            </a:r>
            <a:r>
              <a:rPr lang="en-US" b="1" dirty="0" err="1" smtClean="0"/>
              <a:t>m.first_name</a:t>
            </a:r>
            <a:r>
              <a:rPr lang="en-US" b="1" dirty="0" smtClean="0"/>
              <a:t> || ' ' || </a:t>
            </a:r>
            <a:r>
              <a:rPr lang="en-US" b="1" dirty="0" err="1" smtClean="0"/>
              <a:t>m.last_name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b="1" dirty="0" smtClean="0"/>
              <a:t>	FROM employees w, employees m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b="1" dirty="0" smtClean="0"/>
              <a:t>	WHERE </a:t>
            </a:r>
            <a:r>
              <a:rPr lang="en-US" b="1" dirty="0" err="1" smtClean="0"/>
              <a:t>w.manager_id</a:t>
            </a:r>
            <a:r>
              <a:rPr lang="en-US" b="1" dirty="0" smtClean="0"/>
              <a:t> = </a:t>
            </a:r>
            <a:r>
              <a:rPr lang="en-US" b="1" dirty="0" err="1" smtClean="0"/>
              <a:t>m.employee_id</a:t>
            </a:r>
            <a:r>
              <a:rPr lang="en-US" b="1" dirty="0" smtClean="0"/>
              <a:t>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762000" y="3048000"/>
            <a:ext cx="7619999" cy="3276600"/>
          </a:xfrm>
          <a:prstGeom prst="rect">
            <a:avLst/>
          </a:prstGeom>
          <a:solidFill>
            <a:schemeClr val="bg2">
              <a:lumMod val="25000"/>
              <a:alpha val="46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Self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of course perform outer joins </a:t>
            </a:r>
          </a:p>
          <a:p>
            <a:pPr lvl="1"/>
            <a:r>
              <a:rPr lang="en-US" dirty="0" smtClean="0"/>
              <a:t>in combination with self joins </a:t>
            </a:r>
          </a:p>
          <a:p>
            <a:pPr lvl="1"/>
            <a:r>
              <a:rPr lang="en-US" dirty="0" smtClean="0"/>
              <a:t>Following example</a:t>
            </a:r>
          </a:p>
          <a:p>
            <a:pPr lvl="2"/>
            <a:r>
              <a:rPr lang="en-US" dirty="0" smtClean="0"/>
              <a:t>an outer join is used with the self join </a:t>
            </a:r>
          </a:p>
          <a:p>
            <a:pPr lvl="2"/>
            <a:r>
              <a:rPr lang="en-US" dirty="0" smtClean="0"/>
              <a:t>shown in the previous example </a:t>
            </a:r>
          </a:p>
          <a:p>
            <a:pPr lvl="2"/>
            <a:r>
              <a:rPr lang="en-US" dirty="0" smtClean="0"/>
              <a:t>so that you can see the row for James Smith. </a:t>
            </a:r>
          </a:p>
          <a:p>
            <a:pPr lvl="2"/>
            <a:r>
              <a:rPr lang="en-US" dirty="0" smtClean="0"/>
              <a:t>You’ll notice the use of the </a:t>
            </a:r>
          </a:p>
          <a:p>
            <a:pPr lvl="3"/>
            <a:r>
              <a:rPr lang="en-US" dirty="0" smtClean="0"/>
              <a:t>NVL() function to provide a string </a:t>
            </a:r>
          </a:p>
          <a:p>
            <a:pPr lvl="4"/>
            <a:r>
              <a:rPr lang="en-US" dirty="0" smtClean="0"/>
              <a:t>indicating that James Smith works for the shareholders (remember, he’s the CEO, so he reports to the shareholders of the company)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Self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SELECT </a:t>
            </a:r>
            <a:r>
              <a:rPr lang="en-US" b="1" dirty="0" err="1" smtClean="0"/>
              <a:t>w.last_name</a:t>
            </a:r>
            <a:r>
              <a:rPr lang="en-US" b="1" dirty="0" smtClean="0"/>
              <a:t> || ' works for ' ||</a:t>
            </a:r>
            <a:r>
              <a:rPr lang="en-US" dirty="0" smtClean="0"/>
              <a:t> </a:t>
            </a:r>
            <a:r>
              <a:rPr lang="en-US" b="1" dirty="0" smtClean="0"/>
              <a:t>NVL(</a:t>
            </a:r>
            <a:r>
              <a:rPr lang="en-US" b="1" dirty="0" err="1" smtClean="0"/>
              <a:t>m.last_name</a:t>
            </a:r>
            <a:r>
              <a:rPr lang="en-US" b="1" dirty="0" smtClean="0"/>
              <a:t>, 'the shareholders')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FROM employees w, employees m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WHERE </a:t>
            </a:r>
            <a:r>
              <a:rPr lang="en-US" b="1" dirty="0" err="1" smtClean="0"/>
              <a:t>w.manager_id</a:t>
            </a:r>
            <a:r>
              <a:rPr lang="en-US" b="1" dirty="0" smtClean="0"/>
              <a:t> = </a:t>
            </a:r>
            <a:r>
              <a:rPr lang="en-US" b="1" dirty="0" err="1" smtClean="0"/>
              <a:t>m.employee_id</a:t>
            </a:r>
            <a:r>
              <a:rPr lang="en-US" b="1" dirty="0" smtClean="0"/>
              <a:t>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810000"/>
            <a:ext cx="8153400" cy="2514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038600" y="4724400"/>
            <a:ext cx="38100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sz="4800" b="1" dirty="0" smtClean="0"/>
              <a:t>Using Simple Functions</a:t>
            </a:r>
            <a:endParaRPr lang="en-US" sz="4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chapter, you’ll learn about some of the Oracle database’s built-in functions. A function accepts zero or more input parameters and returns an output parameter. There are two main types of functions you can use in an Oracle database: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about some of the Oracle database’s </a:t>
            </a:r>
          </a:p>
          <a:p>
            <a:pPr lvl="1"/>
            <a:r>
              <a:rPr lang="en-US" dirty="0" smtClean="0"/>
              <a:t>built-in functions</a:t>
            </a:r>
          </a:p>
          <a:p>
            <a:pPr lvl="1"/>
            <a:r>
              <a:rPr lang="en-US" dirty="0" smtClean="0"/>
              <a:t>A function accepts zero or more input parameters </a:t>
            </a:r>
          </a:p>
          <a:p>
            <a:pPr lvl="1"/>
            <a:r>
              <a:rPr lang="en-US" dirty="0" smtClean="0"/>
              <a:t>and returns an output parameter. </a:t>
            </a:r>
          </a:p>
          <a:p>
            <a:pPr lvl="1"/>
            <a:r>
              <a:rPr lang="en-US" dirty="0" smtClean="0"/>
              <a:t>There are two main types of functions you can use in an Oracle database:</a:t>
            </a:r>
          </a:p>
          <a:p>
            <a:pPr lvl="2"/>
            <a:r>
              <a:rPr lang="en-US" b="1" dirty="0" smtClean="0"/>
              <a:t>Single row functions</a:t>
            </a:r>
            <a:r>
              <a:rPr lang="en-US" dirty="0" smtClean="0"/>
              <a:t>  </a:t>
            </a:r>
          </a:p>
          <a:p>
            <a:pPr lvl="2"/>
            <a:r>
              <a:rPr lang="en-US" b="1" dirty="0" smtClean="0"/>
              <a:t>Aggregate functions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Single row functions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These operate on one row at a time and </a:t>
            </a:r>
          </a:p>
          <a:p>
            <a:pPr lvl="1"/>
            <a:r>
              <a:rPr lang="en-US" dirty="0" smtClean="0"/>
              <a:t>return one row of output for each input row </a:t>
            </a:r>
          </a:p>
          <a:p>
            <a:pPr lvl="2"/>
            <a:r>
              <a:rPr lang="en-US" dirty="0" smtClean="0"/>
              <a:t>An example single row function </a:t>
            </a:r>
          </a:p>
          <a:p>
            <a:pPr lvl="2"/>
            <a:r>
              <a:rPr lang="en-US" dirty="0" smtClean="0"/>
              <a:t>CONCAT(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), which appends </a:t>
            </a:r>
            <a:r>
              <a:rPr lang="en-US" i="1" dirty="0" smtClean="0"/>
              <a:t>y</a:t>
            </a:r>
            <a:r>
              <a:rPr lang="en-US" dirty="0" smtClean="0"/>
              <a:t> to </a:t>
            </a:r>
            <a:r>
              <a:rPr lang="en-US" i="1" dirty="0" smtClean="0"/>
              <a:t>x</a:t>
            </a:r>
            <a:r>
              <a:rPr lang="en-US" dirty="0" smtClean="0"/>
              <a:t> and returns the resulting string</a:t>
            </a:r>
          </a:p>
          <a:p>
            <a:r>
              <a:rPr lang="en-US" b="1" dirty="0" smtClean="0"/>
              <a:t>Aggregate Functions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These operate on multiple rows at the same time and</a:t>
            </a:r>
          </a:p>
          <a:p>
            <a:pPr lvl="1"/>
            <a:r>
              <a:rPr lang="en-US" dirty="0" smtClean="0"/>
              <a:t>return one row of output </a:t>
            </a:r>
          </a:p>
          <a:p>
            <a:pPr lvl="2"/>
            <a:r>
              <a:rPr lang="en-US" dirty="0" smtClean="0"/>
              <a:t>An example aggregate function </a:t>
            </a:r>
          </a:p>
          <a:p>
            <a:pPr lvl="2"/>
            <a:r>
              <a:rPr lang="en-US" dirty="0" smtClean="0"/>
              <a:t>AVG(</a:t>
            </a:r>
            <a:r>
              <a:rPr lang="en-US" i="1" dirty="0" smtClean="0"/>
              <a:t>x</a:t>
            </a:r>
            <a:r>
              <a:rPr lang="en-US" dirty="0" smtClean="0"/>
              <a:t>), which returns the average of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where </a:t>
            </a:r>
            <a:r>
              <a:rPr lang="en-US" i="1" dirty="0" smtClean="0"/>
              <a:t>x</a:t>
            </a:r>
            <a:r>
              <a:rPr lang="en-US" dirty="0" smtClean="0"/>
              <a:t> may be a column or, more generally, an expression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row functions first</a:t>
            </a:r>
          </a:p>
          <a:p>
            <a:r>
              <a:rPr lang="en-US" dirty="0" smtClean="0"/>
              <a:t>Aggregate functions</a:t>
            </a:r>
          </a:p>
          <a:p>
            <a:r>
              <a:rPr lang="en-US" dirty="0" smtClean="0"/>
              <a:t>More complex types of functions</a:t>
            </a:r>
          </a:p>
          <a:p>
            <a:r>
              <a:rPr lang="en-US" dirty="0" smtClean="0"/>
              <a:t>Sometimes you might want to group blocks of rows </a:t>
            </a:r>
          </a:p>
          <a:p>
            <a:pPr lvl="1"/>
            <a:r>
              <a:rPr lang="en-US" dirty="0" smtClean="0"/>
              <a:t>in a table and get some information on those groups of rows</a:t>
            </a:r>
          </a:p>
          <a:p>
            <a:pPr lvl="2"/>
            <a:r>
              <a:rPr lang="en-US" dirty="0" smtClean="0"/>
              <a:t>For example </a:t>
            </a:r>
          </a:p>
          <a:p>
            <a:pPr lvl="2"/>
            <a:r>
              <a:rPr lang="en-US" dirty="0" smtClean="0"/>
              <a:t>to get the average price for the different types of products in the products table </a:t>
            </a:r>
            <a:br>
              <a:rPr lang="en-US" dirty="0" smtClean="0"/>
            </a:b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five main types of single row functions:</a:t>
            </a:r>
          </a:p>
          <a:p>
            <a:pPr lvl="1"/>
            <a:r>
              <a:rPr lang="en-US" b="1" dirty="0" smtClean="0"/>
              <a:t>Character functions</a:t>
            </a:r>
            <a:r>
              <a:rPr lang="en-US" dirty="0" smtClean="0"/>
              <a:t>  </a:t>
            </a:r>
          </a:p>
          <a:p>
            <a:pPr lvl="2"/>
            <a:r>
              <a:rPr lang="en-US" dirty="0" smtClean="0"/>
              <a:t>Allow you to manipulate strings of characters and return strings or numbers</a:t>
            </a:r>
          </a:p>
          <a:p>
            <a:pPr lvl="1"/>
            <a:r>
              <a:rPr lang="en-US" b="1" dirty="0" smtClean="0"/>
              <a:t>Numeric functions</a:t>
            </a:r>
            <a:r>
              <a:rPr lang="en-US" dirty="0" smtClean="0"/>
              <a:t>  </a:t>
            </a:r>
          </a:p>
          <a:p>
            <a:pPr lvl="2"/>
            <a:r>
              <a:rPr lang="en-US" dirty="0" smtClean="0"/>
              <a:t>Allow you to perform calculations and return numbers</a:t>
            </a:r>
          </a:p>
          <a:p>
            <a:pPr lvl="1"/>
            <a:r>
              <a:rPr lang="en-US" b="1" dirty="0" smtClean="0"/>
              <a:t>Conversion functions</a:t>
            </a:r>
            <a:r>
              <a:rPr lang="en-US" dirty="0" smtClean="0"/>
              <a:t>  </a:t>
            </a:r>
          </a:p>
          <a:p>
            <a:pPr lvl="2"/>
            <a:r>
              <a:rPr lang="en-US" dirty="0" smtClean="0"/>
              <a:t>Allow you to convert a value from one data type to another</a:t>
            </a:r>
          </a:p>
          <a:p>
            <a:pPr lvl="1"/>
            <a:r>
              <a:rPr lang="en-US" b="1" dirty="0" smtClean="0"/>
              <a:t>Date functions</a:t>
            </a:r>
            <a:r>
              <a:rPr lang="en-US" dirty="0" smtClean="0"/>
              <a:t>  </a:t>
            </a:r>
          </a:p>
          <a:p>
            <a:pPr lvl="2"/>
            <a:r>
              <a:rPr lang="en-US" dirty="0" smtClean="0"/>
              <a:t>Allow you to process dates and times</a:t>
            </a:r>
          </a:p>
          <a:p>
            <a:pPr lvl="1"/>
            <a:r>
              <a:rPr lang="en-US" b="1" dirty="0" smtClean="0"/>
              <a:t>Regular expression functions</a:t>
            </a:r>
            <a:r>
              <a:rPr lang="en-US" dirty="0" smtClean="0"/>
              <a:t>  </a:t>
            </a:r>
          </a:p>
          <a:p>
            <a:pPr lvl="2"/>
            <a:r>
              <a:rPr lang="en-US" dirty="0" smtClean="0"/>
              <a:t>Allow you to use regular expressions when searching data </a:t>
            </a:r>
          </a:p>
          <a:p>
            <a:pPr lvl="2"/>
            <a:r>
              <a:rPr lang="en-US" dirty="0" smtClean="0"/>
              <a:t>These functions are new for Oracle Database 10</a:t>
            </a:r>
            <a:r>
              <a:rPr lang="en-US" i="1" dirty="0" smtClean="0"/>
              <a:t>g</a:t>
            </a:r>
            <a:endParaRPr lang="en-US" dirty="0" smtClean="0"/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en-US" b="1" dirty="0" smtClean="0"/>
              <a:t>Character Functions</a:t>
            </a:r>
          </a:p>
          <a:p>
            <a:pPr lvl="1"/>
            <a:r>
              <a:rPr lang="en-US" dirty="0" smtClean="0"/>
              <a:t>These functions accept character input </a:t>
            </a:r>
          </a:p>
          <a:p>
            <a:pPr lvl="1"/>
            <a:r>
              <a:rPr lang="en-US" dirty="0" smtClean="0"/>
              <a:t>which may come from a column in a table or </a:t>
            </a:r>
          </a:p>
          <a:p>
            <a:pPr lvl="1"/>
            <a:r>
              <a:rPr lang="en-US" dirty="0" smtClean="0"/>
              <a:t>more generally from any expression </a:t>
            </a:r>
          </a:p>
          <a:p>
            <a:pPr lvl="1"/>
            <a:r>
              <a:rPr lang="en-US" dirty="0" smtClean="0"/>
              <a:t>Input is then processed in some way and a result returned </a:t>
            </a:r>
          </a:p>
          <a:p>
            <a:pPr lvl="1"/>
            <a:r>
              <a:rPr lang="en-US" dirty="0" smtClean="0"/>
              <a:t>One example function  </a:t>
            </a:r>
          </a:p>
          <a:p>
            <a:pPr lvl="2"/>
            <a:r>
              <a:rPr lang="en-US" dirty="0" smtClean="0"/>
              <a:t>UPPER(), which converts all the letters in a character string </a:t>
            </a:r>
          </a:p>
          <a:p>
            <a:pPr lvl="3"/>
            <a:r>
              <a:rPr lang="en-US" dirty="0" smtClean="0"/>
              <a:t>to uppercase and returns the new string </a:t>
            </a:r>
          </a:p>
          <a:p>
            <a:pPr lvl="2"/>
            <a:r>
              <a:rPr lang="en-US" dirty="0" smtClean="0"/>
              <a:t>NVL(), which converts a null value to a value passed to the function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19200"/>
            <a:ext cx="91440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Understanding Join Conditions and Join Types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Explore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join conditions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join types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 allow you to create more advanced queries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There are two types of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join conditions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based on the operator you use in your join: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Equijoins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 You use the equality operator (=) in the join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You’ve already seen examples of equijoins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Non-equijoins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 You use an operator other than equals in the join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such as &lt;, &gt;, BETWEEN, and so on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See examples of non-equijoins shortly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219200"/>
            <a:ext cx="8610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ASCII() and CHR()</a:t>
            </a:r>
          </a:p>
          <a:p>
            <a:pPr lvl="1"/>
            <a:r>
              <a:rPr lang="en-US" dirty="0" smtClean="0"/>
              <a:t>You use ASCII(</a:t>
            </a:r>
            <a:r>
              <a:rPr lang="en-US" i="1" dirty="0" smtClean="0"/>
              <a:t>x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/>
              <a:t>to get the ASCII value of the character </a:t>
            </a:r>
            <a:r>
              <a:rPr lang="en-US" i="1" dirty="0" smtClean="0"/>
              <a:t>x</a:t>
            </a:r>
          </a:p>
          <a:p>
            <a:pPr lvl="1"/>
            <a:r>
              <a:rPr lang="en-US" dirty="0" smtClean="0"/>
              <a:t>You use CHR(</a:t>
            </a:r>
            <a:r>
              <a:rPr lang="en-US" i="1" dirty="0" smtClean="0"/>
              <a:t>x</a:t>
            </a:r>
            <a:r>
              <a:rPr lang="en-US" dirty="0" smtClean="0"/>
              <a:t>) </a:t>
            </a:r>
          </a:p>
          <a:p>
            <a:pPr lvl="2"/>
            <a:r>
              <a:rPr lang="en-US" dirty="0" smtClean="0"/>
              <a:t>to get the character with the ASCII value of </a:t>
            </a:r>
            <a:r>
              <a:rPr lang="en-US" i="1" dirty="0" smtClean="0"/>
              <a:t>x</a:t>
            </a:r>
            <a:endParaRPr lang="en-US" dirty="0" smtClean="0"/>
          </a:p>
          <a:p>
            <a:r>
              <a:rPr lang="en-US" dirty="0" smtClean="0"/>
              <a:t>Example gets the ASCII value of </a:t>
            </a:r>
          </a:p>
          <a:p>
            <a:pPr lvl="1"/>
            <a:r>
              <a:rPr lang="en-US" dirty="0" smtClean="0"/>
              <a:t>a, A, z, Z, 0, and 9 using ASCII():</a:t>
            </a:r>
          </a:p>
          <a:p>
            <a:r>
              <a:rPr lang="en-US" b="1" dirty="0" smtClean="0"/>
              <a:t>SELECT </a:t>
            </a:r>
          </a:p>
          <a:p>
            <a:pPr lvl="1">
              <a:buNone/>
            </a:pPr>
            <a:r>
              <a:rPr lang="en-US" b="1" dirty="0" smtClean="0"/>
              <a:t>ASCII('a'), ASCII('A'), ASCII('z'), ASCII('Z'),</a:t>
            </a:r>
            <a:r>
              <a:rPr lang="en-US" dirty="0" smtClean="0"/>
              <a:t> </a:t>
            </a:r>
            <a:r>
              <a:rPr lang="en-US" b="1" dirty="0" smtClean="0"/>
              <a:t>ASCII(0), ASCII(9)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b="1" dirty="0" smtClean="0"/>
              <a:t>FROM dual;</a:t>
            </a:r>
          </a:p>
          <a:p>
            <a:pPr lvl="1"/>
            <a:endParaRPr lang="en-US" b="1" dirty="0" smtClean="0"/>
          </a:p>
          <a:p>
            <a:pPr lvl="1"/>
            <a:r>
              <a:rPr lang="en-US" dirty="0" smtClean="0"/>
              <a:t>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4864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dirty="0" smtClean="0"/>
              <a:t>The dual table is used </a:t>
            </a:r>
          </a:p>
          <a:p>
            <a:pPr lvl="1"/>
            <a:r>
              <a:rPr lang="en-US" dirty="0" smtClean="0"/>
              <a:t>As you saw in the slides </a:t>
            </a:r>
          </a:p>
          <a:p>
            <a:pPr lvl="2"/>
            <a:r>
              <a:rPr lang="en-US" dirty="0" smtClean="0"/>
              <a:t>the dual table contains a single row </a:t>
            </a:r>
          </a:p>
          <a:p>
            <a:pPr lvl="3"/>
            <a:r>
              <a:rPr lang="en-US" dirty="0" smtClean="0"/>
              <a:t>through which you may perform queries </a:t>
            </a:r>
          </a:p>
          <a:p>
            <a:pPr lvl="3"/>
            <a:r>
              <a:rPr lang="en-US" dirty="0" smtClean="0"/>
              <a:t>that don’t go against a particular table</a:t>
            </a:r>
          </a:p>
          <a:p>
            <a:endParaRPr lang="en-US" dirty="0" smtClean="0"/>
          </a:p>
          <a:p>
            <a:r>
              <a:rPr lang="en-US" dirty="0" smtClean="0"/>
              <a:t>The characters returned from </a:t>
            </a:r>
          </a:p>
          <a:p>
            <a:pPr lvl="1"/>
            <a:r>
              <a:rPr lang="en-US" dirty="0" smtClean="0"/>
              <a:t>CHR() in this example are the same as those </a:t>
            </a:r>
          </a:p>
          <a:p>
            <a:pPr lvl="1"/>
            <a:r>
              <a:rPr lang="en-US" dirty="0" smtClean="0"/>
              <a:t>passed to ASCII() in the previous example</a:t>
            </a:r>
          </a:p>
          <a:p>
            <a:pPr lvl="2"/>
            <a:r>
              <a:rPr lang="en-US" dirty="0" smtClean="0"/>
              <a:t>Shows that CHR() and ASCII() have the opposite effect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524000"/>
            <a:ext cx="8534400" cy="2667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CONCAT()</a:t>
            </a:r>
          </a:p>
          <a:p>
            <a:pPr lvl="1"/>
            <a:r>
              <a:rPr lang="en-US" dirty="0" smtClean="0"/>
              <a:t>You use CONCAT(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) to append </a:t>
            </a:r>
            <a:r>
              <a:rPr lang="en-US" i="1" dirty="0" smtClean="0"/>
              <a:t>y</a:t>
            </a:r>
            <a:r>
              <a:rPr lang="en-US" dirty="0" smtClean="0"/>
              <a:t> to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CONCAT() then returns the resulting string</a:t>
            </a:r>
          </a:p>
          <a:p>
            <a:pPr lvl="2"/>
            <a:r>
              <a:rPr lang="en-US" dirty="0" smtClean="0"/>
              <a:t>Following example selects the </a:t>
            </a:r>
          </a:p>
          <a:p>
            <a:pPr lvl="3"/>
            <a:r>
              <a:rPr lang="en-US" dirty="0" err="1" smtClean="0"/>
              <a:t>first_name</a:t>
            </a:r>
            <a:r>
              <a:rPr lang="en-US" dirty="0" smtClean="0"/>
              <a:t> and </a:t>
            </a:r>
            <a:r>
              <a:rPr lang="en-US" dirty="0" err="1" smtClean="0"/>
              <a:t>last_name</a:t>
            </a:r>
            <a:r>
              <a:rPr lang="en-US" dirty="0" smtClean="0"/>
              <a:t> columns from the products table</a:t>
            </a:r>
          </a:p>
          <a:p>
            <a:pPr lvl="3"/>
            <a:r>
              <a:rPr lang="en-US" dirty="0" smtClean="0"/>
              <a:t>appending </a:t>
            </a:r>
            <a:r>
              <a:rPr lang="en-US" dirty="0" err="1" smtClean="0"/>
              <a:t>last_name</a:t>
            </a:r>
            <a:r>
              <a:rPr lang="en-US" dirty="0" smtClean="0"/>
              <a:t> to </a:t>
            </a:r>
            <a:r>
              <a:rPr lang="en-US" dirty="0" err="1" smtClean="0"/>
              <a:t>first_name</a:t>
            </a:r>
            <a:r>
              <a:rPr lang="en-US" dirty="0" smtClean="0"/>
              <a:t> using CONCAT():</a:t>
            </a:r>
          </a:p>
          <a:p>
            <a:r>
              <a:rPr lang="en-US" b="1" dirty="0" smtClean="0"/>
              <a:t>SELECT CONCAT(</a:t>
            </a:r>
            <a:r>
              <a:rPr lang="en-US" b="1" dirty="0" err="1" smtClean="0"/>
              <a:t>first_name</a:t>
            </a:r>
            <a:r>
              <a:rPr lang="en-US" b="1" dirty="0" smtClean="0"/>
              <a:t>, </a:t>
            </a:r>
            <a:r>
              <a:rPr lang="en-US" b="1" dirty="0" err="1" smtClean="0"/>
              <a:t>last_name</a:t>
            </a:r>
            <a:r>
              <a:rPr lang="en-US" b="1" dirty="0" smtClean="0"/>
              <a:t>)</a:t>
            </a:r>
            <a:r>
              <a:rPr lang="en-US" dirty="0" smtClean="0"/>
              <a:t> </a:t>
            </a:r>
            <a:r>
              <a:rPr lang="en-US" b="1" dirty="0" smtClean="0"/>
              <a:t>FROM customers;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CONCAT() function is the same as the || operator you saw in previous lectures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200"/>
            <a:ext cx="7924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Using Simple Functions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INITCAP()</a:t>
            </a:r>
          </a:p>
          <a:p>
            <a:pPr lvl="1"/>
            <a:r>
              <a:rPr lang="en-US" dirty="0" smtClean="0"/>
              <a:t>You use INITCAP(</a:t>
            </a:r>
            <a:r>
              <a:rPr lang="en-US" i="1" dirty="0" smtClean="0"/>
              <a:t>x</a:t>
            </a:r>
            <a:r>
              <a:rPr lang="en-US" dirty="0" smtClean="0"/>
              <a:t>) to convert the </a:t>
            </a:r>
          </a:p>
          <a:p>
            <a:pPr lvl="1"/>
            <a:r>
              <a:rPr lang="en-US" dirty="0" smtClean="0"/>
              <a:t>initial letter of each word in </a:t>
            </a:r>
            <a:r>
              <a:rPr lang="en-US" i="1" dirty="0" smtClean="0"/>
              <a:t>x</a:t>
            </a:r>
            <a:r>
              <a:rPr lang="en-US" dirty="0" smtClean="0"/>
              <a:t> to uppercase</a:t>
            </a:r>
          </a:p>
          <a:p>
            <a:pPr lvl="2"/>
            <a:r>
              <a:rPr lang="en-US" dirty="0" smtClean="0"/>
              <a:t>Following example selects the </a:t>
            </a:r>
          </a:p>
          <a:p>
            <a:pPr lvl="3"/>
            <a:r>
              <a:rPr lang="en-US" dirty="0" err="1" smtClean="0"/>
              <a:t>product_id</a:t>
            </a:r>
            <a:r>
              <a:rPr lang="en-US" dirty="0" smtClean="0"/>
              <a:t> and description columns from the products table</a:t>
            </a:r>
          </a:p>
          <a:p>
            <a:pPr lvl="3"/>
            <a:r>
              <a:rPr lang="en-US" dirty="0" smtClean="0"/>
              <a:t>and uses INITCAP() to convert the first letter of each word in description to uppercase:</a:t>
            </a:r>
          </a:p>
          <a:p>
            <a:r>
              <a:rPr lang="en-US" b="1" dirty="0" smtClean="0"/>
              <a:t>SELECT </a:t>
            </a:r>
            <a:r>
              <a:rPr lang="en-US" b="1" dirty="0" err="1" smtClean="0"/>
              <a:t>product_id</a:t>
            </a:r>
            <a:r>
              <a:rPr lang="en-US" b="1" dirty="0" smtClean="0"/>
              <a:t>, INITCAP(description)</a:t>
            </a:r>
            <a:r>
              <a:rPr lang="en-US" dirty="0" smtClean="0"/>
              <a:t> </a:t>
            </a:r>
            <a:r>
              <a:rPr lang="en-US" b="1" dirty="0" smtClean="0"/>
              <a:t>FROM products</a:t>
            </a:r>
            <a:r>
              <a:rPr lang="en-US" dirty="0" smtClean="0"/>
              <a:t> </a:t>
            </a:r>
            <a:r>
              <a:rPr lang="en-US" b="1" dirty="0" smtClean="0"/>
              <a:t>WHERE </a:t>
            </a:r>
            <a:r>
              <a:rPr lang="en-US" b="1" dirty="0" err="1" smtClean="0"/>
              <a:t>product_id</a:t>
            </a:r>
            <a:r>
              <a:rPr lang="en-US" b="1" dirty="0" smtClean="0"/>
              <a:t> </a:t>
            </a:r>
            <a:r>
              <a:rPr lang="en-US" dirty="0" smtClean="0"/>
              <a:t>&lt;</a:t>
            </a:r>
            <a:r>
              <a:rPr lang="en-US" b="1" dirty="0" smtClean="0"/>
              <a:t> 4;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62200"/>
            <a:ext cx="807719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Understanding Join Conditions and Join Types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In addition to </a:t>
            </a:r>
            <a:r>
              <a:rPr lang="en-US" dirty="0" smtClean="0">
                <a:solidFill>
                  <a:srgbClr val="00B050"/>
                </a:solidFill>
              </a:rPr>
              <a:t>the join condition </a:t>
            </a:r>
            <a:r>
              <a:rPr lang="en-US" dirty="0" smtClean="0"/>
              <a:t>there are </a:t>
            </a:r>
          </a:p>
          <a:p>
            <a:pPr lvl="1"/>
            <a:r>
              <a:rPr lang="en-US" dirty="0" smtClean="0"/>
              <a:t>three different </a:t>
            </a:r>
            <a:r>
              <a:rPr lang="en-US" dirty="0" smtClean="0">
                <a:solidFill>
                  <a:srgbClr val="00B050"/>
                </a:solidFill>
              </a:rPr>
              <a:t>types of joins</a:t>
            </a:r>
          </a:p>
          <a:p>
            <a:r>
              <a:rPr lang="en-US" b="1" dirty="0" smtClean="0"/>
              <a:t>Inner joins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Return a row </a:t>
            </a:r>
            <a:r>
              <a:rPr lang="en-US" i="1" dirty="0" smtClean="0"/>
              <a:t>only</a:t>
            </a:r>
            <a:r>
              <a:rPr lang="en-US" dirty="0" smtClean="0"/>
              <a:t> when the columns in the join contain values that satisfy the join condition </a:t>
            </a:r>
          </a:p>
          <a:p>
            <a:pPr lvl="1"/>
            <a:r>
              <a:rPr lang="en-US" dirty="0" smtClean="0"/>
              <a:t>This means that if a row has a null value </a:t>
            </a:r>
          </a:p>
          <a:p>
            <a:pPr lvl="2"/>
            <a:r>
              <a:rPr lang="en-US" dirty="0" smtClean="0"/>
              <a:t>in one of the columns in the join condition </a:t>
            </a:r>
          </a:p>
          <a:p>
            <a:pPr lvl="2"/>
            <a:r>
              <a:rPr lang="en-US" dirty="0" smtClean="0"/>
              <a:t>that row isn’t returned </a:t>
            </a:r>
          </a:p>
          <a:p>
            <a:pPr lvl="2"/>
            <a:r>
              <a:rPr lang="en-US" dirty="0" smtClean="0"/>
              <a:t>examples you’ve seen so far have been inner joins</a:t>
            </a:r>
          </a:p>
          <a:p>
            <a:endParaRPr lang="en-US" dirty="0" smtClean="0"/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Understanding Join Conditions and Join Types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Outer joins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Can return a row </a:t>
            </a:r>
            <a:r>
              <a:rPr lang="en-US" i="1" dirty="0" smtClean="0"/>
              <a:t>even when</a:t>
            </a:r>
            <a:r>
              <a:rPr lang="en-US" dirty="0" smtClean="0"/>
              <a:t> one of the columns in the join condition contains a null value</a:t>
            </a:r>
          </a:p>
          <a:p>
            <a:r>
              <a:rPr lang="en-US" b="1" dirty="0" smtClean="0"/>
              <a:t>Self joins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Return rows joined on the same table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Non-equijoins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non-equijoin uses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 operator other than the equality operator in the join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 Examples of non-equality operators are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not-equal (&lt;&gt;)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less than (&lt;)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greater than (&gt;)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less than or equal to (&lt;=)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greater than or equal to (&gt;=)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LIKE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IN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BETWEEN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Non-equijoins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example uses a non-equijoin </a:t>
            </a:r>
          </a:p>
          <a:p>
            <a:pPr lvl="1"/>
            <a:r>
              <a:rPr lang="en-US" dirty="0" smtClean="0"/>
              <a:t>to retrieve the salary grades for the employees </a:t>
            </a:r>
          </a:p>
          <a:p>
            <a:pPr lvl="1"/>
            <a:r>
              <a:rPr lang="en-US" dirty="0" smtClean="0"/>
              <a:t>using the BETWEEN operator</a:t>
            </a:r>
          </a:p>
          <a:p>
            <a:pPr lvl="1"/>
            <a:r>
              <a:rPr lang="en-US" b="1" dirty="0" smtClean="0"/>
              <a:t>SELECT </a:t>
            </a:r>
            <a:r>
              <a:rPr lang="en-US" b="1" dirty="0" err="1" smtClean="0"/>
              <a:t>e.first_name</a:t>
            </a:r>
            <a:r>
              <a:rPr lang="en-US" b="1" dirty="0" smtClean="0"/>
              <a:t>, </a:t>
            </a:r>
            <a:r>
              <a:rPr lang="en-US" b="1" dirty="0" err="1" smtClean="0"/>
              <a:t>e.last_name</a:t>
            </a:r>
            <a:r>
              <a:rPr lang="en-US" b="1" dirty="0" smtClean="0"/>
              <a:t>, </a:t>
            </a:r>
            <a:r>
              <a:rPr lang="en-US" b="1" dirty="0" err="1" smtClean="0"/>
              <a:t>e.title</a:t>
            </a:r>
            <a:r>
              <a:rPr lang="en-US" b="1" dirty="0" smtClean="0"/>
              <a:t>, </a:t>
            </a:r>
            <a:r>
              <a:rPr lang="en-US" b="1" dirty="0" err="1" smtClean="0"/>
              <a:t>e.salary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dirty="0" smtClean="0"/>
              <a:t> </a:t>
            </a:r>
            <a:r>
              <a:rPr lang="en-US" b="1" dirty="0" err="1" smtClean="0"/>
              <a:t>sg.salary_grade_id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b="1" dirty="0" smtClean="0"/>
              <a:t>FROM employees e, </a:t>
            </a:r>
            <a:r>
              <a:rPr lang="en-US" b="1" dirty="0" err="1" smtClean="0"/>
              <a:t>salary_grades</a:t>
            </a:r>
            <a:r>
              <a:rPr lang="en-US" b="1" dirty="0" smtClean="0"/>
              <a:t> </a:t>
            </a:r>
            <a:r>
              <a:rPr lang="en-US" b="1" dirty="0" err="1" smtClean="0"/>
              <a:t>sg</a:t>
            </a:r>
            <a:r>
              <a:rPr lang="en-US" dirty="0" smtClean="0"/>
              <a:t> </a:t>
            </a:r>
          </a:p>
          <a:p>
            <a:pPr lvl="2">
              <a:buNone/>
            </a:pPr>
            <a:r>
              <a:rPr lang="en-US" b="1" dirty="0" smtClean="0"/>
              <a:t>WHERE </a:t>
            </a:r>
            <a:r>
              <a:rPr lang="en-US" b="1" dirty="0" err="1" smtClean="0"/>
              <a:t>e.salary</a:t>
            </a:r>
            <a:r>
              <a:rPr lang="en-US" b="1" dirty="0" smtClean="0"/>
              <a:t> </a:t>
            </a:r>
          </a:p>
          <a:p>
            <a:pPr lvl="2">
              <a:buNone/>
            </a:pPr>
            <a:r>
              <a:rPr lang="en-US" b="1" dirty="0" smtClean="0"/>
              <a:t>BETWEEN </a:t>
            </a:r>
            <a:r>
              <a:rPr lang="en-US" b="1" dirty="0" err="1" smtClean="0"/>
              <a:t>sg.low_salary</a:t>
            </a:r>
            <a:r>
              <a:rPr lang="en-US" b="1" dirty="0" smtClean="0"/>
              <a:t> AND </a:t>
            </a:r>
            <a:r>
              <a:rPr lang="en-US" b="1" dirty="0" err="1" smtClean="0"/>
              <a:t>sg.high_salary</a:t>
            </a:r>
            <a:r>
              <a:rPr lang="en-US" b="1" dirty="0" smtClean="0"/>
              <a:t>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3528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outer join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retrieves a row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even when one of the columns in the join contains a null value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Perform an outer join by supplying the outer join operator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in the join condition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outer join operator is a plus character in parentheses (+)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Remember the query earlier that didn’t show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“My Front Line” product because its </a:t>
            </a:r>
          </a:p>
          <a:p>
            <a:pPr lvl="2"/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null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You can use an outer join to get that row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notice that the outer join operator (+) is on the opposite side of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in the product table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this is the column that contains the null value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 smtClean="0"/>
              <a:t>Understanding Outer Joins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SELECT p.name, pt.name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	FROM products p, </a:t>
            </a:r>
            <a:r>
              <a:rPr lang="en-US" b="1" dirty="0" err="1" smtClean="0"/>
              <a:t>product_types</a:t>
            </a:r>
            <a:r>
              <a:rPr lang="en-US" b="1" dirty="0" smtClean="0"/>
              <a:t> pt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	WHERE </a:t>
            </a:r>
            <a:r>
              <a:rPr lang="en-US" b="1" dirty="0" err="1" smtClean="0"/>
              <a:t>p.product_type_id</a:t>
            </a:r>
            <a:r>
              <a:rPr lang="en-US" b="1" dirty="0" smtClean="0"/>
              <a:t> = </a:t>
            </a:r>
            <a:r>
              <a:rPr lang="en-US" b="1" dirty="0" err="1" smtClean="0"/>
              <a:t>pt.product_type_id</a:t>
            </a:r>
            <a:r>
              <a:rPr lang="en-US" b="1" dirty="0" smtClean="0"/>
              <a:t> (+);</a:t>
            </a:r>
            <a:r>
              <a:rPr lang="en-US" dirty="0" smtClean="0"/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11/4/2010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3581400"/>
            <a:ext cx="4572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2286000" y="6248400"/>
            <a:ext cx="16002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748</TotalTime>
  <Words>1834</Words>
  <Application>Microsoft Office PowerPoint</Application>
  <PresentationFormat>On-screen Show (4:3)</PresentationFormat>
  <Paragraphs>421</Paragraphs>
  <Slides>34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Flow</vt:lpstr>
      <vt:lpstr>Contents</vt:lpstr>
      <vt:lpstr>Slide 2</vt:lpstr>
      <vt:lpstr>Understanding Join Conditions and Join Types</vt:lpstr>
      <vt:lpstr>Understanding Join Conditions and Join Types</vt:lpstr>
      <vt:lpstr>Understanding Join Conditions and Join Types</vt:lpstr>
      <vt:lpstr>Understanding Non-equijoins</vt:lpstr>
      <vt:lpstr>Understanding Non-equijoins</vt:lpstr>
      <vt:lpstr>Understanding Outer Joins</vt:lpstr>
      <vt:lpstr>Understanding Outer Joins</vt:lpstr>
      <vt:lpstr>Understanding Outer Joins</vt:lpstr>
      <vt:lpstr>Understanding Outer Joins</vt:lpstr>
      <vt:lpstr>Understanding Outer Joins</vt:lpstr>
      <vt:lpstr>Understanding Outer Joins</vt:lpstr>
      <vt:lpstr>Understanding Outer Joins</vt:lpstr>
      <vt:lpstr>Understanding Outer Joins</vt:lpstr>
      <vt:lpstr>Understanding Outer Joins</vt:lpstr>
      <vt:lpstr>Understanding Outer Joins</vt:lpstr>
      <vt:lpstr>Understanding Self Joins</vt:lpstr>
      <vt:lpstr>Understanding Self Joins</vt:lpstr>
      <vt:lpstr>Understanding Self Joins</vt:lpstr>
      <vt:lpstr>Understanding Self Joins</vt:lpstr>
      <vt:lpstr>Understanding Self Joins</vt:lpstr>
      <vt:lpstr>Slide 23</vt:lpstr>
      <vt:lpstr>Slide 24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  <vt:lpstr>  Using Simple Functions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Daud</cp:lastModifiedBy>
  <cp:revision>77</cp:revision>
  <dcterms:created xsi:type="dcterms:W3CDTF">2006-08-16T00:00:00Z</dcterms:created>
  <dcterms:modified xsi:type="dcterms:W3CDTF">2010-11-04T13:54:06Z</dcterms:modified>
</cp:coreProperties>
</file>