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A1A28-1DD6-4683-87A8-9019AAA28E74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53FE6-AFBC-490A-B753-3CBF92E3E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Adding, Modifying, and Removing Rows</a:t>
            </a:r>
          </a:p>
          <a:p>
            <a:r>
              <a:rPr lang="en-US" b="1" smtClean="0">
                <a:latin typeface="Arial" pitchFamily="34" charset="0"/>
                <a:cs typeface="Arial" pitchFamily="34" charset="0"/>
              </a:rPr>
              <a:t>Quitting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SQL*Plus</a:t>
            </a:r>
          </a:p>
          <a:p>
            <a:r>
              <a:rPr lang="en-US" b="1" smtClean="0">
                <a:latin typeface="Arial" pitchFamily="34" charset="0"/>
                <a:cs typeface="Arial" pitchFamily="34" charset="0"/>
              </a:rPr>
              <a:t>Introducing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Oracle PL/SQL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Performing SELECT Statements that Use More than Two Tables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Introducing Oracle PL/SQL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Introducing Oracle PL/SQL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Exceptions are used to handle errors </a:t>
            </a:r>
          </a:p>
          <a:p>
            <a:pPr lvl="1"/>
            <a:r>
              <a:rPr lang="en-US" dirty="0" smtClean="0"/>
              <a:t>that occur in PL/SQL code </a:t>
            </a:r>
          </a:p>
          <a:p>
            <a:pPr lvl="1"/>
            <a:r>
              <a:rPr lang="en-US" dirty="0" smtClean="0"/>
              <a:t>The EXCEPTION block in the previous example performs a </a:t>
            </a:r>
          </a:p>
          <a:p>
            <a:pPr lvl="2"/>
            <a:r>
              <a:rPr lang="en-US" dirty="0" smtClean="0"/>
              <a:t>ROLLBACK if any exception is thrown in the code</a:t>
            </a:r>
          </a:p>
          <a:p>
            <a:r>
              <a:rPr lang="en-US" dirty="0" smtClean="0"/>
              <a:t>You’ll learn more about PL/SQL in later lectures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SQL (Performing SELECT Statements that Use More than Two Tables)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Joins can be used to connect any number of tables</a:t>
            </a:r>
          </a:p>
          <a:p>
            <a:pPr lvl="1"/>
            <a:r>
              <a:rPr lang="en-US" dirty="0" smtClean="0"/>
              <a:t>Use the following formula to calculate the number of joins you will need in your WHERE clause:</a:t>
            </a:r>
          </a:p>
          <a:p>
            <a:pPr lvl="1"/>
            <a:r>
              <a:rPr lang="en-US" i="1" dirty="0" smtClean="0"/>
              <a:t>Add all the number of tables used in your query, and	then subtract 1 from this total</a:t>
            </a:r>
            <a:endParaRPr lang="en-US" dirty="0" smtClean="0"/>
          </a:p>
          <a:p>
            <a:r>
              <a:rPr lang="en-US" dirty="0" smtClean="0"/>
              <a:t>In the example shown in the previous lecture </a:t>
            </a:r>
          </a:p>
          <a:p>
            <a:pPr lvl="1"/>
            <a:r>
              <a:rPr lang="en-US" dirty="0" smtClean="0"/>
              <a:t>there were two tables used in the query: </a:t>
            </a:r>
          </a:p>
          <a:p>
            <a:pPr lvl="1"/>
            <a:r>
              <a:rPr lang="en-US" dirty="0" smtClean="0"/>
              <a:t>products and </a:t>
            </a:r>
          </a:p>
          <a:p>
            <a:pPr lvl="1"/>
            <a:r>
              <a:rPr lang="en-US" dirty="0" err="1" smtClean="0"/>
              <a:t>product_types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number of joins required is 1 (=2 - 1), and indeed only one join is used in that example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00200"/>
            <a:ext cx="8001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SQL (Performing SELECT Statements that Use More than Two Tables)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Let’s consider a more complicated example </a:t>
            </a:r>
          </a:p>
          <a:p>
            <a:pPr lvl="1"/>
            <a:r>
              <a:rPr lang="en-US" dirty="0" smtClean="0"/>
              <a:t>that will involve four tables and </a:t>
            </a:r>
          </a:p>
          <a:p>
            <a:pPr lvl="1"/>
            <a:r>
              <a:rPr lang="en-US" dirty="0" smtClean="0"/>
              <a:t>will therefore require three joins </a:t>
            </a:r>
          </a:p>
          <a:p>
            <a:pPr lvl="1"/>
            <a:r>
              <a:rPr lang="en-US" dirty="0" smtClean="0"/>
              <a:t>Let’s say you want to see the following information:</a:t>
            </a:r>
          </a:p>
          <a:p>
            <a:pPr lvl="2"/>
            <a:r>
              <a:rPr lang="en-US" dirty="0" smtClean="0"/>
              <a:t>The purchases each customer has made</a:t>
            </a:r>
          </a:p>
          <a:p>
            <a:pPr lvl="2"/>
            <a:r>
              <a:rPr lang="en-US" dirty="0" smtClean="0"/>
              <a:t>The customer’s first and last name</a:t>
            </a:r>
          </a:p>
          <a:p>
            <a:pPr lvl="2"/>
            <a:r>
              <a:rPr lang="en-US" dirty="0" smtClean="0"/>
              <a:t>The name of the product they purchased</a:t>
            </a:r>
          </a:p>
          <a:p>
            <a:pPr lvl="2"/>
            <a:r>
              <a:rPr lang="en-US" dirty="0" smtClean="0"/>
              <a:t>The name of the product type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SQL (Performing SELECT Statements that Use More than Two Tables)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order to view this information you need to query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Customers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Purchases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products and 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and your joins will need to navigate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foreign key relationships between these tables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list shows the required navigation:</a:t>
            </a:r>
          </a:p>
          <a:p>
            <a:pPr lvl="2"/>
            <a:r>
              <a:rPr lang="en-US" sz="2600" dirty="0" smtClean="0">
                <a:latin typeface="Arial" pitchFamily="34" charset="0"/>
                <a:cs typeface="Arial" pitchFamily="34" charset="0"/>
              </a:rPr>
              <a:t>To get the customer who made the purchase join the customers and purchases tables using the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columns from those respective tables</a:t>
            </a:r>
          </a:p>
          <a:p>
            <a:pPr lvl="2"/>
            <a:r>
              <a:rPr lang="en-US" sz="2600" dirty="0" smtClean="0">
                <a:latin typeface="Arial" pitchFamily="34" charset="0"/>
                <a:cs typeface="Arial" pitchFamily="34" charset="0"/>
              </a:rPr>
              <a:t>To get the product purchased join the products and purchases tables using the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columns from those respective tables</a:t>
            </a:r>
          </a:p>
          <a:p>
            <a:pPr lvl="2"/>
            <a:r>
              <a:rPr lang="en-US" sz="2600" dirty="0" smtClean="0">
                <a:latin typeface="Arial" pitchFamily="34" charset="0"/>
                <a:cs typeface="Arial" pitchFamily="34" charset="0"/>
              </a:rPr>
              <a:t>To get the product type name for the product join the products and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product_types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tables using the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columns from those respective tables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Using this navigation, your query may appear as follows (notice the aliases and joins used in this query):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895600"/>
            <a:ext cx="853439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SQL (Performing SELECT Statements that Use More than Two Tables)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r>
              <a:rPr lang="en-US" dirty="0" smtClean="0"/>
              <a:t>Notice renaming of heading for the product name to PRODUCT and </a:t>
            </a:r>
          </a:p>
          <a:p>
            <a:r>
              <a:rPr lang="en-US" dirty="0" smtClean="0"/>
              <a:t>renamed the product type name to TYPE </a:t>
            </a:r>
          </a:p>
          <a:p>
            <a:pPr lvl="1"/>
            <a:r>
              <a:rPr lang="en-US" dirty="0" smtClean="0"/>
              <a:t>The output of this query is as follows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352800"/>
            <a:ext cx="8534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Adding a Row to a Table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the INSERT statement </a:t>
            </a:r>
          </a:p>
          <a:p>
            <a:pPr lvl="1"/>
            <a:r>
              <a:rPr lang="en-US" dirty="0" smtClean="0"/>
              <a:t>to add new rows to a table </a:t>
            </a:r>
          </a:p>
          <a:p>
            <a:pPr lvl="1"/>
            <a:r>
              <a:rPr lang="en-US" dirty="0" smtClean="0"/>
              <a:t>Specify the following information in an INSERT statement:</a:t>
            </a:r>
          </a:p>
          <a:p>
            <a:pPr lvl="2"/>
            <a:r>
              <a:rPr lang="en-US" dirty="0" smtClean="0"/>
              <a:t>The table into which the row is to be inserted</a:t>
            </a:r>
          </a:p>
          <a:p>
            <a:pPr lvl="2"/>
            <a:r>
              <a:rPr lang="en-US" dirty="0" smtClean="0"/>
              <a:t>A list of columns for which you want to specify column values</a:t>
            </a:r>
          </a:p>
          <a:p>
            <a:pPr lvl="2"/>
            <a:r>
              <a:rPr lang="en-US" dirty="0" smtClean="0"/>
              <a:t>A list of values to store in the specified columns</a:t>
            </a:r>
          </a:p>
          <a:p>
            <a:pPr lvl="1"/>
            <a:r>
              <a:rPr lang="en-US" dirty="0" smtClean="0"/>
              <a:t>Supply a value for the primary key and </a:t>
            </a:r>
          </a:p>
          <a:p>
            <a:pPr lvl="1"/>
            <a:r>
              <a:rPr lang="en-US" dirty="0" smtClean="0"/>
              <a:t>all other columns that are defined as NOT NULL</a:t>
            </a:r>
          </a:p>
          <a:p>
            <a:pPr lvl="1"/>
            <a:r>
              <a:rPr lang="en-US" dirty="0" smtClean="0"/>
              <a:t>You don’t have to specify values for the other columns if you don’t want to</a:t>
            </a:r>
          </a:p>
          <a:p>
            <a:pPr lvl="2"/>
            <a:r>
              <a:rPr lang="en-US" dirty="0" smtClean="0"/>
              <a:t>those columns will be automatically set to null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524000"/>
            <a:ext cx="807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Adding a Row to a Table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INSERT statement adds a row to the customers table</a:t>
            </a:r>
          </a:p>
          <a:p>
            <a:r>
              <a:rPr lang="en-US" dirty="0" smtClean="0"/>
              <a:t>Notice that the order of values in the VALUES list matches </a:t>
            </a:r>
          </a:p>
          <a:p>
            <a:pPr lvl="1"/>
            <a:r>
              <a:rPr lang="en-US" dirty="0" smtClean="0"/>
              <a:t>the order in which the columns are specified in the column list</a:t>
            </a:r>
          </a:p>
          <a:p>
            <a:pPr lvl="1"/>
            <a:r>
              <a:rPr lang="en-US" dirty="0" smtClean="0"/>
              <a:t>the statement has two parts</a:t>
            </a:r>
          </a:p>
          <a:p>
            <a:pPr lvl="2"/>
            <a:r>
              <a:rPr lang="en-US" dirty="0" smtClean="0"/>
              <a:t>the column list and </a:t>
            </a:r>
          </a:p>
          <a:p>
            <a:pPr lvl="2"/>
            <a:r>
              <a:rPr lang="en-US" dirty="0" smtClean="0"/>
              <a:t>the values to be added</a:t>
            </a:r>
          </a:p>
          <a:p>
            <a:r>
              <a:rPr lang="en-US" b="1" smtClean="0"/>
              <a:t>INSERT </a:t>
            </a:r>
            <a:r>
              <a:rPr lang="en-US" b="1" dirty="0" smtClean="0"/>
              <a:t>INTO customers ( </a:t>
            </a:r>
            <a:r>
              <a:rPr lang="en-US" b="1" dirty="0" err="1" smtClean="0"/>
              <a:t>customer_id</a:t>
            </a:r>
            <a:r>
              <a:rPr lang="en-US" b="1" dirty="0" smtClean="0"/>
              <a:t>, </a:t>
            </a:r>
            <a:r>
              <a:rPr lang="en-US" b="1" dirty="0" err="1" smtClean="0"/>
              <a:t>first_name</a:t>
            </a:r>
            <a:r>
              <a:rPr lang="en-US" b="1" dirty="0" smtClean="0"/>
              <a:t>, </a:t>
            </a:r>
            <a:r>
              <a:rPr lang="en-US" b="1" dirty="0" err="1" smtClean="0"/>
              <a:t>last_name</a:t>
            </a:r>
            <a:r>
              <a:rPr lang="en-US" b="1" dirty="0" smtClean="0"/>
              <a:t>, dob, phone</a:t>
            </a:r>
            <a:r>
              <a:rPr lang="en-US" dirty="0" smtClean="0"/>
              <a:t> </a:t>
            </a:r>
            <a:r>
              <a:rPr lang="en-US" b="1" dirty="0" smtClean="0"/>
              <a:t>) VALUES ( 6, 'Fred', 'Brown', '01-JAN-1970', '800-555-1215'</a:t>
            </a:r>
            <a:r>
              <a:rPr lang="en-US" dirty="0" smtClean="0"/>
              <a:t> </a:t>
            </a:r>
            <a:endParaRPr lang="en-US" b="1" dirty="0" smtClean="0"/>
          </a:p>
          <a:p>
            <a:r>
              <a:rPr lang="en-US" b="1" dirty="0" smtClean="0"/>
              <a:t>);</a:t>
            </a:r>
            <a:r>
              <a:rPr lang="en-US" dirty="0" smtClean="0"/>
              <a:t> </a:t>
            </a:r>
          </a:p>
          <a:p>
            <a:r>
              <a:rPr lang="en-US" dirty="0" smtClean="0"/>
              <a:t>1 row created.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524000"/>
            <a:ext cx="79247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Adding a Row to a Table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 Type</a:t>
            </a:r>
          </a:p>
          <a:p>
            <a:pPr lvl="1"/>
            <a:r>
              <a:rPr lang="en-US" dirty="0" smtClean="0"/>
              <a:t>By default, the Oracle database displays dates in the format DD-MON-YY </a:t>
            </a:r>
          </a:p>
          <a:p>
            <a:pPr lvl="2"/>
            <a:r>
              <a:rPr lang="en-US" dirty="0" smtClean="0"/>
              <a:t>where DD is the day number </a:t>
            </a:r>
          </a:p>
          <a:p>
            <a:pPr lvl="2"/>
            <a:r>
              <a:rPr lang="en-US" dirty="0" smtClean="0"/>
              <a:t>MON are the first three characters of the month (in uppercase) and </a:t>
            </a:r>
          </a:p>
          <a:p>
            <a:pPr lvl="2"/>
            <a:r>
              <a:rPr lang="en-US" dirty="0" smtClean="0"/>
              <a:t>YY are the last two digits of the year </a:t>
            </a:r>
          </a:p>
          <a:p>
            <a:pPr lvl="1"/>
            <a:r>
              <a:rPr lang="en-US" dirty="0" smtClean="0"/>
              <a:t>The database actually stores all four digits for the year </a:t>
            </a:r>
          </a:p>
          <a:p>
            <a:pPr lvl="2"/>
            <a:r>
              <a:rPr lang="en-US" dirty="0" smtClean="0"/>
              <a:t>but by default it only displays the last two digits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SQL (</a:t>
            </a:r>
            <a:r>
              <a:rPr lang="en-US" sz="3600" b="1" dirty="0" smtClean="0"/>
              <a:t>Modifying an Existing Row in a Table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the UPDATE statement to change rows in a table</a:t>
            </a:r>
          </a:p>
          <a:p>
            <a:r>
              <a:rPr lang="en-US" dirty="0" smtClean="0"/>
              <a:t>When using the UPDATE statement </a:t>
            </a:r>
          </a:p>
          <a:p>
            <a:pPr lvl="1"/>
            <a:r>
              <a:rPr lang="en-US" dirty="0" smtClean="0"/>
              <a:t>specify the following information:</a:t>
            </a:r>
          </a:p>
          <a:p>
            <a:pPr lvl="2"/>
            <a:r>
              <a:rPr lang="en-US" dirty="0" smtClean="0"/>
              <a:t>The table containing the rows that are to be changed</a:t>
            </a:r>
          </a:p>
          <a:p>
            <a:pPr lvl="2"/>
            <a:r>
              <a:rPr lang="en-US" dirty="0" smtClean="0"/>
              <a:t>A WHERE clause that specifies the rows that are to be changed</a:t>
            </a:r>
          </a:p>
          <a:p>
            <a:pPr lvl="2"/>
            <a:r>
              <a:rPr lang="en-US" dirty="0" smtClean="0"/>
              <a:t>A list of column names, along with their new values, specified using the SET clause</a:t>
            </a:r>
          </a:p>
          <a:p>
            <a:r>
              <a:rPr lang="en-US" dirty="0" smtClean="0"/>
              <a:t>Can change one or more rows using the same UPDATE statement </a:t>
            </a:r>
          </a:p>
          <a:p>
            <a:pPr lvl="1"/>
            <a:r>
              <a:rPr lang="en-US" dirty="0" smtClean="0"/>
              <a:t>If more than one row is specified the same change will be implemented for all of those rows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524000"/>
            <a:ext cx="8534399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810000"/>
            <a:ext cx="8382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Removing a Row from a Table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Use the DELETE statement to remove rows from a table </a:t>
            </a:r>
          </a:p>
          <a:p>
            <a:pPr lvl="1"/>
            <a:r>
              <a:rPr lang="en-US" dirty="0" smtClean="0"/>
              <a:t>As with the UPDATE statement</a:t>
            </a:r>
          </a:p>
          <a:p>
            <a:pPr lvl="1"/>
            <a:r>
              <a:rPr lang="en-US" dirty="0" smtClean="0"/>
              <a:t>you typically use a WHERE clause to limit the rows you wish to delete</a:t>
            </a:r>
          </a:p>
          <a:p>
            <a:pPr lvl="2"/>
            <a:r>
              <a:rPr lang="en-US" dirty="0" smtClean="0"/>
              <a:t>if you don’t, </a:t>
            </a:r>
            <a:r>
              <a:rPr lang="en-US" i="1" dirty="0" smtClean="0"/>
              <a:t>all</a:t>
            </a:r>
            <a:r>
              <a:rPr lang="en-US" dirty="0" smtClean="0"/>
              <a:t> the rows will be deleted from the table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DELETE FROM customers</a:t>
            </a:r>
            <a:r>
              <a:rPr lang="en-US" dirty="0" smtClean="0"/>
              <a:t> </a:t>
            </a:r>
            <a:r>
              <a:rPr lang="en-US" b="1" dirty="0" smtClean="0"/>
              <a:t> </a:t>
            </a:r>
            <a:r>
              <a:rPr lang="en-US" dirty="0" smtClean="0"/>
              <a:t>2</a:t>
            </a:r>
            <a:r>
              <a:rPr lang="en-US" b="1" dirty="0" smtClean="0"/>
              <a:t>  WHERE </a:t>
            </a:r>
            <a:r>
              <a:rPr lang="en-US" b="1" dirty="0" err="1" smtClean="0"/>
              <a:t>customer_id</a:t>
            </a:r>
            <a:r>
              <a:rPr lang="en-US" b="1" dirty="0" smtClean="0"/>
              <a:t> = 2;</a:t>
            </a:r>
            <a:r>
              <a:rPr lang="en-US" dirty="0" smtClean="0"/>
              <a:t> </a:t>
            </a:r>
          </a:p>
          <a:p>
            <a:r>
              <a:rPr lang="en-US" dirty="0" smtClean="0"/>
              <a:t>1 row deleted. </a:t>
            </a:r>
          </a:p>
          <a:p>
            <a:r>
              <a:rPr lang="en-US" dirty="0" smtClean="0"/>
              <a:t>SQL*Plus confirms that one row has been deleted.</a:t>
            </a:r>
          </a:p>
          <a:p>
            <a:r>
              <a:rPr lang="en-US" dirty="0" smtClean="0"/>
              <a:t>To undo any changes you make to the database use ROLLBACK: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ROLLBACK;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Rollback complete </a:t>
            </a:r>
          </a:p>
          <a:p>
            <a:r>
              <a:rPr lang="en-US" dirty="0" smtClean="0"/>
              <a:t>Go ahead and issue a ROLLBACK to undo any changes you’ve made so far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(Quitting SQL*Plus)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Quitting SQL*Plus</a:t>
            </a:r>
          </a:p>
          <a:p>
            <a:pPr lvl="1"/>
            <a:r>
              <a:rPr lang="en-US" dirty="0" smtClean="0"/>
              <a:t>Use the EXIT command to quit from SQL*Plus </a:t>
            </a:r>
          </a:p>
          <a:p>
            <a:pPr lvl="1"/>
            <a:r>
              <a:rPr lang="en-US" dirty="0" smtClean="0"/>
              <a:t>On Windows this will terminate SQL*Plus</a:t>
            </a:r>
          </a:p>
          <a:p>
            <a:pPr lvl="1"/>
            <a:r>
              <a:rPr lang="en-US" dirty="0" smtClean="0"/>
              <a:t>On Unix and Linux it will terminate SQL*Plus and take you back to the command-line prompt from which you started SQL*Plus </a:t>
            </a:r>
          </a:p>
          <a:p>
            <a:pPr lvl="1"/>
            <a:r>
              <a:rPr lang="en-US" dirty="0" smtClean="0"/>
              <a:t>The following example quits SQL*Plus using the EXIT command: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EXIT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Introducing Oracle PL/SQL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PL/SQL is Oracle’s procedural language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allows you to add programming constructs around SQL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PL/SQL is primarily used for adding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procedures and functions to a database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implement business logic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PL/SQL contains standard programming constructs such as the following: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Blocks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Variable declarations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Conditionals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Loops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Cursors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ability to define procedures and functions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Introducing Oracle PL/SQL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Following CREATE PROCEDURE statement defines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procedure named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update_product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_ price()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procedure multiplies the price of a product by a factor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product ID and the factor are passed as parameters to the procedure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If the specified product doesn’t exist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procedure takes no action otherwise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it updates the product price by the factor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Don’t worry too much about the details of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PL/SQL shown in the following listing for now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you’ll learn the details as you progress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 just want you to get a feel for PL/SQL at this stage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1169</Words>
  <Application>Microsoft Office PowerPoint</Application>
  <PresentationFormat>On-screen Show (4:3)</PresentationFormat>
  <Paragraphs>189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Contents</vt:lpstr>
      <vt:lpstr>SQL (Adding a Row to a Table)</vt:lpstr>
      <vt:lpstr>SQL (Adding a Row to a Table)</vt:lpstr>
      <vt:lpstr>SQL (Adding a Row to a Table)</vt:lpstr>
      <vt:lpstr>SQL (Modifying an Existing Row in a Table)</vt:lpstr>
      <vt:lpstr>SQL (Removing a Row from a Table)</vt:lpstr>
      <vt:lpstr>SQL (Quitting SQL*Plus)</vt:lpstr>
      <vt:lpstr>Introducing Oracle PL/SQL</vt:lpstr>
      <vt:lpstr>Introducing Oracle PL/SQL</vt:lpstr>
      <vt:lpstr>Introducing Oracle PL/SQL</vt:lpstr>
      <vt:lpstr>Introducing Oracle PL/SQL</vt:lpstr>
      <vt:lpstr>SQL (Performing SELECT Statements that Use More than Two Tables)</vt:lpstr>
      <vt:lpstr>SQL (Performing SELECT Statements that Use More than Two Tables)</vt:lpstr>
      <vt:lpstr>SQL (Performing SELECT Statements that Use More than Two Tables)</vt:lpstr>
      <vt:lpstr>SQL (Performing SELECT Statements that Use More than Two Tables)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Contents</dc:title>
  <dc:creator/>
  <cp:lastModifiedBy>Daud</cp:lastModifiedBy>
  <cp:revision>42</cp:revision>
  <dcterms:created xsi:type="dcterms:W3CDTF">2006-08-16T00:00:00Z</dcterms:created>
  <dcterms:modified xsi:type="dcterms:W3CDTF">2010-10-18T05:24:05Z</dcterms:modified>
</cp:coreProperties>
</file>