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424" r:id="rId2"/>
    <p:sldId id="512" r:id="rId3"/>
    <p:sldId id="513" r:id="rId4"/>
    <p:sldId id="514" r:id="rId5"/>
    <p:sldId id="515" r:id="rId6"/>
    <p:sldId id="516" r:id="rId7"/>
    <p:sldId id="517" r:id="rId8"/>
    <p:sldId id="518" r:id="rId9"/>
    <p:sldId id="519" r:id="rId10"/>
    <p:sldId id="520" r:id="rId11"/>
    <p:sldId id="521" r:id="rId12"/>
    <p:sldId id="522" r:id="rId13"/>
    <p:sldId id="524" r:id="rId14"/>
    <p:sldId id="525" r:id="rId15"/>
    <p:sldId id="526" r:id="rId16"/>
    <p:sldId id="527" r:id="rId17"/>
    <p:sldId id="529" r:id="rId18"/>
    <p:sldId id="530" r:id="rId19"/>
    <p:sldId id="531" r:id="rId20"/>
    <p:sldId id="532" r:id="rId21"/>
    <p:sldId id="533" r:id="rId22"/>
    <p:sldId id="538" r:id="rId23"/>
    <p:sldId id="534" r:id="rId24"/>
    <p:sldId id="535" r:id="rId25"/>
    <p:sldId id="536" r:id="rId26"/>
    <p:sldId id="537" r:id="rId27"/>
    <p:sldId id="539" r:id="rId28"/>
    <p:sldId id="543" r:id="rId29"/>
    <p:sldId id="544" r:id="rId30"/>
    <p:sldId id="54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E2559-A5E3-4A04-9A8A-92DEC3877FFF}" type="datetimeFigureOut">
              <a:rPr lang="en-US" smtClean="0"/>
              <a:pPr/>
              <a:t>8/12/2011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1782A-4CD8-4350-893A-76E69B1A2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2D54-8875-4B50-AC10-657F0A33F458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4BBE-AE9B-4A6D-9AAC-904A639A2668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D678-4A74-407E-B242-B4956DC083A4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B95F4-AC70-4D4B-8CF4-9160EA1F8B30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45E4-4961-4D2F-B596-9956830BE23A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5D36B-B574-4897-8BA0-75273E166927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D783-0849-4F85-B08F-F849A0CDC0B6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2C8CE-8EC9-45F0-A07F-5F3C26BA619A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6145C-8166-41A6-A453-59778DC95317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5D539-2909-4FF7-A5AA-838D1CCDE5C4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6C1-ADBB-4CDE-B489-BC215A881261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C00E13-1F71-437A-A3C2-C2E6457AD91B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k:@MSITStore:E:\Courses\Database%20Technolgies%20Course\Course%20Related%20Books\Oracle.Database.10g.SQL.chm::/8172final/LiB0037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</a:p>
          <a:p>
            <a:r>
              <a:rPr lang="en-US" dirty="0" smtClean="0"/>
              <a:t>Packages, which may be used to group procedures and functions together in one unit</a:t>
            </a:r>
          </a:p>
          <a:p>
            <a:r>
              <a:rPr lang="en-US" dirty="0" smtClean="0"/>
              <a:t>Triggers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C533-241D-48AB-B3FA-521E1283F1E5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Packages</a:t>
            </a:r>
          </a:p>
          <a:p>
            <a:pPr lvl="1"/>
            <a:r>
              <a:rPr lang="en-US" dirty="0" smtClean="0"/>
              <a:t>you’ll learn how to group procedures and functions together into </a:t>
            </a:r>
            <a:r>
              <a:rPr lang="en-US" i="1" dirty="0" smtClean="0"/>
              <a:t>packages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Packages allow you to encapsulate related functionality into one self-contained unit </a:t>
            </a:r>
          </a:p>
          <a:p>
            <a:pPr lvl="1"/>
            <a:r>
              <a:rPr lang="en-US" dirty="0" smtClean="0"/>
              <a:t>By modularizing your PL/SQL code in such a manner, you can potentially build up your own libraries of code that other programmers could reuse</a:t>
            </a:r>
          </a:p>
          <a:p>
            <a:pPr lvl="1"/>
            <a:r>
              <a:rPr lang="en-US" dirty="0" smtClean="0"/>
              <a:t>Packages are typically made up of two components: </a:t>
            </a:r>
          </a:p>
          <a:p>
            <a:pPr lvl="2"/>
            <a:r>
              <a:rPr lang="en-US" dirty="0" smtClean="0"/>
              <a:t>a </a:t>
            </a:r>
            <a:r>
              <a:rPr lang="en-US" i="1" dirty="0" smtClean="0"/>
              <a:t>specification</a:t>
            </a:r>
            <a:r>
              <a:rPr lang="en-US" dirty="0" smtClean="0"/>
              <a:t> and </a:t>
            </a:r>
          </a:p>
          <a:p>
            <a:pPr lvl="2"/>
            <a:r>
              <a:rPr lang="en-US" dirty="0" smtClean="0"/>
              <a:t>a </a:t>
            </a:r>
            <a:r>
              <a:rPr lang="en-US" i="1" dirty="0" smtClean="0"/>
              <a:t>body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The package specification contains information about the package, and it lists the available procedures and functions </a:t>
            </a:r>
          </a:p>
          <a:p>
            <a:pPr lvl="1"/>
            <a:r>
              <a:rPr lang="en-US" dirty="0" smtClean="0"/>
              <a:t>These are potentially available to all database users, so </a:t>
            </a:r>
            <a:r>
              <a:rPr lang="en-US" dirty="0" err="1" smtClean="0"/>
              <a:t>refering</a:t>
            </a:r>
            <a:r>
              <a:rPr lang="en-US" dirty="0" smtClean="0"/>
              <a:t> to these procedures and functions as being </a:t>
            </a:r>
            <a:r>
              <a:rPr lang="en-US" i="1" dirty="0" smtClean="0"/>
              <a:t>public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(although only users who have the privileges to access your package can use it)</a:t>
            </a:r>
          </a:p>
          <a:p>
            <a:pPr lvl="1"/>
            <a:r>
              <a:rPr lang="en-US" dirty="0" smtClean="0"/>
              <a:t>The specification generally doesn’t contain the code that makes up those procedures and functions—the package body contains the actual code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07AB2-BB96-4C3A-A388-DEA2BE20681D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The procedures and functions listed in the specification are available to the outside world </a:t>
            </a:r>
          </a:p>
          <a:p>
            <a:pPr lvl="2"/>
            <a:r>
              <a:rPr lang="en-US" dirty="0" smtClean="0"/>
              <a:t>but any procedures and functions only contained in the body are only available within that body—</a:t>
            </a:r>
          </a:p>
          <a:p>
            <a:pPr lvl="3"/>
            <a:r>
              <a:rPr lang="en-US" dirty="0" smtClean="0"/>
              <a:t>they are </a:t>
            </a:r>
            <a:r>
              <a:rPr lang="en-US" i="1" dirty="0" smtClean="0"/>
              <a:t>private</a:t>
            </a:r>
            <a:r>
              <a:rPr lang="en-US" dirty="0" smtClean="0"/>
              <a:t> to that body </a:t>
            </a:r>
          </a:p>
          <a:p>
            <a:pPr lvl="1"/>
            <a:r>
              <a:rPr lang="en-US" dirty="0" smtClean="0"/>
              <a:t>By using a combination of public and private procedures and functions </a:t>
            </a:r>
          </a:p>
          <a:p>
            <a:pPr lvl="2"/>
            <a:r>
              <a:rPr lang="en-US" dirty="0" smtClean="0"/>
              <a:t>you can build up very complex packages whose complexity is hidden from the outside world </a:t>
            </a:r>
          </a:p>
          <a:p>
            <a:pPr lvl="2"/>
            <a:r>
              <a:rPr lang="en-US" dirty="0" smtClean="0"/>
              <a:t>This is one of the primary goals of all programming: </a:t>
            </a:r>
          </a:p>
          <a:p>
            <a:pPr lvl="3"/>
            <a:r>
              <a:rPr lang="en-US" dirty="0" smtClean="0"/>
              <a:t>hide complexity from your users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24457-9A02-4857-AC4A-DFE2D3004D53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Creating a Package Specification</a:t>
            </a:r>
          </a:p>
          <a:p>
            <a:pPr lvl="1"/>
            <a:r>
              <a:rPr lang="en-US" dirty="0" smtClean="0"/>
              <a:t>You create a package specification using the CREATE PACKAGE statement </a:t>
            </a:r>
          </a:p>
          <a:p>
            <a:pPr lvl="1"/>
            <a:r>
              <a:rPr lang="en-US" dirty="0" smtClean="0"/>
              <a:t>The simplified syntax for the CREATE PACKAGE statement is as follows:</a:t>
            </a:r>
          </a:p>
          <a:p>
            <a:pPr lvl="2"/>
            <a:r>
              <a:rPr lang="en-US" dirty="0" smtClean="0"/>
              <a:t>CREATE [OR REPLACE] PACKAGE </a:t>
            </a:r>
            <a:r>
              <a:rPr lang="en-US" i="1" dirty="0" err="1" smtClean="0"/>
              <a:t>package_name</a:t>
            </a:r>
            <a:r>
              <a:rPr lang="en-US" dirty="0" smtClean="0"/>
              <a:t> {IS | AS} </a:t>
            </a:r>
            <a:r>
              <a:rPr lang="en-US" i="1" dirty="0" err="1" smtClean="0"/>
              <a:t>package_specification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END </a:t>
            </a:r>
            <a:r>
              <a:rPr lang="en-US" i="1" dirty="0" err="1" smtClean="0"/>
              <a:t>package_name</a:t>
            </a:r>
            <a:r>
              <a:rPr lang="en-US" i="1" dirty="0" smtClean="0"/>
              <a:t>;</a:t>
            </a:r>
          </a:p>
          <a:p>
            <a:r>
              <a:rPr lang="en-US" dirty="0" smtClean="0"/>
              <a:t>where</a:t>
            </a:r>
          </a:p>
          <a:p>
            <a:pPr lvl="1"/>
            <a:r>
              <a:rPr lang="en-US" i="1" dirty="0" err="1" smtClean="0"/>
              <a:t>package_name</a:t>
            </a:r>
            <a:r>
              <a:rPr lang="en-US" dirty="0" smtClean="0"/>
              <a:t> specifies the name of the package</a:t>
            </a:r>
          </a:p>
          <a:p>
            <a:pPr lvl="1"/>
            <a:r>
              <a:rPr lang="en-US" i="1" dirty="0" err="1" smtClean="0"/>
              <a:t>package_specification</a:t>
            </a:r>
            <a:r>
              <a:rPr lang="en-US" dirty="0" smtClean="0"/>
              <a:t> specifies the list of procedures and functions </a:t>
            </a:r>
          </a:p>
          <a:p>
            <a:pPr lvl="2"/>
            <a:r>
              <a:rPr lang="en-US" dirty="0" smtClean="0"/>
              <a:t>(along with any variables, type definitions, and cursors) </a:t>
            </a:r>
          </a:p>
          <a:p>
            <a:pPr lvl="2"/>
            <a:r>
              <a:rPr lang="en-US" dirty="0" smtClean="0"/>
              <a:t>that are available to your package’s users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CA32-72B3-47D9-A49F-2164BD1B3469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The following example creates a package specification for a package named </a:t>
            </a:r>
            <a:r>
              <a:rPr lang="en-US" dirty="0" err="1" smtClean="0"/>
              <a:t>product_package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CREATE OR REPLACE PACKAGE </a:t>
            </a:r>
            <a:r>
              <a:rPr lang="en-US" dirty="0" err="1" smtClean="0"/>
              <a:t>product_package</a:t>
            </a:r>
            <a:r>
              <a:rPr lang="en-US" dirty="0" smtClean="0"/>
              <a:t> AS TYPE </a:t>
            </a:r>
            <a:r>
              <a:rPr lang="en-US" dirty="0" err="1" smtClean="0"/>
              <a:t>t_ref_cursor</a:t>
            </a:r>
            <a:r>
              <a:rPr lang="en-US" dirty="0" smtClean="0"/>
              <a:t> IS REF CURSOR; </a:t>
            </a:r>
          </a:p>
          <a:p>
            <a:pPr lvl="1"/>
            <a:r>
              <a:rPr lang="en-US" dirty="0" smtClean="0"/>
              <a:t>FUNCTION </a:t>
            </a:r>
            <a:r>
              <a:rPr lang="en-US" dirty="0" err="1" smtClean="0"/>
              <a:t>get_products_ref_cursor</a:t>
            </a:r>
            <a:r>
              <a:rPr lang="en-US" dirty="0" smtClean="0"/>
              <a:t> RETURN </a:t>
            </a:r>
            <a:r>
              <a:rPr lang="en-US" dirty="0" err="1" smtClean="0"/>
              <a:t>t_ref_cursor</a:t>
            </a:r>
            <a:r>
              <a:rPr lang="en-US" dirty="0" smtClean="0"/>
              <a:t>; </a:t>
            </a:r>
          </a:p>
          <a:p>
            <a:pPr lvl="1"/>
            <a:r>
              <a:rPr lang="en-US" dirty="0" smtClean="0"/>
              <a:t>PROCEDURE </a:t>
            </a:r>
            <a:r>
              <a:rPr lang="en-US" dirty="0" err="1" smtClean="0"/>
              <a:t>update_product_price</a:t>
            </a:r>
            <a:r>
              <a:rPr lang="en-US" dirty="0" smtClean="0"/>
              <a:t> ( </a:t>
            </a:r>
            <a:r>
              <a:rPr lang="en-US" dirty="0" err="1" smtClean="0"/>
              <a:t>p_product_id</a:t>
            </a:r>
            <a:r>
              <a:rPr lang="en-US" dirty="0" smtClean="0"/>
              <a:t> IN </a:t>
            </a:r>
            <a:r>
              <a:rPr lang="en-US" dirty="0" err="1" smtClean="0"/>
              <a:t>products.product_id%TYPE</a:t>
            </a:r>
            <a:r>
              <a:rPr lang="en-US" dirty="0" smtClean="0"/>
              <a:t>, </a:t>
            </a:r>
            <a:r>
              <a:rPr lang="en-US" dirty="0" err="1" smtClean="0"/>
              <a:t>p_factor</a:t>
            </a:r>
            <a:r>
              <a:rPr lang="en-US" dirty="0" smtClean="0"/>
              <a:t> IN NUMBER );</a:t>
            </a:r>
          </a:p>
          <a:p>
            <a:pPr lvl="1"/>
            <a:r>
              <a:rPr lang="en-US" dirty="0" smtClean="0"/>
              <a:t>END </a:t>
            </a:r>
            <a:r>
              <a:rPr lang="en-US" dirty="0" err="1" smtClean="0"/>
              <a:t>product_package</a:t>
            </a:r>
            <a:r>
              <a:rPr lang="en-US" dirty="0" smtClean="0"/>
              <a:t>; </a:t>
            </a:r>
          </a:p>
          <a:p>
            <a:pPr lvl="1"/>
            <a:r>
              <a:rPr lang="en-US" dirty="0" smtClean="0"/>
              <a:t>/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4372A-B9B8-40CE-BEB0-ED912807C658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The type </a:t>
            </a:r>
            <a:r>
              <a:rPr lang="en-US" dirty="0" err="1" smtClean="0"/>
              <a:t>t_ref_cursor</a:t>
            </a:r>
            <a:r>
              <a:rPr lang="en-US" dirty="0" smtClean="0"/>
              <a:t> uses the PL/SQL REF CURSOR type</a:t>
            </a:r>
          </a:p>
          <a:p>
            <a:pPr lvl="2"/>
            <a:r>
              <a:rPr lang="en-US" dirty="0" smtClean="0"/>
              <a:t>A REF CURSOR is similar to a pointer in the C programming language and </a:t>
            </a:r>
          </a:p>
          <a:p>
            <a:pPr lvl="3"/>
            <a:r>
              <a:rPr lang="en-US" dirty="0" smtClean="0"/>
              <a:t>it basically points to rows retrieved from the database using a PL/SQL cursor </a:t>
            </a:r>
          </a:p>
          <a:p>
            <a:pPr lvl="3"/>
            <a:r>
              <a:rPr lang="en-US" dirty="0" smtClean="0"/>
              <a:t>In the following section, you’ll see the use of a REF CURSOR to point to the result set </a:t>
            </a:r>
          </a:p>
          <a:p>
            <a:pPr lvl="4"/>
            <a:r>
              <a:rPr lang="en-US" dirty="0" smtClean="0"/>
              <a:t>returned by a SELECT statement that retrieves rows from the products table using a PL/SQL cursor</a:t>
            </a:r>
          </a:p>
          <a:p>
            <a:pPr lvl="3"/>
            <a:r>
              <a:rPr lang="en-US" dirty="0" smtClean="0"/>
              <a:t>This is done using the function </a:t>
            </a:r>
            <a:r>
              <a:rPr lang="en-US" dirty="0" err="1" smtClean="0"/>
              <a:t>get_products_ref_cursor</a:t>
            </a:r>
            <a:r>
              <a:rPr lang="en-US" dirty="0" smtClean="0"/>
              <a:t>(), which returns a variable of type </a:t>
            </a:r>
            <a:r>
              <a:rPr lang="en-US" dirty="0" err="1" smtClean="0"/>
              <a:t>t_ref_cursor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43D16-450D-44CE-92EF-EAFACEAFD5F9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Creating a Package Body</a:t>
            </a:r>
          </a:p>
          <a:p>
            <a:pPr lvl="2"/>
            <a:r>
              <a:rPr lang="en-US" dirty="0" smtClean="0"/>
              <a:t>You create a package body using the CREATE PACKAGE BODY statement </a:t>
            </a:r>
          </a:p>
          <a:p>
            <a:pPr lvl="2"/>
            <a:r>
              <a:rPr lang="en-US" dirty="0" smtClean="0"/>
              <a:t>The simplified syntax for the CREATE PACKAGE BODY statement is as follows:</a:t>
            </a:r>
          </a:p>
          <a:p>
            <a:pPr lvl="2"/>
            <a:r>
              <a:rPr lang="en-US" dirty="0" smtClean="0"/>
              <a:t>CREATE [OR REPLACE] PACKAGE BODY </a:t>
            </a:r>
            <a:r>
              <a:rPr lang="en-US" i="1" dirty="0" err="1" smtClean="0"/>
              <a:t>package_name</a:t>
            </a:r>
            <a:r>
              <a:rPr lang="en-US" dirty="0" smtClean="0"/>
              <a:t> {IS | AS} </a:t>
            </a:r>
            <a:r>
              <a:rPr lang="en-US" i="1" dirty="0" err="1" smtClean="0"/>
              <a:t>package_body</a:t>
            </a:r>
            <a:r>
              <a:rPr lang="en-US" dirty="0" smtClean="0"/>
              <a:t> END </a:t>
            </a:r>
            <a:r>
              <a:rPr lang="en-US" i="1" dirty="0" err="1" smtClean="0"/>
              <a:t>package_name</a:t>
            </a:r>
            <a:r>
              <a:rPr lang="en-US" i="1" dirty="0" smtClean="0"/>
              <a:t>;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where</a:t>
            </a:r>
          </a:p>
          <a:p>
            <a:pPr lvl="3"/>
            <a:r>
              <a:rPr lang="en-US" i="1" dirty="0" err="1" smtClean="0"/>
              <a:t>package_name</a:t>
            </a:r>
            <a:r>
              <a:rPr lang="en-US" dirty="0" smtClean="0"/>
              <a:t> specifies the name of the package, which must match the package name previously set in the package specification</a:t>
            </a:r>
          </a:p>
          <a:p>
            <a:pPr lvl="3"/>
            <a:r>
              <a:rPr lang="en-US" i="1" dirty="0" err="1" smtClean="0"/>
              <a:t>package_body</a:t>
            </a:r>
            <a:r>
              <a:rPr lang="en-US" dirty="0" smtClean="0"/>
              <a:t> specifies the code for the procedures and functions, along with any variables and cursors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25946-4AD0-4658-956E-FDA04631E886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The following example creates the package body for </a:t>
            </a:r>
            <a:r>
              <a:rPr lang="en-US" dirty="0" err="1" smtClean="0"/>
              <a:t>product_package</a:t>
            </a:r>
            <a:r>
              <a:rPr lang="en-US" dirty="0" smtClean="0"/>
              <a:t>: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E663F-8B44-470D-9143-88C2F8F7F7FC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"/>
            <a:ext cx="8686800" cy="6705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The </a:t>
            </a:r>
            <a:r>
              <a:rPr lang="en-US" dirty="0" err="1" smtClean="0"/>
              <a:t>get_products_ref_cursor</a:t>
            </a:r>
            <a:r>
              <a:rPr lang="en-US" dirty="0" smtClean="0"/>
              <a:t>() function </a:t>
            </a:r>
          </a:p>
          <a:p>
            <a:pPr lvl="2"/>
            <a:r>
              <a:rPr lang="en-US" dirty="0" smtClean="0"/>
              <a:t>opens a cursor and retrieves the </a:t>
            </a:r>
            <a:r>
              <a:rPr lang="en-US" dirty="0" err="1" smtClean="0"/>
              <a:t>product_id</a:t>
            </a:r>
            <a:r>
              <a:rPr lang="en-US" dirty="0" smtClean="0"/>
              <a:t>, name, and price columns from </a:t>
            </a:r>
          </a:p>
          <a:p>
            <a:pPr lvl="2"/>
            <a:r>
              <a:rPr lang="en-US" dirty="0" smtClean="0"/>
              <a:t>the products table </a:t>
            </a:r>
          </a:p>
          <a:p>
            <a:pPr lvl="2"/>
            <a:r>
              <a:rPr lang="en-US" dirty="0" smtClean="0"/>
              <a:t>The reference to this cursor (the REF CURSOR ) is then returned by the function </a:t>
            </a:r>
          </a:p>
          <a:p>
            <a:pPr lvl="2"/>
            <a:r>
              <a:rPr lang="en-US" dirty="0" smtClean="0"/>
              <a:t>This REF CURSOR may then be accessed to read the column values </a:t>
            </a:r>
          </a:p>
          <a:p>
            <a:pPr lvl="2"/>
            <a:r>
              <a:rPr lang="en-US" dirty="0" smtClean="0"/>
              <a:t>The </a:t>
            </a:r>
            <a:r>
              <a:rPr lang="en-US" dirty="0" err="1" smtClean="0"/>
              <a:t>update_product_price</a:t>
            </a:r>
            <a:r>
              <a:rPr lang="en-US" dirty="0" smtClean="0"/>
              <a:t>() procedure updates the price of a product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F5806-1E6B-45B3-929A-F62E08B64221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Calling Functions and Procedures in a Package</a:t>
            </a:r>
          </a:p>
          <a:p>
            <a:pPr lvl="1"/>
            <a:r>
              <a:rPr lang="en-US" dirty="0" smtClean="0"/>
              <a:t>When calling functions and procedures in a package, you include the package name in the call </a:t>
            </a:r>
          </a:p>
          <a:p>
            <a:pPr lvl="2"/>
            <a:r>
              <a:rPr lang="en-US" dirty="0" smtClean="0"/>
              <a:t>The following example calls </a:t>
            </a:r>
            <a:r>
              <a:rPr lang="en-US" dirty="0" err="1" smtClean="0"/>
              <a:t>product_package.get_products_ref_cursor</a:t>
            </a:r>
            <a:r>
              <a:rPr lang="en-US" dirty="0" smtClean="0"/>
              <a:t>(), which returns a cursor containing the </a:t>
            </a:r>
            <a:r>
              <a:rPr lang="en-US" dirty="0" err="1" smtClean="0"/>
              <a:t>product_id</a:t>
            </a:r>
            <a:r>
              <a:rPr lang="en-US" dirty="0" smtClean="0"/>
              <a:t>, name, and price for the products:</a:t>
            </a:r>
          </a:p>
          <a:p>
            <a:pPr lvl="2"/>
            <a:r>
              <a:rPr lang="en-US" b="1" dirty="0" smtClean="0"/>
              <a:t>SELECT </a:t>
            </a:r>
            <a:r>
              <a:rPr lang="en-US" b="1" dirty="0" err="1" smtClean="0"/>
              <a:t>product_package.get_products_ref_cursor</a:t>
            </a:r>
            <a:r>
              <a:rPr lang="en-US" dirty="0" smtClean="0"/>
              <a:t> </a:t>
            </a:r>
            <a:r>
              <a:rPr lang="en-US" b="1" dirty="0" smtClean="0"/>
              <a:t>FROM dual;</a:t>
            </a:r>
            <a:r>
              <a:rPr lang="en-US" dirty="0" smtClean="0"/>
              <a:t>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EC79-A72C-4FEC-8F8C-FABB150B5A36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05000"/>
            <a:ext cx="8305800" cy="43815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The example calls</a:t>
            </a:r>
          </a:p>
          <a:p>
            <a:pPr lvl="1"/>
            <a:r>
              <a:rPr lang="en-US" dirty="0" err="1" smtClean="0"/>
              <a:t>product_package.update_product_price</a:t>
            </a:r>
            <a:r>
              <a:rPr lang="en-US" dirty="0" smtClean="0"/>
              <a:t>() to multiply product #3’s price by 1.25:</a:t>
            </a:r>
          </a:p>
          <a:p>
            <a:pPr lvl="2"/>
            <a:r>
              <a:rPr lang="en-US" dirty="0" smtClean="0"/>
              <a:t>CALL </a:t>
            </a:r>
            <a:r>
              <a:rPr lang="en-US" dirty="0" err="1" smtClean="0"/>
              <a:t>product_package.update_product_price</a:t>
            </a:r>
            <a:r>
              <a:rPr lang="en-US" dirty="0" smtClean="0"/>
              <a:t>(3, 1.25); </a:t>
            </a:r>
          </a:p>
          <a:p>
            <a:pPr lvl="2"/>
            <a:r>
              <a:rPr lang="en-US" dirty="0" smtClean="0"/>
              <a:t>The next query retrieves the details for product #3; </a:t>
            </a:r>
          </a:p>
          <a:p>
            <a:pPr lvl="2"/>
            <a:r>
              <a:rPr lang="en-US" dirty="0" smtClean="0"/>
              <a:t>notice the price has increased:</a:t>
            </a:r>
          </a:p>
          <a:p>
            <a:pPr lvl="2"/>
            <a:r>
              <a:rPr lang="en-US" b="1" dirty="0" smtClean="0"/>
              <a:t>SELECT price</a:t>
            </a:r>
            <a:r>
              <a:rPr lang="en-US" dirty="0" smtClean="0"/>
              <a:t> </a:t>
            </a:r>
            <a:r>
              <a:rPr lang="en-US" b="1" dirty="0" smtClean="0"/>
              <a:t>FROM products</a:t>
            </a:r>
            <a:r>
              <a:rPr lang="en-US" dirty="0" smtClean="0"/>
              <a:t> </a:t>
            </a:r>
            <a:r>
              <a:rPr lang="en-US" b="1" dirty="0" smtClean="0"/>
              <a:t>WHERE </a:t>
            </a:r>
            <a:r>
              <a:rPr lang="en-US" b="1" dirty="0" err="1" smtClean="0"/>
              <a:t>product_id</a:t>
            </a:r>
            <a:r>
              <a:rPr lang="en-US" b="1" dirty="0" smtClean="0"/>
              <a:t> = 3;</a:t>
            </a:r>
            <a:r>
              <a:rPr lang="en-US" dirty="0" smtClean="0"/>
              <a:t> PRICE ---------- </a:t>
            </a:r>
          </a:p>
          <a:p>
            <a:pPr lvl="2"/>
            <a:r>
              <a:rPr lang="en-US" dirty="0" smtClean="0"/>
              <a:t>32.49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118BF-F738-49F0-811D-722B835CE03B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Functions</a:t>
            </a:r>
          </a:p>
          <a:p>
            <a:r>
              <a:rPr lang="en-US" dirty="0" smtClean="0"/>
              <a:t>A function is similar to a procedure except that a function must return a value to the statement from which it is called </a:t>
            </a:r>
          </a:p>
          <a:p>
            <a:pPr lvl="1"/>
            <a:r>
              <a:rPr lang="en-US" dirty="0" smtClean="0"/>
              <a:t>Together, stored procedures and functions are sometimes referred to as stored subprograms because they are, in one sense, small programs</a:t>
            </a:r>
          </a:p>
          <a:p>
            <a:pPr lvl="2"/>
            <a:r>
              <a:rPr lang="en-US" dirty="0" smtClean="0"/>
              <a:t>In this section, you’ll learn how to:</a:t>
            </a:r>
          </a:p>
          <a:p>
            <a:pPr lvl="3"/>
            <a:r>
              <a:rPr lang="en-US" dirty="0" smtClean="0"/>
              <a:t>Create a function</a:t>
            </a:r>
          </a:p>
          <a:p>
            <a:pPr lvl="3"/>
            <a:r>
              <a:rPr lang="en-US" dirty="0" smtClean="0"/>
              <a:t>Call a function</a:t>
            </a:r>
          </a:p>
          <a:p>
            <a:pPr lvl="3"/>
            <a:r>
              <a:rPr lang="en-US" dirty="0" smtClean="0"/>
              <a:t>Get information on functions</a:t>
            </a:r>
          </a:p>
          <a:p>
            <a:pPr lvl="3"/>
            <a:r>
              <a:rPr lang="en-US" dirty="0" smtClean="0"/>
              <a:t>Drop a function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05F3-7DE7-4544-845A-4C332EB446C9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Getting Information on Functions and Procedures in a Package</a:t>
            </a:r>
          </a:p>
          <a:p>
            <a:pPr lvl="1"/>
            <a:r>
              <a:rPr lang="en-US" dirty="0" smtClean="0"/>
              <a:t>You can get information on your functions and procedures in a package from the </a:t>
            </a:r>
            <a:r>
              <a:rPr lang="en-US" dirty="0" err="1" smtClean="0"/>
              <a:t>user_procedures</a:t>
            </a:r>
            <a:r>
              <a:rPr lang="en-US" dirty="0" smtClean="0"/>
              <a:t> view;</a:t>
            </a:r>
          </a:p>
          <a:p>
            <a:pPr lvl="2"/>
            <a:r>
              <a:rPr lang="en-US" dirty="0" smtClean="0"/>
              <a:t>this view was covered earlier in the section “Getting Information on Procedures.” </a:t>
            </a:r>
          </a:p>
          <a:p>
            <a:pPr lvl="2"/>
            <a:r>
              <a:rPr lang="en-US" dirty="0" smtClean="0"/>
              <a:t>The following example retrieves the </a:t>
            </a:r>
            <a:r>
              <a:rPr lang="en-US" dirty="0" err="1" smtClean="0"/>
              <a:t>object_name</a:t>
            </a:r>
            <a:r>
              <a:rPr lang="en-US" dirty="0" smtClean="0"/>
              <a:t>, and </a:t>
            </a:r>
            <a:r>
              <a:rPr lang="en-US" dirty="0" err="1" smtClean="0"/>
              <a:t>procedure_name</a:t>
            </a:r>
            <a:r>
              <a:rPr lang="en-US" dirty="0" smtClean="0"/>
              <a:t> columns from </a:t>
            </a:r>
            <a:r>
              <a:rPr lang="en-US" dirty="0" err="1" smtClean="0"/>
              <a:t>user_procedures</a:t>
            </a:r>
            <a:r>
              <a:rPr lang="en-US" dirty="0" smtClean="0"/>
              <a:t> for </a:t>
            </a:r>
            <a:r>
              <a:rPr lang="en-US" dirty="0" err="1" smtClean="0"/>
              <a:t>product_package</a:t>
            </a:r>
            <a:r>
              <a:rPr lang="en-US" dirty="0" smtClean="0"/>
              <a:t>: </a:t>
            </a:r>
          </a:p>
          <a:p>
            <a:pPr lvl="2"/>
            <a:r>
              <a:rPr lang="en-US" b="1" dirty="0" smtClean="0"/>
              <a:t>SELECT </a:t>
            </a:r>
            <a:r>
              <a:rPr lang="en-US" b="1" dirty="0" err="1" smtClean="0"/>
              <a:t>object_name</a:t>
            </a:r>
            <a:r>
              <a:rPr lang="en-US" b="1" dirty="0" smtClean="0"/>
              <a:t>, </a:t>
            </a:r>
            <a:r>
              <a:rPr lang="en-US" b="1" dirty="0" err="1" smtClean="0"/>
              <a:t>procedure_name</a:t>
            </a:r>
            <a:r>
              <a:rPr lang="en-US" dirty="0" smtClean="0"/>
              <a:t> </a:t>
            </a:r>
            <a:r>
              <a:rPr lang="en-US" b="1" dirty="0" smtClean="0"/>
              <a:t>FROM </a:t>
            </a:r>
            <a:r>
              <a:rPr lang="en-US" b="1" dirty="0" err="1" smtClean="0"/>
              <a:t>user_procedures</a:t>
            </a:r>
            <a:r>
              <a:rPr lang="en-US" dirty="0" smtClean="0"/>
              <a:t> </a:t>
            </a:r>
            <a:r>
              <a:rPr lang="en-US" b="1" dirty="0" smtClean="0"/>
              <a:t>WHERE </a:t>
            </a:r>
            <a:r>
              <a:rPr lang="en-US" b="1" dirty="0" err="1" smtClean="0"/>
              <a:t>object_name</a:t>
            </a:r>
            <a:r>
              <a:rPr lang="en-US" b="1" dirty="0" smtClean="0"/>
              <a:t> = 'PRODUCT_PACKAGE';</a:t>
            </a:r>
            <a:r>
              <a:rPr lang="en-US" dirty="0" smtClean="0"/>
              <a:t> 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4C5B-B7C9-42F0-B637-DB8C4B411599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09800"/>
            <a:ext cx="8229599" cy="25908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Dropping a Package</a:t>
            </a:r>
          </a:p>
          <a:p>
            <a:pPr lvl="1"/>
            <a:r>
              <a:rPr lang="en-US" dirty="0" smtClean="0"/>
              <a:t>You drop a package using DROP PACKAGE </a:t>
            </a:r>
          </a:p>
          <a:p>
            <a:pPr lvl="2"/>
            <a:r>
              <a:rPr lang="en-US" dirty="0" smtClean="0"/>
              <a:t>For example, the following statement drops </a:t>
            </a:r>
            <a:r>
              <a:rPr lang="en-US" dirty="0" err="1" smtClean="0"/>
              <a:t>product_package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DROP PACKAGE </a:t>
            </a:r>
            <a:r>
              <a:rPr lang="en-US" dirty="0" err="1" smtClean="0"/>
              <a:t>product_package</a:t>
            </a:r>
            <a:r>
              <a:rPr lang="en-US" dirty="0" smtClean="0"/>
              <a:t>;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5254-EAC5-4BF1-815D-BAF249AD9205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Triggers</a:t>
            </a:r>
          </a:p>
          <a:p>
            <a:pPr lvl="1"/>
            <a:r>
              <a:rPr lang="en-US" dirty="0" smtClean="0"/>
              <a:t>A trigger is a </a:t>
            </a:r>
          </a:p>
          <a:p>
            <a:pPr lvl="2"/>
            <a:r>
              <a:rPr lang="en-US" dirty="0" smtClean="0"/>
              <a:t>procedure that is run automatically by the database—</a:t>
            </a:r>
          </a:p>
          <a:p>
            <a:pPr lvl="2"/>
            <a:r>
              <a:rPr lang="en-US" dirty="0" smtClean="0"/>
              <a:t>or in technical terms, fired— </a:t>
            </a:r>
          </a:p>
          <a:p>
            <a:pPr lvl="2"/>
            <a:r>
              <a:rPr lang="en-US" dirty="0" smtClean="0"/>
              <a:t>when a specified SQL DML INSERT, UPDATE, or DELETE statement </a:t>
            </a:r>
          </a:p>
          <a:p>
            <a:pPr lvl="3"/>
            <a:r>
              <a:rPr lang="en-US" dirty="0" smtClean="0"/>
              <a:t>is run against a specified database table</a:t>
            </a:r>
          </a:p>
          <a:p>
            <a:pPr lvl="2"/>
            <a:r>
              <a:rPr lang="en-US" dirty="0" smtClean="0"/>
              <a:t>Triggers are useful for doing things like </a:t>
            </a:r>
          </a:p>
          <a:p>
            <a:pPr lvl="3"/>
            <a:r>
              <a:rPr lang="en-US" dirty="0" smtClean="0"/>
              <a:t>advanced auditing of changes made to column values in a table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B5ED-18CB-4834-BE1B-4401385E3C31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When a Trigger Runs</a:t>
            </a:r>
          </a:p>
          <a:p>
            <a:pPr lvl="1"/>
            <a:r>
              <a:rPr lang="en-US" dirty="0" smtClean="0"/>
              <a:t>A trigger can fire before or after the SQL statement runs </a:t>
            </a:r>
          </a:p>
          <a:p>
            <a:pPr lvl="1"/>
            <a:r>
              <a:rPr lang="en-US" dirty="0" smtClean="0"/>
              <a:t>Also, since a DML statement can affect more than one row at the same time </a:t>
            </a:r>
          </a:p>
          <a:p>
            <a:pPr lvl="2"/>
            <a:r>
              <a:rPr lang="en-US" dirty="0" smtClean="0"/>
              <a:t>the procedure code for the trigger may be run once for every row affected (such a trigger is known as a row-level trigger) </a:t>
            </a:r>
          </a:p>
          <a:p>
            <a:pPr lvl="2"/>
            <a:r>
              <a:rPr lang="en-US" dirty="0" smtClean="0"/>
              <a:t>or just once for all the rows (known as a statement-level trigger) </a:t>
            </a:r>
          </a:p>
          <a:p>
            <a:pPr lvl="2"/>
            <a:r>
              <a:rPr lang="en-US" dirty="0" smtClean="0"/>
              <a:t>For example, if you had an UPDATE statement that modified ten rows and you had also created a row trigger that would fire </a:t>
            </a:r>
          </a:p>
          <a:p>
            <a:pPr lvl="3"/>
            <a:r>
              <a:rPr lang="en-US" dirty="0" smtClean="0"/>
              <a:t>for this UPDATE statement, then that trigger would run ten times—</a:t>
            </a:r>
          </a:p>
          <a:p>
            <a:pPr lvl="3"/>
            <a:r>
              <a:rPr lang="en-US" dirty="0" smtClean="0"/>
              <a:t>once for each row </a:t>
            </a:r>
          </a:p>
          <a:p>
            <a:pPr lvl="3"/>
            <a:r>
              <a:rPr lang="en-US" dirty="0" smtClean="0"/>
              <a:t>If, however, your trigger was a statement-level trigger </a:t>
            </a:r>
          </a:p>
          <a:p>
            <a:pPr lvl="3"/>
            <a:r>
              <a:rPr lang="en-US" dirty="0" smtClean="0"/>
              <a:t>the trigger would only fire once for the whole UPDATE statement</a:t>
            </a:r>
          </a:p>
          <a:p>
            <a:pPr lvl="1"/>
            <a:r>
              <a:rPr lang="en-US" dirty="0" smtClean="0"/>
              <a:t>Note  A row-level trigger has access to the old and new column values when the trigger fires as a result of an UPDATE statement on that column</a:t>
            </a:r>
          </a:p>
          <a:p>
            <a:pPr lvl="1"/>
            <a:r>
              <a:rPr lang="en-US" dirty="0" smtClean="0"/>
              <a:t>The firing of a trigger may also be limited using a trigger condition</a:t>
            </a:r>
          </a:p>
          <a:p>
            <a:pPr lvl="2"/>
            <a:r>
              <a:rPr lang="en-US" dirty="0" smtClean="0"/>
              <a:t>for example, when a column value is less than a specified value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C20D-ECAF-4E4B-9F9F-8BB4900BD570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Set Up for the Example Trigger</a:t>
            </a:r>
          </a:p>
          <a:p>
            <a:pPr lvl="2"/>
            <a:r>
              <a:rPr lang="en-US" dirty="0" smtClean="0"/>
              <a:t>Triggers are useful for doing advanced auditing of changes made to column values </a:t>
            </a:r>
          </a:p>
          <a:p>
            <a:pPr lvl="2"/>
            <a:r>
              <a:rPr lang="en-US" dirty="0" smtClean="0"/>
              <a:t>In the </a:t>
            </a:r>
            <a:r>
              <a:rPr lang="en-US" dirty="0" smtClean="0">
                <a:hlinkClick r:id="" action="ppaction://hlinkfile"/>
              </a:rPr>
              <a:t>next section</a:t>
            </a:r>
            <a:r>
              <a:rPr lang="en-US" dirty="0" smtClean="0"/>
              <a:t>, you’ll see a trigger that records when a product’s price is lowered by more than 25 percent</a:t>
            </a:r>
          </a:p>
          <a:p>
            <a:pPr lvl="2"/>
            <a:r>
              <a:rPr lang="en-US" dirty="0" smtClean="0"/>
              <a:t>When this event occurs, the trigger will add a row to the </a:t>
            </a:r>
            <a:r>
              <a:rPr lang="en-US" dirty="0" err="1" smtClean="0"/>
              <a:t>product_price_audit</a:t>
            </a:r>
            <a:r>
              <a:rPr lang="en-US" dirty="0" smtClean="0"/>
              <a:t> table </a:t>
            </a:r>
          </a:p>
          <a:p>
            <a:pPr lvl="3"/>
            <a:r>
              <a:rPr lang="en-US" dirty="0" smtClean="0"/>
              <a:t>which is created by the following CREATE TABLE statement in the store_schema.sql script:</a:t>
            </a:r>
          </a:p>
          <a:p>
            <a:pPr lvl="2"/>
            <a:r>
              <a:rPr lang="en-US" dirty="0" smtClean="0"/>
              <a:t>CREATE TABLE </a:t>
            </a:r>
            <a:r>
              <a:rPr lang="en-US" dirty="0" err="1" smtClean="0"/>
              <a:t>product_price_audit</a:t>
            </a:r>
            <a:r>
              <a:rPr lang="en-US" dirty="0" smtClean="0"/>
              <a:t> ( </a:t>
            </a:r>
            <a:r>
              <a:rPr lang="en-US" dirty="0" err="1" smtClean="0"/>
              <a:t>product_id</a:t>
            </a:r>
            <a:r>
              <a:rPr lang="en-US" dirty="0" smtClean="0"/>
              <a:t> INTEGER CONSTRAINT </a:t>
            </a:r>
            <a:r>
              <a:rPr lang="en-US" dirty="0" err="1" smtClean="0"/>
              <a:t>price_audit_fk_products</a:t>
            </a:r>
            <a:r>
              <a:rPr lang="en-US" dirty="0" smtClean="0"/>
              <a:t> REFERENCES products(</a:t>
            </a:r>
            <a:r>
              <a:rPr lang="en-US" dirty="0" err="1" smtClean="0"/>
              <a:t>product_id</a:t>
            </a:r>
            <a:r>
              <a:rPr lang="en-US" dirty="0" smtClean="0"/>
              <a:t>), </a:t>
            </a:r>
            <a:r>
              <a:rPr lang="en-US" dirty="0" err="1" smtClean="0"/>
              <a:t>old_price</a:t>
            </a:r>
            <a:r>
              <a:rPr lang="en-US" dirty="0" smtClean="0"/>
              <a:t> NUMBER(5, 2), </a:t>
            </a:r>
            <a:r>
              <a:rPr lang="en-US" dirty="0" err="1" smtClean="0"/>
              <a:t>new_price</a:t>
            </a:r>
            <a:r>
              <a:rPr lang="en-US" dirty="0" smtClean="0"/>
              <a:t> NUMBER(5, 2) );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08F51-8572-4F84-9D1C-E7D4F361C24F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As you can see</a:t>
            </a:r>
          </a:p>
          <a:p>
            <a:pPr lvl="2"/>
            <a:r>
              <a:rPr lang="en-US" dirty="0" smtClean="0"/>
              <a:t>the </a:t>
            </a:r>
            <a:r>
              <a:rPr lang="en-US" dirty="0" err="1" smtClean="0"/>
              <a:t>product_id</a:t>
            </a:r>
            <a:r>
              <a:rPr lang="en-US" dirty="0" smtClean="0"/>
              <a:t> column of the </a:t>
            </a:r>
            <a:r>
              <a:rPr lang="en-US" dirty="0" err="1" smtClean="0"/>
              <a:t>product_price_audit</a:t>
            </a:r>
            <a:r>
              <a:rPr lang="en-US" dirty="0" smtClean="0"/>
              <a:t> table is a foreign key </a:t>
            </a:r>
          </a:p>
          <a:p>
            <a:pPr lvl="3"/>
            <a:r>
              <a:rPr lang="en-US" dirty="0" smtClean="0"/>
              <a:t>to the </a:t>
            </a:r>
            <a:r>
              <a:rPr lang="en-US" dirty="0" err="1" smtClean="0"/>
              <a:t>product_id</a:t>
            </a:r>
            <a:r>
              <a:rPr lang="en-US" dirty="0" smtClean="0"/>
              <a:t> column of the products table </a:t>
            </a:r>
          </a:p>
          <a:p>
            <a:pPr lvl="3"/>
            <a:r>
              <a:rPr lang="en-US" dirty="0" smtClean="0"/>
              <a:t>The </a:t>
            </a:r>
            <a:r>
              <a:rPr lang="en-US" dirty="0" err="1" smtClean="0"/>
              <a:t>old_price</a:t>
            </a:r>
            <a:r>
              <a:rPr lang="en-US" dirty="0" smtClean="0"/>
              <a:t> column will be used to store the old price of a product prior to the change </a:t>
            </a:r>
          </a:p>
          <a:p>
            <a:pPr lvl="3"/>
            <a:r>
              <a:rPr lang="en-US" dirty="0" smtClean="0"/>
              <a:t>and the </a:t>
            </a:r>
            <a:r>
              <a:rPr lang="en-US" dirty="0" err="1" smtClean="0"/>
              <a:t>new_price</a:t>
            </a:r>
            <a:r>
              <a:rPr lang="en-US" dirty="0" smtClean="0"/>
              <a:t> column will be used to store the new price after the change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D8C2-5099-4789-8702-B3941987F045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Creating a Trigger</a:t>
            </a:r>
          </a:p>
          <a:p>
            <a:pPr lvl="1"/>
            <a:r>
              <a:rPr lang="en-US" dirty="0" smtClean="0"/>
              <a:t>You create a trigger using the CREATE TRIGGER statement </a:t>
            </a:r>
          </a:p>
          <a:p>
            <a:pPr lvl="1"/>
            <a:r>
              <a:rPr lang="en-US" dirty="0" smtClean="0"/>
              <a:t>The simplified syntax for the CREATE TRIGGER statement is as follows:</a:t>
            </a:r>
          </a:p>
          <a:p>
            <a:pPr lvl="1"/>
            <a:r>
              <a:rPr lang="en-US" dirty="0" smtClean="0"/>
              <a:t>CREATE [OR REPLACE] TRIGGER </a:t>
            </a:r>
            <a:r>
              <a:rPr lang="en-US" i="1" dirty="0" err="1" smtClean="0"/>
              <a:t>trigger_name</a:t>
            </a:r>
            <a:r>
              <a:rPr lang="en-US" dirty="0" smtClean="0"/>
              <a:t> {BEFORE | AFTER | INSTEAD OF} </a:t>
            </a:r>
            <a:r>
              <a:rPr lang="en-US" i="1" dirty="0" err="1" smtClean="0"/>
              <a:t>trigger_event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ON </a:t>
            </a:r>
            <a:r>
              <a:rPr lang="en-US" i="1" dirty="0" err="1" smtClean="0"/>
              <a:t>table_name</a:t>
            </a:r>
            <a:r>
              <a:rPr lang="en-US" dirty="0" smtClean="0"/>
              <a:t> [FOR EACH ROW [WHEN </a:t>
            </a:r>
            <a:r>
              <a:rPr lang="en-US" i="1" dirty="0" err="1" smtClean="0"/>
              <a:t>trigger_condition</a:t>
            </a:r>
            <a:r>
              <a:rPr lang="en-US" dirty="0" smtClean="0"/>
              <a:t>]] </a:t>
            </a:r>
          </a:p>
          <a:p>
            <a:pPr lvl="1"/>
            <a:r>
              <a:rPr lang="en-US" dirty="0" smtClean="0"/>
              <a:t>BEGIN </a:t>
            </a:r>
            <a:r>
              <a:rPr lang="en-US" i="1" dirty="0" err="1" smtClean="0"/>
              <a:t>trigger_body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END </a:t>
            </a:r>
            <a:r>
              <a:rPr lang="en-US" i="1" dirty="0" err="1" smtClean="0"/>
              <a:t>trigger_name</a:t>
            </a:r>
            <a:r>
              <a:rPr lang="en-US" i="1" dirty="0" smtClean="0"/>
              <a:t>;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5789-D98D-4A37-BABD-33D9601F9CC8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where</a:t>
            </a:r>
          </a:p>
          <a:p>
            <a:pPr lvl="1"/>
            <a:r>
              <a:rPr lang="en-US" dirty="0" smtClean="0"/>
              <a:t>OR REPLACE specifies the trigger is to replace an existing trigger if present</a:t>
            </a:r>
          </a:p>
          <a:p>
            <a:pPr lvl="1"/>
            <a:r>
              <a:rPr lang="en-US" dirty="0" smtClean="0"/>
              <a:t>You can use this option when you want to modify the definition of a trigger</a:t>
            </a:r>
          </a:p>
          <a:p>
            <a:pPr lvl="1"/>
            <a:r>
              <a:rPr lang="en-US" dirty="0" smtClean="0"/>
              <a:t>BEFORE specifies the trigger fires before the triggering event is performed</a:t>
            </a:r>
          </a:p>
          <a:p>
            <a:pPr lvl="1"/>
            <a:r>
              <a:rPr lang="en-US" dirty="0" smtClean="0"/>
              <a:t>AFTER specifies the trigger fires after the triggering event is performed</a:t>
            </a:r>
          </a:p>
          <a:p>
            <a:pPr lvl="1"/>
            <a:r>
              <a:rPr lang="en-US" dirty="0" smtClean="0"/>
              <a:t>INSTEAD OF specifies the trigger fires instead of performing the triggering event</a:t>
            </a:r>
          </a:p>
          <a:p>
            <a:pPr lvl="1"/>
            <a:r>
              <a:rPr lang="en-US" i="1" dirty="0" err="1" smtClean="0"/>
              <a:t>trigger_event</a:t>
            </a:r>
            <a:r>
              <a:rPr lang="en-US" dirty="0" smtClean="0"/>
              <a:t> specifies the event that causes the trigger to fire</a:t>
            </a:r>
          </a:p>
          <a:p>
            <a:pPr lvl="1"/>
            <a:r>
              <a:rPr lang="en-US" i="1" dirty="0" err="1" smtClean="0"/>
              <a:t>table_name</a:t>
            </a:r>
            <a:r>
              <a:rPr lang="en-US" dirty="0" smtClean="0"/>
              <a:t> specifies the table that the trigger references</a:t>
            </a:r>
          </a:p>
          <a:p>
            <a:pPr lvl="1"/>
            <a:r>
              <a:rPr lang="en-US" dirty="0" smtClean="0"/>
              <a:t>FOR EACH ROW specifies the trigger is a row-level trigger, which means the code contained within </a:t>
            </a:r>
            <a:r>
              <a:rPr lang="en-US" i="1" dirty="0" err="1" smtClean="0"/>
              <a:t>trigger_body</a:t>
            </a:r>
            <a:r>
              <a:rPr lang="en-US" dirty="0" smtClean="0"/>
              <a:t> is run for each row when the trigger fires</a:t>
            </a:r>
          </a:p>
          <a:p>
            <a:pPr lvl="1"/>
            <a:r>
              <a:rPr lang="en-US" dirty="0" smtClean="0"/>
              <a:t>If you omit FOR EACH ROW, the trigger is a statement-level trigger, which means the code within </a:t>
            </a:r>
            <a:r>
              <a:rPr lang="en-US" i="1" dirty="0" err="1" smtClean="0"/>
              <a:t>trigger_body</a:t>
            </a:r>
            <a:r>
              <a:rPr lang="en-US" dirty="0" smtClean="0"/>
              <a:t> is run once when the trigger fires regardless of the number of rows affected</a:t>
            </a:r>
          </a:p>
          <a:p>
            <a:pPr lvl="1"/>
            <a:r>
              <a:rPr lang="en-US" i="1" dirty="0" err="1" smtClean="0"/>
              <a:t>trigger_condition</a:t>
            </a:r>
            <a:r>
              <a:rPr lang="en-US" dirty="0" smtClean="0"/>
              <a:t> specifies a Boolean condition that limits when a trigger actually runs its code</a:t>
            </a:r>
          </a:p>
          <a:p>
            <a:pPr lvl="1"/>
            <a:r>
              <a:rPr lang="en-US" i="1" dirty="0" err="1" smtClean="0"/>
              <a:t>trigger_body</a:t>
            </a:r>
            <a:r>
              <a:rPr lang="en-US" dirty="0" smtClean="0"/>
              <a:t> contains the SQL and PL/SQL statements that perform the trigger’s task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FB17-AD6B-4165-A9A1-E4E80C3B0BC0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The example trigger you’ll see in this section will fire before an update of the price column from the products table, </a:t>
            </a:r>
          </a:p>
          <a:p>
            <a:pPr lvl="2"/>
            <a:r>
              <a:rPr lang="en-US" dirty="0" smtClean="0"/>
              <a:t>and therefore name of trigger </a:t>
            </a:r>
          </a:p>
          <a:p>
            <a:pPr lvl="2"/>
            <a:r>
              <a:rPr lang="en-US" dirty="0" err="1" smtClean="0"/>
              <a:t>before_product_price_update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Also, because I want to use the price column values before and after any UPDATE statement modifies the price column’s value</a:t>
            </a:r>
          </a:p>
          <a:p>
            <a:pPr lvl="2"/>
            <a:r>
              <a:rPr lang="en-US" dirty="0" smtClean="0"/>
              <a:t>I must use a row-level trigger </a:t>
            </a:r>
          </a:p>
          <a:p>
            <a:pPr lvl="2"/>
            <a:r>
              <a:rPr lang="en-US" dirty="0" smtClean="0"/>
              <a:t>Finally, since I only want to audit a price change when the new price is lowered by more than 25 percent of the old value </a:t>
            </a:r>
          </a:p>
          <a:p>
            <a:pPr lvl="2"/>
            <a:r>
              <a:rPr lang="en-US" dirty="0" smtClean="0"/>
              <a:t>I’ll need to specify a trigger condition </a:t>
            </a:r>
          </a:p>
          <a:p>
            <a:pPr lvl="2"/>
            <a:r>
              <a:rPr lang="en-US" dirty="0" smtClean="0"/>
              <a:t>The following statement creates the </a:t>
            </a:r>
            <a:r>
              <a:rPr lang="en-US" dirty="0" err="1" smtClean="0"/>
              <a:t>before_product_price_update</a:t>
            </a:r>
            <a:r>
              <a:rPr lang="en-US" dirty="0" smtClean="0"/>
              <a:t> trigger: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C83D8-5B18-4824-93E3-2D59F2880521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362200"/>
            <a:ext cx="8077200" cy="39624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US" b="1" dirty="0" smtClean="0"/>
              <a:t>Getting Information on Triggers</a:t>
            </a:r>
          </a:p>
          <a:p>
            <a:pPr lvl="2"/>
            <a:r>
              <a:rPr lang="en-US" b="1" dirty="0" smtClean="0"/>
              <a:t>SELECT *</a:t>
            </a:r>
            <a:r>
              <a:rPr lang="en-US" dirty="0" smtClean="0"/>
              <a:t> </a:t>
            </a:r>
            <a:r>
              <a:rPr lang="en-US" b="1" dirty="0" smtClean="0"/>
              <a:t>FROM </a:t>
            </a:r>
            <a:r>
              <a:rPr lang="en-US" b="1" dirty="0" err="1" smtClean="0"/>
              <a:t>user_triggers</a:t>
            </a:r>
            <a:r>
              <a:rPr lang="en-US" dirty="0" smtClean="0"/>
              <a:t> </a:t>
            </a:r>
            <a:r>
              <a:rPr lang="en-US" b="1" dirty="0" smtClean="0"/>
              <a:t>WHERE </a:t>
            </a:r>
            <a:r>
              <a:rPr lang="en-US" b="1" dirty="0" err="1" smtClean="0"/>
              <a:t>trigger_name</a:t>
            </a:r>
            <a:r>
              <a:rPr lang="en-US" b="1" dirty="0" smtClean="0"/>
              <a:t> = 'BEFORE_PRODUCT_PRICE_UPDATE';</a:t>
            </a:r>
            <a:r>
              <a:rPr lang="en-US" dirty="0" smtClean="0"/>
              <a:t> </a:t>
            </a:r>
            <a:endParaRPr lang="en-US" b="1" dirty="0" smtClean="0"/>
          </a:p>
          <a:p>
            <a:pPr lvl="1"/>
            <a:r>
              <a:rPr lang="en-US" b="1" dirty="0" smtClean="0"/>
              <a:t>Disabling and Enabling Trigger</a:t>
            </a:r>
          </a:p>
          <a:p>
            <a:pPr lvl="2"/>
            <a:r>
              <a:rPr lang="en-US" dirty="0" smtClean="0"/>
              <a:t>You can stop a trigger from firing by disabling it using the ALTER TRIGGER statement </a:t>
            </a:r>
          </a:p>
          <a:p>
            <a:pPr lvl="2"/>
            <a:r>
              <a:rPr lang="en-US" dirty="0" smtClean="0"/>
              <a:t>For example, the following statement disables the </a:t>
            </a:r>
            <a:r>
              <a:rPr lang="en-US" dirty="0" err="1" smtClean="0"/>
              <a:t>before_product_price_update</a:t>
            </a:r>
            <a:r>
              <a:rPr lang="en-US" dirty="0" smtClean="0"/>
              <a:t> trigger:</a:t>
            </a:r>
          </a:p>
          <a:p>
            <a:pPr lvl="1"/>
            <a:r>
              <a:rPr lang="en-US" dirty="0" smtClean="0"/>
              <a:t>ALTER TRIGGER </a:t>
            </a:r>
            <a:r>
              <a:rPr lang="en-US" dirty="0" err="1" smtClean="0"/>
              <a:t>before_product_price_update</a:t>
            </a:r>
            <a:r>
              <a:rPr lang="en-US" dirty="0" smtClean="0"/>
              <a:t> DISABLE; </a:t>
            </a:r>
          </a:p>
          <a:p>
            <a:pPr lvl="1"/>
            <a:r>
              <a:rPr lang="en-US" dirty="0" smtClean="0"/>
              <a:t>The following example enables the </a:t>
            </a:r>
            <a:r>
              <a:rPr lang="en-US" dirty="0" err="1" smtClean="0"/>
              <a:t>before_product_price_update</a:t>
            </a:r>
            <a:r>
              <a:rPr lang="en-US" dirty="0" smtClean="0"/>
              <a:t> trigger:</a:t>
            </a:r>
          </a:p>
          <a:p>
            <a:pPr lvl="2"/>
            <a:r>
              <a:rPr lang="en-US" dirty="0" smtClean="0"/>
              <a:t>ALTER TRIGGER </a:t>
            </a:r>
            <a:r>
              <a:rPr lang="en-US" dirty="0" err="1" smtClean="0"/>
              <a:t>before_product_price_update</a:t>
            </a:r>
            <a:r>
              <a:rPr lang="en-US" dirty="0" smtClean="0"/>
              <a:t> ENABLE;</a:t>
            </a:r>
          </a:p>
          <a:p>
            <a:pPr lvl="1"/>
            <a:r>
              <a:rPr lang="en-US" b="1" dirty="0" smtClean="0"/>
              <a:t>Dropping a Trigger</a:t>
            </a:r>
          </a:p>
          <a:p>
            <a:pPr lvl="2"/>
            <a:r>
              <a:rPr lang="en-US" dirty="0" smtClean="0"/>
              <a:t>You drop a trigger using DROP TRIGGER  </a:t>
            </a:r>
          </a:p>
          <a:p>
            <a:pPr lvl="3"/>
            <a:r>
              <a:rPr lang="en-US" dirty="0" smtClean="0"/>
              <a:t>For example, the following statement drops the </a:t>
            </a:r>
            <a:r>
              <a:rPr lang="en-US" dirty="0" err="1" smtClean="0"/>
              <a:t>before_product_price_update</a:t>
            </a:r>
            <a:r>
              <a:rPr lang="en-US" dirty="0" smtClean="0"/>
              <a:t> trigger:</a:t>
            </a:r>
          </a:p>
          <a:p>
            <a:pPr lvl="3"/>
            <a:r>
              <a:rPr lang="en-US" dirty="0" smtClean="0"/>
              <a:t>DROP TRIGGER </a:t>
            </a:r>
            <a:r>
              <a:rPr lang="en-US" dirty="0" err="1" smtClean="0"/>
              <a:t>before_product_price_update</a:t>
            </a:r>
            <a:r>
              <a:rPr lang="en-US" dirty="0" smtClean="0"/>
              <a:t>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0F6B4-E600-4310-889F-70F540A845B1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Creating a Function</a:t>
            </a:r>
          </a:p>
          <a:p>
            <a:pPr lvl="1"/>
            <a:r>
              <a:rPr lang="en-US" dirty="0" smtClean="0"/>
              <a:t>You create a function using the CREATE FUNCTION statement </a:t>
            </a:r>
          </a:p>
          <a:p>
            <a:pPr lvl="1"/>
            <a:r>
              <a:rPr lang="en-US" dirty="0" smtClean="0"/>
              <a:t>The simplified syntax for the CREATE FUNCTION statement is as follows:</a:t>
            </a:r>
          </a:p>
          <a:p>
            <a:pPr lvl="2"/>
            <a:r>
              <a:rPr lang="en-US" dirty="0" smtClean="0"/>
              <a:t>CREATE [OR REPLACE] FUNCTION </a:t>
            </a:r>
            <a:r>
              <a:rPr lang="en-US" i="1" dirty="0" err="1" smtClean="0"/>
              <a:t>function_name</a:t>
            </a:r>
            <a:r>
              <a:rPr lang="en-US" dirty="0" smtClean="0"/>
              <a:t> [(</a:t>
            </a:r>
            <a:r>
              <a:rPr lang="en-US" i="1" dirty="0" err="1" smtClean="0"/>
              <a:t>parameter_name</a:t>
            </a:r>
            <a:r>
              <a:rPr lang="en-US" dirty="0" smtClean="0"/>
              <a:t> [IN | OUT | IN OUT] </a:t>
            </a:r>
            <a:r>
              <a:rPr lang="en-US" i="1" dirty="0" smtClean="0"/>
              <a:t>type</a:t>
            </a:r>
            <a:r>
              <a:rPr lang="en-US" dirty="0" smtClean="0"/>
              <a:t> [, ...])] </a:t>
            </a:r>
          </a:p>
          <a:p>
            <a:pPr lvl="2"/>
            <a:r>
              <a:rPr lang="en-US" dirty="0" smtClean="0"/>
              <a:t>RETURN </a:t>
            </a:r>
            <a:r>
              <a:rPr lang="en-US" i="1" dirty="0" smtClean="0"/>
              <a:t>type</a:t>
            </a:r>
            <a:r>
              <a:rPr lang="en-US" dirty="0" smtClean="0"/>
              <a:t> {IS | AS} BEGIN </a:t>
            </a:r>
            <a:r>
              <a:rPr lang="en-US" i="1" dirty="0" err="1" smtClean="0"/>
              <a:t>function_body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END </a:t>
            </a:r>
            <a:r>
              <a:rPr lang="en-US" i="1" dirty="0" err="1" smtClean="0"/>
              <a:t>function_name</a:t>
            </a:r>
            <a:r>
              <a:rPr lang="en-US" i="1" dirty="0" smtClean="0"/>
              <a:t>;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C917-223D-4B7D-8D2E-C52436A52A50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3CAA4-DBEE-410A-B969-904B811582DA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where</a:t>
            </a:r>
          </a:p>
          <a:p>
            <a:pPr lvl="2"/>
            <a:r>
              <a:rPr lang="en-US" dirty="0" smtClean="0"/>
              <a:t>OR REPLACE specifies the function that is to replace an existing function if present </a:t>
            </a:r>
          </a:p>
          <a:p>
            <a:pPr lvl="3"/>
            <a:r>
              <a:rPr lang="en-US" dirty="0" smtClean="0"/>
              <a:t>You can use this option when you want to modify the definition of a function</a:t>
            </a:r>
          </a:p>
          <a:p>
            <a:pPr lvl="2"/>
            <a:r>
              <a:rPr lang="en-US" i="1" dirty="0" err="1" smtClean="0"/>
              <a:t>function_name</a:t>
            </a:r>
            <a:r>
              <a:rPr lang="en-US" dirty="0" smtClean="0"/>
              <a:t> specifies the name of the function</a:t>
            </a:r>
          </a:p>
          <a:p>
            <a:pPr lvl="2"/>
            <a:r>
              <a:rPr lang="en-US" i="1" dirty="0" err="1" smtClean="0"/>
              <a:t>parameter_name</a:t>
            </a:r>
            <a:r>
              <a:rPr lang="en-US" dirty="0" smtClean="0"/>
              <a:t> specifies the parameter name </a:t>
            </a:r>
          </a:p>
          <a:p>
            <a:pPr lvl="3"/>
            <a:r>
              <a:rPr lang="en-US" dirty="0" smtClean="0"/>
              <a:t>A function may be passed multiple parameters</a:t>
            </a:r>
          </a:p>
          <a:p>
            <a:pPr lvl="2"/>
            <a:r>
              <a:rPr lang="en-US" dirty="0" smtClean="0"/>
              <a:t>IN |OUT | IN OUT specifies the mode of the parameter</a:t>
            </a:r>
          </a:p>
          <a:p>
            <a:pPr lvl="2"/>
            <a:r>
              <a:rPr lang="en-US" i="1" dirty="0" smtClean="0"/>
              <a:t>type</a:t>
            </a:r>
            <a:r>
              <a:rPr lang="en-US" dirty="0" smtClean="0"/>
              <a:t> specifies the PL/SQL type of the parameter</a:t>
            </a:r>
          </a:p>
          <a:p>
            <a:pPr lvl="2"/>
            <a:r>
              <a:rPr lang="en-US" i="1" dirty="0" err="1" smtClean="0"/>
              <a:t>function_body</a:t>
            </a:r>
            <a:r>
              <a:rPr lang="en-US" dirty="0" smtClean="0"/>
              <a:t> contains the SQL and PL/SQL statements to perform the function’s task </a:t>
            </a:r>
          </a:p>
          <a:p>
            <a:pPr lvl="3"/>
            <a:r>
              <a:rPr lang="en-US" dirty="0" smtClean="0"/>
              <a:t>Unlike a procedure, the body of a function must return a value of the PL/SQL type specified in the RETURN clause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E147-E73A-401C-A6BF-FC20C504DF0C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following CREATE FUNCTION statement creates a function named </a:t>
            </a:r>
            <a:r>
              <a:rPr lang="en-US" dirty="0" err="1" smtClean="0"/>
              <a:t>circle_area</a:t>
            </a:r>
            <a:r>
              <a:rPr lang="en-US" dirty="0" smtClean="0"/>
              <a:t>() </a:t>
            </a:r>
          </a:p>
          <a:p>
            <a:pPr lvl="2"/>
            <a:r>
              <a:rPr lang="en-US" dirty="0" smtClean="0"/>
              <a:t>which returns the area of a circle </a:t>
            </a:r>
          </a:p>
          <a:p>
            <a:pPr lvl="2"/>
            <a:r>
              <a:rPr lang="en-US" dirty="0" smtClean="0"/>
              <a:t>The radius of the circle is passed as a parameter to </a:t>
            </a:r>
            <a:r>
              <a:rPr lang="en-US" dirty="0" err="1" smtClean="0"/>
              <a:t>circle_area</a:t>
            </a:r>
            <a:r>
              <a:rPr lang="en-US" dirty="0" smtClean="0"/>
              <a:t>() </a:t>
            </a:r>
          </a:p>
          <a:p>
            <a:pPr lvl="2"/>
            <a:r>
              <a:rPr lang="en-US" dirty="0" smtClean="0"/>
              <a:t>This function is created when you run the store_schema.sql script:</a:t>
            </a:r>
          </a:p>
          <a:p>
            <a:pPr lvl="1"/>
            <a:r>
              <a:rPr lang="en-US" dirty="0" smtClean="0"/>
              <a:t>CREATE OR REPLACE FUNCTION </a:t>
            </a:r>
            <a:r>
              <a:rPr lang="en-US" dirty="0" err="1" smtClean="0"/>
              <a:t>circle_area</a:t>
            </a:r>
            <a:r>
              <a:rPr lang="en-US" dirty="0" smtClean="0"/>
              <a:t> ( </a:t>
            </a:r>
            <a:r>
              <a:rPr lang="en-US" dirty="0" err="1" smtClean="0"/>
              <a:t>p_radius</a:t>
            </a:r>
            <a:r>
              <a:rPr lang="en-US" dirty="0" smtClean="0"/>
              <a:t> IN NUMBER ) </a:t>
            </a:r>
          </a:p>
          <a:p>
            <a:pPr lvl="2"/>
            <a:r>
              <a:rPr lang="en-US" dirty="0" smtClean="0"/>
              <a:t>RETURN NUMBER AS </a:t>
            </a:r>
            <a:r>
              <a:rPr lang="en-US" dirty="0" err="1" smtClean="0"/>
              <a:t>v_pi</a:t>
            </a:r>
            <a:r>
              <a:rPr lang="en-US" dirty="0" smtClean="0"/>
              <a:t> NUMBER := 3.1415926; </a:t>
            </a:r>
          </a:p>
          <a:p>
            <a:pPr lvl="2"/>
            <a:r>
              <a:rPr lang="en-US" dirty="0" err="1" smtClean="0"/>
              <a:t>v_area</a:t>
            </a:r>
            <a:r>
              <a:rPr lang="en-US" dirty="0" smtClean="0"/>
              <a:t> NUMBER; BEGIN </a:t>
            </a:r>
            <a:r>
              <a:rPr lang="en-US" dirty="0" err="1" smtClean="0"/>
              <a:t>v_area</a:t>
            </a:r>
            <a:r>
              <a:rPr lang="en-US" dirty="0" smtClean="0"/>
              <a:t> := </a:t>
            </a:r>
            <a:r>
              <a:rPr lang="en-US" dirty="0" err="1" smtClean="0"/>
              <a:t>v_pi</a:t>
            </a:r>
            <a:r>
              <a:rPr lang="en-US" dirty="0" smtClean="0"/>
              <a:t> * POWER(</a:t>
            </a:r>
            <a:r>
              <a:rPr lang="en-US" dirty="0" err="1" smtClean="0"/>
              <a:t>p_radius</a:t>
            </a:r>
            <a:r>
              <a:rPr lang="en-US" dirty="0" smtClean="0"/>
              <a:t>, 2); </a:t>
            </a:r>
          </a:p>
          <a:p>
            <a:pPr lvl="2"/>
            <a:r>
              <a:rPr lang="en-US" dirty="0" smtClean="0"/>
              <a:t>RETURN </a:t>
            </a:r>
            <a:r>
              <a:rPr lang="en-US" dirty="0" err="1" smtClean="0"/>
              <a:t>v_area</a:t>
            </a:r>
            <a:r>
              <a:rPr lang="en-US" dirty="0" smtClean="0"/>
              <a:t>; </a:t>
            </a:r>
          </a:p>
          <a:p>
            <a:pPr lvl="2"/>
            <a:r>
              <a:rPr lang="en-US" dirty="0" smtClean="0"/>
              <a:t>END </a:t>
            </a:r>
            <a:r>
              <a:rPr lang="en-US" dirty="0" err="1" smtClean="0"/>
              <a:t>circle_area</a:t>
            </a:r>
            <a:r>
              <a:rPr lang="en-US" dirty="0" smtClean="0"/>
              <a:t>; </a:t>
            </a:r>
          </a:p>
          <a:p>
            <a:pPr lvl="2"/>
            <a:r>
              <a:rPr lang="en-US" dirty="0" smtClean="0"/>
              <a:t>/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6CAFA-C171-41DE-8F4A-66401975D314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Notice </a:t>
            </a:r>
            <a:r>
              <a:rPr lang="en-US" dirty="0" err="1" smtClean="0"/>
              <a:t>circle_area</a:t>
            </a:r>
            <a:r>
              <a:rPr lang="en-US" dirty="0" smtClean="0"/>
              <a:t>() returns a NUMBER whose value is set to the computed area of a circle </a:t>
            </a:r>
          </a:p>
          <a:p>
            <a:pPr lvl="1"/>
            <a:r>
              <a:rPr lang="en-US" dirty="0" smtClean="0"/>
              <a:t>The next example creates a function named </a:t>
            </a:r>
            <a:r>
              <a:rPr lang="en-US" dirty="0" err="1" smtClean="0"/>
              <a:t>average_product_price</a:t>
            </a:r>
            <a:r>
              <a:rPr lang="en-US" dirty="0" smtClean="0"/>
              <a:t>() </a:t>
            </a:r>
          </a:p>
          <a:p>
            <a:pPr lvl="2"/>
            <a:r>
              <a:rPr lang="en-US" dirty="0" smtClean="0"/>
              <a:t>which returns the average price of products whose </a:t>
            </a:r>
            <a:r>
              <a:rPr lang="en-US" dirty="0" err="1" smtClean="0"/>
              <a:t>product_type_id</a:t>
            </a:r>
            <a:r>
              <a:rPr lang="en-US" dirty="0" smtClean="0"/>
              <a:t> equals the parameter value </a:t>
            </a:r>
          </a:p>
          <a:p>
            <a:pPr lvl="2"/>
            <a:r>
              <a:rPr lang="en-US" dirty="0" smtClean="0"/>
              <a:t>This function is created by the store_schema.sql script:</a:t>
            </a:r>
          </a:p>
          <a:p>
            <a:pPr lvl="2"/>
            <a:r>
              <a:rPr lang="en-US" dirty="0" smtClean="0"/>
              <a:t>CREATE OR REPLACE FUNCTION </a:t>
            </a:r>
            <a:r>
              <a:rPr lang="en-US" dirty="0" err="1" smtClean="0"/>
              <a:t>average_product_price</a:t>
            </a:r>
            <a:r>
              <a:rPr lang="en-US" dirty="0" smtClean="0"/>
              <a:t> ( </a:t>
            </a:r>
            <a:r>
              <a:rPr lang="en-US" dirty="0" err="1" smtClean="0"/>
              <a:t>p_product_type_id</a:t>
            </a:r>
            <a:r>
              <a:rPr lang="en-US" dirty="0" smtClean="0"/>
              <a:t> IN INTEGER ) </a:t>
            </a:r>
          </a:p>
          <a:p>
            <a:pPr lvl="3"/>
            <a:r>
              <a:rPr lang="en-US" dirty="0" smtClean="0"/>
              <a:t>RETURN NUMBER AS </a:t>
            </a:r>
            <a:r>
              <a:rPr lang="en-US" dirty="0" err="1" smtClean="0"/>
              <a:t>v_average_product_price</a:t>
            </a:r>
            <a:r>
              <a:rPr lang="en-US" dirty="0" smtClean="0"/>
              <a:t> NUMBER;</a:t>
            </a:r>
          </a:p>
          <a:p>
            <a:pPr lvl="3"/>
            <a:r>
              <a:rPr lang="en-US" dirty="0" smtClean="0"/>
              <a:t>BEGIN SELECT AVG(price) INTO </a:t>
            </a:r>
            <a:r>
              <a:rPr lang="en-US" dirty="0" err="1" smtClean="0"/>
              <a:t>v_average_product_price</a:t>
            </a:r>
            <a:r>
              <a:rPr lang="en-US" dirty="0" smtClean="0"/>
              <a:t> FROM products </a:t>
            </a:r>
          </a:p>
          <a:p>
            <a:pPr lvl="3"/>
            <a:r>
              <a:rPr lang="en-US" dirty="0" smtClean="0"/>
              <a:t>WHERE </a:t>
            </a:r>
            <a:r>
              <a:rPr lang="en-US" dirty="0" err="1" smtClean="0"/>
              <a:t>product_type_id</a:t>
            </a:r>
            <a:r>
              <a:rPr lang="en-US" dirty="0" smtClean="0"/>
              <a:t> = </a:t>
            </a:r>
            <a:r>
              <a:rPr lang="en-US" dirty="0" err="1" smtClean="0"/>
              <a:t>p_product_type_id</a:t>
            </a:r>
            <a:r>
              <a:rPr lang="en-US" dirty="0" smtClean="0"/>
              <a:t>; </a:t>
            </a:r>
          </a:p>
          <a:p>
            <a:pPr lvl="3"/>
            <a:r>
              <a:rPr lang="en-US" dirty="0" smtClean="0"/>
              <a:t>RETURN </a:t>
            </a:r>
            <a:r>
              <a:rPr lang="en-US" dirty="0" err="1" smtClean="0"/>
              <a:t>v_average_product_price</a:t>
            </a:r>
            <a:r>
              <a:rPr lang="en-US" dirty="0" smtClean="0"/>
              <a:t>; </a:t>
            </a:r>
          </a:p>
          <a:p>
            <a:pPr lvl="3"/>
            <a:r>
              <a:rPr lang="en-US" dirty="0" smtClean="0"/>
              <a:t>END </a:t>
            </a:r>
            <a:r>
              <a:rPr lang="en-US" dirty="0" err="1" smtClean="0"/>
              <a:t>average_product_price</a:t>
            </a:r>
            <a:r>
              <a:rPr lang="en-US" dirty="0" smtClean="0"/>
              <a:t>; </a:t>
            </a:r>
          </a:p>
          <a:p>
            <a:pPr lvl="3"/>
            <a:r>
              <a:rPr lang="en-US" dirty="0" smtClean="0"/>
              <a:t>/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901A-8B6B-44E5-97E6-E1E6BAC0AB09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Calling a Function</a:t>
            </a:r>
          </a:p>
          <a:p>
            <a:pPr lvl="2"/>
            <a:r>
              <a:rPr lang="en-US" dirty="0" smtClean="0"/>
              <a:t>You call your own functions as you would call any of the built-in database functions; </a:t>
            </a:r>
          </a:p>
          <a:p>
            <a:pPr lvl="3"/>
            <a:r>
              <a:rPr lang="en-US" dirty="0" smtClean="0"/>
              <a:t>you saw how to call built-in functions in </a:t>
            </a:r>
            <a:r>
              <a:rPr lang="en-US" dirty="0" smtClean="0">
                <a:hlinkClick r:id="rId2" action="ppaction://hlinkfile"/>
              </a:rPr>
              <a:t>Chapter 3</a:t>
            </a:r>
            <a:r>
              <a:rPr lang="en-US" dirty="0" smtClean="0"/>
              <a:t> </a:t>
            </a:r>
          </a:p>
          <a:p>
            <a:pPr lvl="3"/>
            <a:r>
              <a:rPr lang="en-US" dirty="0" smtClean="0"/>
              <a:t>To refresh your memory, you can call a function using a SELECT statement that uses the dual table in the FROM clause </a:t>
            </a:r>
          </a:p>
          <a:p>
            <a:pPr lvl="3"/>
            <a:r>
              <a:rPr lang="en-US" dirty="0" smtClean="0"/>
              <a:t>The following example calls </a:t>
            </a:r>
            <a:r>
              <a:rPr lang="en-US" dirty="0" err="1" smtClean="0"/>
              <a:t>circle_area</a:t>
            </a:r>
            <a:r>
              <a:rPr lang="en-US" dirty="0" smtClean="0"/>
              <a:t>(), passing a radius of 2 meters to the function:</a:t>
            </a:r>
          </a:p>
          <a:p>
            <a:pPr lvl="1"/>
            <a:r>
              <a:rPr lang="en-US" b="1" dirty="0" smtClean="0"/>
              <a:t>SELECT </a:t>
            </a:r>
            <a:r>
              <a:rPr lang="en-US" b="1" dirty="0" err="1" smtClean="0"/>
              <a:t>circle_area</a:t>
            </a:r>
            <a:r>
              <a:rPr lang="en-US" b="1" dirty="0" smtClean="0"/>
              <a:t>(2)</a:t>
            </a:r>
            <a:r>
              <a:rPr lang="en-US" dirty="0" smtClean="0"/>
              <a:t> </a:t>
            </a:r>
            <a:r>
              <a:rPr lang="en-US" b="1" dirty="0" smtClean="0"/>
              <a:t>FROM dual;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CIRCLE_AREA(2) -------------- </a:t>
            </a:r>
          </a:p>
          <a:p>
            <a:pPr lvl="2"/>
            <a:r>
              <a:rPr lang="en-US" dirty="0" smtClean="0"/>
              <a:t>12.5663704 </a:t>
            </a:r>
          </a:p>
          <a:p>
            <a:pPr lvl="1"/>
            <a:r>
              <a:rPr lang="en-US" dirty="0" smtClean="0"/>
              <a:t>The next example calls </a:t>
            </a:r>
            <a:r>
              <a:rPr lang="en-US" dirty="0" err="1" smtClean="0"/>
              <a:t>average_product_price</a:t>
            </a:r>
            <a:r>
              <a:rPr lang="en-US" dirty="0" smtClean="0"/>
              <a:t>() </a:t>
            </a:r>
          </a:p>
          <a:p>
            <a:pPr lvl="2"/>
            <a:r>
              <a:rPr lang="en-US" dirty="0" smtClean="0"/>
              <a:t>passing the parameter value 1 to the function to get the average price of products whose </a:t>
            </a:r>
            <a:r>
              <a:rPr lang="en-US" dirty="0" err="1" smtClean="0"/>
              <a:t>product_type_id</a:t>
            </a:r>
            <a:r>
              <a:rPr lang="en-US" dirty="0" smtClean="0"/>
              <a:t> is 1:</a:t>
            </a:r>
          </a:p>
          <a:p>
            <a:pPr lvl="2"/>
            <a:r>
              <a:rPr lang="en-US" b="1" dirty="0" smtClean="0"/>
              <a:t>SELECT </a:t>
            </a:r>
            <a:r>
              <a:rPr lang="en-US" b="1" dirty="0" err="1" smtClean="0"/>
              <a:t>average_product_price</a:t>
            </a:r>
            <a:r>
              <a:rPr lang="en-US" b="1" dirty="0" smtClean="0"/>
              <a:t>(1)</a:t>
            </a:r>
            <a:r>
              <a:rPr lang="en-US" dirty="0" smtClean="0"/>
              <a:t> </a:t>
            </a:r>
            <a:r>
              <a:rPr lang="en-US" b="1" dirty="0" smtClean="0"/>
              <a:t>FROM dual;</a:t>
            </a:r>
          </a:p>
          <a:p>
            <a:pPr lvl="3"/>
            <a:r>
              <a:rPr lang="en-US" dirty="0" smtClean="0"/>
              <a:t>AVERAGE_PRODUCT_PRICE(1) ------------------------ </a:t>
            </a:r>
          </a:p>
          <a:p>
            <a:pPr lvl="3"/>
            <a:r>
              <a:rPr lang="en-US" dirty="0" smtClean="0"/>
              <a:t>29.965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36C70-217B-46CD-9814-0E1970E4398C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Getting Information on Functions</a:t>
            </a:r>
          </a:p>
          <a:p>
            <a:pPr lvl="1"/>
            <a:r>
              <a:rPr lang="en-US" dirty="0" smtClean="0"/>
              <a:t>You can get information on your functions from the </a:t>
            </a:r>
            <a:r>
              <a:rPr lang="en-US" dirty="0" err="1" smtClean="0"/>
              <a:t>user_procedures</a:t>
            </a:r>
            <a:r>
              <a:rPr lang="en-US" dirty="0" smtClean="0"/>
              <a:t> view; </a:t>
            </a:r>
          </a:p>
          <a:p>
            <a:pPr lvl="2"/>
            <a:r>
              <a:rPr lang="en-US" dirty="0" smtClean="0"/>
              <a:t>this view was covered earlier in the section “Getting Information on Procedures.” </a:t>
            </a:r>
          </a:p>
          <a:p>
            <a:pPr lvl="2"/>
            <a:r>
              <a:rPr lang="en-US" dirty="0" smtClean="0"/>
              <a:t>The following example retrieves the </a:t>
            </a:r>
            <a:r>
              <a:rPr lang="en-US" dirty="0" err="1" smtClean="0"/>
              <a:t>object_name</a:t>
            </a:r>
            <a:r>
              <a:rPr lang="en-US" dirty="0" smtClean="0"/>
              <a:t>, aggregate, and parallel columns from </a:t>
            </a:r>
            <a:r>
              <a:rPr lang="en-US" dirty="0" err="1" smtClean="0"/>
              <a:t>user_procedures</a:t>
            </a:r>
            <a:r>
              <a:rPr lang="en-US" dirty="0" smtClean="0"/>
              <a:t> for </a:t>
            </a:r>
            <a:r>
              <a:rPr lang="en-US" dirty="0" err="1" smtClean="0"/>
              <a:t>circle_area</a:t>
            </a:r>
            <a:r>
              <a:rPr lang="en-US" dirty="0" smtClean="0"/>
              <a:t>() and </a:t>
            </a:r>
            <a:r>
              <a:rPr lang="en-US" dirty="0" err="1" smtClean="0"/>
              <a:t>average_product_price</a:t>
            </a:r>
            <a:r>
              <a:rPr lang="en-US" dirty="0" smtClean="0"/>
              <a:t>(): </a:t>
            </a:r>
          </a:p>
          <a:p>
            <a:pPr lvl="2"/>
            <a:r>
              <a:rPr lang="en-US" b="1" dirty="0" smtClean="0"/>
              <a:t>SELECT </a:t>
            </a:r>
            <a:r>
              <a:rPr lang="en-US" b="1" dirty="0" err="1" smtClean="0"/>
              <a:t>object_name</a:t>
            </a:r>
            <a:r>
              <a:rPr lang="en-US" b="1" dirty="0" smtClean="0"/>
              <a:t>, aggregate, parallel</a:t>
            </a:r>
            <a:r>
              <a:rPr lang="en-US" dirty="0" smtClean="0"/>
              <a:t> </a:t>
            </a:r>
            <a:r>
              <a:rPr lang="en-US" b="1" dirty="0" smtClean="0"/>
              <a:t>FROM </a:t>
            </a:r>
            <a:r>
              <a:rPr lang="en-US" b="1" dirty="0" err="1" smtClean="0"/>
              <a:t>user_procedures</a:t>
            </a:r>
            <a:r>
              <a:rPr lang="en-US" dirty="0" smtClean="0"/>
              <a:t> </a:t>
            </a:r>
            <a:r>
              <a:rPr lang="en-US" b="1" dirty="0" smtClean="0"/>
              <a:t>WHERE </a:t>
            </a:r>
            <a:r>
              <a:rPr lang="en-US" b="1" dirty="0" err="1" smtClean="0"/>
              <a:t>object_name</a:t>
            </a:r>
            <a:r>
              <a:rPr lang="en-US" b="1" dirty="0" smtClean="0"/>
              <a:t> IN ('CIRCLE_AREA', 'AVERAGE_PRODUCT_PRICE');</a:t>
            </a:r>
          </a:p>
          <a:p>
            <a:pPr lvl="2"/>
            <a:r>
              <a:rPr lang="en-US" dirty="0" smtClean="0"/>
              <a:t>OBJECT_NAME AGG PAR </a:t>
            </a:r>
          </a:p>
          <a:p>
            <a:pPr lvl="2"/>
            <a:r>
              <a:rPr lang="en-US" dirty="0" smtClean="0"/>
              <a:t>------------------------------ --- ---</a:t>
            </a:r>
          </a:p>
          <a:p>
            <a:pPr lvl="2"/>
            <a:r>
              <a:rPr lang="en-US" dirty="0" smtClean="0"/>
              <a:t>AVERAGE_PRODUCT_PRICE NO </a:t>
            </a:r>
            <a:r>
              <a:rPr lang="en-US" dirty="0" err="1" smtClean="0"/>
              <a:t>NO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CIRCLE_AREA NO </a:t>
            </a:r>
            <a:r>
              <a:rPr lang="en-US" dirty="0" err="1" smtClean="0"/>
              <a:t>NO</a:t>
            </a:r>
            <a:endParaRPr lang="en-US" dirty="0" smtClean="0"/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2C44-B30E-4B2D-B6F4-B518AD058C0B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Dropping a Function</a:t>
            </a:r>
          </a:p>
          <a:p>
            <a:pPr lvl="1"/>
            <a:r>
              <a:rPr lang="en-US" dirty="0" smtClean="0"/>
              <a:t>You drop a function using DROP FUNCTION  </a:t>
            </a:r>
          </a:p>
          <a:p>
            <a:pPr lvl="1"/>
            <a:r>
              <a:rPr lang="en-US" dirty="0" smtClean="0"/>
              <a:t>For example, the following statement drops </a:t>
            </a:r>
            <a:r>
              <a:rPr lang="en-US" dirty="0" err="1" smtClean="0"/>
              <a:t>circle_area</a:t>
            </a:r>
            <a:r>
              <a:rPr lang="en-US" dirty="0" smtClean="0"/>
              <a:t>(): </a:t>
            </a:r>
          </a:p>
          <a:p>
            <a:pPr lvl="2"/>
            <a:r>
              <a:rPr lang="en-US" dirty="0" smtClean="0"/>
              <a:t>DROP FUNCTION </a:t>
            </a:r>
            <a:r>
              <a:rPr lang="en-US" dirty="0" err="1" smtClean="0"/>
              <a:t>circle_area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FB9C9-E4B9-4052-9AA6-0ACF3836A80A}" type="datetime1">
              <a:rPr lang="en-US" smtClean="0"/>
              <a:pPr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2947</TotalTime>
  <Words>2577</Words>
  <Application>Microsoft Office PowerPoint</Application>
  <PresentationFormat>On-screen Show (4:3)</PresentationFormat>
  <Paragraphs>310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Flow</vt:lpstr>
      <vt:lpstr>Contents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alidaud</cp:lastModifiedBy>
  <cp:revision>584</cp:revision>
  <dcterms:created xsi:type="dcterms:W3CDTF">2006-08-16T00:00:00Z</dcterms:created>
  <dcterms:modified xsi:type="dcterms:W3CDTF">2011-08-12T07:09:57Z</dcterms:modified>
</cp:coreProperties>
</file>