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424" r:id="rId2"/>
    <p:sldId id="491" r:id="rId3"/>
    <p:sldId id="492" r:id="rId4"/>
    <p:sldId id="493" r:id="rId5"/>
    <p:sldId id="494" r:id="rId6"/>
    <p:sldId id="495" r:id="rId7"/>
    <p:sldId id="496" r:id="rId8"/>
    <p:sldId id="497" r:id="rId9"/>
    <p:sldId id="498" r:id="rId10"/>
    <p:sldId id="499" r:id="rId11"/>
    <p:sldId id="500" r:id="rId12"/>
    <p:sldId id="501" r:id="rId13"/>
    <p:sldId id="502" r:id="rId14"/>
    <p:sldId id="503" r:id="rId15"/>
    <p:sldId id="504" r:id="rId16"/>
    <p:sldId id="505" r:id="rId17"/>
    <p:sldId id="506" r:id="rId18"/>
    <p:sldId id="507" r:id="rId19"/>
    <p:sldId id="508" r:id="rId20"/>
    <p:sldId id="509" r:id="rId21"/>
    <p:sldId id="510" r:id="rId22"/>
    <p:sldId id="511" r:id="rId23"/>
    <p:sldId id="512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2E2559-A5E3-4A04-9A8A-92DEC3877FFF}" type="datetimeFigureOut">
              <a:rPr lang="en-US" smtClean="0"/>
              <a:pPr/>
              <a:t>12/29/2010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61782A-4CD8-4350-893A-76E69B1A2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3D430-ABA1-4A86-82BA-9013F277D107}" type="datetime1">
              <a:rPr lang="en-US" smtClean="0"/>
              <a:pPr/>
              <a:t>12/29/2010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9E8B8-4E51-4F78-91BD-052D305BB545}" type="datetime1">
              <a:rPr lang="en-US" smtClean="0"/>
              <a:pPr/>
              <a:t>12/29/2010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7874A-0D21-451E-A842-E94D83B11BCA}" type="datetime1">
              <a:rPr lang="en-US" smtClean="0"/>
              <a:pPr/>
              <a:t>12/29/2010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7B310-4903-4731-84AF-56427ABDE325}" type="datetime1">
              <a:rPr lang="en-US" smtClean="0"/>
              <a:pPr/>
              <a:t>12/29/2010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93D43-AB98-48CC-85CC-3D2F439A9441}" type="datetime1">
              <a:rPr lang="en-US" smtClean="0"/>
              <a:pPr/>
              <a:t>12/29/2010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7E0BD-6DCD-4DB0-AB80-C49CF1290090}" type="datetime1">
              <a:rPr lang="en-US" smtClean="0"/>
              <a:pPr/>
              <a:t>12/29/2010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47A1D-4FA5-46BF-91A5-DAC5D3BA90CA}" type="datetime1">
              <a:rPr lang="en-US" smtClean="0"/>
              <a:pPr/>
              <a:t>12/29/2010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6AEF4-85E3-4D0D-851B-2866254D3E96}" type="datetime1">
              <a:rPr lang="en-US" smtClean="0"/>
              <a:pPr/>
              <a:t>12/29/2010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07C03-4596-4C58-A2F4-4C1A4662555F}" type="datetime1">
              <a:rPr lang="en-US" smtClean="0"/>
              <a:pPr/>
              <a:t>12/29/2010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2B62C-9736-4BF5-B82F-379CFE128C5F}" type="datetime1">
              <a:rPr lang="en-US" smtClean="0"/>
              <a:pPr/>
              <a:t>12/29/2010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0A2A9-56A0-4D68-952A-A7F8944E9388}" type="datetime1">
              <a:rPr lang="en-US" smtClean="0"/>
              <a:pPr/>
              <a:t>12/29/2010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3F3EB89-2E91-4809-9E0A-5B44211EC28E}" type="datetime1">
              <a:rPr lang="en-US" smtClean="0"/>
              <a:pPr/>
              <a:t>12/29/2010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b="1" dirty="0" smtClean="0">
                <a:latin typeface="Arial" pitchFamily="34" charset="0"/>
                <a:cs typeface="Arial" pitchFamily="34" charset="0"/>
              </a:rPr>
              <a:t>Contents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Cursors, which hold the results returned by a query</a:t>
            </a:r>
          </a:p>
          <a:p>
            <a:r>
              <a:rPr lang="en-US" smtClean="0"/>
              <a:t>Exceptions</a:t>
            </a:r>
          </a:p>
          <a:p>
            <a:r>
              <a:rPr lang="en-US" dirty="0" smtClean="0"/>
              <a:t>Procedures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12/29/2010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/>
          </a:bodyPr>
          <a:lstStyle/>
          <a:p>
            <a:r>
              <a:rPr lang="en-US" b="1" dirty="0" smtClean="0"/>
              <a:t>Cursors and FOR Loops</a:t>
            </a:r>
          </a:p>
          <a:p>
            <a:pPr lvl="1"/>
            <a:r>
              <a:rPr lang="en-US" dirty="0" smtClean="0"/>
              <a:t>You can combine the power of a FOR loop to access the rows in a cursor </a:t>
            </a:r>
          </a:p>
          <a:p>
            <a:pPr lvl="1"/>
            <a:r>
              <a:rPr lang="en-US" dirty="0" smtClean="0"/>
              <a:t>When you use a FOR loop, you don’t have to explicitly open and close the cursor—the FOR loop does this automatically for you </a:t>
            </a:r>
          </a:p>
          <a:p>
            <a:pPr lvl="1"/>
            <a:r>
              <a:rPr lang="en-US" dirty="0" smtClean="0"/>
              <a:t>The following product_cursor2.sql script uses a FOR loop to access the rows in </a:t>
            </a:r>
            <a:r>
              <a:rPr lang="en-US" dirty="0" err="1" smtClean="0"/>
              <a:t>cv_product_cursor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Notice how concise the FOR loop is:</a:t>
            </a:r>
          </a:p>
          <a:p>
            <a:pPr lvl="2"/>
            <a:r>
              <a:rPr lang="en-US" dirty="0" smtClean="0"/>
              <a:t>-- product_cursor2.sql displays the </a:t>
            </a:r>
            <a:r>
              <a:rPr lang="en-US" dirty="0" err="1" smtClean="0"/>
              <a:t>product_id</a:t>
            </a:r>
            <a:r>
              <a:rPr lang="en-US" dirty="0" smtClean="0"/>
              <a:t>, name, </a:t>
            </a:r>
          </a:p>
          <a:p>
            <a:pPr lvl="2"/>
            <a:r>
              <a:rPr lang="en-US" dirty="0" smtClean="0"/>
              <a:t>-- and price columns from the products table using a cursor </a:t>
            </a:r>
          </a:p>
          <a:p>
            <a:pPr lvl="2"/>
            <a:r>
              <a:rPr lang="en-US" dirty="0" smtClean="0"/>
              <a:t>-- and a FOR loop 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12/29/2010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1981200"/>
            <a:ext cx="7772399" cy="42672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51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/>
          </a:bodyPr>
          <a:lstStyle/>
          <a:p>
            <a:r>
              <a:rPr lang="en-US" b="1" dirty="0" smtClean="0"/>
              <a:t>Exceptions</a:t>
            </a:r>
          </a:p>
          <a:p>
            <a:pPr lvl="1"/>
            <a:r>
              <a:rPr lang="en-US" dirty="0" smtClean="0"/>
              <a:t>Exceptions are used to handle errors that occur in your PL/SQL code</a:t>
            </a:r>
          </a:p>
          <a:p>
            <a:pPr lvl="1"/>
            <a:r>
              <a:rPr lang="en-US" dirty="0" smtClean="0"/>
              <a:t>Earlier you saw an example PL/SQL block that contained an EXCEPTION block to handle </a:t>
            </a:r>
          </a:p>
          <a:p>
            <a:pPr lvl="2"/>
            <a:r>
              <a:rPr lang="en-US" dirty="0" smtClean="0"/>
              <a:t>attempts to divide a number by zero </a:t>
            </a:r>
          </a:p>
          <a:p>
            <a:pPr lvl="2"/>
            <a:r>
              <a:rPr lang="en-US" dirty="0" smtClean="0"/>
              <a:t>that block handled the ZERO_DIVIDE exception </a:t>
            </a:r>
          </a:p>
          <a:p>
            <a:pPr lvl="2"/>
            <a:r>
              <a:rPr lang="en-US" dirty="0" smtClean="0"/>
              <a:t>This exception and some of the other exceptions are shown in </a:t>
            </a:r>
            <a:r>
              <a:rPr lang="en-US" dirty="0" smtClean="0">
                <a:hlinkClick r:id="" action="ppaction://hlinkfile"/>
              </a:rPr>
              <a:t>Table 11-1</a:t>
            </a:r>
            <a:r>
              <a:rPr lang="en-US" dirty="0" smtClean="0"/>
              <a:t> in the book </a:t>
            </a: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12/29/2010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DUP_VAL_ON_INDEX Exception</a:t>
            </a:r>
          </a:p>
          <a:p>
            <a:pPr lvl="1"/>
            <a:r>
              <a:rPr lang="en-US" dirty="0" smtClean="0"/>
              <a:t>The DUP_VAL_ON_INDEX exception </a:t>
            </a:r>
          </a:p>
          <a:p>
            <a:pPr lvl="2"/>
            <a:r>
              <a:rPr lang="en-US" dirty="0" smtClean="0"/>
              <a:t>is raised when an attempt is made to store duplicate values in a column that is constrained by a unique index </a:t>
            </a:r>
          </a:p>
          <a:p>
            <a:pPr lvl="1"/>
            <a:r>
              <a:rPr lang="en-US" dirty="0" smtClean="0"/>
              <a:t>The following example attempts to insert a row in the customers table </a:t>
            </a:r>
          </a:p>
          <a:p>
            <a:pPr lvl="2"/>
            <a:r>
              <a:rPr lang="en-US" dirty="0" smtClean="0"/>
              <a:t>with a </a:t>
            </a:r>
            <a:r>
              <a:rPr lang="en-US" dirty="0" err="1" smtClean="0"/>
              <a:t>customer_id</a:t>
            </a:r>
            <a:r>
              <a:rPr lang="en-US" dirty="0" smtClean="0"/>
              <a:t> of 1 </a:t>
            </a:r>
          </a:p>
          <a:p>
            <a:pPr lvl="2"/>
            <a:r>
              <a:rPr lang="en-US" dirty="0" smtClean="0"/>
              <a:t>This causes DUP_VAL_ON_INDEX to be raised because the customers table already contains a row with a </a:t>
            </a:r>
            <a:r>
              <a:rPr lang="en-US" dirty="0" err="1" smtClean="0"/>
              <a:t>customer_id</a:t>
            </a:r>
            <a:r>
              <a:rPr lang="en-US" dirty="0" smtClean="0"/>
              <a:t> of 1:</a:t>
            </a:r>
          </a:p>
          <a:p>
            <a:pPr lvl="3">
              <a:buNone/>
            </a:pPr>
            <a:r>
              <a:rPr lang="en-US" b="1" dirty="0" smtClean="0"/>
              <a:t>BEGIN</a:t>
            </a:r>
            <a:r>
              <a:rPr lang="en-US" dirty="0" smtClean="0"/>
              <a:t> </a:t>
            </a:r>
          </a:p>
          <a:p>
            <a:pPr lvl="3">
              <a:buNone/>
            </a:pPr>
            <a:r>
              <a:rPr lang="en-US" b="1" dirty="0" smtClean="0"/>
              <a:t>INSERT INTO customers (</a:t>
            </a:r>
            <a:r>
              <a:rPr lang="en-US" dirty="0" smtClean="0"/>
              <a:t> </a:t>
            </a:r>
            <a:r>
              <a:rPr lang="en-US" b="1" dirty="0" err="1" smtClean="0"/>
              <a:t>customer_id</a:t>
            </a:r>
            <a:r>
              <a:rPr lang="en-US" b="1" dirty="0" smtClean="0"/>
              <a:t>, </a:t>
            </a:r>
            <a:r>
              <a:rPr lang="en-US" b="1" dirty="0" err="1" smtClean="0"/>
              <a:t>first_name</a:t>
            </a:r>
            <a:r>
              <a:rPr lang="en-US" b="1" dirty="0" smtClean="0"/>
              <a:t>, </a:t>
            </a:r>
            <a:r>
              <a:rPr lang="en-US" b="1" dirty="0" err="1" smtClean="0"/>
              <a:t>last_name</a:t>
            </a:r>
            <a:r>
              <a:rPr lang="en-US" dirty="0" smtClean="0"/>
              <a:t> </a:t>
            </a:r>
            <a:r>
              <a:rPr lang="en-US" b="1" dirty="0" smtClean="0"/>
              <a:t>) VALUES (</a:t>
            </a:r>
            <a:r>
              <a:rPr lang="en-US" dirty="0" smtClean="0"/>
              <a:t> </a:t>
            </a:r>
            <a:r>
              <a:rPr lang="en-US" b="1" dirty="0" smtClean="0"/>
              <a:t>1, 'Greg', 'Green'</a:t>
            </a:r>
            <a:r>
              <a:rPr lang="en-US" dirty="0" smtClean="0"/>
              <a:t> </a:t>
            </a:r>
            <a:r>
              <a:rPr lang="en-US" b="1" dirty="0" smtClean="0"/>
              <a:t>);</a:t>
            </a:r>
            <a:r>
              <a:rPr lang="en-US" dirty="0" smtClean="0"/>
              <a:t> </a:t>
            </a:r>
          </a:p>
          <a:p>
            <a:pPr lvl="3">
              <a:buNone/>
            </a:pPr>
            <a:r>
              <a:rPr lang="en-US" b="1" dirty="0" smtClean="0"/>
              <a:t>EXCEPTION</a:t>
            </a:r>
            <a:r>
              <a:rPr lang="en-US" dirty="0" smtClean="0"/>
              <a:t> </a:t>
            </a:r>
            <a:r>
              <a:rPr lang="en-US" b="1" dirty="0" smtClean="0"/>
              <a:t>WHEN DUP_VAL_ON_INDEX THEN</a:t>
            </a:r>
            <a:r>
              <a:rPr lang="en-US" dirty="0" smtClean="0"/>
              <a:t> </a:t>
            </a:r>
            <a:r>
              <a:rPr lang="en-US" b="1" dirty="0" smtClean="0"/>
              <a:t>DBMS_OUTPUT.PUT_LINE('Duplicate value on an index');</a:t>
            </a:r>
          </a:p>
          <a:p>
            <a:pPr lvl="3">
              <a:buNone/>
            </a:pPr>
            <a:r>
              <a:rPr lang="en-US" b="1" dirty="0" smtClean="0"/>
              <a:t>END;</a:t>
            </a:r>
            <a:r>
              <a:rPr lang="en-US" dirty="0" smtClean="0"/>
              <a:t> </a:t>
            </a:r>
          </a:p>
          <a:p>
            <a:pPr lvl="3">
              <a:buNone/>
            </a:pPr>
            <a:r>
              <a:rPr lang="en-US" b="1" dirty="0" smtClean="0"/>
              <a:t>/</a:t>
            </a:r>
            <a:r>
              <a:rPr lang="en-US" dirty="0" smtClean="0"/>
              <a:t> </a:t>
            </a:r>
          </a:p>
          <a:p>
            <a:pPr lvl="3"/>
            <a:r>
              <a:rPr lang="en-US" dirty="0" smtClean="0"/>
              <a:t>Duplicate value on an index </a:t>
            </a: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12/29/2010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/>
              <a:t>OTHERS Exception</a:t>
            </a:r>
          </a:p>
          <a:p>
            <a:pPr lvl="1"/>
            <a:r>
              <a:rPr lang="en-US" dirty="0" smtClean="0"/>
              <a:t>You can use the OTHERS exception to handle all exceptions. For example:</a:t>
            </a:r>
          </a:p>
          <a:p>
            <a:pPr lvl="2"/>
            <a:r>
              <a:rPr lang="en-US" b="1" dirty="0" smtClean="0"/>
              <a:t>BEGIN</a:t>
            </a:r>
            <a:r>
              <a:rPr lang="en-US" dirty="0" smtClean="0"/>
              <a:t> </a:t>
            </a:r>
          </a:p>
          <a:p>
            <a:pPr lvl="2"/>
            <a:r>
              <a:rPr lang="en-US" b="1" dirty="0" smtClean="0"/>
              <a:t>DBMS_OUTPUT.PUT_LINE(1 / 0);</a:t>
            </a:r>
            <a:r>
              <a:rPr lang="en-US" dirty="0" smtClean="0"/>
              <a:t> </a:t>
            </a:r>
          </a:p>
          <a:p>
            <a:pPr lvl="2"/>
            <a:r>
              <a:rPr lang="en-US" b="1" dirty="0" smtClean="0"/>
              <a:t>EXCEPTION</a:t>
            </a:r>
            <a:r>
              <a:rPr lang="en-US" dirty="0" smtClean="0"/>
              <a:t> </a:t>
            </a:r>
            <a:r>
              <a:rPr lang="en-US" b="1" dirty="0" smtClean="0"/>
              <a:t>WHEN OTHERS THEN</a:t>
            </a:r>
            <a:r>
              <a:rPr lang="en-US" dirty="0" smtClean="0"/>
              <a:t> </a:t>
            </a:r>
            <a:r>
              <a:rPr lang="en-US" b="1" dirty="0" smtClean="0"/>
              <a:t>DBMS_OUTPUT.PUT_LINE('An exception occurred');</a:t>
            </a:r>
          </a:p>
          <a:p>
            <a:pPr lvl="2"/>
            <a:r>
              <a:rPr lang="en-US" b="1" dirty="0" smtClean="0"/>
              <a:t>END;</a:t>
            </a:r>
            <a:r>
              <a:rPr lang="en-US" dirty="0" smtClean="0"/>
              <a:t> </a:t>
            </a:r>
          </a:p>
          <a:p>
            <a:pPr lvl="2"/>
            <a:r>
              <a:rPr lang="en-US" b="1" dirty="0" smtClean="0"/>
              <a:t>/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An exception occurred Because OTHERS handles all exceptions, you must list it after any specific exceptions in your EXCEPTION block</a:t>
            </a:r>
          </a:p>
          <a:p>
            <a:pPr lvl="2"/>
            <a:r>
              <a:rPr lang="en-US" dirty="0" smtClean="0"/>
              <a:t>If you attempt to list OTHERS elsewhere, the database returns the error PLS-00370</a:t>
            </a: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12/29/2010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91312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/>
          </a:bodyPr>
          <a:lstStyle/>
          <a:p>
            <a:r>
              <a:rPr lang="en-US" b="1" dirty="0" smtClean="0"/>
              <a:t>Procedures</a:t>
            </a:r>
          </a:p>
          <a:p>
            <a:pPr lvl="1"/>
            <a:r>
              <a:rPr lang="en-US" dirty="0" smtClean="0"/>
              <a:t>You can create a procedure that contains a group of SQL and PL/SQL statements </a:t>
            </a:r>
          </a:p>
          <a:p>
            <a:pPr lvl="1"/>
            <a:r>
              <a:rPr lang="en-US" dirty="0" smtClean="0"/>
              <a:t>Procedures allow you to centralize your business logic in the database and may be used by any program that accesses the database.</a:t>
            </a:r>
          </a:p>
          <a:p>
            <a:pPr lvl="2"/>
            <a:r>
              <a:rPr lang="en-US" dirty="0" smtClean="0"/>
              <a:t>In this section, you’ll learn how to:</a:t>
            </a:r>
          </a:p>
          <a:p>
            <a:pPr lvl="2"/>
            <a:r>
              <a:rPr lang="en-US" dirty="0" smtClean="0"/>
              <a:t>Create a procedure</a:t>
            </a:r>
          </a:p>
          <a:p>
            <a:pPr lvl="2"/>
            <a:r>
              <a:rPr lang="en-US" dirty="0" smtClean="0"/>
              <a:t>Call a procedure</a:t>
            </a:r>
          </a:p>
          <a:p>
            <a:pPr lvl="2"/>
            <a:r>
              <a:rPr lang="en-US" dirty="0" smtClean="0"/>
              <a:t>Get information on procedures</a:t>
            </a:r>
          </a:p>
          <a:p>
            <a:pPr lvl="2"/>
            <a:r>
              <a:rPr lang="en-US" dirty="0" smtClean="0"/>
              <a:t>Drop a procedure</a:t>
            </a:r>
          </a:p>
          <a:p>
            <a:pPr lvl="2"/>
            <a:r>
              <a:rPr lang="en-US" dirty="0" smtClean="0"/>
              <a:t>View errors in a procedure</a:t>
            </a: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12/29/2010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Creating a Procedure</a:t>
            </a:r>
          </a:p>
          <a:p>
            <a:r>
              <a:rPr lang="en-US" dirty="0" smtClean="0"/>
              <a:t>You create a procedure using the CREATE PROCEDURE statement</a:t>
            </a:r>
          </a:p>
          <a:p>
            <a:r>
              <a:rPr lang="en-US" dirty="0" smtClean="0"/>
              <a:t>The simplified syntax for the CREATE PROCEDURE statement is as follows:</a:t>
            </a:r>
          </a:p>
          <a:p>
            <a:pPr lvl="1"/>
            <a:r>
              <a:rPr lang="en-US" dirty="0" smtClean="0"/>
              <a:t>CREATE [OR REPLACE] PROCEDURE </a:t>
            </a:r>
            <a:r>
              <a:rPr lang="en-US" i="1" dirty="0" err="1" smtClean="0"/>
              <a:t>procedure_name</a:t>
            </a:r>
            <a:r>
              <a:rPr lang="en-US" dirty="0" smtClean="0"/>
              <a:t> [(</a:t>
            </a:r>
            <a:r>
              <a:rPr lang="en-US" i="1" dirty="0" err="1" smtClean="0"/>
              <a:t>parameter_name</a:t>
            </a:r>
            <a:r>
              <a:rPr lang="en-US" dirty="0" smtClean="0"/>
              <a:t> [IN | OUT | IN OUT] </a:t>
            </a:r>
            <a:r>
              <a:rPr lang="en-US" i="1" dirty="0" smtClean="0"/>
              <a:t>type</a:t>
            </a:r>
            <a:r>
              <a:rPr lang="en-US" dirty="0" smtClean="0"/>
              <a:t> [, ...])] {IS | AS} </a:t>
            </a:r>
          </a:p>
          <a:p>
            <a:pPr lvl="1"/>
            <a:r>
              <a:rPr lang="en-US" dirty="0" smtClean="0"/>
              <a:t>BEGIN </a:t>
            </a:r>
          </a:p>
          <a:p>
            <a:pPr lvl="2"/>
            <a:r>
              <a:rPr lang="en-US" i="1" dirty="0" err="1" smtClean="0"/>
              <a:t>procedure_body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END </a:t>
            </a:r>
            <a:r>
              <a:rPr lang="en-US" i="1" dirty="0" err="1" smtClean="0"/>
              <a:t>procedure_name</a:t>
            </a:r>
            <a:r>
              <a:rPr lang="en-US" i="1" dirty="0" smtClean="0"/>
              <a:t>;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where</a:t>
            </a: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12/29/2010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>
            <a:noAutofit/>
          </a:bodyPr>
          <a:lstStyle/>
          <a:p>
            <a:r>
              <a:rPr lang="en-US" sz="1800" dirty="0" smtClean="0"/>
              <a:t>OR REPLACE specifies the procedure is to replace an existing procedure if present</a:t>
            </a:r>
          </a:p>
          <a:p>
            <a:pPr lvl="1"/>
            <a:r>
              <a:rPr lang="en-US" sz="1800" dirty="0" smtClean="0"/>
              <a:t> You can use this option when you want to modify a procedure</a:t>
            </a:r>
          </a:p>
          <a:p>
            <a:pPr lvl="1"/>
            <a:r>
              <a:rPr lang="en-US" sz="1800" i="1" dirty="0" err="1" smtClean="0"/>
              <a:t>procedure_name</a:t>
            </a:r>
            <a:r>
              <a:rPr lang="en-US" sz="1800" dirty="0" smtClean="0"/>
              <a:t> specifies the name of the procedure</a:t>
            </a:r>
          </a:p>
          <a:p>
            <a:pPr lvl="1"/>
            <a:r>
              <a:rPr lang="en-US" sz="1800" i="1" dirty="0" err="1" smtClean="0"/>
              <a:t>parameter_name</a:t>
            </a:r>
            <a:r>
              <a:rPr lang="en-US" sz="1800" dirty="0" smtClean="0"/>
              <a:t> specifies the parameter name </a:t>
            </a:r>
          </a:p>
          <a:p>
            <a:pPr lvl="2"/>
            <a:r>
              <a:rPr lang="en-US" sz="1800" dirty="0" smtClean="0"/>
              <a:t>A procedure may be passed multiple parameters</a:t>
            </a:r>
          </a:p>
          <a:p>
            <a:pPr lvl="1"/>
            <a:r>
              <a:rPr lang="en-US" sz="1800" dirty="0" smtClean="0"/>
              <a:t>IN | OUT | IN OUT specifies the mode of the parameter. You may pick one of the following modes for each parameter:</a:t>
            </a:r>
          </a:p>
          <a:p>
            <a:pPr lvl="1"/>
            <a:r>
              <a:rPr lang="en-US" sz="1800" dirty="0" smtClean="0"/>
              <a:t>IN is the default mode for a parameter </a:t>
            </a:r>
          </a:p>
          <a:p>
            <a:pPr lvl="2"/>
            <a:r>
              <a:rPr lang="en-US" sz="1800" dirty="0" smtClean="0"/>
              <a:t>This mode is specified for parameters that already have a value when the procedure is run and that value may not be changed in the body</a:t>
            </a:r>
          </a:p>
          <a:p>
            <a:pPr lvl="1"/>
            <a:r>
              <a:rPr lang="en-US" sz="1800" dirty="0" smtClean="0"/>
              <a:t>OUT is specified for parameters whose values are only set in the body</a:t>
            </a:r>
          </a:p>
          <a:p>
            <a:pPr lvl="1"/>
            <a:r>
              <a:rPr lang="en-US" sz="1800" dirty="0" smtClean="0"/>
              <a:t>IN OUT is specified for parameters that may already have a value when the procedure is called, but their value may also be changed in the body</a:t>
            </a:r>
          </a:p>
          <a:p>
            <a:pPr lvl="1"/>
            <a:r>
              <a:rPr lang="en-US" sz="1800" i="1" dirty="0" smtClean="0"/>
              <a:t>type</a:t>
            </a:r>
            <a:r>
              <a:rPr lang="en-US" sz="1800" dirty="0" smtClean="0"/>
              <a:t> specifies the type of the parameter</a:t>
            </a:r>
          </a:p>
          <a:p>
            <a:pPr lvl="1"/>
            <a:r>
              <a:rPr lang="en-US" sz="1800" i="1" dirty="0" err="1" smtClean="0"/>
              <a:t>procedure_body</a:t>
            </a:r>
            <a:r>
              <a:rPr lang="en-US" sz="1800" dirty="0" smtClean="0"/>
              <a:t> contains the SQL and PL/SQL statements to perform the procedure’s task</a:t>
            </a:r>
          </a:p>
          <a:p>
            <a:pPr lvl="1"/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12/29/2010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51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/>
          </a:bodyPr>
          <a:lstStyle/>
          <a:p>
            <a:pPr lvl="1"/>
            <a:r>
              <a:rPr lang="en-US" dirty="0" smtClean="0"/>
              <a:t>The following statement defines a procedure named </a:t>
            </a:r>
            <a:r>
              <a:rPr lang="en-US" dirty="0" err="1" smtClean="0"/>
              <a:t>update_product_price</a:t>
            </a:r>
            <a:r>
              <a:rPr lang="en-US" dirty="0" smtClean="0"/>
              <a:t>()</a:t>
            </a:r>
          </a:p>
          <a:p>
            <a:pPr lvl="2"/>
            <a:r>
              <a:rPr lang="en-US" dirty="0" smtClean="0"/>
              <a:t>This statement is contained in the store_schema.sql script</a:t>
            </a:r>
          </a:p>
          <a:p>
            <a:pPr lvl="2"/>
            <a:r>
              <a:rPr lang="en-US" dirty="0" smtClean="0"/>
              <a:t>The </a:t>
            </a:r>
            <a:r>
              <a:rPr lang="en-US" dirty="0" err="1" smtClean="0"/>
              <a:t>update_product_price</a:t>
            </a:r>
            <a:r>
              <a:rPr lang="en-US" dirty="0" smtClean="0"/>
              <a:t>() procedure multiplies the price of a product by a factor—the product ID and the factor are passed as parameters to the procedure </a:t>
            </a:r>
          </a:p>
          <a:p>
            <a:pPr lvl="2"/>
            <a:r>
              <a:rPr lang="en-US" dirty="0" smtClean="0"/>
              <a:t>If the specified product doesn’t exist, the procedure takes no action, otherwise it updates the product price by the factor</a:t>
            </a: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12/29/2010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295400"/>
            <a:ext cx="8001000" cy="4876799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91312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Calling a Procedure</a:t>
            </a:r>
          </a:p>
          <a:p>
            <a:pPr lvl="1"/>
            <a:r>
              <a:rPr lang="en-US" dirty="0" smtClean="0"/>
              <a:t>You call a procedure using the CALL statement </a:t>
            </a:r>
          </a:p>
          <a:p>
            <a:pPr lvl="1"/>
            <a:r>
              <a:rPr lang="en-US" dirty="0" smtClean="0"/>
              <a:t>The example you’ll see in this section will multiply the price of product #1 by 1.5 using the </a:t>
            </a:r>
            <a:r>
              <a:rPr lang="en-US" dirty="0" err="1" smtClean="0"/>
              <a:t>update_product_price</a:t>
            </a:r>
            <a:r>
              <a:rPr lang="en-US" dirty="0" smtClean="0"/>
              <a:t>() procedure shown in the </a:t>
            </a:r>
            <a:r>
              <a:rPr lang="en-US" dirty="0" smtClean="0">
                <a:hlinkClick r:id="" action="ppaction://hlinkfile"/>
              </a:rPr>
              <a:t>previous section</a:t>
            </a:r>
            <a:endParaRPr lang="en-US" dirty="0" smtClean="0"/>
          </a:p>
          <a:p>
            <a:pPr lvl="1"/>
            <a:r>
              <a:rPr lang="en-US" dirty="0" smtClean="0"/>
              <a:t>First, the following query retrieves the price of product #1 so you can compare with the modified price later:</a:t>
            </a:r>
          </a:p>
          <a:p>
            <a:pPr lvl="1"/>
            <a:r>
              <a:rPr lang="en-US" b="1" dirty="0" smtClean="0"/>
              <a:t>SELECT price</a:t>
            </a:r>
            <a:r>
              <a:rPr lang="en-US" dirty="0" smtClean="0"/>
              <a:t> </a:t>
            </a:r>
            <a:r>
              <a:rPr lang="en-US" b="1" dirty="0" smtClean="0"/>
              <a:t>FROM products</a:t>
            </a:r>
            <a:r>
              <a:rPr lang="en-US" dirty="0" smtClean="0"/>
              <a:t> </a:t>
            </a:r>
            <a:r>
              <a:rPr lang="en-US" b="1" dirty="0" smtClean="0"/>
              <a:t>WHERE </a:t>
            </a:r>
            <a:r>
              <a:rPr lang="en-US" b="1" dirty="0" err="1" smtClean="0"/>
              <a:t>product_id</a:t>
            </a:r>
            <a:r>
              <a:rPr lang="en-US" b="1" dirty="0" smtClean="0"/>
              <a:t> = 1;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PRICE ---------- 19.95 </a:t>
            </a:r>
          </a:p>
          <a:p>
            <a:pPr lvl="1"/>
            <a:r>
              <a:rPr lang="en-US" dirty="0" smtClean="0"/>
              <a:t>The following statement calls </a:t>
            </a:r>
            <a:r>
              <a:rPr lang="en-US" dirty="0" err="1" smtClean="0"/>
              <a:t>update_product_price</a:t>
            </a:r>
            <a:r>
              <a:rPr lang="en-US" dirty="0" smtClean="0"/>
              <a:t>(), passing the parameter values 1 (the </a:t>
            </a:r>
            <a:r>
              <a:rPr lang="en-US" dirty="0" err="1" smtClean="0"/>
              <a:t>product_id</a:t>
            </a:r>
            <a:r>
              <a:rPr lang="en-US" dirty="0" smtClean="0"/>
              <a:t>) and 1.5 (the factor to multiply the price of the product by):</a:t>
            </a:r>
          </a:p>
          <a:p>
            <a:pPr lvl="1"/>
            <a:r>
              <a:rPr lang="en-US" dirty="0" smtClean="0"/>
              <a:t>CALL </a:t>
            </a:r>
            <a:r>
              <a:rPr lang="en-US" dirty="0" err="1" smtClean="0"/>
              <a:t>update_product_price</a:t>
            </a:r>
            <a:r>
              <a:rPr lang="en-US" dirty="0" smtClean="0"/>
              <a:t>(1, 1.5); The next query retrieves the details for product #1 again; notice the price has increased:</a:t>
            </a:r>
          </a:p>
          <a:p>
            <a:pPr lvl="1"/>
            <a:r>
              <a:rPr lang="en-US" b="1" dirty="0" smtClean="0"/>
              <a:t>SELECT price</a:t>
            </a:r>
            <a:r>
              <a:rPr lang="en-US" dirty="0" smtClean="0"/>
              <a:t> </a:t>
            </a:r>
            <a:r>
              <a:rPr lang="en-US" b="1" dirty="0" smtClean="0"/>
              <a:t>FROM products</a:t>
            </a:r>
            <a:r>
              <a:rPr lang="en-US" dirty="0" smtClean="0"/>
              <a:t> </a:t>
            </a:r>
            <a:r>
              <a:rPr lang="en-US" b="1" dirty="0" smtClean="0"/>
              <a:t>WHERE </a:t>
            </a:r>
            <a:r>
              <a:rPr lang="en-US" b="1" dirty="0" err="1" smtClean="0"/>
              <a:t>product_id</a:t>
            </a:r>
            <a:r>
              <a:rPr lang="en-US" b="1" dirty="0" smtClean="0"/>
              <a:t> = 1;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PRICE ---------- -----29.93</a:t>
            </a: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12/29/2010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Getting Information on Procedures</a:t>
            </a:r>
          </a:p>
          <a:p>
            <a:pPr lvl="1"/>
            <a:r>
              <a:rPr lang="en-US" dirty="0" smtClean="0"/>
              <a:t>Note  You can get information on your procedures from the </a:t>
            </a:r>
            <a:r>
              <a:rPr lang="en-US" dirty="0" err="1" smtClean="0"/>
              <a:t>user_procedures</a:t>
            </a:r>
            <a:r>
              <a:rPr lang="en-US" dirty="0" smtClean="0"/>
              <a:t> view. </a:t>
            </a:r>
            <a:r>
              <a:rPr lang="en-US" dirty="0" smtClean="0">
                <a:hlinkClick r:id="" action="ppaction://hlinkfile"/>
              </a:rPr>
              <a:t>Table 11-2</a:t>
            </a:r>
            <a:r>
              <a:rPr lang="en-US" dirty="0" smtClean="0"/>
              <a:t> describes some of the columns in </a:t>
            </a:r>
            <a:r>
              <a:rPr lang="en-US" dirty="0" err="1" smtClean="0"/>
              <a:t>user_procedures</a:t>
            </a:r>
            <a:endParaRPr lang="en-US" dirty="0" smtClean="0"/>
          </a:p>
          <a:p>
            <a:pPr lvl="1"/>
            <a:r>
              <a:rPr lang="en-US" dirty="0" smtClean="0"/>
              <a:t>Note  You can get information on all the procedures you have access to using </a:t>
            </a:r>
            <a:r>
              <a:rPr lang="en-US" dirty="0" err="1" smtClean="0"/>
              <a:t>all_procedures</a:t>
            </a:r>
            <a:endParaRPr lang="en-US" dirty="0" smtClean="0"/>
          </a:p>
          <a:p>
            <a:pPr lvl="1"/>
            <a:r>
              <a:rPr lang="en-US" dirty="0" smtClean="0"/>
              <a:t>The following example retrieves the </a:t>
            </a:r>
            <a:r>
              <a:rPr lang="en-US" dirty="0" err="1" smtClean="0"/>
              <a:t>object_name</a:t>
            </a:r>
            <a:r>
              <a:rPr lang="en-US" dirty="0" smtClean="0"/>
              <a:t>, aggregate, and parallel columns from </a:t>
            </a:r>
            <a:r>
              <a:rPr lang="en-US" dirty="0" err="1" smtClean="0"/>
              <a:t>user_procedures</a:t>
            </a:r>
            <a:r>
              <a:rPr lang="en-US" dirty="0" smtClean="0"/>
              <a:t> for </a:t>
            </a:r>
            <a:r>
              <a:rPr lang="en-US" dirty="0" err="1" smtClean="0"/>
              <a:t>update_product_price</a:t>
            </a:r>
            <a:r>
              <a:rPr lang="en-US" dirty="0" smtClean="0"/>
              <a:t>():</a:t>
            </a:r>
          </a:p>
          <a:p>
            <a:pPr lvl="1"/>
            <a:r>
              <a:rPr lang="en-US" b="1" dirty="0" smtClean="0"/>
              <a:t>SELECT </a:t>
            </a:r>
            <a:r>
              <a:rPr lang="en-US" b="1" dirty="0" err="1" smtClean="0"/>
              <a:t>object_name</a:t>
            </a:r>
            <a:r>
              <a:rPr lang="en-US" b="1" dirty="0" smtClean="0"/>
              <a:t>, aggregate, parallel</a:t>
            </a:r>
            <a:r>
              <a:rPr lang="en-US" dirty="0" smtClean="0"/>
              <a:t> </a:t>
            </a:r>
            <a:r>
              <a:rPr lang="en-US" b="1" dirty="0" smtClean="0"/>
              <a:t>FROM </a:t>
            </a:r>
            <a:r>
              <a:rPr lang="en-US" b="1" dirty="0" err="1" smtClean="0"/>
              <a:t>user_procedures</a:t>
            </a:r>
            <a:r>
              <a:rPr lang="en-US" dirty="0" smtClean="0"/>
              <a:t> </a:t>
            </a:r>
            <a:r>
              <a:rPr lang="en-US" b="1" dirty="0" smtClean="0"/>
              <a:t>WHERE </a:t>
            </a:r>
            <a:r>
              <a:rPr lang="en-US" b="1" dirty="0" err="1" smtClean="0"/>
              <a:t>object_name</a:t>
            </a:r>
            <a:r>
              <a:rPr lang="en-US" b="1" dirty="0" smtClean="0"/>
              <a:t> = 'UPDATE_PRODUCT_PRICE';</a:t>
            </a:r>
            <a:r>
              <a:rPr lang="en-US" dirty="0" smtClean="0"/>
              <a:t> 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12/29/2010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91312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Cursors</a:t>
            </a:r>
          </a:p>
          <a:p>
            <a:pPr lvl="1"/>
            <a:r>
              <a:rPr lang="en-US" dirty="0" smtClean="0"/>
              <a:t>You use a cursor when you have a SELECT statement that returns more than one row from the database </a:t>
            </a:r>
          </a:p>
          <a:p>
            <a:pPr lvl="1"/>
            <a:r>
              <a:rPr lang="en-US" dirty="0" smtClean="0"/>
              <a:t>A cursor is basically a set of rows that you can access one at a time </a:t>
            </a:r>
          </a:p>
          <a:p>
            <a:pPr lvl="1"/>
            <a:r>
              <a:rPr lang="en-US" dirty="0" smtClean="0"/>
              <a:t>You retrieve the rows into the cursor using your SELECT statement and then fetch the rows from the cursor </a:t>
            </a:r>
          </a:p>
          <a:p>
            <a:pPr lvl="1"/>
            <a:r>
              <a:rPr lang="en-US" dirty="0" smtClean="0"/>
              <a:t>You may follow five steps when using a cursor:</a:t>
            </a:r>
          </a:p>
          <a:p>
            <a:pPr lvl="2"/>
            <a:r>
              <a:rPr lang="en-US" dirty="0" smtClean="0"/>
              <a:t>Declare variables to store the column values from the SELECT statement</a:t>
            </a:r>
          </a:p>
          <a:p>
            <a:pPr lvl="2"/>
            <a:r>
              <a:rPr lang="en-US" dirty="0" smtClean="0"/>
              <a:t>Declare the cursor, specifying your SELECT statement</a:t>
            </a:r>
          </a:p>
          <a:p>
            <a:pPr lvl="2"/>
            <a:r>
              <a:rPr lang="en-US" dirty="0" smtClean="0"/>
              <a:t>Open the cursor</a:t>
            </a:r>
          </a:p>
          <a:p>
            <a:pPr lvl="2"/>
            <a:r>
              <a:rPr lang="en-US" dirty="0" smtClean="0"/>
              <a:t>Fetch the rows from the cursor</a:t>
            </a:r>
          </a:p>
          <a:p>
            <a:pPr lvl="2"/>
            <a:r>
              <a:rPr lang="en-US" dirty="0" smtClean="0"/>
              <a:t>Close the cursor</a:t>
            </a: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12/29/2010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Dropping a Procedure</a:t>
            </a:r>
          </a:p>
          <a:p>
            <a:pPr lvl="1"/>
            <a:r>
              <a:rPr lang="en-US" dirty="0" smtClean="0"/>
              <a:t>You drop a procedure using DROP PROCEDURE . For example, the following statement drops </a:t>
            </a:r>
            <a:r>
              <a:rPr lang="en-US" dirty="0" err="1" smtClean="0"/>
              <a:t>update_product_price</a:t>
            </a:r>
            <a:r>
              <a:rPr lang="en-US" dirty="0" smtClean="0"/>
              <a:t>(): </a:t>
            </a:r>
          </a:p>
          <a:p>
            <a:pPr lvl="1"/>
            <a:r>
              <a:rPr lang="en-US" dirty="0" smtClean="0"/>
              <a:t>DROP PROCEDURE </a:t>
            </a:r>
            <a:r>
              <a:rPr lang="en-US" dirty="0" err="1" smtClean="0"/>
              <a:t>update_product_price</a:t>
            </a:r>
            <a:r>
              <a:rPr lang="en-US" dirty="0" smtClean="0"/>
              <a:t>;</a:t>
            </a: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12/29/2010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Viewing Errors in a Procedure</a:t>
            </a:r>
          </a:p>
          <a:p>
            <a:pPr lvl="1"/>
            <a:r>
              <a:rPr lang="en-US" dirty="0" smtClean="0"/>
              <a:t>If the database reports an error when you create a procedure (or function), you can view the errors by issuing a SHOW ERRORS command</a:t>
            </a:r>
          </a:p>
          <a:p>
            <a:pPr lvl="1"/>
            <a:r>
              <a:rPr lang="en-US" dirty="0" smtClean="0"/>
              <a:t>For example, the following CREATE PROCEDURE statement attempts to create a procedure that has a syntax error at line 6 (the parameter should be </a:t>
            </a:r>
            <a:r>
              <a:rPr lang="en-US" dirty="0" err="1" smtClean="0"/>
              <a:t>p_dob</a:t>
            </a:r>
            <a:r>
              <a:rPr lang="en-US" dirty="0" smtClean="0"/>
              <a:t>, not </a:t>
            </a:r>
            <a:r>
              <a:rPr lang="en-US" dirty="0" err="1" smtClean="0"/>
              <a:t>p_dobs</a:t>
            </a:r>
            <a:r>
              <a:rPr lang="en-US" dirty="0" smtClean="0"/>
              <a:t>): </a:t>
            </a:r>
          </a:p>
          <a:p>
            <a:pPr lvl="1"/>
            <a:r>
              <a:rPr lang="en-US" dirty="0" smtClean="0"/>
              <a:t>SQL&gt; </a:t>
            </a:r>
            <a:r>
              <a:rPr lang="en-US" b="1" dirty="0" smtClean="0"/>
              <a:t>CREATE OR REPLACE PROCEDURE </a:t>
            </a:r>
            <a:r>
              <a:rPr lang="en-US" b="1" dirty="0" err="1" smtClean="0"/>
              <a:t>update_customer_dob</a:t>
            </a:r>
            <a:r>
              <a:rPr lang="en-US" b="1" dirty="0" smtClean="0"/>
              <a:t> (</a:t>
            </a:r>
            <a:r>
              <a:rPr lang="en-US" dirty="0" smtClean="0"/>
              <a:t> 2 </a:t>
            </a:r>
            <a:r>
              <a:rPr lang="en-US" b="1" dirty="0" err="1" smtClean="0"/>
              <a:t>p_customer_id</a:t>
            </a:r>
            <a:r>
              <a:rPr lang="en-US" b="1" dirty="0" smtClean="0"/>
              <a:t> INTEGER, </a:t>
            </a:r>
            <a:r>
              <a:rPr lang="en-US" b="1" dirty="0" err="1" smtClean="0"/>
              <a:t>p_dob</a:t>
            </a:r>
            <a:r>
              <a:rPr lang="en-US" b="1" dirty="0" smtClean="0"/>
              <a:t> DATE</a:t>
            </a:r>
            <a:r>
              <a:rPr lang="en-US" dirty="0" smtClean="0"/>
              <a:t> 3 </a:t>
            </a:r>
            <a:r>
              <a:rPr lang="en-US" b="1" dirty="0" smtClean="0"/>
              <a:t>) AS</a:t>
            </a:r>
            <a:r>
              <a:rPr lang="en-US" dirty="0" smtClean="0"/>
              <a:t> 4 </a:t>
            </a:r>
            <a:r>
              <a:rPr lang="en-US" b="1" dirty="0" smtClean="0"/>
              <a:t>BEGIN</a:t>
            </a:r>
            <a:r>
              <a:rPr lang="en-US" dirty="0" smtClean="0"/>
              <a:t> 5 </a:t>
            </a:r>
            <a:r>
              <a:rPr lang="en-US" b="1" dirty="0" smtClean="0"/>
              <a:t>UPDATE customers</a:t>
            </a:r>
            <a:r>
              <a:rPr lang="en-US" dirty="0" smtClean="0"/>
              <a:t> 6 </a:t>
            </a:r>
            <a:r>
              <a:rPr lang="en-US" b="1" dirty="0" smtClean="0"/>
              <a:t>SET dob = </a:t>
            </a:r>
            <a:r>
              <a:rPr lang="en-US" b="1" dirty="0" err="1" smtClean="0"/>
              <a:t>p_dobs</a:t>
            </a:r>
            <a:r>
              <a:rPr lang="en-US" dirty="0" smtClean="0"/>
              <a:t> 7 </a:t>
            </a:r>
            <a:r>
              <a:rPr lang="en-US" b="1" dirty="0" smtClean="0"/>
              <a:t>WHERE </a:t>
            </a:r>
            <a:r>
              <a:rPr lang="en-US" b="1" dirty="0" err="1" smtClean="0"/>
              <a:t>customer_id</a:t>
            </a:r>
            <a:r>
              <a:rPr lang="en-US" b="1" dirty="0" smtClean="0"/>
              <a:t> = </a:t>
            </a:r>
            <a:r>
              <a:rPr lang="en-US" b="1" dirty="0" err="1" smtClean="0"/>
              <a:t>p_customer_id</a:t>
            </a:r>
            <a:r>
              <a:rPr lang="en-US" b="1" dirty="0" smtClean="0"/>
              <a:t>;</a:t>
            </a:r>
            <a:r>
              <a:rPr lang="en-US" dirty="0" smtClean="0"/>
              <a:t> 8 </a:t>
            </a:r>
            <a:r>
              <a:rPr lang="en-US" b="1" dirty="0" smtClean="0"/>
              <a:t>END </a:t>
            </a:r>
            <a:r>
              <a:rPr lang="en-US" b="1" dirty="0" err="1" smtClean="0"/>
              <a:t>update_customer_dob</a:t>
            </a:r>
            <a:r>
              <a:rPr lang="en-US" b="1" dirty="0" smtClean="0"/>
              <a:t>;</a:t>
            </a:r>
            <a:r>
              <a:rPr lang="en-US" dirty="0" smtClean="0"/>
              <a:t> 9 </a:t>
            </a:r>
          </a:p>
          <a:p>
            <a:pPr lvl="1"/>
            <a:r>
              <a:rPr lang="en-US" b="1" dirty="0" smtClean="0"/>
              <a:t>/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Warning: Procedure created with compilation errors. 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12/29/2010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As you can see, the database reports a compilation error in the procedure </a:t>
            </a:r>
          </a:p>
          <a:p>
            <a:r>
              <a:rPr lang="en-US" dirty="0" smtClean="0"/>
              <a:t>To view the errors, you issue the SHOW ERRORS command, for example:</a:t>
            </a:r>
          </a:p>
          <a:p>
            <a:pPr lvl="1"/>
            <a:r>
              <a:rPr lang="en-US" dirty="0" smtClean="0"/>
              <a:t>SQL&gt; </a:t>
            </a:r>
            <a:r>
              <a:rPr lang="en-US" b="1" dirty="0" smtClean="0"/>
              <a:t>SHOW ERRORS</a:t>
            </a:r>
            <a:r>
              <a:rPr lang="en-US" dirty="0" smtClean="0"/>
              <a:t> </a:t>
            </a:r>
            <a:r>
              <a:rPr lang="en-US" dirty="0" err="1" smtClean="0"/>
              <a:t>Errors</a:t>
            </a:r>
            <a:r>
              <a:rPr lang="en-US" dirty="0" smtClean="0"/>
              <a:t> for PROCEDURE UPDATE_CUSTOMER_DOB: </a:t>
            </a:r>
          </a:p>
          <a:p>
            <a:pPr lvl="1"/>
            <a:r>
              <a:rPr lang="en-US" dirty="0" smtClean="0"/>
              <a:t>LINE/COL ERROR -------- ------------------------------------------ 5/3 PL/SQL: SQL Statement ignored </a:t>
            </a:r>
          </a:p>
          <a:p>
            <a:pPr lvl="1"/>
            <a:r>
              <a:rPr lang="en-US" dirty="0" smtClean="0"/>
              <a:t>6/13 PL/SQL: ORA-00904: invalid column name </a:t>
            </a:r>
          </a:p>
          <a:p>
            <a:r>
              <a:rPr lang="en-US" dirty="0" smtClean="0"/>
              <a:t>As you can see, line 5 was ignored because an invalid column name was referenced in line 6 of the CREATE PROCEDURE statement </a:t>
            </a:r>
          </a:p>
          <a:p>
            <a:r>
              <a:rPr lang="en-US" dirty="0" smtClean="0"/>
              <a:t>You can fix the error by issuing an EDIT command, changing </a:t>
            </a:r>
            <a:r>
              <a:rPr lang="en-US" dirty="0" err="1" smtClean="0"/>
              <a:t>p_dobs</a:t>
            </a:r>
            <a:r>
              <a:rPr lang="en-US" dirty="0" smtClean="0"/>
              <a:t> to </a:t>
            </a:r>
            <a:r>
              <a:rPr lang="en-US" dirty="0" err="1" smtClean="0"/>
              <a:t>p_dob</a:t>
            </a:r>
            <a:r>
              <a:rPr lang="en-US" dirty="0" smtClean="0"/>
              <a:t>, and rerunning the CREATE PROCEDURE statement by entering /</a:t>
            </a: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12/29/2010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12/29/2010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Step 1: Declare the Variables to Store the Column Values</a:t>
            </a:r>
          </a:p>
          <a:p>
            <a:pPr lvl="1"/>
            <a:r>
              <a:rPr lang="en-US" dirty="0" smtClean="0"/>
              <a:t>The first step is to declare the variables that will be used to store the column values </a:t>
            </a:r>
          </a:p>
          <a:p>
            <a:pPr lvl="1"/>
            <a:r>
              <a:rPr lang="en-US" dirty="0" smtClean="0"/>
              <a:t>These variables must be compatible with the column types</a:t>
            </a:r>
          </a:p>
          <a:p>
            <a:pPr lvl="1"/>
            <a:r>
              <a:rPr lang="en-US" dirty="0" smtClean="0"/>
              <a:t>Tip  Earlier you saw that %TYPE may be used to get the type of a column </a:t>
            </a:r>
          </a:p>
          <a:p>
            <a:pPr lvl="1"/>
            <a:r>
              <a:rPr lang="en-US" dirty="0" smtClean="0"/>
              <a:t>If you use %TYPE when declaring your variables, your variables will automatically be of the correct type</a:t>
            </a:r>
          </a:p>
          <a:p>
            <a:pPr lvl="1"/>
            <a:r>
              <a:rPr lang="en-US" dirty="0" smtClean="0"/>
              <a:t>The following example declares three variables to store the </a:t>
            </a:r>
            <a:r>
              <a:rPr lang="en-US" dirty="0" err="1" smtClean="0"/>
              <a:t>product_id</a:t>
            </a:r>
            <a:r>
              <a:rPr lang="en-US" dirty="0" smtClean="0"/>
              <a:t>, name, and price columns from the products table using %TYPE: </a:t>
            </a:r>
          </a:p>
          <a:p>
            <a:pPr lvl="1"/>
            <a:r>
              <a:rPr lang="en-US" dirty="0" smtClean="0"/>
              <a:t>DECLARE </a:t>
            </a:r>
          </a:p>
          <a:p>
            <a:pPr lvl="2"/>
            <a:r>
              <a:rPr lang="en-US" dirty="0" err="1" smtClean="0"/>
              <a:t>v_product_id</a:t>
            </a:r>
            <a:r>
              <a:rPr lang="en-US" dirty="0" smtClean="0"/>
              <a:t> </a:t>
            </a:r>
            <a:r>
              <a:rPr lang="en-US" dirty="0" err="1" smtClean="0"/>
              <a:t>products.product_id%TYPE</a:t>
            </a:r>
            <a:r>
              <a:rPr lang="en-US" dirty="0" smtClean="0"/>
              <a:t>; </a:t>
            </a:r>
          </a:p>
          <a:p>
            <a:pPr lvl="2"/>
            <a:r>
              <a:rPr lang="en-US" dirty="0" err="1" smtClean="0"/>
              <a:t>v_name</a:t>
            </a:r>
            <a:r>
              <a:rPr lang="en-US" dirty="0" smtClean="0"/>
              <a:t> </a:t>
            </a:r>
            <a:r>
              <a:rPr lang="en-US" dirty="0" err="1" smtClean="0"/>
              <a:t>products.name%TYPE</a:t>
            </a:r>
            <a:r>
              <a:rPr lang="en-US" dirty="0" smtClean="0"/>
              <a:t>; </a:t>
            </a:r>
          </a:p>
          <a:p>
            <a:pPr lvl="2"/>
            <a:r>
              <a:rPr lang="en-US" dirty="0" err="1" smtClean="0"/>
              <a:t>v_price</a:t>
            </a:r>
            <a:r>
              <a:rPr lang="en-US" dirty="0" smtClean="0"/>
              <a:t> </a:t>
            </a:r>
            <a:r>
              <a:rPr lang="en-US" dirty="0" err="1" smtClean="0"/>
              <a:t>products.price%TYPE</a:t>
            </a:r>
            <a:r>
              <a:rPr lang="en-US" dirty="0" smtClean="0"/>
              <a:t>;</a:t>
            </a: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12/29/2010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Step 2: Declare the Cursor</a:t>
            </a:r>
          </a:p>
          <a:p>
            <a:pPr lvl="1"/>
            <a:r>
              <a:rPr lang="en-US" dirty="0" smtClean="0"/>
              <a:t>A cursor declaration consists of a name that you assign to the cursor and the SELECT statement that you want to execute—</a:t>
            </a:r>
          </a:p>
          <a:p>
            <a:pPr lvl="2"/>
            <a:r>
              <a:rPr lang="en-US" dirty="0" smtClean="0"/>
              <a:t>this SELECT statement is not actually run until you open the cursor The cursor declaration, like all other declarations, is placed in the declaration section </a:t>
            </a:r>
          </a:p>
          <a:p>
            <a:pPr lvl="2"/>
            <a:r>
              <a:rPr lang="en-US" dirty="0" smtClean="0"/>
              <a:t>The syntax for declaring a cursor is as follows:</a:t>
            </a:r>
          </a:p>
          <a:p>
            <a:pPr lvl="2"/>
            <a:r>
              <a:rPr lang="en-US" dirty="0" smtClean="0"/>
              <a:t>CURSOR </a:t>
            </a:r>
            <a:r>
              <a:rPr lang="en-US" i="1" dirty="0" err="1" smtClean="0"/>
              <a:t>cursor_name</a:t>
            </a:r>
            <a:r>
              <a:rPr lang="en-US" dirty="0" smtClean="0"/>
              <a:t> IS </a:t>
            </a:r>
            <a:r>
              <a:rPr lang="en-US" i="1" dirty="0" err="1" smtClean="0"/>
              <a:t>SELECT_statement</a:t>
            </a:r>
            <a:r>
              <a:rPr lang="en-US" i="1" dirty="0" smtClean="0"/>
              <a:t>;</a:t>
            </a:r>
            <a:r>
              <a:rPr lang="en-US" dirty="0" smtClean="0"/>
              <a:t> </a:t>
            </a:r>
          </a:p>
          <a:p>
            <a:pPr lvl="3"/>
            <a:r>
              <a:rPr lang="en-US" dirty="0" smtClean="0"/>
              <a:t>where</a:t>
            </a:r>
          </a:p>
          <a:p>
            <a:pPr lvl="3"/>
            <a:r>
              <a:rPr lang="en-US" i="1" dirty="0" err="1" smtClean="0"/>
              <a:t>cursor_name</a:t>
            </a:r>
            <a:r>
              <a:rPr lang="en-US" dirty="0" smtClean="0"/>
              <a:t> specifies the name of the cursor</a:t>
            </a:r>
          </a:p>
          <a:p>
            <a:pPr lvl="3"/>
            <a:r>
              <a:rPr lang="en-US" i="1" dirty="0" err="1" smtClean="0"/>
              <a:t>SELECT_statement</a:t>
            </a:r>
            <a:r>
              <a:rPr lang="en-US" dirty="0" smtClean="0"/>
              <a:t> is a SELECT statement</a:t>
            </a:r>
          </a:p>
          <a:p>
            <a:pPr lvl="3"/>
            <a:r>
              <a:rPr lang="en-US" dirty="0" smtClean="0"/>
              <a:t>The following example declares a cursor named </a:t>
            </a:r>
            <a:r>
              <a:rPr lang="en-US" dirty="0" err="1" smtClean="0"/>
              <a:t>cv_product_cursor</a:t>
            </a:r>
            <a:r>
              <a:rPr lang="en-US" dirty="0" smtClean="0"/>
              <a:t> whose SELECT statement retrieves the </a:t>
            </a:r>
            <a:r>
              <a:rPr lang="en-US" dirty="0" err="1" smtClean="0"/>
              <a:t>product_id</a:t>
            </a:r>
            <a:r>
              <a:rPr lang="en-US" dirty="0" smtClean="0"/>
              <a:t>, name, and price columns from the products table:</a:t>
            </a:r>
          </a:p>
          <a:p>
            <a:pPr lvl="3"/>
            <a:r>
              <a:rPr lang="en-US" dirty="0" smtClean="0"/>
              <a:t>CURSOR </a:t>
            </a:r>
            <a:r>
              <a:rPr lang="en-US" dirty="0" err="1" smtClean="0"/>
              <a:t>cv_product_cursor</a:t>
            </a:r>
            <a:r>
              <a:rPr lang="en-US" dirty="0" smtClean="0"/>
              <a:t> IS SELECT </a:t>
            </a:r>
            <a:r>
              <a:rPr lang="en-US" dirty="0" err="1" smtClean="0"/>
              <a:t>product_id</a:t>
            </a:r>
            <a:r>
              <a:rPr lang="en-US" dirty="0" smtClean="0"/>
              <a:t>, name, price FROM products ORDER BY </a:t>
            </a:r>
            <a:r>
              <a:rPr lang="en-US" dirty="0" err="1" smtClean="0"/>
              <a:t>product_id</a:t>
            </a:r>
            <a:r>
              <a:rPr lang="en-US" dirty="0" smtClean="0"/>
              <a:t>;</a:t>
            </a: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12/29/2010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91312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/>
          </a:bodyPr>
          <a:lstStyle/>
          <a:p>
            <a:r>
              <a:rPr lang="en-US" b="1" dirty="0" smtClean="0"/>
              <a:t>Step 3: Open the Cursor</a:t>
            </a:r>
          </a:p>
          <a:p>
            <a:pPr lvl="1"/>
            <a:r>
              <a:rPr lang="en-US" dirty="0" smtClean="0"/>
              <a:t>The next step is to open the cursor, which runs the SELECT statement </a:t>
            </a:r>
          </a:p>
          <a:p>
            <a:pPr lvl="1"/>
            <a:r>
              <a:rPr lang="en-US" dirty="0" smtClean="0"/>
              <a:t>You open a cursor using the OPEN statement, which must be placed in the executable section of the block</a:t>
            </a:r>
          </a:p>
          <a:p>
            <a:pPr lvl="1"/>
            <a:r>
              <a:rPr lang="en-US" dirty="0" smtClean="0"/>
              <a:t>The following example opens </a:t>
            </a:r>
            <a:r>
              <a:rPr lang="en-US" dirty="0" err="1" smtClean="0"/>
              <a:t>cv_product_cursor</a:t>
            </a:r>
            <a:r>
              <a:rPr lang="en-US" dirty="0" smtClean="0"/>
              <a:t>, and therefore also runs </a:t>
            </a:r>
          </a:p>
          <a:p>
            <a:pPr lvl="2"/>
            <a:r>
              <a:rPr lang="en-US" dirty="0" smtClean="0"/>
              <a:t>the SELECT statement that retrieves the rows from the products table:</a:t>
            </a:r>
          </a:p>
          <a:p>
            <a:pPr lvl="2"/>
            <a:r>
              <a:rPr lang="en-US" dirty="0" smtClean="0"/>
              <a:t>OPEN </a:t>
            </a:r>
            <a:r>
              <a:rPr lang="en-US" dirty="0" err="1" smtClean="0"/>
              <a:t>cv_product_cursor</a:t>
            </a:r>
            <a:r>
              <a:rPr lang="en-US" dirty="0" smtClean="0"/>
              <a:t>; </a:t>
            </a: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12/29/2010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91312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Step 4: Fetch the Rows from the Cursor</a:t>
            </a:r>
          </a:p>
          <a:p>
            <a:pPr lvl="1"/>
            <a:r>
              <a:rPr lang="en-US" dirty="0" smtClean="0"/>
              <a:t>To read each row from the cursor, you can use the FETCH statement </a:t>
            </a:r>
          </a:p>
          <a:p>
            <a:pPr lvl="1"/>
            <a:r>
              <a:rPr lang="en-US" dirty="0" smtClean="0"/>
              <a:t>The FETCH statement reads the column values into the variables that you specify; </a:t>
            </a:r>
          </a:p>
          <a:p>
            <a:pPr lvl="1"/>
            <a:r>
              <a:rPr lang="en-US" dirty="0" smtClean="0"/>
              <a:t>FETCH uses the following syntax:</a:t>
            </a:r>
          </a:p>
          <a:p>
            <a:pPr lvl="1"/>
            <a:r>
              <a:rPr lang="en-US" dirty="0" smtClean="0"/>
              <a:t>FETCH </a:t>
            </a:r>
            <a:r>
              <a:rPr lang="en-US" i="1" dirty="0" err="1" smtClean="0"/>
              <a:t>cursor_name</a:t>
            </a:r>
            <a:r>
              <a:rPr lang="en-US" dirty="0" smtClean="0"/>
              <a:t> INTO </a:t>
            </a:r>
            <a:r>
              <a:rPr lang="en-US" i="1" dirty="0" smtClean="0"/>
              <a:t>variable</a:t>
            </a:r>
            <a:r>
              <a:rPr lang="en-US" dirty="0" smtClean="0"/>
              <a:t>[, </a:t>
            </a:r>
            <a:r>
              <a:rPr lang="en-US" i="1" dirty="0" smtClean="0"/>
              <a:t>variable</a:t>
            </a:r>
            <a:r>
              <a:rPr lang="en-US" dirty="0" smtClean="0"/>
              <a:t> ...]; </a:t>
            </a:r>
          </a:p>
          <a:p>
            <a:pPr lvl="1"/>
            <a:r>
              <a:rPr lang="en-US" dirty="0" smtClean="0"/>
              <a:t>where</a:t>
            </a:r>
          </a:p>
          <a:p>
            <a:pPr lvl="2"/>
            <a:r>
              <a:rPr lang="en-US" i="1" dirty="0" smtClean="0"/>
              <a:t>variable</a:t>
            </a:r>
            <a:r>
              <a:rPr lang="en-US" dirty="0" smtClean="0"/>
              <a:t> is a previously declared variable into which values from the cursor’s SELECT statement are stored</a:t>
            </a:r>
          </a:p>
          <a:p>
            <a:pPr lvl="1"/>
            <a:r>
              <a:rPr lang="en-US" dirty="0" smtClean="0"/>
              <a:t>The following example uses FETCH to retrieve a row from </a:t>
            </a:r>
            <a:r>
              <a:rPr lang="en-US" dirty="0" err="1" smtClean="0"/>
              <a:t>cv_product_cursor</a:t>
            </a:r>
            <a:r>
              <a:rPr lang="en-US" dirty="0" smtClean="0"/>
              <a:t> and stores the column values in the </a:t>
            </a:r>
            <a:r>
              <a:rPr lang="en-US" dirty="0" err="1" smtClean="0"/>
              <a:t>v_product_id</a:t>
            </a:r>
            <a:r>
              <a:rPr lang="en-US" dirty="0" smtClean="0"/>
              <a:t>, </a:t>
            </a:r>
            <a:r>
              <a:rPr lang="en-US" dirty="0" err="1" smtClean="0"/>
              <a:t>v_name</a:t>
            </a:r>
            <a:r>
              <a:rPr lang="en-US" dirty="0" smtClean="0"/>
              <a:t>, and </a:t>
            </a:r>
            <a:r>
              <a:rPr lang="en-US" dirty="0" err="1" smtClean="0"/>
              <a:t>v_price</a:t>
            </a:r>
            <a:r>
              <a:rPr lang="en-US" dirty="0" smtClean="0"/>
              <a:t> variables created earlier in step 1:</a:t>
            </a:r>
          </a:p>
          <a:p>
            <a:pPr lvl="1"/>
            <a:r>
              <a:rPr lang="en-US" dirty="0" smtClean="0"/>
              <a:t>FETCH </a:t>
            </a:r>
            <a:r>
              <a:rPr lang="en-US" dirty="0" err="1" smtClean="0"/>
              <a:t>cv_product_cursor</a:t>
            </a:r>
            <a:r>
              <a:rPr lang="en-US" dirty="0" smtClean="0"/>
              <a:t> INTO </a:t>
            </a:r>
            <a:r>
              <a:rPr lang="en-US" dirty="0" err="1" smtClean="0"/>
              <a:t>v_product_id</a:t>
            </a:r>
            <a:r>
              <a:rPr lang="en-US" dirty="0" smtClean="0"/>
              <a:t>, </a:t>
            </a:r>
            <a:r>
              <a:rPr lang="en-US" dirty="0" err="1" smtClean="0"/>
              <a:t>v_name</a:t>
            </a:r>
            <a:r>
              <a:rPr lang="en-US" dirty="0" smtClean="0"/>
              <a:t>, </a:t>
            </a:r>
            <a:r>
              <a:rPr lang="en-US" dirty="0" err="1" smtClean="0"/>
              <a:t>v_price</a:t>
            </a:r>
            <a:r>
              <a:rPr lang="en-US" dirty="0" smtClean="0"/>
              <a:t>;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12/29/2010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Note  </a:t>
            </a:r>
          </a:p>
          <a:p>
            <a:pPr lvl="2"/>
            <a:r>
              <a:rPr lang="en-US" dirty="0" smtClean="0"/>
              <a:t>Of course, a cursor may contain many rows; </a:t>
            </a:r>
          </a:p>
          <a:p>
            <a:pPr lvl="2"/>
            <a:r>
              <a:rPr lang="en-US" dirty="0" smtClean="0"/>
              <a:t>therefore, a loop is required is to read each row in turn </a:t>
            </a:r>
          </a:p>
          <a:p>
            <a:pPr lvl="2"/>
            <a:r>
              <a:rPr lang="en-US" dirty="0" smtClean="0"/>
              <a:t>To determine when the loop is to end, </a:t>
            </a:r>
          </a:p>
          <a:p>
            <a:pPr lvl="3"/>
            <a:r>
              <a:rPr lang="en-US" dirty="0" smtClean="0"/>
              <a:t>you can use the Boolean variable </a:t>
            </a:r>
            <a:r>
              <a:rPr lang="en-US" dirty="0" err="1" smtClean="0"/>
              <a:t>cv_product_cursor%NOTFOUND</a:t>
            </a:r>
            <a:endParaRPr lang="en-US" dirty="0" smtClean="0"/>
          </a:p>
          <a:p>
            <a:pPr lvl="3"/>
            <a:r>
              <a:rPr lang="en-US" dirty="0" smtClean="0"/>
              <a:t>This variable is true when the FETCH statement has reached the end of the rows in the cursor </a:t>
            </a:r>
          </a:p>
          <a:p>
            <a:pPr lvl="4"/>
            <a:r>
              <a:rPr lang="en-US" dirty="0" smtClean="0"/>
              <a:t>and there are no further rows to read </a:t>
            </a:r>
          </a:p>
          <a:p>
            <a:pPr lvl="4"/>
            <a:r>
              <a:rPr lang="en-US" dirty="0" smtClean="0"/>
              <a:t>The following example shows a loop that reads each row from </a:t>
            </a:r>
            <a:r>
              <a:rPr lang="en-US" dirty="0" err="1" smtClean="0"/>
              <a:t>cv_product_cursor</a:t>
            </a:r>
            <a:r>
              <a:rPr lang="en-US" dirty="0" smtClean="0"/>
              <a:t>: </a:t>
            </a: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12/29/2010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91312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LOOP </a:t>
            </a:r>
          </a:p>
          <a:p>
            <a:pPr lvl="2"/>
            <a:r>
              <a:rPr lang="en-US" dirty="0" smtClean="0"/>
              <a:t>FETCH </a:t>
            </a:r>
            <a:r>
              <a:rPr lang="en-US" dirty="0" err="1" smtClean="0"/>
              <a:t>cv_product_cursor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INTO </a:t>
            </a:r>
            <a:r>
              <a:rPr lang="en-US" dirty="0" err="1" smtClean="0"/>
              <a:t>v_product_id</a:t>
            </a:r>
            <a:r>
              <a:rPr lang="en-US" dirty="0" smtClean="0"/>
              <a:t>, </a:t>
            </a:r>
            <a:r>
              <a:rPr lang="en-US" dirty="0" err="1" smtClean="0"/>
              <a:t>v_name</a:t>
            </a:r>
            <a:r>
              <a:rPr lang="en-US" dirty="0" smtClean="0"/>
              <a:t>, </a:t>
            </a:r>
            <a:r>
              <a:rPr lang="en-US" dirty="0" err="1" smtClean="0"/>
              <a:t>v_price</a:t>
            </a:r>
            <a:r>
              <a:rPr lang="en-US" dirty="0" smtClean="0"/>
              <a:t>; </a:t>
            </a:r>
          </a:p>
          <a:p>
            <a:pPr lvl="2"/>
            <a:r>
              <a:rPr lang="en-US" dirty="0" smtClean="0"/>
              <a:t>-- exit the loop when there are no more rows, as indicated by </a:t>
            </a:r>
          </a:p>
          <a:p>
            <a:pPr lvl="2"/>
            <a:r>
              <a:rPr lang="en-US" dirty="0" smtClean="0"/>
              <a:t>-- the Boolean variable </a:t>
            </a:r>
            <a:r>
              <a:rPr lang="en-US" dirty="0" err="1" smtClean="0"/>
              <a:t>cv_product_cursor%NOTFOUND</a:t>
            </a:r>
            <a:r>
              <a:rPr lang="en-US" dirty="0" smtClean="0"/>
              <a:t> (= true when </a:t>
            </a:r>
          </a:p>
          <a:p>
            <a:pPr lvl="2"/>
            <a:r>
              <a:rPr lang="en-US" dirty="0" smtClean="0"/>
              <a:t>-- there are no more rows) </a:t>
            </a:r>
          </a:p>
          <a:p>
            <a:pPr lvl="2"/>
            <a:r>
              <a:rPr lang="en-US" dirty="0" smtClean="0"/>
              <a:t>EXIT WHEN </a:t>
            </a:r>
            <a:r>
              <a:rPr lang="en-US" dirty="0" err="1" smtClean="0"/>
              <a:t>cv_product_cursor%NOTFOUND</a:t>
            </a:r>
            <a:r>
              <a:rPr lang="en-US" dirty="0" smtClean="0"/>
              <a:t>; </a:t>
            </a:r>
          </a:p>
          <a:p>
            <a:pPr lvl="2"/>
            <a:r>
              <a:rPr lang="en-US" dirty="0" smtClean="0"/>
              <a:t>-- use DBMS_OUTPUT.PUT_LINE() to display the variables DBMS_OUTPUT.PUT_LINE( '</a:t>
            </a:r>
            <a:r>
              <a:rPr lang="en-US" dirty="0" err="1" smtClean="0"/>
              <a:t>v_product_id</a:t>
            </a:r>
            <a:r>
              <a:rPr lang="en-US" dirty="0" smtClean="0"/>
              <a:t> = ' || </a:t>
            </a:r>
            <a:r>
              <a:rPr lang="en-US" dirty="0" err="1" smtClean="0"/>
              <a:t>v_product_id</a:t>
            </a:r>
            <a:r>
              <a:rPr lang="en-US" dirty="0" smtClean="0"/>
              <a:t> || ', </a:t>
            </a:r>
            <a:r>
              <a:rPr lang="en-US" dirty="0" err="1" smtClean="0"/>
              <a:t>v_name</a:t>
            </a:r>
            <a:r>
              <a:rPr lang="en-US" dirty="0" smtClean="0"/>
              <a:t> = ' || </a:t>
            </a:r>
            <a:r>
              <a:rPr lang="en-US" dirty="0" err="1" smtClean="0"/>
              <a:t>v_name</a:t>
            </a:r>
            <a:r>
              <a:rPr lang="en-US" dirty="0" smtClean="0"/>
              <a:t> || ', </a:t>
            </a:r>
            <a:r>
              <a:rPr lang="en-US" dirty="0" err="1" smtClean="0"/>
              <a:t>v_price</a:t>
            </a:r>
            <a:r>
              <a:rPr lang="en-US" dirty="0" smtClean="0"/>
              <a:t> = ' || </a:t>
            </a:r>
            <a:r>
              <a:rPr lang="en-US" dirty="0" err="1" smtClean="0"/>
              <a:t>v_price</a:t>
            </a:r>
            <a:r>
              <a:rPr lang="en-US" dirty="0" smtClean="0"/>
              <a:t> ); </a:t>
            </a:r>
          </a:p>
          <a:p>
            <a:r>
              <a:rPr lang="en-US" dirty="0" smtClean="0"/>
              <a:t>END LOOP;</a:t>
            </a:r>
          </a:p>
          <a:p>
            <a:pPr lvl="1"/>
            <a:r>
              <a:rPr lang="en-US" dirty="0" smtClean="0"/>
              <a:t>Notice Here used DBMS_OUTPUT.PUT_LINE() to display the </a:t>
            </a:r>
            <a:r>
              <a:rPr lang="en-US" dirty="0" err="1" smtClean="0"/>
              <a:t>v_product_id</a:t>
            </a:r>
            <a:r>
              <a:rPr lang="en-US" dirty="0" smtClean="0"/>
              <a:t>, </a:t>
            </a:r>
            <a:r>
              <a:rPr lang="en-US" dirty="0" err="1" smtClean="0"/>
              <a:t>v_name</a:t>
            </a:r>
            <a:r>
              <a:rPr lang="en-US" dirty="0" smtClean="0"/>
              <a:t>, and </a:t>
            </a:r>
            <a:r>
              <a:rPr lang="en-US" dirty="0" err="1" smtClean="0"/>
              <a:t>v_price</a:t>
            </a:r>
            <a:r>
              <a:rPr lang="en-US" dirty="0" smtClean="0"/>
              <a:t> variables that were read for each row</a:t>
            </a: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12/29/2010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Step 5: Close the Cursor</a:t>
            </a:r>
          </a:p>
          <a:p>
            <a:pPr lvl="1"/>
            <a:r>
              <a:rPr lang="en-US" dirty="0" smtClean="0"/>
              <a:t>Once you’ve finished with the cursor, the final step is to close the cursor using the CLOSE statement </a:t>
            </a:r>
          </a:p>
          <a:p>
            <a:pPr lvl="2"/>
            <a:r>
              <a:rPr lang="en-US" dirty="0" smtClean="0"/>
              <a:t>Closing your cursors frees up system resources </a:t>
            </a:r>
          </a:p>
          <a:p>
            <a:pPr lvl="2"/>
            <a:r>
              <a:rPr lang="en-US" dirty="0" smtClean="0"/>
              <a:t>The following example closes </a:t>
            </a:r>
            <a:r>
              <a:rPr lang="en-US" dirty="0" err="1" smtClean="0"/>
              <a:t>cv_product_cursor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CLOSE </a:t>
            </a:r>
            <a:r>
              <a:rPr lang="en-US" dirty="0" err="1" smtClean="0"/>
              <a:t>cv_product_cursor</a:t>
            </a:r>
            <a:r>
              <a:rPr lang="en-US" dirty="0" smtClean="0"/>
              <a:t>; </a:t>
            </a:r>
          </a:p>
          <a:p>
            <a:pPr lvl="1"/>
            <a:r>
              <a:rPr lang="en-US" dirty="0" smtClean="0"/>
              <a:t>The call to the DBMS_OUTPUT.PUT_LINE() method</a:t>
            </a:r>
          </a:p>
          <a:p>
            <a:pPr lvl="2"/>
            <a:r>
              <a:rPr lang="en-US" dirty="0" smtClean="0"/>
              <a:t>displays the value set for the area variable on the screen </a:t>
            </a:r>
          </a:p>
          <a:p>
            <a:pPr lvl="2"/>
            <a:r>
              <a:rPr lang="en-US" dirty="0" smtClean="0"/>
              <a:t>(you must enter the command SET SERVEROUTPUT ON in SQL*Plus to see the output)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12/29/2010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2740</TotalTime>
  <Words>2027</Words>
  <Application>Microsoft Office PowerPoint</Application>
  <PresentationFormat>On-screen Show (4:3)</PresentationFormat>
  <Paragraphs>265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Flow</vt:lpstr>
      <vt:lpstr>Contents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Daud</cp:lastModifiedBy>
  <cp:revision>541</cp:revision>
  <dcterms:created xsi:type="dcterms:W3CDTF">2006-08-16T00:00:00Z</dcterms:created>
  <dcterms:modified xsi:type="dcterms:W3CDTF">2010-12-29T07:11:55Z</dcterms:modified>
</cp:coreProperties>
</file>