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424" r:id="rId2"/>
    <p:sldId id="450" r:id="rId3"/>
    <p:sldId id="478" r:id="rId4"/>
    <p:sldId id="479" r:id="rId5"/>
    <p:sldId id="480" r:id="rId6"/>
    <p:sldId id="481" r:id="rId7"/>
    <p:sldId id="482" r:id="rId8"/>
    <p:sldId id="483" r:id="rId9"/>
    <p:sldId id="484" r:id="rId10"/>
    <p:sldId id="485" r:id="rId11"/>
    <p:sldId id="486" r:id="rId12"/>
    <p:sldId id="487" r:id="rId13"/>
    <p:sldId id="488" r:id="rId14"/>
    <p:sldId id="489" r:id="rId15"/>
    <p:sldId id="49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2E2559-A5E3-4A04-9A8A-92DEC3877FFF}" type="datetimeFigureOut">
              <a:rPr lang="en-US" smtClean="0"/>
              <a:pPr/>
              <a:t>5/8/2013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1782A-4CD8-4350-893A-76E69B1A22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D430-ABA1-4A86-82BA-9013F277D107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9E8B8-4E51-4F78-91BD-052D305BB545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7874A-0D21-451E-A842-E94D83B11BCA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7B310-4903-4731-84AF-56427ABDE325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93D43-AB98-48CC-85CC-3D2F439A9441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E0BD-6DCD-4DB0-AB80-C49CF1290090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7A1D-4FA5-46BF-91A5-DAC5D3BA90CA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AEF4-85E3-4D0D-851B-2866254D3E96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07C03-4596-4C58-A2F4-4C1A4662555F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2B62C-9736-4BF5-B82F-379CFE128C5F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0A2A9-56A0-4D68-952A-A7F8944E9388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F3EB89-2E91-4809-9E0A-5B44211EC28E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 smtClean="0">
                <a:latin typeface="Arial" pitchFamily="34" charset="0"/>
                <a:cs typeface="Arial" pitchFamily="34" charset="0"/>
              </a:rPr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Introducing PL/SQL Programming</a:t>
            </a:r>
            <a:endParaRPr lang="en-US" dirty="0" smtClean="0"/>
          </a:p>
          <a:p>
            <a:pPr lvl="1"/>
            <a:r>
              <a:rPr lang="en-US" dirty="0" smtClean="0"/>
              <a:t>Block structure</a:t>
            </a:r>
          </a:p>
          <a:p>
            <a:pPr lvl="1"/>
            <a:r>
              <a:rPr lang="en-US" dirty="0" smtClean="0"/>
              <a:t>Variables and types</a:t>
            </a:r>
          </a:p>
          <a:p>
            <a:pPr lvl="1"/>
            <a:r>
              <a:rPr lang="en-US" dirty="0" smtClean="0"/>
              <a:t>Conditional logic</a:t>
            </a:r>
          </a:p>
          <a:p>
            <a:pPr lvl="1"/>
            <a:r>
              <a:rPr lang="en-US" dirty="0" smtClean="0"/>
              <a:t>Loops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Loops</a:t>
            </a:r>
          </a:p>
          <a:p>
            <a:pPr lvl="1"/>
            <a:r>
              <a:rPr lang="en-US" dirty="0" smtClean="0"/>
              <a:t>You may use a loop to run one or more statements multiple times. There are three types of loops in PL/SQL:</a:t>
            </a:r>
          </a:p>
          <a:p>
            <a:pPr lvl="1"/>
            <a:r>
              <a:rPr lang="en-US" b="1" dirty="0" smtClean="0"/>
              <a:t>Simple loops  </a:t>
            </a:r>
            <a:r>
              <a:rPr lang="en-US" dirty="0" smtClean="0"/>
              <a:t>Run until you explicitly end the loop</a:t>
            </a:r>
          </a:p>
          <a:p>
            <a:pPr lvl="1"/>
            <a:r>
              <a:rPr lang="en-US" b="1" dirty="0" smtClean="0"/>
              <a:t>WHILE loops  </a:t>
            </a:r>
            <a:r>
              <a:rPr lang="en-US" dirty="0" smtClean="0"/>
              <a:t>Run until a specified condition occurs</a:t>
            </a:r>
          </a:p>
          <a:p>
            <a:pPr lvl="1"/>
            <a:r>
              <a:rPr lang="en-US" b="1" dirty="0" smtClean="0"/>
              <a:t>FOR loops  </a:t>
            </a:r>
            <a:r>
              <a:rPr lang="en-US" dirty="0" smtClean="0"/>
              <a:t>Run a predetermined number of times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Simple Loops</a:t>
            </a:r>
          </a:p>
          <a:p>
            <a:pPr lvl="1"/>
            <a:r>
              <a:rPr lang="en-US" dirty="0" smtClean="0"/>
              <a:t>A simple loop runs until you explicitly end the loop </a:t>
            </a:r>
          </a:p>
          <a:p>
            <a:pPr lvl="1"/>
            <a:r>
              <a:rPr lang="en-US" dirty="0" smtClean="0"/>
              <a:t>The syntax for a simple loop is as follows:</a:t>
            </a:r>
          </a:p>
          <a:p>
            <a:pPr lvl="1"/>
            <a:r>
              <a:rPr lang="en-US" dirty="0" smtClean="0"/>
              <a:t>LOOP </a:t>
            </a:r>
            <a:r>
              <a:rPr lang="en-US" i="1" dirty="0" smtClean="0"/>
              <a:t>statements</a:t>
            </a:r>
            <a:r>
              <a:rPr lang="en-US" dirty="0" smtClean="0"/>
              <a:t> E</a:t>
            </a:r>
          </a:p>
          <a:p>
            <a:pPr lvl="1"/>
            <a:r>
              <a:rPr lang="en-US" dirty="0" smtClean="0"/>
              <a:t>ND LOOP; </a:t>
            </a:r>
          </a:p>
          <a:p>
            <a:pPr lvl="1"/>
            <a:r>
              <a:rPr lang="en-US" dirty="0" smtClean="0"/>
              <a:t>To end the loop, you use either an EXIT or EXIT WHEN statement</a:t>
            </a:r>
          </a:p>
          <a:p>
            <a:pPr lvl="2"/>
            <a:r>
              <a:rPr lang="en-US" dirty="0" smtClean="0"/>
              <a:t>The EXIT statement ends a loop immediately </a:t>
            </a:r>
          </a:p>
          <a:p>
            <a:pPr lvl="2"/>
            <a:r>
              <a:rPr lang="en-US" dirty="0" smtClean="0"/>
              <a:t>and the EXIT WHEN statement ends a loop when a specified condition occurs</a:t>
            </a:r>
          </a:p>
          <a:p>
            <a:pPr lvl="1"/>
            <a:r>
              <a:rPr lang="en-US" dirty="0" smtClean="0"/>
              <a:t>The following example shows a simple loop </a:t>
            </a:r>
          </a:p>
          <a:p>
            <a:pPr lvl="1"/>
            <a:r>
              <a:rPr lang="en-US" dirty="0" smtClean="0"/>
              <a:t>A variable named counter is initialized to 0 prior to the beginning of the loop, and the loop adds 1 to counter  </a:t>
            </a:r>
          </a:p>
          <a:p>
            <a:pPr lvl="1"/>
            <a:r>
              <a:rPr lang="en-US" dirty="0" smtClean="0"/>
              <a:t>The loop exits when counter is equal to 5 using an EXIT WHEN statement</a:t>
            </a:r>
          </a:p>
          <a:p>
            <a:pPr lvl="1"/>
            <a:r>
              <a:rPr lang="en-US" dirty="0" smtClean="0"/>
              <a:t>counter := 0; LOOP counter := counter + 1; EXIT WHEN counter = 5; END LOOP; </a:t>
            </a:r>
          </a:p>
          <a:p>
            <a:pPr lvl="1"/>
            <a:r>
              <a:rPr lang="en-US" dirty="0" smtClean="0"/>
              <a:t>Note  The EXIT WHEN statement can appear anywhere in the loop code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WHILE Loops</a:t>
            </a:r>
          </a:p>
          <a:p>
            <a:pPr lvl="1"/>
            <a:r>
              <a:rPr lang="en-US" dirty="0" smtClean="0"/>
              <a:t>A WHILE loop runs until a specified condition occurs</a:t>
            </a:r>
          </a:p>
          <a:p>
            <a:pPr lvl="2"/>
            <a:r>
              <a:rPr lang="en-US" dirty="0" smtClean="0"/>
              <a:t>The syntax for a WHILE loop is as follows:</a:t>
            </a:r>
          </a:p>
          <a:p>
            <a:pPr lvl="3"/>
            <a:r>
              <a:rPr lang="en-US" dirty="0" smtClean="0"/>
              <a:t>WHILE </a:t>
            </a:r>
            <a:r>
              <a:rPr lang="en-US" i="1" dirty="0" smtClean="0"/>
              <a:t>condition</a:t>
            </a:r>
            <a:r>
              <a:rPr lang="en-US" dirty="0" smtClean="0"/>
              <a:t> </a:t>
            </a:r>
          </a:p>
          <a:p>
            <a:pPr lvl="4"/>
            <a:r>
              <a:rPr lang="en-US" dirty="0" smtClean="0"/>
              <a:t>LOOP </a:t>
            </a:r>
            <a:r>
              <a:rPr lang="en-US" i="1" dirty="0" smtClean="0"/>
              <a:t>statements</a:t>
            </a:r>
            <a:r>
              <a:rPr lang="en-US" dirty="0" smtClean="0"/>
              <a:t> </a:t>
            </a:r>
          </a:p>
          <a:p>
            <a:pPr lvl="3"/>
            <a:r>
              <a:rPr lang="en-US" dirty="0" smtClean="0"/>
              <a:t>END LOOP; </a:t>
            </a:r>
          </a:p>
          <a:p>
            <a:pPr lvl="2"/>
            <a:r>
              <a:rPr lang="en-US" dirty="0" smtClean="0"/>
              <a:t>The following example shows a WHILE loop that executes while the counter variable is less than 6:</a:t>
            </a:r>
          </a:p>
          <a:p>
            <a:pPr lvl="3">
              <a:buNone/>
            </a:pPr>
            <a:r>
              <a:rPr lang="en-US" dirty="0" smtClean="0"/>
              <a:t>counter := 0; </a:t>
            </a:r>
          </a:p>
          <a:p>
            <a:pPr lvl="3">
              <a:buNone/>
            </a:pPr>
            <a:r>
              <a:rPr lang="en-US" dirty="0" smtClean="0"/>
              <a:t>WHILE counter &lt; 6 LOOP counter := counter + 1; </a:t>
            </a:r>
          </a:p>
          <a:p>
            <a:pPr lvl="3">
              <a:buNone/>
            </a:pPr>
            <a:r>
              <a:rPr lang="en-US" dirty="0" smtClean="0"/>
              <a:t>END LOOP;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FOR Loops</a:t>
            </a:r>
          </a:p>
          <a:p>
            <a:pPr lvl="1"/>
            <a:r>
              <a:rPr lang="en-US" dirty="0" smtClean="0"/>
              <a:t>A FOR loop runs a predetermined number of times; </a:t>
            </a:r>
          </a:p>
          <a:p>
            <a:pPr lvl="1"/>
            <a:r>
              <a:rPr lang="en-US" dirty="0" smtClean="0"/>
              <a:t>you determine the number of times the loop runs by specifying the </a:t>
            </a:r>
            <a:r>
              <a:rPr lang="en-US" i="1" dirty="0" smtClean="0"/>
              <a:t>lower</a:t>
            </a:r>
            <a:r>
              <a:rPr lang="en-US" dirty="0" smtClean="0"/>
              <a:t> and </a:t>
            </a:r>
            <a:r>
              <a:rPr lang="en-US" i="1" dirty="0" smtClean="0"/>
              <a:t>upper bounds</a:t>
            </a:r>
            <a:r>
              <a:rPr lang="en-US" dirty="0" smtClean="0"/>
              <a:t> for a loop variable </a:t>
            </a:r>
          </a:p>
          <a:p>
            <a:pPr lvl="1"/>
            <a:r>
              <a:rPr lang="en-US" dirty="0" smtClean="0"/>
              <a:t>The loop variable is then incremented (or decremented) each time around the loop </a:t>
            </a:r>
          </a:p>
          <a:p>
            <a:pPr lvl="1"/>
            <a:r>
              <a:rPr lang="en-US" dirty="0" smtClean="0"/>
              <a:t>The syntax for a FOR loop is as follows:</a:t>
            </a:r>
          </a:p>
          <a:p>
            <a:pPr lvl="2"/>
            <a:r>
              <a:rPr lang="en-US" dirty="0" smtClean="0"/>
              <a:t>FOR </a:t>
            </a:r>
            <a:r>
              <a:rPr lang="en-US" i="1" dirty="0" err="1" smtClean="0"/>
              <a:t>loop_variable</a:t>
            </a:r>
            <a:r>
              <a:rPr lang="en-US" dirty="0" smtClean="0"/>
              <a:t> IN [REVERSE] </a:t>
            </a:r>
            <a:r>
              <a:rPr lang="en-US" i="1" dirty="0" err="1" smtClean="0"/>
              <a:t>lower_bound</a:t>
            </a:r>
            <a:r>
              <a:rPr lang="en-US" i="1" dirty="0" smtClean="0"/>
              <a:t>..</a:t>
            </a:r>
            <a:r>
              <a:rPr lang="en-US" i="1" dirty="0" err="1" smtClean="0"/>
              <a:t>upper_bound</a:t>
            </a:r>
            <a:r>
              <a:rPr lang="en-US" dirty="0" smtClean="0"/>
              <a:t> LOOP </a:t>
            </a:r>
          </a:p>
          <a:p>
            <a:pPr lvl="2"/>
            <a:r>
              <a:rPr lang="en-US" i="1" dirty="0" smtClean="0"/>
              <a:t>statements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END LOOP; </a:t>
            </a:r>
          </a:p>
          <a:p>
            <a:pPr lvl="2"/>
            <a:r>
              <a:rPr lang="en-US" dirty="0" smtClean="0"/>
              <a:t>where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096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Autofit/>
          </a:bodyPr>
          <a:lstStyle/>
          <a:p>
            <a:r>
              <a:rPr lang="en-US" sz="1600" i="1" dirty="0" err="1" smtClean="0"/>
              <a:t>loop_variable</a:t>
            </a:r>
            <a:r>
              <a:rPr lang="en-US" sz="1600" dirty="0" smtClean="0"/>
              <a:t> </a:t>
            </a:r>
          </a:p>
          <a:p>
            <a:pPr lvl="1"/>
            <a:r>
              <a:rPr lang="en-US" sz="1600" dirty="0" smtClean="0"/>
              <a:t>specifies the loop variable </a:t>
            </a:r>
          </a:p>
          <a:p>
            <a:pPr lvl="1"/>
            <a:r>
              <a:rPr lang="en-US" sz="1600" dirty="0" smtClean="0"/>
              <a:t>You can use a variable that already exists for the loop variable, or you can just have the loop create one for you (this occurs if the variable specified doesn’t exist) </a:t>
            </a:r>
          </a:p>
          <a:p>
            <a:pPr lvl="1"/>
            <a:r>
              <a:rPr lang="en-US" sz="1600" dirty="0" smtClean="0"/>
              <a:t>The loop variable value is increased (or decreased if you use the REVERSE keyword) by 1 each time through the loop</a:t>
            </a:r>
          </a:p>
          <a:p>
            <a:r>
              <a:rPr lang="en-US" sz="1600" i="1" dirty="0" smtClean="0"/>
              <a:t>REVERSE</a:t>
            </a:r>
            <a:r>
              <a:rPr lang="en-US" sz="1600" dirty="0" smtClean="0"/>
              <a:t> </a:t>
            </a:r>
          </a:p>
          <a:p>
            <a:pPr lvl="1"/>
            <a:r>
              <a:rPr lang="en-US" sz="1600" dirty="0" smtClean="0"/>
              <a:t>specifies that the loop variable value is to be decremented each time through the loop </a:t>
            </a:r>
          </a:p>
          <a:p>
            <a:pPr lvl="1"/>
            <a:r>
              <a:rPr lang="en-US" sz="1600" dirty="0" smtClean="0"/>
              <a:t>The loop variable is initialized to the upper bound and is decremented by 1 until the loop variable reaches the lower bound</a:t>
            </a:r>
          </a:p>
          <a:p>
            <a:pPr lvl="1"/>
            <a:r>
              <a:rPr lang="en-US" sz="1600" dirty="0" smtClean="0"/>
              <a:t>You must still specify the lower bound before the upper bound</a:t>
            </a:r>
          </a:p>
          <a:p>
            <a:r>
              <a:rPr lang="en-US" sz="1600" i="1" dirty="0" err="1" smtClean="0"/>
              <a:t>lower_bound</a:t>
            </a:r>
            <a:r>
              <a:rPr lang="en-US" sz="1600" dirty="0" smtClean="0"/>
              <a:t> </a:t>
            </a:r>
          </a:p>
          <a:p>
            <a:pPr lvl="1"/>
            <a:r>
              <a:rPr lang="en-US" sz="1600" dirty="0" smtClean="0"/>
              <a:t>specifies the loop’s lower bound </a:t>
            </a:r>
          </a:p>
          <a:p>
            <a:pPr lvl="1"/>
            <a:r>
              <a:rPr lang="en-US" sz="1600" dirty="0" smtClean="0"/>
              <a:t>The loop variable is initialized to this lower bound as long as REVERSE is not used</a:t>
            </a:r>
          </a:p>
          <a:p>
            <a:r>
              <a:rPr lang="en-US" sz="1600" i="1" dirty="0" err="1" smtClean="0"/>
              <a:t>upper_bound</a:t>
            </a:r>
            <a:r>
              <a:rPr lang="en-US" sz="1600" dirty="0" smtClean="0"/>
              <a:t> </a:t>
            </a:r>
          </a:p>
          <a:p>
            <a:pPr lvl="1"/>
            <a:r>
              <a:rPr lang="en-US" sz="1600" dirty="0" smtClean="0"/>
              <a:t>specifies the loop’s upper bound</a:t>
            </a:r>
          </a:p>
          <a:p>
            <a:pPr lvl="1"/>
            <a:r>
              <a:rPr lang="en-US" sz="1600" dirty="0" smtClean="0"/>
              <a:t>If REVERSE is used, the loop variable is initialized to this upper bound</a:t>
            </a:r>
          </a:p>
          <a:p>
            <a:pPr lvl="1"/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following example shows a FOR loop </a:t>
            </a:r>
          </a:p>
          <a:p>
            <a:pPr lvl="1"/>
            <a:r>
              <a:rPr lang="en-US" dirty="0" smtClean="0"/>
              <a:t>Notice that the variable count2 isn’t explicitly declared</a:t>
            </a:r>
          </a:p>
          <a:p>
            <a:pPr lvl="1"/>
            <a:r>
              <a:rPr lang="en-US" dirty="0" smtClean="0"/>
              <a:t>the FOR loop automatically creates an INTEGER variable in this case:</a:t>
            </a:r>
          </a:p>
          <a:p>
            <a:pPr lvl="2"/>
            <a:r>
              <a:rPr lang="en-US" dirty="0" smtClean="0"/>
              <a:t>FOR count2 IN 1..5 LOOP 	DBMS_OUTPUT.PUT_LINE(count2); </a:t>
            </a:r>
          </a:p>
          <a:p>
            <a:pPr lvl="2"/>
            <a:r>
              <a:rPr lang="en-US" dirty="0" smtClean="0"/>
              <a:t>END LOOP; </a:t>
            </a:r>
          </a:p>
          <a:p>
            <a:pPr lvl="2"/>
            <a:r>
              <a:rPr lang="en-US" dirty="0" smtClean="0"/>
              <a:t>If REVERSE was used in this example, the loop variable counter would start at 5, be decremented by 1 each time through the loop, and end at 1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Block Structure</a:t>
            </a:r>
            <a:endParaRPr lang="en-US" dirty="0" smtClean="0"/>
          </a:p>
          <a:p>
            <a:pPr lvl="1"/>
            <a:r>
              <a:rPr lang="en-US" dirty="0" smtClean="0"/>
              <a:t>PL/SQL programs are divided up into structures known as blocks </a:t>
            </a:r>
          </a:p>
          <a:p>
            <a:pPr lvl="1"/>
            <a:r>
              <a:rPr lang="en-US" dirty="0" smtClean="0"/>
              <a:t>with each block containing PL/SQL and SQL statements</a:t>
            </a:r>
          </a:p>
          <a:p>
            <a:pPr lvl="1"/>
            <a:r>
              <a:rPr lang="en-US" dirty="0" smtClean="0"/>
              <a:t>A typical PL/SQL block has the following structure</a:t>
            </a:r>
          </a:p>
          <a:p>
            <a:r>
              <a:rPr lang="en-US" dirty="0" smtClean="0"/>
              <a:t>[DECLARE </a:t>
            </a:r>
          </a:p>
          <a:p>
            <a:pPr lvl="1"/>
            <a:r>
              <a:rPr lang="en-US" i="1" dirty="0" err="1" smtClean="0"/>
              <a:t>declaration_statements</a:t>
            </a:r>
            <a:r>
              <a:rPr lang="en-US" dirty="0" smtClean="0"/>
              <a:t> ] </a:t>
            </a:r>
          </a:p>
          <a:p>
            <a:r>
              <a:rPr lang="en-US" dirty="0" smtClean="0"/>
              <a:t>BEGIN </a:t>
            </a:r>
          </a:p>
          <a:p>
            <a:pPr lvl="1"/>
            <a:r>
              <a:rPr lang="en-US" i="1" dirty="0" err="1" smtClean="0"/>
              <a:t>executable_statements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[EXCEPTION </a:t>
            </a:r>
          </a:p>
          <a:p>
            <a:pPr lvl="2"/>
            <a:r>
              <a:rPr lang="en-US" i="1" dirty="0" err="1" smtClean="0"/>
              <a:t>exception_handling_statements</a:t>
            </a:r>
            <a:r>
              <a:rPr lang="en-US" dirty="0" smtClean="0"/>
              <a:t> ] </a:t>
            </a:r>
          </a:p>
          <a:p>
            <a:r>
              <a:rPr lang="en-US" dirty="0" smtClean="0"/>
              <a:t>END;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declaration and exception blocks are optional and </a:t>
            </a:r>
          </a:p>
          <a:p>
            <a:pPr lvl="1"/>
            <a:r>
              <a:rPr lang="en-US" dirty="0" smtClean="0"/>
              <a:t>the elements for the above syntax are as follows:</a:t>
            </a:r>
          </a:p>
          <a:p>
            <a:r>
              <a:rPr lang="en-US" i="1" dirty="0" err="1" smtClean="0"/>
              <a:t>declaration_statements</a:t>
            </a:r>
            <a:r>
              <a:rPr lang="en-US" dirty="0" smtClean="0"/>
              <a:t> are contained within a declaration block </a:t>
            </a:r>
          </a:p>
          <a:p>
            <a:pPr lvl="1"/>
            <a:r>
              <a:rPr lang="en-US" dirty="0" smtClean="0"/>
              <a:t>and declare the variables subsequently used in the rest of the block</a:t>
            </a:r>
          </a:p>
          <a:p>
            <a:pPr lvl="1"/>
            <a:r>
              <a:rPr lang="en-US" dirty="0" smtClean="0"/>
              <a:t>These variables are local to that block, meaning that they cannot be referenced outside of that block </a:t>
            </a:r>
          </a:p>
          <a:p>
            <a:pPr lvl="1"/>
            <a:r>
              <a:rPr lang="en-US" dirty="0" smtClean="0"/>
              <a:t>Declarations are always placed at the start of the block</a:t>
            </a:r>
          </a:p>
          <a:p>
            <a:r>
              <a:rPr lang="en-US" i="1" dirty="0" err="1" smtClean="0"/>
              <a:t>executable_statements</a:t>
            </a:r>
            <a:r>
              <a:rPr lang="en-US" dirty="0" smtClean="0"/>
              <a:t> are the actual executable statements for the block </a:t>
            </a:r>
          </a:p>
          <a:p>
            <a:pPr lvl="1"/>
            <a:r>
              <a:rPr lang="en-US" dirty="0" smtClean="0"/>
              <a:t>which may include statements for performing tasks such as loops, conditional logic, and so on</a:t>
            </a:r>
          </a:p>
          <a:p>
            <a:r>
              <a:rPr lang="en-US" i="1" dirty="0" err="1" smtClean="0"/>
              <a:t>exception_handling_statements</a:t>
            </a:r>
            <a:r>
              <a:rPr lang="en-US" dirty="0" smtClean="0"/>
              <a:t> are statements that handle any errors that might occur due to the executable statements</a:t>
            </a:r>
          </a:p>
          <a:p>
            <a:r>
              <a:rPr lang="en-US" dirty="0" smtClean="0"/>
              <a:t>Every statement is terminated by a semicolon (;) </a:t>
            </a:r>
          </a:p>
          <a:p>
            <a:pPr lvl="1"/>
            <a:r>
              <a:rPr lang="en-US" dirty="0" smtClean="0"/>
              <a:t>and a block is terminated using the END keyword </a:t>
            </a:r>
          </a:p>
          <a:p>
            <a:pPr lvl="1"/>
            <a:r>
              <a:rPr lang="en-US" dirty="0" smtClean="0"/>
              <a:t>The following PL/SQL example calculates the width of a rectangle given its area and height: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dirty="0" smtClean="0"/>
              <a:t>DECLARE </a:t>
            </a:r>
          </a:p>
          <a:p>
            <a:pPr lvl="2">
              <a:buNone/>
            </a:pPr>
            <a:r>
              <a:rPr lang="en-US" dirty="0" smtClean="0"/>
              <a:t>	width INTEGER; </a:t>
            </a:r>
          </a:p>
          <a:p>
            <a:pPr lvl="2">
              <a:buNone/>
            </a:pPr>
            <a:r>
              <a:rPr lang="en-US" dirty="0" smtClean="0"/>
              <a:t>	height INTEGER := 2; </a:t>
            </a:r>
          </a:p>
          <a:p>
            <a:pPr lvl="2">
              <a:buNone/>
            </a:pPr>
            <a:r>
              <a:rPr lang="en-US" dirty="0" smtClean="0"/>
              <a:t>	area INTEGER; </a:t>
            </a:r>
          </a:p>
          <a:p>
            <a:pPr lvl="2">
              <a:buNone/>
            </a:pPr>
            <a:r>
              <a:rPr lang="en-US" dirty="0" smtClean="0"/>
              <a:t>BEGIN </a:t>
            </a:r>
          </a:p>
          <a:p>
            <a:pPr lvl="2">
              <a:buNone/>
            </a:pPr>
            <a:r>
              <a:rPr lang="en-US" dirty="0" smtClean="0"/>
              <a:t>	area := 6; width := area / height; DBMS_OUTPUT.PUT_LINE('width = ' || width); </a:t>
            </a:r>
          </a:p>
          <a:p>
            <a:pPr lvl="2">
              <a:buNone/>
            </a:pPr>
            <a:r>
              <a:rPr lang="en-US" dirty="0" smtClean="0"/>
              <a:t>EXCEPTION WHEN ZERO_DIVIDE THEN DBMS_OUTPUT.PUT_LINE('Division by zero'); </a:t>
            </a:r>
          </a:p>
          <a:p>
            <a:pPr lvl="2">
              <a:buNone/>
            </a:pPr>
            <a:r>
              <a:rPr lang="en-US" dirty="0" smtClean="0"/>
              <a:t>END;</a:t>
            </a:r>
          </a:p>
          <a:p>
            <a:pPr lvl="2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/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The call to the DBMS_OUTPUT.PUT_LINE() method displays the value set for the area variable </a:t>
            </a:r>
          </a:p>
          <a:p>
            <a:pPr lvl="2"/>
            <a:r>
              <a:rPr lang="en-US" dirty="0" smtClean="0"/>
              <a:t>on the screen </a:t>
            </a:r>
          </a:p>
          <a:p>
            <a:pPr lvl="2"/>
            <a:r>
              <a:rPr lang="en-US" dirty="0" smtClean="0"/>
              <a:t>(you must enter the command SET SERVEROUTPUT ON in SQL*Plus to see the output) </a:t>
            </a:r>
          </a:p>
          <a:p>
            <a:pPr lvl="2"/>
            <a:r>
              <a:rPr lang="en-US" dirty="0" smtClean="0"/>
              <a:t>The EXCEPTION block handles any attempts to divide a number by zero by catching the ZERO_DIVIDE exception </a:t>
            </a:r>
          </a:p>
          <a:p>
            <a:pPr lvl="2"/>
            <a:r>
              <a:rPr lang="en-US" dirty="0" smtClean="0"/>
              <a:t>In the example, no attempt is actually made to divide by zero, but if you change height to 0 and run the code you’ll see the exception</a:t>
            </a:r>
          </a:p>
          <a:p>
            <a:pPr lvl="2"/>
            <a:r>
              <a:rPr lang="en-US" dirty="0" smtClean="0"/>
              <a:t>Note  The slash character (/) at the end of the example executes the PL/SQL </a:t>
            </a:r>
          </a:p>
          <a:p>
            <a:pPr lvl="2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Variables and Types</a:t>
            </a:r>
          </a:p>
          <a:p>
            <a:pPr lvl="1"/>
            <a:r>
              <a:rPr lang="en-US" dirty="0" smtClean="0"/>
              <a:t>Variables declared within the </a:t>
            </a:r>
          </a:p>
          <a:p>
            <a:pPr lvl="2"/>
            <a:r>
              <a:rPr lang="en-US" dirty="0" smtClean="0"/>
              <a:t>DECLARE section of a PL/SQL block may only be referenced within that block </a:t>
            </a:r>
          </a:p>
          <a:p>
            <a:pPr lvl="2"/>
            <a:r>
              <a:rPr lang="en-US" dirty="0" smtClean="0"/>
              <a:t>As you saw in the previous example, a variable declaration has both a name and a type </a:t>
            </a:r>
          </a:p>
          <a:p>
            <a:pPr lvl="2"/>
            <a:r>
              <a:rPr lang="en-US" dirty="0" smtClean="0"/>
              <a:t>For example, the width variable was declared as</a:t>
            </a:r>
          </a:p>
          <a:p>
            <a:pPr lvl="2"/>
            <a:r>
              <a:rPr lang="en-US" dirty="0" smtClean="0"/>
              <a:t>width INTEGER; </a:t>
            </a:r>
          </a:p>
          <a:p>
            <a:pPr lvl="2"/>
            <a:r>
              <a:rPr lang="en-US" dirty="0" smtClean="0"/>
              <a:t>Note  The PL/SQL types are similar to the database column types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following example illustrates some more variable declarations that may be used to store the column values from the products table:</a:t>
            </a:r>
          </a:p>
          <a:p>
            <a:pPr lvl="1"/>
            <a:r>
              <a:rPr lang="en-US" dirty="0" err="1" smtClean="0"/>
              <a:t>product_id</a:t>
            </a:r>
            <a:r>
              <a:rPr lang="en-US" dirty="0" smtClean="0"/>
              <a:t> INTEGER; </a:t>
            </a:r>
          </a:p>
          <a:p>
            <a:pPr lvl="1"/>
            <a:r>
              <a:rPr lang="en-US" dirty="0" err="1" smtClean="0"/>
              <a:t>product_type_id</a:t>
            </a:r>
            <a:r>
              <a:rPr lang="en-US" dirty="0" smtClean="0"/>
              <a:t> INTEGER; </a:t>
            </a:r>
          </a:p>
          <a:p>
            <a:pPr lvl="1"/>
            <a:r>
              <a:rPr lang="en-US" dirty="0" smtClean="0"/>
              <a:t>name VARCHAR2(30); </a:t>
            </a:r>
          </a:p>
          <a:p>
            <a:pPr lvl="1"/>
            <a:r>
              <a:rPr lang="en-US" dirty="0" smtClean="0"/>
              <a:t>description VARCHAR2(50); </a:t>
            </a:r>
          </a:p>
          <a:p>
            <a:pPr lvl="1"/>
            <a:r>
              <a:rPr lang="en-US" dirty="0" smtClean="0"/>
              <a:t>price NUMBER(5, 2); </a:t>
            </a:r>
          </a:p>
          <a:p>
            <a:pPr lvl="1"/>
            <a:r>
              <a:rPr lang="en-US" dirty="0" smtClean="0"/>
              <a:t>You may also specify a variable’s type using the %TYPE keyword</a:t>
            </a:r>
          </a:p>
          <a:p>
            <a:pPr lvl="2"/>
            <a:r>
              <a:rPr lang="en-US" dirty="0" smtClean="0"/>
              <a:t>which tells PL/SQL to use the same type as a specified column in a table </a:t>
            </a:r>
          </a:p>
          <a:p>
            <a:pPr lvl="2"/>
            <a:r>
              <a:rPr lang="en-US" dirty="0" smtClean="0"/>
              <a:t>The following example uses %TYPE to declare a variable of the same type as the price column of the products table, which is NUMBER(5, 2): </a:t>
            </a:r>
          </a:p>
          <a:p>
            <a:pPr lvl="2"/>
            <a:r>
              <a:rPr lang="en-US" dirty="0" err="1" smtClean="0"/>
              <a:t>product_price</a:t>
            </a:r>
            <a:r>
              <a:rPr lang="en-US" dirty="0" smtClean="0"/>
              <a:t> </a:t>
            </a:r>
            <a:r>
              <a:rPr lang="en-US" dirty="0" err="1" smtClean="0"/>
              <a:t>products.price%TYPE</a:t>
            </a:r>
            <a:r>
              <a:rPr lang="en-US" dirty="0" smtClean="0"/>
              <a:t>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Conditional Logic</a:t>
            </a:r>
          </a:p>
          <a:p>
            <a:pPr lvl="1"/>
            <a:r>
              <a:rPr lang="en-US" dirty="0" smtClean="0"/>
              <a:t>You may use the IF, THEN, ELSE, ELSIF, and END IF keywords in PL/SQL for performing conditional logic</a:t>
            </a:r>
          </a:p>
          <a:p>
            <a:pPr lvl="1"/>
            <a:r>
              <a:rPr lang="en-US" dirty="0" smtClean="0"/>
              <a:t>The following syntax illustrates the use of conditional logic:</a:t>
            </a:r>
          </a:p>
          <a:p>
            <a:pPr lvl="2"/>
            <a:r>
              <a:rPr lang="en-US" dirty="0" smtClean="0"/>
              <a:t>IF </a:t>
            </a:r>
            <a:r>
              <a:rPr lang="en-US" i="1" dirty="0" smtClean="0"/>
              <a:t>condition1</a:t>
            </a:r>
            <a:r>
              <a:rPr lang="en-US" dirty="0" smtClean="0"/>
              <a:t> </a:t>
            </a:r>
          </a:p>
          <a:p>
            <a:pPr lvl="4"/>
            <a:r>
              <a:rPr lang="en-US" dirty="0" smtClean="0"/>
              <a:t>THEN </a:t>
            </a:r>
            <a:r>
              <a:rPr lang="en-US" i="1" dirty="0" smtClean="0"/>
              <a:t>statements1</a:t>
            </a:r>
            <a:r>
              <a:rPr lang="en-US" dirty="0" smtClean="0"/>
              <a:t> </a:t>
            </a:r>
          </a:p>
          <a:p>
            <a:pPr lvl="3"/>
            <a:r>
              <a:rPr lang="en-US" dirty="0" smtClean="0"/>
              <a:t>ELSIF </a:t>
            </a:r>
            <a:r>
              <a:rPr lang="en-US" i="1" dirty="0" smtClean="0"/>
              <a:t>condition2</a:t>
            </a:r>
            <a:r>
              <a:rPr lang="en-US" dirty="0" smtClean="0"/>
              <a:t> </a:t>
            </a:r>
          </a:p>
          <a:p>
            <a:pPr lvl="4"/>
            <a:r>
              <a:rPr lang="en-US" dirty="0" smtClean="0"/>
              <a:t>THEN </a:t>
            </a:r>
            <a:r>
              <a:rPr lang="en-US" i="1" dirty="0" smtClean="0"/>
              <a:t>statements2</a:t>
            </a:r>
            <a:r>
              <a:rPr lang="en-US" dirty="0" smtClean="0"/>
              <a:t> </a:t>
            </a:r>
          </a:p>
          <a:p>
            <a:pPr lvl="3"/>
            <a:r>
              <a:rPr lang="en-US" dirty="0" smtClean="0"/>
              <a:t>ELSE </a:t>
            </a:r>
          </a:p>
          <a:p>
            <a:pPr lvl="4"/>
            <a:r>
              <a:rPr lang="en-US" i="1" dirty="0" smtClean="0"/>
              <a:t>statements3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END IF; </a:t>
            </a:r>
          </a:p>
          <a:p>
            <a:pPr lvl="2"/>
            <a:r>
              <a:rPr lang="en-US" dirty="0" smtClean="0"/>
              <a:t>where</a:t>
            </a:r>
          </a:p>
          <a:p>
            <a:pPr lvl="1"/>
            <a:r>
              <a:rPr lang="en-US" i="1" dirty="0" smtClean="0"/>
              <a:t>condition1</a:t>
            </a:r>
            <a:r>
              <a:rPr lang="en-US" dirty="0" smtClean="0"/>
              <a:t> and </a:t>
            </a:r>
            <a:r>
              <a:rPr lang="en-US" i="1" dirty="0" smtClean="0"/>
              <a:t>condition2</a:t>
            </a:r>
            <a:r>
              <a:rPr lang="en-US" dirty="0" smtClean="0"/>
              <a:t> are Boolean expressions that evaluate to true or false</a:t>
            </a:r>
          </a:p>
          <a:p>
            <a:pPr lvl="1"/>
            <a:r>
              <a:rPr lang="en-US" i="1" dirty="0" smtClean="0"/>
              <a:t>statements1</a:t>
            </a:r>
            <a:r>
              <a:rPr lang="en-US" dirty="0" smtClean="0"/>
              <a:t>, </a:t>
            </a:r>
            <a:r>
              <a:rPr lang="en-US" i="1" dirty="0" smtClean="0"/>
              <a:t>statements2</a:t>
            </a:r>
            <a:r>
              <a:rPr lang="en-US" dirty="0" smtClean="0"/>
              <a:t>, and </a:t>
            </a:r>
            <a:r>
              <a:rPr lang="en-US" i="1" dirty="0" smtClean="0"/>
              <a:t>statements3</a:t>
            </a:r>
            <a:r>
              <a:rPr lang="en-US" dirty="0" smtClean="0"/>
              <a:t> are PL/SQL statements</a:t>
            </a: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>Introducing PL/SQL Programming</a:t>
            </a:r>
            <a:endParaRPr lang="en-US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This conditional logic flows as follows:</a:t>
            </a:r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condition1</a:t>
            </a:r>
            <a:r>
              <a:rPr lang="en-US" dirty="0" smtClean="0"/>
              <a:t> is true, then statements1 is executed</a:t>
            </a:r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condition1</a:t>
            </a:r>
            <a:r>
              <a:rPr lang="en-US" dirty="0" smtClean="0"/>
              <a:t> is false but </a:t>
            </a:r>
            <a:r>
              <a:rPr lang="en-US" i="1" dirty="0" smtClean="0"/>
              <a:t>condition2</a:t>
            </a:r>
            <a:r>
              <a:rPr lang="en-US" dirty="0" smtClean="0"/>
              <a:t> is true, then </a:t>
            </a:r>
            <a:r>
              <a:rPr lang="en-US" i="1" dirty="0" smtClean="0"/>
              <a:t>statements2</a:t>
            </a:r>
            <a:r>
              <a:rPr lang="en-US" dirty="0" smtClean="0"/>
              <a:t> is executed</a:t>
            </a:r>
          </a:p>
          <a:p>
            <a:pPr lvl="1"/>
            <a:r>
              <a:rPr lang="en-US" dirty="0" smtClean="0"/>
              <a:t>If neither </a:t>
            </a:r>
            <a:r>
              <a:rPr lang="en-US" i="1" dirty="0" smtClean="0"/>
              <a:t>condition1</a:t>
            </a:r>
            <a:r>
              <a:rPr lang="en-US" dirty="0" smtClean="0"/>
              <a:t> nor </a:t>
            </a:r>
            <a:r>
              <a:rPr lang="en-US" i="1" dirty="0" smtClean="0"/>
              <a:t>condition2</a:t>
            </a:r>
            <a:r>
              <a:rPr lang="en-US" dirty="0" smtClean="0"/>
              <a:t> are true, then </a:t>
            </a:r>
            <a:r>
              <a:rPr lang="en-US" i="1" dirty="0" smtClean="0"/>
              <a:t>statements3</a:t>
            </a:r>
            <a:r>
              <a:rPr lang="en-US" dirty="0" smtClean="0"/>
              <a:t> is executed</a:t>
            </a:r>
          </a:p>
          <a:p>
            <a:pPr lvl="1"/>
            <a:r>
              <a:rPr lang="en-US" dirty="0" smtClean="0"/>
              <a:t>You can also embed IF statements </a:t>
            </a:r>
          </a:p>
          <a:p>
            <a:pPr lvl="2"/>
            <a:r>
              <a:rPr lang="en-US" dirty="0" smtClean="0"/>
              <a:t>within another IF statement, as shown in the following example:</a:t>
            </a:r>
          </a:p>
          <a:p>
            <a:pPr lvl="4"/>
            <a:r>
              <a:rPr lang="en-US" dirty="0" smtClean="0"/>
              <a:t>IF count &gt; 0 THEN message := 'count is positive'; </a:t>
            </a:r>
            <a:br>
              <a:rPr lang="en-US" dirty="0" smtClean="0"/>
            </a:br>
            <a:r>
              <a:rPr lang="en-US" dirty="0" smtClean="0"/>
              <a:t>	IF area &gt; 0 THEN message := 'count and area are positive'; </a:t>
            </a:r>
          </a:p>
          <a:p>
            <a:pPr lvl="6">
              <a:buNone/>
            </a:pPr>
            <a:r>
              <a:rPr lang="en-US" dirty="0" smtClean="0"/>
              <a:t>	 END IF </a:t>
            </a:r>
          </a:p>
          <a:p>
            <a:pPr lvl="5"/>
            <a:r>
              <a:rPr lang="en-US" dirty="0" smtClean="0"/>
              <a:t>ELSIF count = 0 THEN message := 'count is zero'; </a:t>
            </a:r>
          </a:p>
          <a:p>
            <a:pPr lvl="5"/>
            <a:r>
              <a:rPr lang="en-US" dirty="0" smtClean="0"/>
              <a:t>ELSE message := 'count is negative'; </a:t>
            </a:r>
          </a:p>
          <a:p>
            <a:pPr lvl="4"/>
            <a:r>
              <a:rPr lang="en-US" dirty="0" smtClean="0"/>
              <a:t>END IF;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E7D7F-9221-4884-8336-60CCF6CA8FD7}" type="datetime1">
              <a:rPr lang="en-US" smtClean="0"/>
              <a:pPr/>
              <a:t>5/8/2013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Course: Data base Technologies, Instructor: Dr Ali Daud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2493</TotalTime>
  <Words>1274</Words>
  <Application>Microsoft Office PowerPoint</Application>
  <PresentationFormat>On-screen Show (4:3)</PresentationFormat>
  <Paragraphs>201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Contents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  <vt:lpstr>Introducing PL/SQL Programming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alidaud</cp:lastModifiedBy>
  <cp:revision>505</cp:revision>
  <dcterms:created xsi:type="dcterms:W3CDTF">2006-08-16T00:00:00Z</dcterms:created>
  <dcterms:modified xsi:type="dcterms:W3CDTF">2013-05-08T04:53:47Z</dcterms:modified>
</cp:coreProperties>
</file>