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424" r:id="rId2"/>
    <p:sldId id="450" r:id="rId3"/>
    <p:sldId id="451" r:id="rId4"/>
    <p:sldId id="452" r:id="rId5"/>
    <p:sldId id="453" r:id="rId6"/>
    <p:sldId id="454" r:id="rId7"/>
    <p:sldId id="455" r:id="rId8"/>
    <p:sldId id="456" r:id="rId9"/>
    <p:sldId id="457" r:id="rId10"/>
    <p:sldId id="458" r:id="rId11"/>
    <p:sldId id="459" r:id="rId12"/>
    <p:sldId id="460" r:id="rId13"/>
    <p:sldId id="461" r:id="rId14"/>
    <p:sldId id="462" r:id="rId15"/>
    <p:sldId id="463" r:id="rId16"/>
    <p:sldId id="464" r:id="rId17"/>
    <p:sldId id="465" r:id="rId18"/>
    <p:sldId id="467" r:id="rId19"/>
    <p:sldId id="466" r:id="rId20"/>
    <p:sldId id="468" r:id="rId21"/>
    <p:sldId id="469" r:id="rId22"/>
    <p:sldId id="470" r:id="rId23"/>
    <p:sldId id="480" r:id="rId24"/>
    <p:sldId id="479" r:id="rId25"/>
    <p:sldId id="481" r:id="rId26"/>
    <p:sldId id="482" r:id="rId27"/>
    <p:sldId id="483" r:id="rId28"/>
    <p:sldId id="472" r:id="rId29"/>
    <p:sldId id="473" r:id="rId30"/>
    <p:sldId id="474" r:id="rId31"/>
    <p:sldId id="475" r:id="rId32"/>
    <p:sldId id="476" r:id="rId33"/>
    <p:sldId id="477" r:id="rId34"/>
    <p:sldId id="47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12/22/2010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D430-ABA1-4A86-82BA-9013F277D10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E8B8-4E51-4F78-91BD-052D305BB545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874A-0D21-451E-A842-E94D83B11BCA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B310-4903-4731-84AF-56427ABDE325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3D43-AB98-48CC-85CC-3D2F439A9441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E0BD-6DCD-4DB0-AB80-C49CF1290090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7A1D-4FA5-46BF-91A5-DAC5D3BA90CA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AEF4-85E3-4D0D-851B-2866254D3E96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7C03-4596-4C58-A2F4-4C1A4662555F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B62C-9736-4BF5-B82F-379CFE128C5F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A2A9-56A0-4D68-952A-A7F8944E9388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F3EB89-2E91-4809-9E0A-5B44211EC28E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Contents</a:t>
            </a:r>
            <a:endParaRPr lang="en-US" sz="4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Creating </a:t>
            </a:r>
            <a:r>
              <a:rPr lang="en-US" b="1" dirty="0" smtClean="0"/>
              <a:t>Tables</a:t>
            </a:r>
          </a:p>
          <a:p>
            <a:r>
              <a:rPr lang="en-US" b="1" dirty="0" smtClean="0"/>
              <a:t>Sequences </a:t>
            </a:r>
          </a:p>
          <a:p>
            <a:r>
              <a:rPr lang="en-US" b="1" dirty="0" smtClean="0"/>
              <a:t>Indexes </a:t>
            </a:r>
            <a:r>
              <a:rPr lang="en-US" b="1" dirty="0" smtClean="0"/>
              <a:t>and </a:t>
            </a:r>
            <a:endParaRPr lang="en-US" b="1" dirty="0" smtClean="0"/>
          </a:p>
          <a:p>
            <a:r>
              <a:rPr lang="en-US" b="1" dirty="0" smtClean="0"/>
              <a:t>Views</a:t>
            </a:r>
            <a:endParaRPr lang="en-US" b="1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Indexes</a:t>
            </a:r>
          </a:p>
          <a:p>
            <a:r>
              <a:rPr lang="en-US" dirty="0" smtClean="0"/>
              <a:t>When looking for a particular topic in a book,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 smtClean="0"/>
              <a:t>can either scan the whole book looking for your topic, </a:t>
            </a:r>
            <a:endParaRPr lang="en-US" dirty="0" smtClean="0"/>
          </a:p>
          <a:p>
            <a:pPr lvl="1"/>
            <a:r>
              <a:rPr lang="en-US" dirty="0" smtClean="0"/>
              <a:t>or </a:t>
            </a:r>
            <a:r>
              <a:rPr lang="en-US" dirty="0" smtClean="0"/>
              <a:t>you can use the book’s index to find the exact location of the topic </a:t>
            </a:r>
            <a:r>
              <a:rPr lang="en-US" dirty="0" smtClean="0"/>
              <a:t>directly </a:t>
            </a:r>
          </a:p>
          <a:p>
            <a:pPr lvl="1"/>
            <a:r>
              <a:rPr lang="en-US" dirty="0" smtClean="0"/>
              <a:t>An </a:t>
            </a:r>
            <a:r>
              <a:rPr lang="en-US" dirty="0" smtClean="0"/>
              <a:t>index for a database table is similar in concept to a book index, except that database indexes are used to find specific rows in a </a:t>
            </a:r>
            <a:r>
              <a:rPr lang="en-US" dirty="0" smtClean="0"/>
              <a:t>table 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downside of indexes is that when a row is added to the table, additional time is required to update the index for the new </a:t>
            </a:r>
            <a:r>
              <a:rPr lang="en-US" dirty="0" smtClean="0"/>
              <a:t>row</a:t>
            </a:r>
            <a:endParaRPr lang="en-US" dirty="0" smtClean="0"/>
          </a:p>
          <a:p>
            <a:r>
              <a:rPr lang="en-US" dirty="0" smtClean="0"/>
              <a:t>Generally, you should only create an index on a column when you find </a:t>
            </a:r>
            <a:endParaRPr lang="en-US" dirty="0" smtClean="0"/>
          </a:p>
          <a:p>
            <a:pPr lvl="1"/>
            <a:r>
              <a:rPr lang="en-US" dirty="0" smtClean="0"/>
              <a:t>that </a:t>
            </a:r>
            <a:r>
              <a:rPr lang="en-US" dirty="0" smtClean="0"/>
              <a:t>you are retrieving a small number of rows from a table containing many </a:t>
            </a:r>
            <a:r>
              <a:rPr lang="en-US" dirty="0" smtClean="0"/>
              <a:t>rows 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good rule of thumb is that an index is useful when you expect any single query to retrieve 10 percent or less of the total rows in a </a:t>
            </a:r>
            <a:r>
              <a:rPr lang="en-US" dirty="0" smtClean="0"/>
              <a:t>table </a:t>
            </a: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means that the candidate column for an index should be used to store a wide range of </a:t>
            </a:r>
            <a:r>
              <a:rPr lang="en-US" dirty="0" smtClean="0"/>
              <a:t>values 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good candidate for indexing would be a column containing a unique number for each </a:t>
            </a:r>
            <a:r>
              <a:rPr lang="en-US" dirty="0" smtClean="0"/>
              <a:t>record </a:t>
            </a:r>
          </a:p>
          <a:p>
            <a:pPr lvl="1"/>
            <a:r>
              <a:rPr lang="en-US" dirty="0" smtClean="0"/>
              <a:t>while </a:t>
            </a:r>
            <a:r>
              <a:rPr lang="en-US" dirty="0" smtClean="0"/>
              <a:t>a poor candidate for indexing would be a column that only contains a small range of numeric codes such as 1, 2, 3, or </a:t>
            </a:r>
            <a:r>
              <a:rPr lang="en-US" dirty="0" smtClean="0"/>
              <a:t>4 </a:t>
            </a:r>
          </a:p>
          <a:p>
            <a:pPr lvl="1"/>
            <a:r>
              <a:rPr lang="en-US" dirty="0" smtClean="0"/>
              <a:t>This </a:t>
            </a:r>
            <a:r>
              <a:rPr lang="en-US" dirty="0" smtClean="0"/>
              <a:t>consideration applies to all database types, not just </a:t>
            </a:r>
            <a:r>
              <a:rPr lang="en-US" dirty="0" smtClean="0"/>
              <a:t>numbers</a:t>
            </a:r>
          </a:p>
          <a:p>
            <a:pPr lvl="1"/>
            <a:r>
              <a:rPr lang="en-US" dirty="0" smtClean="0"/>
              <a:t>An </a:t>
            </a:r>
            <a:r>
              <a:rPr lang="en-US" dirty="0" smtClean="0"/>
              <a:t>Oracle database automatically creates an index for the primary key of a table and for columns included in a unique </a:t>
            </a:r>
            <a:r>
              <a:rPr lang="en-US" dirty="0" smtClean="0"/>
              <a:t>constraint</a:t>
            </a:r>
            <a:endParaRPr lang="en-US" dirty="0" smtClean="0"/>
          </a:p>
          <a:p>
            <a:pPr lvl="1"/>
            <a:r>
              <a:rPr lang="en-US" dirty="0" smtClean="0"/>
              <a:t>Normally</a:t>
            </a:r>
            <a:r>
              <a:rPr lang="en-US" dirty="0" smtClean="0"/>
              <a:t>, the DBA is responsible for creating </a:t>
            </a:r>
            <a:r>
              <a:rPr lang="en-US" dirty="0" smtClean="0"/>
              <a:t>indexes </a:t>
            </a:r>
          </a:p>
          <a:p>
            <a:pPr lvl="2"/>
            <a:r>
              <a:rPr lang="en-US" dirty="0" smtClean="0"/>
              <a:t>but </a:t>
            </a:r>
            <a:r>
              <a:rPr lang="en-US" dirty="0" smtClean="0"/>
              <a:t>as an application developer you will be able to provide the DBA with feedback on which columns are good candidates for </a:t>
            </a:r>
            <a:r>
              <a:rPr lang="en-US" dirty="0" smtClean="0"/>
              <a:t>indexing </a:t>
            </a:r>
          </a:p>
          <a:p>
            <a:pPr lvl="2"/>
            <a:r>
              <a:rPr lang="en-US" dirty="0" smtClean="0"/>
              <a:t>This </a:t>
            </a:r>
            <a:r>
              <a:rPr lang="en-US" dirty="0" smtClean="0"/>
              <a:t>is because you may know more about the application than the </a:t>
            </a:r>
            <a:r>
              <a:rPr lang="en-US" dirty="0" smtClean="0"/>
              <a:t>DBA</a:t>
            </a: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Create an index</a:t>
            </a:r>
          </a:p>
          <a:p>
            <a:pPr lvl="1"/>
            <a:r>
              <a:rPr lang="en-US" dirty="0" smtClean="0"/>
              <a:t>Create a function-based index</a:t>
            </a:r>
          </a:p>
          <a:p>
            <a:pPr lvl="1"/>
            <a:r>
              <a:rPr lang="en-US" dirty="0" smtClean="0"/>
              <a:t>Get information on an index from the data dictionary</a:t>
            </a:r>
          </a:p>
          <a:p>
            <a:pPr lvl="1"/>
            <a:r>
              <a:rPr lang="en-US" dirty="0" smtClean="0"/>
              <a:t>Modify an index</a:t>
            </a:r>
          </a:p>
          <a:p>
            <a:pPr lvl="1"/>
            <a:r>
              <a:rPr lang="en-US" dirty="0" smtClean="0"/>
              <a:t>Drop an index</a:t>
            </a:r>
          </a:p>
          <a:p>
            <a:r>
              <a:rPr lang="en-US" b="1" dirty="0" smtClean="0"/>
              <a:t>Creating an Index</a:t>
            </a:r>
          </a:p>
          <a:p>
            <a:pPr lvl="1"/>
            <a:r>
              <a:rPr lang="en-US" dirty="0" smtClean="0"/>
              <a:t>You create an index using CREATE INDEX , which has the following simplified syntax:</a:t>
            </a:r>
          </a:p>
          <a:p>
            <a:pPr lvl="2"/>
            <a:r>
              <a:rPr lang="en-US" dirty="0" smtClean="0"/>
              <a:t>CREATE [UNIQUE] INDEX </a:t>
            </a:r>
            <a:r>
              <a:rPr lang="en-US" i="1" dirty="0" err="1" smtClean="0"/>
              <a:t>index_name</a:t>
            </a:r>
            <a:r>
              <a:rPr lang="en-US" dirty="0" smtClean="0"/>
              <a:t> ON </a:t>
            </a:r>
            <a:r>
              <a:rPr lang="en-US" i="1" dirty="0" err="1" smtClean="0"/>
              <a:t>table_name</a:t>
            </a:r>
            <a:r>
              <a:rPr lang="en-US" dirty="0" smtClean="0"/>
              <a:t>(</a:t>
            </a:r>
            <a:r>
              <a:rPr lang="en-US" i="1" dirty="0" err="1" smtClean="0"/>
              <a:t>column_name</a:t>
            </a:r>
            <a:r>
              <a:rPr lang="en-US" dirty="0" smtClean="0"/>
              <a:t>[, </a:t>
            </a:r>
            <a:r>
              <a:rPr lang="en-US" i="1" dirty="0" err="1" smtClean="0"/>
              <a:t>column_name</a:t>
            </a:r>
            <a:r>
              <a:rPr lang="en-US" dirty="0" smtClean="0"/>
              <a:t>...]) TABLESPACE </a:t>
            </a:r>
            <a:r>
              <a:rPr lang="en-US" i="1" dirty="0" err="1" smtClean="0"/>
              <a:t>tab_space</a:t>
            </a:r>
            <a:r>
              <a:rPr lang="en-US" i="1" dirty="0" smtClean="0"/>
              <a:t>;</a:t>
            </a:r>
            <a:r>
              <a:rPr lang="en-US" dirty="0" smtClean="0"/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dirty="0" smtClean="0"/>
              <a:t>UNIQUE specifies the values in the indexed columns must be </a:t>
            </a:r>
            <a:r>
              <a:rPr lang="en-US" dirty="0" smtClean="0"/>
              <a:t>unique</a:t>
            </a:r>
            <a:endParaRPr lang="en-US" dirty="0" smtClean="0"/>
          </a:p>
          <a:p>
            <a:pPr lvl="1"/>
            <a:r>
              <a:rPr lang="en-US" i="1" dirty="0" err="1" smtClean="0"/>
              <a:t>index_name</a:t>
            </a:r>
            <a:r>
              <a:rPr lang="en-US" dirty="0" smtClean="0"/>
              <a:t> specifies the name you assign to the </a:t>
            </a:r>
            <a:r>
              <a:rPr lang="en-US" dirty="0" smtClean="0"/>
              <a:t>index</a:t>
            </a:r>
            <a:endParaRPr lang="en-US" dirty="0" smtClean="0"/>
          </a:p>
          <a:p>
            <a:pPr lvl="1"/>
            <a:r>
              <a:rPr lang="en-US" i="1" dirty="0" err="1" smtClean="0"/>
              <a:t>table_name</a:t>
            </a:r>
            <a:r>
              <a:rPr lang="en-US" dirty="0" smtClean="0"/>
              <a:t> specifies the name of the table on which the index is </a:t>
            </a:r>
            <a:r>
              <a:rPr lang="en-US" dirty="0" smtClean="0"/>
              <a:t>created</a:t>
            </a:r>
            <a:endParaRPr lang="en-US" dirty="0" smtClean="0"/>
          </a:p>
          <a:p>
            <a:pPr lvl="1"/>
            <a:r>
              <a:rPr lang="en-US" i="1" dirty="0" err="1" smtClean="0"/>
              <a:t>column_name</a:t>
            </a:r>
            <a:r>
              <a:rPr lang="en-US" dirty="0" smtClean="0"/>
              <a:t> specifies the name of the column on which the index is </a:t>
            </a:r>
            <a:r>
              <a:rPr lang="en-US" dirty="0" smtClean="0"/>
              <a:t>created </a:t>
            </a:r>
          </a:p>
          <a:p>
            <a:pPr lvl="2"/>
            <a:r>
              <a:rPr lang="en-US" dirty="0" smtClean="0"/>
              <a:t>You </a:t>
            </a:r>
            <a:r>
              <a:rPr lang="en-US" dirty="0" smtClean="0"/>
              <a:t>can create an index on multiple columns; such an index is known as a </a:t>
            </a:r>
            <a:r>
              <a:rPr lang="en-US" i="1" dirty="0" smtClean="0"/>
              <a:t>composite </a:t>
            </a:r>
            <a:r>
              <a:rPr lang="en-US" i="1" dirty="0" smtClean="0"/>
              <a:t>index</a:t>
            </a:r>
            <a:endParaRPr lang="en-US" dirty="0" smtClean="0"/>
          </a:p>
          <a:p>
            <a:pPr lvl="1"/>
            <a:r>
              <a:rPr lang="en-US" i="1" dirty="0" err="1" smtClean="0"/>
              <a:t>tab_space</a:t>
            </a:r>
            <a:r>
              <a:rPr lang="en-US" dirty="0" smtClean="0"/>
              <a:t> specifies the </a:t>
            </a:r>
            <a:r>
              <a:rPr lang="en-US" dirty="0" err="1" smtClean="0"/>
              <a:t>tablespace</a:t>
            </a:r>
            <a:r>
              <a:rPr lang="en-US" dirty="0" smtClean="0"/>
              <a:t> for the </a:t>
            </a:r>
            <a:r>
              <a:rPr lang="en-US" dirty="0" smtClean="0"/>
              <a:t>index </a:t>
            </a:r>
          </a:p>
          <a:p>
            <a:pPr lvl="2"/>
            <a:r>
              <a:rPr lang="en-US" dirty="0" smtClean="0"/>
              <a:t>If </a:t>
            </a:r>
            <a:r>
              <a:rPr lang="en-US" dirty="0" smtClean="0"/>
              <a:t>you don’t provide a </a:t>
            </a:r>
            <a:r>
              <a:rPr lang="en-US" dirty="0" err="1" smtClean="0"/>
              <a:t>tablespace</a:t>
            </a:r>
            <a:r>
              <a:rPr lang="en-US" dirty="0" smtClean="0"/>
              <a:t>, the index is stored in the user’s default </a:t>
            </a:r>
            <a:r>
              <a:rPr lang="en-US" dirty="0" err="1" smtClean="0"/>
              <a:t>tablespace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 smtClean="0"/>
              <a:t>performance reasons you should typically store indexes in a different </a:t>
            </a:r>
            <a:r>
              <a:rPr lang="en-US" dirty="0" err="1" smtClean="0"/>
              <a:t>tablespace</a:t>
            </a:r>
            <a:r>
              <a:rPr lang="en-US" dirty="0" smtClean="0"/>
              <a:t> from </a:t>
            </a:r>
            <a:r>
              <a:rPr lang="en-US" dirty="0" smtClean="0"/>
              <a:t>tables </a:t>
            </a:r>
          </a:p>
          <a:p>
            <a:pPr lvl="2"/>
            <a:r>
              <a:rPr lang="en-US" dirty="0" smtClean="0"/>
              <a:t>but </a:t>
            </a:r>
            <a:r>
              <a:rPr lang="en-US" dirty="0" smtClean="0"/>
              <a:t>for simplicity the examples in this chapter use the default </a:t>
            </a:r>
            <a:r>
              <a:rPr lang="en-US" dirty="0" err="1" smtClean="0"/>
              <a:t>tablespace</a:t>
            </a:r>
            <a:endParaRPr lang="en-US" dirty="0" smtClean="0"/>
          </a:p>
          <a:p>
            <a:pPr lvl="2"/>
            <a:r>
              <a:rPr lang="en-US" dirty="0" smtClean="0"/>
              <a:t>In </a:t>
            </a:r>
            <a:r>
              <a:rPr lang="en-US" dirty="0" smtClean="0"/>
              <a:t>your own database you should have the DBA create separate </a:t>
            </a:r>
            <a:r>
              <a:rPr lang="en-US" dirty="0" err="1" smtClean="0"/>
              <a:t>tablespaces</a:t>
            </a:r>
            <a:r>
              <a:rPr lang="en-US" dirty="0" smtClean="0"/>
              <a:t> for tables and </a:t>
            </a:r>
            <a:r>
              <a:rPr lang="en-US" dirty="0" smtClean="0"/>
              <a:t>indexes</a:t>
            </a: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example:</a:t>
            </a:r>
          </a:p>
          <a:p>
            <a:pPr lvl="1"/>
            <a:r>
              <a:rPr lang="en-US" dirty="0" smtClean="0"/>
              <a:t>SELECT </a:t>
            </a:r>
            <a:r>
              <a:rPr lang="en-US" dirty="0" err="1" smtClean="0"/>
              <a:t>customer_id</a:t>
            </a:r>
            <a:r>
              <a:rPr lang="en-US" dirty="0" smtClean="0"/>
              <a:t>, </a:t>
            </a:r>
            <a:r>
              <a:rPr lang="en-US" dirty="0" err="1" smtClean="0"/>
              <a:t>first_name</a:t>
            </a:r>
            <a:r>
              <a:rPr lang="en-US" dirty="0" smtClean="0"/>
              <a:t>, </a:t>
            </a:r>
            <a:r>
              <a:rPr lang="en-US" dirty="0" err="1" smtClean="0"/>
              <a:t>last_name</a:t>
            </a:r>
            <a:r>
              <a:rPr lang="en-US" dirty="0" smtClean="0"/>
              <a:t> FROM customers WHERE </a:t>
            </a:r>
            <a:r>
              <a:rPr lang="en-US" dirty="0" err="1" smtClean="0"/>
              <a:t>last_name</a:t>
            </a:r>
            <a:r>
              <a:rPr lang="en-US" dirty="0" smtClean="0"/>
              <a:t> = 'Brown</a:t>
            </a:r>
            <a:r>
              <a:rPr lang="en-US" dirty="0" smtClean="0"/>
              <a:t>';</a:t>
            </a:r>
          </a:p>
          <a:p>
            <a:pPr lvl="2"/>
            <a:r>
              <a:rPr lang="en-US" dirty="0" smtClean="0"/>
              <a:t>Also assume that the </a:t>
            </a:r>
            <a:r>
              <a:rPr lang="en-US" dirty="0" err="1" smtClean="0"/>
              <a:t>last_name</a:t>
            </a:r>
            <a:r>
              <a:rPr lang="en-US" dirty="0" smtClean="0"/>
              <a:t> column contains fairly unique values, </a:t>
            </a:r>
            <a:endParaRPr lang="en-US" dirty="0" smtClean="0"/>
          </a:p>
          <a:p>
            <a:pPr lvl="2"/>
            <a:r>
              <a:rPr lang="en-US" dirty="0" smtClean="0"/>
              <a:t>so </a:t>
            </a:r>
            <a:r>
              <a:rPr lang="en-US" dirty="0" smtClean="0"/>
              <a:t>that any query using the </a:t>
            </a:r>
            <a:r>
              <a:rPr lang="en-US" dirty="0" err="1" smtClean="0"/>
              <a:t>last_name</a:t>
            </a:r>
            <a:r>
              <a:rPr lang="en-US" dirty="0" smtClean="0"/>
              <a:t> column in a WHERE clause will return less than 10 percent of the total number of rows in the </a:t>
            </a:r>
            <a:r>
              <a:rPr lang="en-US" dirty="0" smtClean="0"/>
              <a:t>table 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last_name</a:t>
            </a:r>
            <a:r>
              <a:rPr lang="en-US" dirty="0" smtClean="0"/>
              <a:t> column is therefore a good candidate for </a:t>
            </a:r>
            <a:r>
              <a:rPr lang="en-US" dirty="0" smtClean="0"/>
              <a:t>indexing</a:t>
            </a:r>
            <a:endParaRPr lang="en-US" dirty="0" smtClean="0"/>
          </a:p>
          <a:p>
            <a:pPr lvl="1"/>
            <a:r>
              <a:rPr lang="en-US" dirty="0" smtClean="0"/>
              <a:t>The following CREATE INDEX statement creates an index named </a:t>
            </a:r>
            <a:r>
              <a:rPr lang="en-US" dirty="0" err="1" smtClean="0"/>
              <a:t>customers_last_name_idx</a:t>
            </a:r>
            <a:r>
              <a:rPr lang="en-US" dirty="0" smtClean="0"/>
              <a:t> on the </a:t>
            </a:r>
            <a:r>
              <a:rPr lang="en-US" dirty="0" err="1" smtClean="0"/>
              <a:t>last_name</a:t>
            </a:r>
            <a:r>
              <a:rPr lang="en-US" dirty="0" smtClean="0"/>
              <a:t> column of the customers table:</a:t>
            </a:r>
          </a:p>
          <a:p>
            <a:pPr lvl="2"/>
            <a:r>
              <a:rPr lang="en-US" dirty="0" smtClean="0"/>
              <a:t>CREATE INDEX </a:t>
            </a:r>
            <a:r>
              <a:rPr lang="en-US" dirty="0" err="1" smtClean="0"/>
              <a:t>customers_last_name_idx</a:t>
            </a:r>
            <a:r>
              <a:rPr lang="en-US" dirty="0" smtClean="0"/>
              <a:t> ON customers(</a:t>
            </a:r>
            <a:r>
              <a:rPr lang="en-US" dirty="0" err="1" smtClean="0"/>
              <a:t>last_name</a:t>
            </a:r>
            <a:r>
              <a:rPr lang="en-US" dirty="0" smtClean="0"/>
              <a:t>);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can enforce uniqueness of values in a column using a unique </a:t>
            </a:r>
            <a:r>
              <a:rPr lang="en-US" dirty="0" smtClean="0"/>
              <a:t>index </a:t>
            </a:r>
          </a:p>
          <a:p>
            <a:pPr lvl="1"/>
            <a:r>
              <a:rPr lang="en-US" dirty="0" smtClean="0"/>
              <a:t>For </a:t>
            </a:r>
            <a:r>
              <a:rPr lang="en-US" dirty="0" smtClean="0"/>
              <a:t>example, the following statement creates a unique index named </a:t>
            </a:r>
            <a:r>
              <a:rPr lang="en-US" dirty="0" err="1" smtClean="0"/>
              <a:t>customers_phone_idx</a:t>
            </a:r>
            <a:r>
              <a:rPr lang="en-US" dirty="0" smtClean="0"/>
              <a:t> on the </a:t>
            </a:r>
            <a:r>
              <a:rPr lang="en-US" dirty="0" err="1" smtClean="0"/>
              <a:t>customers.phone</a:t>
            </a:r>
            <a:r>
              <a:rPr lang="en-US" dirty="0" smtClean="0"/>
              <a:t> column:</a:t>
            </a:r>
          </a:p>
          <a:p>
            <a:pPr lvl="2"/>
            <a:r>
              <a:rPr lang="en-US" dirty="0" smtClean="0"/>
              <a:t>CREATE UNIQUE INDEX </a:t>
            </a:r>
            <a:r>
              <a:rPr lang="en-US" dirty="0" err="1" smtClean="0"/>
              <a:t>customers_phone_idx</a:t>
            </a:r>
            <a:r>
              <a:rPr lang="en-US" dirty="0" smtClean="0"/>
              <a:t> ON customers(phone); </a:t>
            </a:r>
            <a:endParaRPr lang="en-US" dirty="0" smtClean="0"/>
          </a:p>
          <a:p>
            <a:pPr lvl="2"/>
            <a:r>
              <a:rPr lang="en-US" dirty="0" smtClean="0"/>
              <a:t>You </a:t>
            </a:r>
            <a:r>
              <a:rPr lang="en-US" dirty="0" smtClean="0"/>
              <a:t>can also create a composite index on multiple </a:t>
            </a:r>
            <a:r>
              <a:rPr lang="en-US" dirty="0" smtClean="0"/>
              <a:t>columns </a:t>
            </a:r>
          </a:p>
          <a:p>
            <a:pPr lvl="2"/>
            <a:r>
              <a:rPr lang="en-US" dirty="0" smtClean="0"/>
              <a:t>For </a:t>
            </a:r>
            <a:r>
              <a:rPr lang="en-US" dirty="0" smtClean="0"/>
              <a:t>example, the following statement creates a composite index named </a:t>
            </a:r>
            <a:r>
              <a:rPr lang="en-US" dirty="0" err="1" smtClean="0"/>
              <a:t>employees_first_last_name_idx</a:t>
            </a:r>
            <a:r>
              <a:rPr lang="en-US" dirty="0" smtClean="0"/>
              <a:t> on the </a:t>
            </a:r>
            <a:r>
              <a:rPr lang="en-US" dirty="0" err="1" smtClean="0"/>
              <a:t>first_name</a:t>
            </a:r>
            <a:r>
              <a:rPr lang="en-US" dirty="0" smtClean="0"/>
              <a:t> and </a:t>
            </a:r>
            <a:r>
              <a:rPr lang="en-US" dirty="0" err="1" smtClean="0"/>
              <a:t>last_name</a:t>
            </a:r>
            <a:r>
              <a:rPr lang="en-US" dirty="0" smtClean="0"/>
              <a:t> columns of the employees table:</a:t>
            </a:r>
          </a:p>
          <a:p>
            <a:pPr lvl="2"/>
            <a:r>
              <a:rPr lang="en-US" dirty="0" smtClean="0"/>
              <a:t>CREATE INDEX </a:t>
            </a:r>
            <a:r>
              <a:rPr lang="en-US" dirty="0" err="1" smtClean="0"/>
              <a:t>employees_first_last_name_idx</a:t>
            </a:r>
            <a:r>
              <a:rPr lang="en-US" dirty="0" smtClean="0"/>
              <a:t> ON employees(</a:t>
            </a:r>
            <a:r>
              <a:rPr lang="en-US" dirty="0" err="1" smtClean="0"/>
              <a:t>first_name</a:t>
            </a:r>
            <a:r>
              <a:rPr lang="en-US" dirty="0" smtClean="0"/>
              <a:t>, </a:t>
            </a:r>
            <a:r>
              <a:rPr lang="en-US" dirty="0" err="1" smtClean="0"/>
              <a:t>last_name</a:t>
            </a:r>
            <a:r>
              <a:rPr lang="en-US" dirty="0" smtClean="0"/>
              <a:t>);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Creating a Function-Based Index</a:t>
            </a:r>
            <a:endParaRPr lang="en-US" dirty="0" smtClean="0"/>
          </a:p>
          <a:p>
            <a:r>
              <a:rPr lang="en-US" dirty="0" smtClean="0"/>
              <a:t>CREATE </a:t>
            </a:r>
            <a:r>
              <a:rPr lang="en-US" dirty="0" smtClean="0"/>
              <a:t>INDEX </a:t>
            </a:r>
            <a:r>
              <a:rPr lang="en-US" dirty="0" err="1" smtClean="0"/>
              <a:t>customers_last_name_func_idx</a:t>
            </a:r>
            <a:r>
              <a:rPr lang="en-US" dirty="0" smtClean="0"/>
              <a:t> ON customers(UPPER(</a:t>
            </a:r>
            <a:r>
              <a:rPr lang="en-US" dirty="0" err="1" smtClean="0"/>
              <a:t>last_name</a:t>
            </a:r>
            <a:r>
              <a:rPr lang="en-US" dirty="0" smtClean="0"/>
              <a:t>));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smtClean="0"/>
              <a:t>addition, your DBA must set the initialization parameter QUERY_REWRITE_ENABLED to true (the default is false) in order to take advantage of function-based indexes. For example:</a:t>
            </a:r>
          </a:p>
          <a:p>
            <a:pPr lvl="1"/>
            <a:r>
              <a:rPr lang="en-US" dirty="0" smtClean="0"/>
              <a:t>CONNECT system/manager ALTER SYSTEM SET QUERY_REWRITE_ENABLED=TRUE;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Getting Information on Indexes</a:t>
            </a:r>
          </a:p>
          <a:p>
            <a:pPr lvl="1"/>
            <a:r>
              <a:rPr lang="en-US" dirty="0" smtClean="0"/>
              <a:t>You can get information on your indexes from </a:t>
            </a:r>
            <a:r>
              <a:rPr lang="en-US" dirty="0" err="1" smtClean="0"/>
              <a:t>user_indexes</a:t>
            </a:r>
            <a:r>
              <a:rPr lang="en-US" dirty="0" smtClean="0"/>
              <a:t>. </a:t>
            </a:r>
            <a:r>
              <a:rPr lang="en-US" dirty="0" smtClean="0">
                <a:hlinkClick r:id="" action="ppaction://hlinkfile"/>
              </a:rPr>
              <a:t>Table 10-7</a:t>
            </a:r>
            <a:r>
              <a:rPr lang="en-US" dirty="0" smtClean="0"/>
              <a:t> describes some of the columns in </a:t>
            </a:r>
            <a:r>
              <a:rPr lang="en-US" dirty="0" err="1" smtClean="0"/>
              <a:t>user_indexes</a:t>
            </a:r>
            <a:r>
              <a:rPr lang="en-US" dirty="0" smtClean="0"/>
              <a:t>. 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581400"/>
            <a:ext cx="8610600" cy="26860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smtClean="0"/>
              <a:t>COLUMN </a:t>
            </a:r>
            <a:r>
              <a:rPr lang="en-US" b="1" dirty="0" err="1" smtClean="0"/>
              <a:t>table_name</a:t>
            </a:r>
            <a:r>
              <a:rPr lang="en-US" b="1" dirty="0" smtClean="0"/>
              <a:t> FORMAT a15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b="1" dirty="0" smtClean="0"/>
              <a:t>COLUMN </a:t>
            </a:r>
            <a:r>
              <a:rPr lang="en-US" b="1" dirty="0" err="1" smtClean="0"/>
              <a:t>column_name</a:t>
            </a:r>
            <a:r>
              <a:rPr lang="en-US" b="1" dirty="0" smtClean="0"/>
              <a:t> FORMAT a15</a:t>
            </a:r>
            <a:r>
              <a:rPr lang="en-US" dirty="0" smtClean="0"/>
              <a:t> </a:t>
            </a:r>
            <a:endParaRPr lang="en-US" b="1" dirty="0" smtClean="0"/>
          </a:p>
          <a:p>
            <a:pPr lvl="1"/>
            <a:r>
              <a:rPr lang="en-US" b="1" dirty="0" smtClean="0"/>
              <a:t>SELECT </a:t>
            </a:r>
            <a:r>
              <a:rPr lang="en-US" b="1" dirty="0" err="1" smtClean="0"/>
              <a:t>index_name</a:t>
            </a:r>
            <a:r>
              <a:rPr lang="en-US" b="1" dirty="0" smtClean="0"/>
              <a:t>, </a:t>
            </a:r>
            <a:r>
              <a:rPr lang="en-US" b="1" dirty="0" err="1" smtClean="0"/>
              <a:t>table_name</a:t>
            </a:r>
            <a:r>
              <a:rPr lang="en-US" b="1" dirty="0" smtClean="0"/>
              <a:t>, </a:t>
            </a:r>
            <a:r>
              <a:rPr lang="en-US" b="1" dirty="0" err="1" smtClean="0"/>
              <a:t>column_name</a:t>
            </a:r>
            <a:r>
              <a:rPr lang="en-US" dirty="0" smtClean="0"/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user_ind_columns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table_name</a:t>
            </a:r>
            <a:r>
              <a:rPr lang="en-US" b="1" dirty="0" smtClean="0"/>
              <a:t> IN ('CUSTOMERS', 'EMPLOYEES');</a:t>
            </a:r>
            <a:r>
              <a:rPr lang="en-US" dirty="0" smtClean="0"/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114800"/>
            <a:ext cx="8305800" cy="22002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Modifying an Index</a:t>
            </a:r>
          </a:p>
          <a:p>
            <a:pPr lvl="1"/>
            <a:r>
              <a:rPr lang="en-US" dirty="0" smtClean="0"/>
              <a:t>You modify an index using ALTER </a:t>
            </a:r>
            <a:r>
              <a:rPr lang="en-US" dirty="0" smtClean="0"/>
              <a:t>INDEX 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following example renames the </a:t>
            </a:r>
            <a:r>
              <a:rPr lang="en-US" dirty="0" err="1" smtClean="0"/>
              <a:t>customers_phone_idx</a:t>
            </a:r>
            <a:r>
              <a:rPr lang="en-US" dirty="0" smtClean="0"/>
              <a:t> index to </a:t>
            </a:r>
            <a:r>
              <a:rPr lang="en-US" dirty="0" err="1" smtClean="0"/>
              <a:t>customers_phone_number_idx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ALTER INDEX </a:t>
            </a:r>
            <a:r>
              <a:rPr lang="en-US" dirty="0" err="1" smtClean="0"/>
              <a:t>customers_phone_idx</a:t>
            </a:r>
            <a:r>
              <a:rPr lang="en-US" dirty="0" smtClean="0"/>
              <a:t> RENAME TO </a:t>
            </a:r>
            <a:r>
              <a:rPr lang="en-US" dirty="0" err="1" smtClean="0"/>
              <a:t>customers_phone_number_idx</a:t>
            </a:r>
            <a:r>
              <a:rPr lang="en-US" dirty="0" smtClean="0"/>
              <a:t>;</a:t>
            </a:r>
          </a:p>
          <a:p>
            <a:r>
              <a:rPr lang="en-US" b="1" dirty="0" smtClean="0"/>
              <a:t>Dropping an Index</a:t>
            </a:r>
          </a:p>
          <a:p>
            <a:pPr lvl="2"/>
            <a:r>
              <a:rPr lang="en-US" dirty="0" smtClean="0"/>
              <a:t>You drop an index using the DROP INDEX </a:t>
            </a:r>
            <a:r>
              <a:rPr lang="en-US" dirty="0" smtClean="0"/>
              <a:t>statement </a:t>
            </a:r>
          </a:p>
          <a:p>
            <a:pPr lvl="2"/>
            <a:r>
              <a:rPr lang="en-US" dirty="0" smtClean="0"/>
              <a:t>The </a:t>
            </a:r>
            <a:r>
              <a:rPr lang="en-US" dirty="0" smtClean="0"/>
              <a:t>following example drops the </a:t>
            </a:r>
            <a:r>
              <a:rPr lang="en-US" dirty="0" err="1" smtClean="0"/>
              <a:t>customers_phone_number_idx</a:t>
            </a:r>
            <a:r>
              <a:rPr lang="en-US" dirty="0" smtClean="0"/>
              <a:t> index:</a:t>
            </a:r>
          </a:p>
          <a:p>
            <a:pPr lvl="2"/>
            <a:r>
              <a:rPr lang="en-US" dirty="0" smtClean="0"/>
              <a:t>DROP INDEX </a:t>
            </a:r>
            <a:r>
              <a:rPr lang="en-US" dirty="0" err="1" smtClean="0"/>
              <a:t>customers_phone_number_idx</a:t>
            </a:r>
            <a:r>
              <a:rPr lang="en-US" dirty="0" smtClean="0"/>
              <a:t>;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Sequences</a:t>
            </a:r>
          </a:p>
          <a:p>
            <a:pPr lvl="1"/>
            <a:r>
              <a:rPr lang="en-US" dirty="0" smtClean="0"/>
              <a:t>A sequence is a database item that generates a sequence of </a:t>
            </a:r>
            <a:r>
              <a:rPr lang="en-US" dirty="0" smtClean="0"/>
              <a:t>integers </a:t>
            </a:r>
          </a:p>
          <a:p>
            <a:pPr lvl="1"/>
            <a:r>
              <a:rPr lang="en-US" dirty="0" smtClean="0"/>
              <a:t>You </a:t>
            </a:r>
            <a:r>
              <a:rPr lang="en-US" dirty="0" smtClean="0"/>
              <a:t>typically use the integers generated by a sequence to populate a numeric primary key </a:t>
            </a:r>
            <a:r>
              <a:rPr lang="en-US" dirty="0" smtClean="0"/>
              <a:t>column</a:t>
            </a:r>
            <a:endParaRPr lang="en-US" dirty="0" smtClean="0"/>
          </a:p>
          <a:p>
            <a:pPr lvl="2"/>
            <a:r>
              <a:rPr lang="en-US" dirty="0" smtClean="0"/>
              <a:t>Create a sequence</a:t>
            </a:r>
          </a:p>
          <a:p>
            <a:pPr lvl="2"/>
            <a:r>
              <a:rPr lang="en-US" dirty="0" smtClean="0"/>
              <a:t>Get information on a sequence from the data dictionary</a:t>
            </a:r>
          </a:p>
          <a:p>
            <a:pPr lvl="2"/>
            <a:r>
              <a:rPr lang="en-US" dirty="0" smtClean="0"/>
              <a:t>Use a sequence</a:t>
            </a:r>
          </a:p>
          <a:p>
            <a:pPr lvl="2"/>
            <a:r>
              <a:rPr lang="en-US" dirty="0" smtClean="0"/>
              <a:t>Modify a sequence</a:t>
            </a:r>
          </a:p>
          <a:p>
            <a:pPr lvl="2"/>
            <a:r>
              <a:rPr lang="en-US" dirty="0" smtClean="0"/>
              <a:t>Drop a sequence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view is basically a predefined query on one or more tables (known as base tables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Retrieving </a:t>
            </a:r>
            <a:r>
              <a:rPr lang="en-US" dirty="0" smtClean="0"/>
              <a:t>information from a view is done in the same manner as retrieving from a table: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 smtClean="0"/>
              <a:t>simply include the view in the FROM clause of a SELECT </a:t>
            </a:r>
            <a:r>
              <a:rPr lang="en-US" dirty="0" smtClean="0"/>
              <a:t>statement </a:t>
            </a:r>
          </a:p>
          <a:p>
            <a:pPr lvl="1"/>
            <a:r>
              <a:rPr lang="en-US" dirty="0" smtClean="0"/>
              <a:t>With </a:t>
            </a:r>
            <a:r>
              <a:rPr lang="en-US" dirty="0" smtClean="0"/>
              <a:t>some views you can also perform DML operations on the base tables.</a:t>
            </a:r>
          </a:p>
          <a:p>
            <a:pPr lvl="1"/>
            <a:r>
              <a:rPr lang="en-US" dirty="0" smtClean="0"/>
              <a:t>Note  Views don’t store data, they only access rows in the base tables.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Views offer you several benefits, such as:</a:t>
            </a:r>
          </a:p>
          <a:p>
            <a:pPr lvl="1"/>
            <a:r>
              <a:rPr lang="en-US" dirty="0" smtClean="0"/>
              <a:t>Only allow a user to retrieve data through a </a:t>
            </a:r>
            <a:r>
              <a:rPr lang="en-US" dirty="0" smtClean="0"/>
              <a:t>view </a:t>
            </a:r>
          </a:p>
          <a:p>
            <a:pPr lvl="2"/>
            <a:r>
              <a:rPr lang="en-US" dirty="0" smtClean="0"/>
              <a:t>This </a:t>
            </a:r>
            <a:r>
              <a:rPr lang="en-US" dirty="0" smtClean="0"/>
              <a:t>allows you to hide the underlying base tables on which a view is built from an end </a:t>
            </a:r>
            <a:r>
              <a:rPr lang="en-US" dirty="0" smtClean="0"/>
              <a:t>user</a:t>
            </a:r>
            <a:endParaRPr lang="en-US" dirty="0" smtClean="0"/>
          </a:p>
          <a:p>
            <a:pPr lvl="1"/>
            <a:r>
              <a:rPr lang="en-US" dirty="0" smtClean="0"/>
              <a:t>Write complex queries as a </a:t>
            </a:r>
            <a:r>
              <a:rPr lang="en-US" dirty="0" smtClean="0"/>
              <a:t>view </a:t>
            </a:r>
          </a:p>
          <a:p>
            <a:pPr lvl="2"/>
            <a:r>
              <a:rPr lang="en-US" dirty="0" smtClean="0"/>
              <a:t>This </a:t>
            </a:r>
            <a:r>
              <a:rPr lang="en-US" dirty="0" smtClean="0"/>
              <a:t>allows you to hide complexity from an end </a:t>
            </a:r>
            <a:r>
              <a:rPr lang="en-US" dirty="0" smtClean="0"/>
              <a:t>user</a:t>
            </a:r>
            <a:endParaRPr lang="en-US" dirty="0" smtClean="0"/>
          </a:p>
          <a:p>
            <a:pPr lvl="1"/>
            <a:r>
              <a:rPr lang="en-US" dirty="0" smtClean="0"/>
              <a:t>Only allow a view to access certain rows in the base </a:t>
            </a:r>
            <a:r>
              <a:rPr lang="en-US" dirty="0" smtClean="0"/>
              <a:t>tables </a:t>
            </a:r>
          </a:p>
          <a:p>
            <a:pPr lvl="2"/>
            <a:r>
              <a:rPr lang="en-US" dirty="0" smtClean="0"/>
              <a:t>This </a:t>
            </a:r>
            <a:r>
              <a:rPr lang="en-US" dirty="0" smtClean="0"/>
              <a:t>allows you to implement another layer of security and allows you to hide rows from an end </a:t>
            </a:r>
            <a:r>
              <a:rPr lang="en-US" dirty="0" smtClean="0"/>
              <a:t>user</a:t>
            </a: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Create and use a view</a:t>
            </a:r>
          </a:p>
          <a:p>
            <a:pPr lvl="1"/>
            <a:r>
              <a:rPr lang="en-US" dirty="0" smtClean="0"/>
              <a:t>Get details of a view from the data dictionary</a:t>
            </a:r>
          </a:p>
          <a:p>
            <a:pPr lvl="1"/>
            <a:r>
              <a:rPr lang="en-US" dirty="0" smtClean="0"/>
              <a:t>Modify a view</a:t>
            </a:r>
          </a:p>
          <a:p>
            <a:pPr lvl="1"/>
            <a:r>
              <a:rPr lang="en-US" dirty="0" smtClean="0"/>
              <a:t>Drop a view </a:t>
            </a:r>
          </a:p>
          <a:p>
            <a:r>
              <a:rPr lang="en-US" dirty="0" smtClean="0"/>
              <a:t>You create a view using CREATE VIEW , which has the following simplified syntax:</a:t>
            </a:r>
          </a:p>
          <a:p>
            <a:pPr lvl="1"/>
            <a:r>
              <a:rPr lang="en-US" dirty="0" smtClean="0"/>
              <a:t>CREATE [OR REPLACE] VIEW [{FORCE | NOFORCE}] VIEW </a:t>
            </a:r>
            <a:r>
              <a:rPr lang="en-US" i="1" dirty="0" err="1" smtClean="0"/>
              <a:t>view_name</a:t>
            </a:r>
            <a:r>
              <a:rPr lang="en-US" dirty="0" smtClean="0"/>
              <a:t> [(</a:t>
            </a:r>
            <a:r>
              <a:rPr lang="en-US" i="1" dirty="0" err="1" smtClean="0"/>
              <a:t>alias_name</a:t>
            </a:r>
            <a:r>
              <a:rPr lang="en-US" dirty="0" smtClean="0"/>
              <a:t>[, </a:t>
            </a:r>
            <a:r>
              <a:rPr lang="en-US" i="1" dirty="0" err="1" smtClean="0"/>
              <a:t>alias_name</a:t>
            </a:r>
            <a:r>
              <a:rPr lang="en-US" dirty="0" smtClean="0"/>
              <a:t>...])] AS </a:t>
            </a:r>
            <a:r>
              <a:rPr lang="en-US" i="1" dirty="0" err="1" smtClean="0"/>
              <a:t>subquery</a:t>
            </a:r>
            <a:r>
              <a:rPr lang="en-US" dirty="0" smtClean="0"/>
              <a:t> [WITH {CHECK OPTION | READ ONLY} CONSTRAINT </a:t>
            </a:r>
            <a:r>
              <a:rPr lang="en-US" i="1" dirty="0" err="1" smtClean="0"/>
              <a:t>constraint_name</a:t>
            </a:r>
            <a:r>
              <a:rPr lang="en-US" dirty="0" smtClean="0"/>
              <a:t>];</a:t>
            </a: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 REPLACE specifies the view is to replace an existing view if </a:t>
            </a:r>
            <a:r>
              <a:rPr lang="en-US" dirty="0" smtClean="0"/>
              <a:t>present</a:t>
            </a:r>
            <a:endParaRPr lang="en-US" dirty="0" smtClean="0"/>
          </a:p>
          <a:p>
            <a:r>
              <a:rPr lang="en-US" dirty="0" smtClean="0"/>
              <a:t>FORCE specifies the view is to be created even if the base tables don’t </a:t>
            </a:r>
            <a:r>
              <a:rPr lang="en-US" dirty="0" smtClean="0"/>
              <a:t>exist</a:t>
            </a:r>
            <a:endParaRPr lang="en-US" dirty="0" smtClean="0"/>
          </a:p>
          <a:p>
            <a:r>
              <a:rPr lang="en-US" dirty="0" smtClean="0"/>
              <a:t>NOFORCE specifies the view is not to be created if the base tables don’t exist; NOFORCE is the </a:t>
            </a:r>
            <a:r>
              <a:rPr lang="en-US" dirty="0" smtClean="0"/>
              <a:t>default</a:t>
            </a:r>
            <a:endParaRPr lang="en-US" dirty="0" smtClean="0"/>
          </a:p>
          <a:p>
            <a:r>
              <a:rPr lang="en-US" i="1" dirty="0" err="1" smtClean="0"/>
              <a:t>view_name</a:t>
            </a:r>
            <a:r>
              <a:rPr lang="en-US" dirty="0" smtClean="0"/>
              <a:t> specifies the name of the </a:t>
            </a:r>
            <a:r>
              <a:rPr lang="en-US" dirty="0" smtClean="0"/>
              <a:t>view</a:t>
            </a:r>
            <a:endParaRPr lang="en-US" dirty="0" smtClean="0"/>
          </a:p>
          <a:p>
            <a:r>
              <a:rPr lang="en-US" i="1" dirty="0" err="1" smtClean="0"/>
              <a:t>alias_name</a:t>
            </a:r>
            <a:r>
              <a:rPr lang="en-US" dirty="0" smtClean="0"/>
              <a:t> specifies the name of an alias for an expression in the </a:t>
            </a:r>
            <a:r>
              <a:rPr lang="en-US" dirty="0" err="1" smtClean="0"/>
              <a:t>subquery</a:t>
            </a:r>
            <a:r>
              <a:rPr lang="en-US" dirty="0" smtClean="0"/>
              <a:t>. There must be the same number of aliases as there are expressions in the </a:t>
            </a:r>
            <a:r>
              <a:rPr lang="en-US" dirty="0" err="1" smtClean="0"/>
              <a:t>subquery</a:t>
            </a: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err="1" smtClean="0"/>
              <a:t>subquery</a:t>
            </a:r>
            <a:r>
              <a:rPr lang="en-US" dirty="0" smtClean="0"/>
              <a:t> specifies the </a:t>
            </a:r>
            <a:r>
              <a:rPr lang="en-US" dirty="0" err="1" smtClean="0"/>
              <a:t>subquery</a:t>
            </a:r>
            <a:r>
              <a:rPr lang="en-US" dirty="0" smtClean="0"/>
              <a:t> that retrieves from the base tables. If you’ve supplied aliases, you can use those aliases in the list after the SELECT </a:t>
            </a:r>
            <a:r>
              <a:rPr lang="en-US" dirty="0" smtClean="0"/>
              <a:t>clause</a:t>
            </a:r>
            <a:endParaRPr lang="en-US" dirty="0" smtClean="0"/>
          </a:p>
          <a:p>
            <a:r>
              <a:rPr lang="en-US" dirty="0" smtClean="0"/>
              <a:t>WITH CHECK OPTION specifies that only the rows that would be retrieved by the </a:t>
            </a:r>
            <a:r>
              <a:rPr lang="en-US" dirty="0" err="1" smtClean="0"/>
              <a:t>subquery</a:t>
            </a:r>
            <a:r>
              <a:rPr lang="en-US" dirty="0" smtClean="0"/>
              <a:t> can be inserted, updated, or deleted. By default, rows are not checked that they are retrievable by the </a:t>
            </a:r>
            <a:r>
              <a:rPr lang="en-US" dirty="0" err="1" smtClean="0"/>
              <a:t>subquery</a:t>
            </a:r>
            <a:r>
              <a:rPr lang="en-US" dirty="0" smtClean="0"/>
              <a:t> before they are inserted, updated, or </a:t>
            </a:r>
            <a:r>
              <a:rPr lang="en-US" dirty="0" smtClean="0"/>
              <a:t>deleted</a:t>
            </a:r>
            <a:endParaRPr lang="en-US" dirty="0" smtClean="0"/>
          </a:p>
          <a:p>
            <a:r>
              <a:rPr lang="en-US" i="1" dirty="0" err="1" smtClean="0"/>
              <a:t>constraint_name</a:t>
            </a:r>
            <a:r>
              <a:rPr lang="en-US" dirty="0" smtClean="0"/>
              <a:t> specifies the name of the WITH CHECK OPTION or READ ONLY </a:t>
            </a:r>
            <a:r>
              <a:rPr lang="en-US" dirty="0" smtClean="0"/>
              <a:t>constraint</a:t>
            </a:r>
            <a:endParaRPr lang="en-US" dirty="0" smtClean="0"/>
          </a:p>
          <a:p>
            <a:r>
              <a:rPr lang="en-US" dirty="0" smtClean="0"/>
              <a:t>WITH READ ONLY specifies that rows may only read from the base </a:t>
            </a:r>
            <a:r>
              <a:rPr lang="en-US" dirty="0" smtClean="0"/>
              <a:t>tables</a:t>
            </a: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Creating and Using Simple Views</a:t>
            </a:r>
          </a:p>
          <a:p>
            <a:r>
              <a:rPr lang="en-US" dirty="0" smtClean="0"/>
              <a:t>Simple views access one base </a:t>
            </a:r>
            <a:r>
              <a:rPr lang="en-US" dirty="0" smtClean="0"/>
              <a:t>table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following example creates a view named </a:t>
            </a:r>
            <a:r>
              <a:rPr lang="en-US" dirty="0" err="1" smtClean="0"/>
              <a:t>cheap_products_view</a:t>
            </a:r>
            <a:r>
              <a:rPr lang="en-US" dirty="0" smtClean="0"/>
              <a:t> whose </a:t>
            </a:r>
            <a:r>
              <a:rPr lang="en-US" dirty="0" err="1" smtClean="0"/>
              <a:t>subquery</a:t>
            </a:r>
            <a:r>
              <a:rPr lang="en-US" dirty="0" smtClean="0"/>
              <a:t> only retrieves products where the price is less than $</a:t>
            </a:r>
            <a:r>
              <a:rPr lang="en-US" dirty="0" smtClean="0"/>
              <a:t>15</a:t>
            </a:r>
            <a:endParaRPr lang="en-US" dirty="0" smtClean="0"/>
          </a:p>
          <a:p>
            <a:pPr lvl="1"/>
            <a:r>
              <a:rPr lang="en-US" dirty="0" smtClean="0"/>
              <a:t>CREATE VIEW </a:t>
            </a:r>
            <a:r>
              <a:rPr lang="en-US" dirty="0" err="1" smtClean="0"/>
              <a:t>cheap_products_view</a:t>
            </a:r>
            <a:r>
              <a:rPr lang="en-US" dirty="0" smtClean="0"/>
              <a:t> AS SELECT * FROM products WHERE price &lt; 15;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next example creates a view named </a:t>
            </a:r>
            <a:r>
              <a:rPr lang="en-US" dirty="0" err="1" smtClean="0"/>
              <a:t>employees_view</a:t>
            </a:r>
            <a:r>
              <a:rPr lang="en-US" dirty="0" smtClean="0"/>
              <a:t> whose </a:t>
            </a:r>
            <a:r>
              <a:rPr lang="en-US" dirty="0" err="1" smtClean="0"/>
              <a:t>subquery</a:t>
            </a:r>
            <a:r>
              <a:rPr lang="en-US" dirty="0" smtClean="0"/>
              <a:t> retrieves all the columns from the employees table except salary: </a:t>
            </a:r>
          </a:p>
          <a:p>
            <a:pPr lvl="1"/>
            <a:r>
              <a:rPr lang="en-US" dirty="0" smtClean="0"/>
              <a:t>CREATE VIEW </a:t>
            </a:r>
            <a:r>
              <a:rPr lang="en-US" dirty="0" err="1" smtClean="0"/>
              <a:t>employees_view</a:t>
            </a:r>
            <a:r>
              <a:rPr lang="en-US" dirty="0" smtClean="0"/>
              <a:t> AS SELECT </a:t>
            </a:r>
            <a:r>
              <a:rPr lang="en-US" dirty="0" err="1" smtClean="0"/>
              <a:t>employee_id</a:t>
            </a:r>
            <a:r>
              <a:rPr lang="en-US" dirty="0" smtClean="0"/>
              <a:t>, </a:t>
            </a:r>
            <a:r>
              <a:rPr lang="en-US" dirty="0" err="1" smtClean="0"/>
              <a:t>manager_id</a:t>
            </a:r>
            <a:r>
              <a:rPr lang="en-US" dirty="0" smtClean="0"/>
              <a:t>, </a:t>
            </a:r>
            <a:r>
              <a:rPr lang="en-US" dirty="0" err="1" smtClean="0"/>
              <a:t>first_name</a:t>
            </a:r>
            <a:r>
              <a:rPr lang="en-US" dirty="0" smtClean="0"/>
              <a:t>, </a:t>
            </a:r>
            <a:r>
              <a:rPr lang="en-US" dirty="0" err="1" smtClean="0"/>
              <a:t>last_name</a:t>
            </a:r>
            <a:r>
              <a:rPr lang="en-US" dirty="0" smtClean="0"/>
              <a:t>, title FROM employees;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Performing a SELECT on a View</a:t>
            </a:r>
          </a:p>
          <a:p>
            <a:r>
              <a:rPr lang="en-US" dirty="0" smtClean="0"/>
              <a:t>Once you’ve created a view, you can use it to access the base table. The following example performs a SELECT on </a:t>
            </a:r>
            <a:r>
              <a:rPr lang="en-US" dirty="0" err="1" smtClean="0"/>
              <a:t>cheap_products_view</a:t>
            </a:r>
            <a:r>
              <a:rPr lang="en-US" dirty="0" smtClean="0"/>
              <a:t>: </a:t>
            </a:r>
          </a:p>
          <a:p>
            <a:r>
              <a:rPr lang="en-US" b="1" dirty="0" smtClean="0"/>
              <a:t>SELECT </a:t>
            </a:r>
            <a:r>
              <a:rPr lang="en-US" b="1" dirty="0" err="1" smtClean="0"/>
              <a:t>product_id</a:t>
            </a:r>
            <a:r>
              <a:rPr lang="en-US" b="1" dirty="0" smtClean="0"/>
              <a:t>, name, price</a:t>
            </a:r>
            <a:r>
              <a:rPr lang="en-US" dirty="0" smtClean="0"/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cheap_products_view</a:t>
            </a:r>
            <a:r>
              <a:rPr lang="en-US" b="1" dirty="0" smtClean="0"/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352800"/>
            <a:ext cx="7620000" cy="28575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Performing an INSERT Using a View</a:t>
            </a:r>
          </a:p>
          <a:p>
            <a:r>
              <a:rPr lang="en-US" dirty="0" smtClean="0"/>
              <a:t>You can also perform DML operations using </a:t>
            </a:r>
            <a:r>
              <a:rPr lang="en-US" dirty="0" err="1" smtClean="0"/>
              <a:t>cheap_products_view</a:t>
            </a:r>
            <a:endParaRPr lang="en-US" smtClean="0"/>
          </a:p>
          <a:p>
            <a:pPr lvl="1"/>
            <a:r>
              <a:rPr lang="en-US" smtClean="0"/>
              <a:t>The </a:t>
            </a:r>
            <a:r>
              <a:rPr lang="en-US" dirty="0" smtClean="0"/>
              <a:t>following example performs an INSERT into </a:t>
            </a:r>
            <a:r>
              <a:rPr lang="en-US" dirty="0" err="1" smtClean="0"/>
              <a:t>cheap_products_view</a:t>
            </a:r>
            <a:r>
              <a:rPr lang="en-US" dirty="0" smtClean="0"/>
              <a:t> and then retrieves the row: </a:t>
            </a:r>
          </a:p>
          <a:p>
            <a:pPr lvl="1"/>
            <a:r>
              <a:rPr lang="en-US" b="1" dirty="0" smtClean="0"/>
              <a:t>INSERT INTO </a:t>
            </a:r>
            <a:r>
              <a:rPr lang="en-US" b="1" dirty="0" err="1" smtClean="0"/>
              <a:t>cheap_products_view</a:t>
            </a:r>
            <a:r>
              <a:rPr lang="en-US" b="1" dirty="0" smtClean="0"/>
              <a:t> (</a:t>
            </a:r>
            <a:r>
              <a:rPr lang="en-US" dirty="0" smtClean="0"/>
              <a:t> </a:t>
            </a:r>
            <a:r>
              <a:rPr lang="en-US" b="1" dirty="0" err="1" smtClean="0"/>
              <a:t>product_id</a:t>
            </a:r>
            <a:r>
              <a:rPr lang="en-US" b="1" dirty="0" smtClean="0"/>
              <a:t>, </a:t>
            </a:r>
            <a:r>
              <a:rPr lang="en-US" b="1" dirty="0" err="1" smtClean="0"/>
              <a:t>product_type_id</a:t>
            </a:r>
            <a:r>
              <a:rPr lang="en-US" b="1" dirty="0" smtClean="0"/>
              <a:t>, name, price</a:t>
            </a:r>
            <a:r>
              <a:rPr lang="en-US" dirty="0" smtClean="0"/>
              <a:t> </a:t>
            </a:r>
            <a:r>
              <a:rPr lang="en-US" b="1" dirty="0" smtClean="0"/>
              <a:t>) VALUES (</a:t>
            </a:r>
            <a:r>
              <a:rPr lang="en-US" dirty="0" smtClean="0"/>
              <a:t> </a:t>
            </a:r>
            <a:r>
              <a:rPr lang="en-US" b="1" dirty="0" smtClean="0"/>
              <a:t>13, 1, '</a:t>
            </a:r>
            <a:r>
              <a:rPr lang="en-US" b="1" dirty="0" err="1" smtClean="0"/>
              <a:t>Westerrn</a:t>
            </a:r>
            <a:r>
              <a:rPr lang="en-US" b="1" dirty="0" smtClean="0"/>
              <a:t> Front', 13.50</a:t>
            </a:r>
            <a:r>
              <a:rPr lang="en-US" dirty="0" smtClean="0"/>
              <a:t> </a:t>
            </a:r>
            <a:r>
              <a:rPr lang="en-US" b="1" dirty="0" smtClean="0"/>
              <a:t>);</a:t>
            </a:r>
            <a:r>
              <a:rPr lang="en-US" dirty="0" smtClean="0"/>
              <a:t> 1 row created. 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Modifying a View</a:t>
            </a:r>
          </a:p>
          <a:p>
            <a:r>
              <a:rPr lang="en-US" dirty="0" smtClean="0"/>
              <a:t>You can completely replace a view using </a:t>
            </a:r>
            <a:endParaRPr lang="en-US" dirty="0" smtClean="0"/>
          </a:p>
          <a:p>
            <a:pPr lvl="1"/>
            <a:r>
              <a:rPr lang="en-US" dirty="0" smtClean="0"/>
              <a:t>CREATE </a:t>
            </a:r>
            <a:r>
              <a:rPr lang="en-US" dirty="0" smtClean="0"/>
              <a:t>OR REPLACE ;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 smtClean="0"/>
              <a:t>can alter the constraints on a view using ALTER </a:t>
            </a:r>
            <a:r>
              <a:rPr lang="en-US" dirty="0" smtClean="0"/>
              <a:t>VIEW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following example uses CREATE OR REPLACE to replace </a:t>
            </a:r>
            <a:r>
              <a:rPr lang="en-US" dirty="0" err="1" smtClean="0"/>
              <a:t>product_average_view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CREATE OR REPLACE VIEW </a:t>
            </a:r>
            <a:r>
              <a:rPr lang="en-US" dirty="0" err="1" smtClean="0"/>
              <a:t>product_average_view</a:t>
            </a:r>
            <a:r>
              <a:rPr lang="en-US" dirty="0" smtClean="0"/>
              <a:t> AS SELECT </a:t>
            </a:r>
            <a:r>
              <a:rPr lang="en-US" dirty="0" err="1" smtClean="0"/>
              <a:t>product_type_id</a:t>
            </a:r>
            <a:r>
              <a:rPr lang="en-US" dirty="0" smtClean="0"/>
              <a:t>, AVG(price) </a:t>
            </a:r>
            <a:r>
              <a:rPr lang="en-US" dirty="0" err="1" smtClean="0"/>
              <a:t>average_price</a:t>
            </a:r>
            <a:r>
              <a:rPr lang="en-US" dirty="0" smtClean="0"/>
              <a:t> FROM products WHERE price &lt; 12 GROUP BY </a:t>
            </a:r>
            <a:r>
              <a:rPr lang="en-US" dirty="0" err="1" smtClean="0"/>
              <a:t>product_type_id</a:t>
            </a:r>
            <a:r>
              <a:rPr lang="en-US" dirty="0" smtClean="0"/>
              <a:t> HAVING AVG(price) &gt; 11; 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 smtClean="0"/>
              <a:t>next example uses ALTER VIEW to drop the cheap_products_view2_price constraint from cheap_products_view2: </a:t>
            </a:r>
          </a:p>
          <a:p>
            <a:pPr lvl="1"/>
            <a:r>
              <a:rPr lang="en-US" dirty="0" smtClean="0"/>
              <a:t>ALTER VIEW cheap_products_view2 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DROP </a:t>
            </a:r>
            <a:r>
              <a:rPr lang="en-US" dirty="0" smtClean="0"/>
              <a:t>CONSTRAINT cheap_products_view2_price;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Dropping a View</a:t>
            </a:r>
          </a:p>
          <a:p>
            <a:pPr lvl="1"/>
            <a:r>
              <a:rPr lang="en-US" dirty="0" smtClean="0"/>
              <a:t>You drop a view using DROP VIEW. The following example drops cheap_products_view2: </a:t>
            </a:r>
          </a:p>
          <a:p>
            <a:pPr lvl="1"/>
            <a:r>
              <a:rPr lang="en-US" dirty="0" smtClean="0"/>
              <a:t>DROP VIEW cheap_products_view2;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Creating a Sequence</a:t>
            </a:r>
          </a:p>
          <a:p>
            <a:pPr lvl="1"/>
            <a:r>
              <a:rPr lang="en-US" dirty="0" smtClean="0"/>
              <a:t>You create a sequence using the </a:t>
            </a:r>
            <a:endParaRPr lang="en-US" dirty="0" smtClean="0"/>
          </a:p>
          <a:p>
            <a:pPr lvl="2"/>
            <a:r>
              <a:rPr lang="en-US" dirty="0" smtClean="0"/>
              <a:t>CREATE </a:t>
            </a:r>
            <a:r>
              <a:rPr lang="en-US" dirty="0" smtClean="0"/>
              <a:t>SEQUENCE statement, which has the following </a:t>
            </a:r>
            <a:r>
              <a:rPr lang="en-US" dirty="0" smtClean="0"/>
              <a:t>syntax</a:t>
            </a:r>
            <a:endParaRPr lang="en-US" dirty="0" smtClean="0"/>
          </a:p>
          <a:p>
            <a:pPr lvl="2"/>
            <a:r>
              <a:rPr lang="en-US" dirty="0" smtClean="0"/>
              <a:t>CREATE SEQUENCE </a:t>
            </a:r>
            <a:r>
              <a:rPr lang="en-US" i="1" dirty="0" err="1" smtClean="0"/>
              <a:t>sequence_name</a:t>
            </a:r>
            <a:r>
              <a:rPr lang="en-US" dirty="0" smtClean="0"/>
              <a:t> 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[</a:t>
            </a:r>
            <a:r>
              <a:rPr lang="en-US" dirty="0" smtClean="0"/>
              <a:t>START WITH </a:t>
            </a:r>
            <a:r>
              <a:rPr lang="en-US" i="1" dirty="0" err="1" smtClean="0"/>
              <a:t>start_num</a:t>
            </a:r>
            <a:r>
              <a:rPr lang="en-US" dirty="0" smtClean="0"/>
              <a:t>] 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[</a:t>
            </a:r>
            <a:r>
              <a:rPr lang="en-US" dirty="0" smtClean="0"/>
              <a:t>INCREMENT BY </a:t>
            </a:r>
            <a:r>
              <a:rPr lang="en-US" i="1" dirty="0" err="1" smtClean="0"/>
              <a:t>increment_num</a:t>
            </a:r>
            <a:r>
              <a:rPr lang="en-US" dirty="0" smtClean="0"/>
              <a:t>] 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[ </a:t>
            </a:r>
            <a:r>
              <a:rPr lang="en-US" dirty="0" smtClean="0"/>
              <a:t>{ MAXVALUE </a:t>
            </a:r>
            <a:r>
              <a:rPr lang="en-US" i="1" dirty="0" err="1" smtClean="0"/>
              <a:t>maximum_num</a:t>
            </a:r>
            <a:r>
              <a:rPr lang="en-US" dirty="0" smtClean="0"/>
              <a:t> | NOMAXVALUE } ] 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[ </a:t>
            </a:r>
            <a:r>
              <a:rPr lang="en-US" dirty="0" smtClean="0"/>
              <a:t>{ MINVALUE </a:t>
            </a:r>
            <a:r>
              <a:rPr lang="en-US" i="1" dirty="0" err="1" smtClean="0"/>
              <a:t>minimum_num</a:t>
            </a:r>
            <a:r>
              <a:rPr lang="en-US" dirty="0" smtClean="0"/>
              <a:t> | NOMINVALUE } ] 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[ </a:t>
            </a:r>
            <a:r>
              <a:rPr lang="en-US" dirty="0" smtClean="0"/>
              <a:t>{ CYCLE | NOCYCLE } ] 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[ </a:t>
            </a:r>
            <a:r>
              <a:rPr lang="en-US" dirty="0" smtClean="0"/>
              <a:t>{ CACHE </a:t>
            </a:r>
            <a:r>
              <a:rPr lang="en-US" i="1" dirty="0" err="1" smtClean="0"/>
              <a:t>cache_num</a:t>
            </a:r>
            <a:r>
              <a:rPr lang="en-US" dirty="0" smtClean="0"/>
              <a:t> | NOCACHE } ] 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[ </a:t>
            </a:r>
            <a:r>
              <a:rPr lang="en-US" dirty="0" smtClean="0"/>
              <a:t>{ ORDER | NOORDER } ];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table is created using the CREATE TABLE </a:t>
            </a:r>
            <a:r>
              <a:rPr lang="en-US" dirty="0" smtClean="0"/>
              <a:t>statement</a:t>
            </a:r>
            <a:endParaRPr lang="en-US" dirty="0" smtClean="0"/>
          </a:p>
          <a:p>
            <a:r>
              <a:rPr lang="en-US" dirty="0" smtClean="0"/>
              <a:t>A sequence is a database item that generates a sequence of integers. You typically use the integers generated by a sequence to populate a numeric primary key </a:t>
            </a:r>
            <a:r>
              <a:rPr lang="en-US" dirty="0" smtClean="0"/>
              <a:t>column</a:t>
            </a:r>
            <a:endParaRPr lang="en-US" dirty="0" smtClean="0"/>
          </a:p>
          <a:p>
            <a:r>
              <a:rPr lang="en-US" dirty="0" smtClean="0"/>
              <a:t>An index for a database table is similar in concept to a book index, except that database indexes are used to find specific rows in a </a:t>
            </a:r>
            <a:r>
              <a:rPr lang="en-US" dirty="0" smtClean="0"/>
              <a:t>table</a:t>
            </a:r>
            <a:endParaRPr lang="en-US" dirty="0" smtClean="0"/>
          </a:p>
          <a:p>
            <a:r>
              <a:rPr lang="en-US" dirty="0" smtClean="0"/>
              <a:t>Generally, you should only create an index on a column when you find that you are retrieving a small number of rows from a table containing many </a:t>
            </a:r>
            <a:r>
              <a:rPr lang="en-US" dirty="0" smtClean="0"/>
              <a:t>rows</a:t>
            </a:r>
            <a:endParaRPr lang="en-US" dirty="0" smtClean="0"/>
          </a:p>
          <a:p>
            <a:r>
              <a:rPr lang="en-US" dirty="0" smtClean="0"/>
              <a:t>A view is basically a predefined query on one or more base tables. Among other benefits, views allow you to hide complexity from a user, and implement another layer of security by only allowing a view to access a limited set of data in the base </a:t>
            </a:r>
            <a:r>
              <a:rPr lang="en-US" dirty="0" smtClean="0"/>
              <a:t>tables</a:t>
            </a:r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 smtClean="0"/>
              <a:t>NOMINVALUE </a:t>
            </a:r>
            <a:endParaRPr lang="en-US" dirty="0" smtClean="0"/>
          </a:p>
          <a:p>
            <a:pPr lvl="2"/>
            <a:r>
              <a:rPr lang="en-US" dirty="0" smtClean="0"/>
              <a:t>specifies </a:t>
            </a:r>
            <a:r>
              <a:rPr lang="en-US" dirty="0" smtClean="0"/>
              <a:t>the maximum is 1 for an ascending sequence or -10</a:t>
            </a:r>
            <a:r>
              <a:rPr lang="en-US" baseline="30000" dirty="0" smtClean="0"/>
              <a:t>26 </a:t>
            </a:r>
            <a:r>
              <a:rPr lang="en-US" dirty="0" smtClean="0"/>
              <a:t>for a descending sequence. NOMINVALUE is the </a:t>
            </a:r>
            <a:r>
              <a:rPr lang="en-US" dirty="0" smtClean="0"/>
              <a:t>default</a:t>
            </a:r>
            <a:endParaRPr lang="en-US" dirty="0" smtClean="0"/>
          </a:p>
          <a:p>
            <a:pPr lvl="1"/>
            <a:r>
              <a:rPr lang="en-US" dirty="0" smtClean="0"/>
              <a:t>NOMAXVALUE </a:t>
            </a:r>
            <a:endParaRPr lang="en-US" dirty="0" smtClean="0"/>
          </a:p>
          <a:p>
            <a:pPr lvl="2"/>
            <a:r>
              <a:rPr lang="en-US" dirty="0" smtClean="0"/>
              <a:t>specifies </a:t>
            </a:r>
            <a:r>
              <a:rPr lang="en-US" dirty="0" smtClean="0"/>
              <a:t>the maximum is 10</a:t>
            </a:r>
            <a:r>
              <a:rPr lang="en-US" baseline="30000" dirty="0" smtClean="0"/>
              <a:t>27 </a:t>
            </a:r>
            <a:r>
              <a:rPr lang="en-US" dirty="0" smtClean="0"/>
              <a:t>for an ascending sequence or –1 for a descending sequence. NOMAXVALUE is the </a:t>
            </a:r>
            <a:r>
              <a:rPr lang="en-US" dirty="0" smtClean="0"/>
              <a:t>default</a:t>
            </a:r>
          </a:p>
          <a:p>
            <a:pPr lvl="1"/>
            <a:r>
              <a:rPr lang="en-US" dirty="0" smtClean="0"/>
              <a:t>NOCYCLE is the default</a:t>
            </a:r>
          </a:p>
          <a:p>
            <a:pPr lvl="1"/>
            <a:r>
              <a:rPr lang="en-US" dirty="0" smtClean="0"/>
              <a:t>CACHE </a:t>
            </a:r>
            <a:endParaRPr lang="en-US" dirty="0" smtClean="0"/>
          </a:p>
          <a:p>
            <a:pPr lvl="2"/>
            <a:r>
              <a:rPr lang="en-US" i="1" dirty="0" err="1" smtClean="0"/>
              <a:t>cache_num</a:t>
            </a:r>
            <a:r>
              <a:rPr lang="en-US" dirty="0" smtClean="0"/>
              <a:t> </a:t>
            </a:r>
            <a:r>
              <a:rPr lang="en-US" dirty="0" smtClean="0"/>
              <a:t>specifies the number of integers to keep in </a:t>
            </a:r>
            <a:r>
              <a:rPr lang="en-US" dirty="0" smtClean="0"/>
              <a:t>memory </a:t>
            </a:r>
          </a:p>
          <a:p>
            <a:pPr lvl="2"/>
            <a:r>
              <a:rPr lang="en-US" dirty="0" smtClean="0"/>
              <a:t>The </a:t>
            </a:r>
            <a:r>
              <a:rPr lang="en-US" dirty="0" smtClean="0"/>
              <a:t>default number of integers to cache is </a:t>
            </a:r>
            <a:r>
              <a:rPr lang="en-US" dirty="0" smtClean="0"/>
              <a:t>20 </a:t>
            </a:r>
          </a:p>
          <a:p>
            <a:pPr lvl="2"/>
            <a:r>
              <a:rPr lang="en-US" dirty="0" smtClean="0"/>
              <a:t>The </a:t>
            </a:r>
            <a:r>
              <a:rPr lang="en-US" dirty="0" smtClean="0"/>
              <a:t>minimum number of integers that may be cached is </a:t>
            </a:r>
            <a:r>
              <a:rPr lang="en-US" dirty="0" smtClean="0"/>
              <a:t>2 </a:t>
            </a:r>
          </a:p>
          <a:p>
            <a:pPr lvl="2"/>
            <a:r>
              <a:rPr lang="en-US" dirty="0" smtClean="0"/>
              <a:t>The </a:t>
            </a:r>
            <a:r>
              <a:rPr lang="en-US" dirty="0" smtClean="0"/>
              <a:t>maximum integers that may be cached is determined by the formula </a:t>
            </a:r>
            <a:r>
              <a:rPr lang="en-US" dirty="0" smtClean="0"/>
              <a:t>CEIL(</a:t>
            </a:r>
            <a:r>
              <a:rPr lang="en-US" i="1" dirty="0" err="1" smtClean="0"/>
              <a:t>maximum_num</a:t>
            </a:r>
            <a:r>
              <a:rPr lang="en-US" i="1" dirty="0" smtClean="0"/>
              <a:t> </a:t>
            </a:r>
            <a:r>
              <a:rPr lang="en-US" i="1" dirty="0" err="1" smtClean="0"/>
              <a:t>minimum_num</a:t>
            </a:r>
            <a:r>
              <a:rPr lang="en-US" dirty="0" smtClean="0"/>
              <a:t>)/ABS(</a:t>
            </a:r>
            <a:r>
              <a:rPr lang="en-US" i="1" dirty="0" err="1" smtClean="0"/>
              <a:t>increment_num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NOORDER </a:t>
            </a:r>
            <a:r>
              <a:rPr lang="en-US" dirty="0" smtClean="0"/>
              <a:t>is the default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following example creates a sequence named </a:t>
            </a:r>
            <a:r>
              <a:rPr lang="en-US" dirty="0" err="1" smtClean="0"/>
              <a:t>test_seq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CREATE SEQUENCE </a:t>
            </a:r>
            <a:r>
              <a:rPr lang="en-US" dirty="0" err="1" smtClean="0"/>
              <a:t>test_seq</a:t>
            </a:r>
            <a:r>
              <a:rPr lang="en-US" dirty="0" smtClean="0"/>
              <a:t>; </a:t>
            </a:r>
            <a:endParaRPr lang="en-US" dirty="0" smtClean="0"/>
          </a:p>
          <a:p>
            <a:pPr lvl="1"/>
            <a:r>
              <a:rPr lang="en-US" dirty="0" smtClean="0"/>
              <a:t>Since </a:t>
            </a:r>
            <a:r>
              <a:rPr lang="en-US" dirty="0" smtClean="0"/>
              <a:t>this CREATE SEQUENCE statement omits the optional parameters, the default values are </a:t>
            </a:r>
            <a:r>
              <a:rPr lang="en-US" dirty="0" smtClean="0"/>
              <a:t>used </a:t>
            </a:r>
          </a:p>
          <a:p>
            <a:pPr lvl="1"/>
            <a:r>
              <a:rPr lang="en-US" dirty="0" smtClean="0"/>
              <a:t>This </a:t>
            </a:r>
            <a:r>
              <a:rPr lang="en-US" dirty="0" smtClean="0"/>
              <a:t>means that parameters such as start number and the increment by numbers are set to the default of </a:t>
            </a:r>
            <a:r>
              <a:rPr lang="en-US" dirty="0" smtClean="0"/>
              <a:t>1 </a:t>
            </a:r>
            <a:endParaRPr lang="en-US" dirty="0" smtClean="0"/>
          </a:p>
          <a:p>
            <a:r>
              <a:rPr lang="en-US" dirty="0" smtClean="0"/>
              <a:t>The next example creates a sequence named test2_seq that supplies values for the optional parameters:</a:t>
            </a:r>
          </a:p>
          <a:p>
            <a:pPr lvl="1"/>
            <a:r>
              <a:rPr lang="en-US" dirty="0" smtClean="0"/>
              <a:t>CREATE SEQUENCE test2_seq START WITH 10 INCREMENT BY 5 MINVALUE 10 MAXVALUE 20 CYCLE CACHE 2 ORDER;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final example creates a sequence named test3_seq that starts at 10 and counts down to 1:</a:t>
            </a:r>
          </a:p>
          <a:p>
            <a:pPr lvl="1"/>
            <a:r>
              <a:rPr lang="en-US" dirty="0" smtClean="0"/>
              <a:t>CREATE SEQUENCE test3_seq START WITH 10 INCREMENT BY -1 MINVALUE 1 MAXVALUE 10 CYCLE CACHE 5;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r>
              <a:rPr lang="en-US" b="1" dirty="0" smtClean="0"/>
              <a:t>Getting Information on Sequences</a:t>
            </a:r>
          </a:p>
          <a:p>
            <a:pPr lvl="1"/>
            <a:r>
              <a:rPr lang="en-US" dirty="0" smtClean="0"/>
              <a:t>You get information on your sequences from </a:t>
            </a:r>
            <a:r>
              <a:rPr lang="en-US" dirty="0" err="1" smtClean="0"/>
              <a:t>user_sequences</a:t>
            </a:r>
            <a:r>
              <a:rPr lang="en-US" dirty="0" smtClean="0"/>
              <a:t>, which forms part of the data </a:t>
            </a:r>
            <a:r>
              <a:rPr lang="en-US" dirty="0" smtClean="0"/>
              <a:t>dictionary </a:t>
            </a:r>
            <a:r>
              <a:rPr lang="en-US" dirty="0" smtClean="0">
                <a:hlinkClick r:id="" action="ppaction://hlinkfile"/>
              </a:rPr>
              <a:t>Table 10-6</a:t>
            </a:r>
            <a:r>
              <a:rPr lang="en-US" dirty="0" smtClean="0"/>
              <a:t> describes the columns in </a:t>
            </a:r>
            <a:r>
              <a:rPr lang="en-US" dirty="0" err="1" smtClean="0"/>
              <a:t>user_sequences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581400"/>
            <a:ext cx="8610600" cy="27336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smtClean="0"/>
              <a:t>Using a </a:t>
            </a:r>
            <a:r>
              <a:rPr lang="en-US" b="1" dirty="0" smtClean="0"/>
              <a:t>Sequence</a:t>
            </a:r>
          </a:p>
          <a:p>
            <a:pPr lvl="2"/>
            <a:r>
              <a:rPr lang="en-US" dirty="0" smtClean="0"/>
              <a:t>The next example initializes test2_seq by selecting test_seq2.nextval. Notice the first value in the sequence is 10:</a:t>
            </a:r>
          </a:p>
          <a:p>
            <a:pPr lvl="2"/>
            <a:r>
              <a:rPr lang="en-US" b="1" dirty="0" smtClean="0"/>
              <a:t>SELECT test2_seq.nextval FROM dual;</a:t>
            </a:r>
            <a:r>
              <a:rPr lang="en-US" dirty="0" smtClean="0"/>
              <a:t> </a:t>
            </a:r>
            <a:endParaRPr lang="en-US" dirty="0" smtClean="0"/>
          </a:p>
          <a:p>
            <a:pPr lvl="3"/>
            <a:r>
              <a:rPr lang="en-US" dirty="0" smtClean="0"/>
              <a:t>NEXTVAL </a:t>
            </a:r>
            <a:r>
              <a:rPr lang="en-US" dirty="0" smtClean="0"/>
              <a:t>---------- </a:t>
            </a:r>
            <a:r>
              <a:rPr lang="en-US" dirty="0" smtClean="0"/>
              <a:t>10</a:t>
            </a:r>
          </a:p>
          <a:p>
            <a:pPr lvl="3"/>
            <a:r>
              <a:rPr lang="en-US" dirty="0" smtClean="0"/>
              <a:t>CREATE TABLE order_status2 ( id INTEGER CONSTRAINT order_status2_pk PRIMARY KEY, status VARCHAR2(10), </a:t>
            </a:r>
            <a:r>
              <a:rPr lang="en-US" dirty="0" err="1" smtClean="0"/>
              <a:t>last_modified</a:t>
            </a:r>
            <a:r>
              <a:rPr lang="en-US" dirty="0" smtClean="0"/>
              <a:t> DATE DEFAULT SYSDATE </a:t>
            </a:r>
            <a:r>
              <a:rPr lang="en-US" dirty="0" smtClean="0"/>
              <a:t>);</a:t>
            </a:r>
          </a:p>
          <a:p>
            <a:pPr lvl="3"/>
            <a:r>
              <a:rPr lang="en-US" dirty="0" smtClean="0"/>
              <a:t>CREATE SEQUENCE order_status2_seq NOCACHE</a:t>
            </a:r>
            <a:r>
              <a:rPr lang="en-US" dirty="0" smtClean="0"/>
              <a:t>;</a:t>
            </a:r>
          </a:p>
          <a:p>
            <a:pPr lvl="3"/>
            <a:r>
              <a:rPr lang="en-US" dirty="0" smtClean="0"/>
              <a:t>INSERT INTO order_status2 ( id, status, </a:t>
            </a:r>
            <a:r>
              <a:rPr lang="en-US" dirty="0" err="1" smtClean="0"/>
              <a:t>last_modified</a:t>
            </a:r>
            <a:r>
              <a:rPr lang="en-US" dirty="0" smtClean="0"/>
              <a:t> ) VALUES ( order_status2_seq.nextval, 'PLACED', '01-JAN-2006' );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INSERT INTO order_status2 ( id, status, </a:t>
            </a:r>
            <a:r>
              <a:rPr lang="en-US" dirty="0" err="1" smtClean="0"/>
              <a:t>last_modified</a:t>
            </a:r>
            <a:r>
              <a:rPr lang="en-US" dirty="0" smtClean="0"/>
              <a:t> ) VALUES ( order_status2_seq.nextval, 'PENDING', '01-FEB-2006' 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ALTER SEQUENCE </a:t>
            </a:r>
            <a:r>
              <a:rPr lang="en-US" dirty="0" err="1" smtClean="0"/>
              <a:t>test_seq</a:t>
            </a:r>
            <a:r>
              <a:rPr lang="en-US" dirty="0" smtClean="0"/>
              <a:t> INCREMENT BY 2;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581400"/>
            <a:ext cx="4114800" cy="175259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657600"/>
            <a:ext cx="3962400" cy="2743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Creating Tables, Sequences, Indexes, and Views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drop a sequence using </a:t>
            </a:r>
            <a:endParaRPr lang="en-US" dirty="0" smtClean="0"/>
          </a:p>
          <a:p>
            <a:pPr lvl="1"/>
            <a:r>
              <a:rPr lang="en-US" dirty="0" smtClean="0"/>
              <a:t>DROP SEQUENCE 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following example drops test3_seq: </a:t>
            </a:r>
          </a:p>
          <a:p>
            <a:pPr lvl="2"/>
            <a:r>
              <a:rPr lang="en-US" dirty="0" smtClean="0"/>
              <a:t>DROP SEQUENCE test3_seq;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12/22/2010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2427</TotalTime>
  <Words>2846</Words>
  <Application>Microsoft Office PowerPoint</Application>
  <PresentationFormat>On-screen Show (4:3)</PresentationFormat>
  <Paragraphs>315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Flow</vt:lpstr>
      <vt:lpstr>Contents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  <vt:lpstr>Creating Tables, Sequences, Indexes, and Views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Daud</cp:lastModifiedBy>
  <cp:revision>476</cp:revision>
  <dcterms:created xsi:type="dcterms:W3CDTF">2006-08-16T00:00:00Z</dcterms:created>
  <dcterms:modified xsi:type="dcterms:W3CDTF">2010-12-22T09:34:34Z</dcterms:modified>
</cp:coreProperties>
</file>