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424" r:id="rId2"/>
    <p:sldId id="450" r:id="rId3"/>
    <p:sldId id="451" r:id="rId4"/>
    <p:sldId id="453" r:id="rId5"/>
    <p:sldId id="454" r:id="rId6"/>
    <p:sldId id="455" r:id="rId7"/>
    <p:sldId id="460" r:id="rId8"/>
    <p:sldId id="456" r:id="rId9"/>
    <p:sldId id="457" r:id="rId10"/>
    <p:sldId id="458" r:id="rId11"/>
    <p:sldId id="461" r:id="rId12"/>
    <p:sldId id="462" r:id="rId13"/>
    <p:sldId id="463" r:id="rId14"/>
    <p:sldId id="464" r:id="rId15"/>
    <p:sldId id="465" r:id="rId16"/>
    <p:sldId id="466" r:id="rId17"/>
    <p:sldId id="467" r:id="rId18"/>
    <p:sldId id="468" r:id="rId19"/>
    <p:sldId id="459" r:id="rId20"/>
    <p:sldId id="46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2E2559-A5E3-4A04-9A8A-92DEC3877FFF}" type="datetimeFigureOut">
              <a:rPr lang="en-US" smtClean="0"/>
              <a:pPr/>
              <a:t>4/4/2013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61782A-4CD8-4350-893A-76E69B1A22B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233D430-ABA1-4A86-82BA-9013F277D107}" type="datetime1">
              <a:rPr lang="en-US" smtClean="0"/>
              <a:pPr/>
              <a:t>4/4/2013</a:t>
            </a:fld>
            <a:endParaRPr lang="en-US"/>
          </a:p>
        </p:txBody>
      </p:sp>
      <p:sp>
        <p:nvSpPr>
          <p:cNvPr id="19" name="Footer Placeholder 18"/>
          <p:cNvSpPr>
            <a:spLocks noGrp="1"/>
          </p:cNvSpPr>
          <p:nvPr>
            <p:ph type="ftr" sz="quarter" idx="11"/>
          </p:nvPr>
        </p:nvSpPr>
        <p:spPr/>
        <p:txBody>
          <a:bodyPr/>
          <a:lstStyle/>
          <a:p>
            <a:r>
              <a:rPr lang="en-US" smtClean="0"/>
              <a:t>Course: Data base Technologies, Instructor: Dr Ali Daud </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A9E8B8-4E51-4F78-91BD-052D305BB545}" type="datetime1">
              <a:rPr lang="en-US" smtClean="0"/>
              <a:pPr/>
              <a:t>4/4/2013</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E7874A-0D21-451E-A842-E94D83B11BCA}" type="datetime1">
              <a:rPr lang="en-US" smtClean="0"/>
              <a:pPr/>
              <a:t>4/4/2013</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37B310-4903-4731-84AF-56427ABDE325}" type="datetime1">
              <a:rPr lang="en-US" smtClean="0"/>
              <a:pPr/>
              <a:t>4/4/2013</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9393D43-AB98-48CC-85CC-3D2F439A9441}" type="datetime1">
              <a:rPr lang="en-US" smtClean="0"/>
              <a:pPr/>
              <a:t>4/4/2013</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6F7E0BD-6DCD-4DB0-AB80-C49CF1290090}" type="datetime1">
              <a:rPr lang="en-US" smtClean="0"/>
              <a:pPr/>
              <a:t>4/4/2013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A47A1D-4FA5-46BF-91A5-DAC5D3BA90CA}" type="datetime1">
              <a:rPr lang="en-US" smtClean="0"/>
              <a:pPr/>
              <a:t>4/4/2013</a:t>
            </a:fld>
            <a:endParaRPr lang="en-US"/>
          </a:p>
        </p:txBody>
      </p:sp>
      <p:sp>
        <p:nvSpPr>
          <p:cNvPr id="8" name="Footer Placeholder 7"/>
          <p:cNvSpPr>
            <a:spLocks noGrp="1"/>
          </p:cNvSpPr>
          <p:nvPr>
            <p:ph type="ftr" sz="quarter" idx="11"/>
          </p:nvPr>
        </p:nvSpPr>
        <p:spPr/>
        <p:txBody>
          <a:bodyPr/>
          <a:lstStyle/>
          <a:p>
            <a:r>
              <a:rPr lang="en-US" smtClean="0"/>
              <a:t>Course: Data base Technologies, Instructor: Dr Ali Daud </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26AEF4-85E3-4D0D-851B-2866254D3E96}" type="datetime1">
              <a:rPr lang="en-US" smtClean="0"/>
              <a:pPr/>
              <a:t>4/4/2013</a:t>
            </a:fld>
            <a:endParaRPr lang="en-US"/>
          </a:p>
        </p:txBody>
      </p:sp>
      <p:sp>
        <p:nvSpPr>
          <p:cNvPr id="4" name="Footer Placeholder 3"/>
          <p:cNvSpPr>
            <a:spLocks noGrp="1"/>
          </p:cNvSpPr>
          <p:nvPr>
            <p:ph type="ftr" sz="quarter" idx="11"/>
          </p:nvPr>
        </p:nvSpPr>
        <p:spPr/>
        <p:txBody>
          <a:bodyPr/>
          <a:lstStyle/>
          <a:p>
            <a:r>
              <a:rPr lang="en-US" smtClean="0"/>
              <a:t>Course: Data base Technologies, Instructor: Dr Ali Daud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07C03-4596-4C58-A2F4-4C1A4662555F}" type="datetime1">
              <a:rPr lang="en-US" smtClean="0"/>
              <a:pPr/>
              <a:t>4/4/2013</a:t>
            </a:fld>
            <a:endParaRPr lang="en-US"/>
          </a:p>
        </p:txBody>
      </p:sp>
      <p:sp>
        <p:nvSpPr>
          <p:cNvPr id="3" name="Footer Placeholder 2"/>
          <p:cNvSpPr>
            <a:spLocks noGrp="1"/>
          </p:cNvSpPr>
          <p:nvPr>
            <p:ph type="ftr" sz="quarter" idx="11"/>
          </p:nvPr>
        </p:nvSpPr>
        <p:spPr/>
        <p:txBody>
          <a:bodyPr/>
          <a:lstStyle/>
          <a:p>
            <a:r>
              <a:rPr lang="en-US" smtClean="0"/>
              <a:t>Course: Data base Technologies, Instructor: Dr Ali Daud </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62B62C-9736-4BF5-B82F-379CFE128C5F}" type="datetime1">
              <a:rPr lang="en-US" smtClean="0"/>
              <a:pPr/>
              <a:t>4/4/2013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FE0A2A9-56A0-4D68-952A-A7F8944E9388}" type="datetime1">
              <a:rPr lang="en-US" smtClean="0"/>
              <a:pPr/>
              <a:t>4/4/2013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F3EB89-2E91-4809-9E0A-5B44211EC28E}" type="datetime1">
              <a:rPr lang="en-US" smtClean="0"/>
              <a:pPr/>
              <a:t>4/4/2013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Course: Data base Technologies, Instructor: Dr Ali Daud </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k:@MSITStore:C:\Documents%20and%20Settings\ali\Desktop\Courses\Database%20Technolgies%20Course\Oracle.Database.10g.SQL.chm::/8172final/LiB0104.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latin typeface="Arial" pitchFamily="34" charset="0"/>
                <a:cs typeface="Arial" pitchFamily="34" charset="0"/>
              </a:rPr>
              <a:t>Creating Table Contents</a:t>
            </a:r>
          </a:p>
          <a:p>
            <a:pPr lvl="1"/>
            <a:r>
              <a:rPr lang="en-US" b="1" dirty="0" smtClean="0"/>
              <a:t>Database Transactions</a:t>
            </a:r>
          </a:p>
          <a:p>
            <a:pPr lvl="1"/>
            <a:r>
              <a:rPr lang="en-US" b="1" dirty="0" smtClean="0"/>
              <a:t>Query Flashbacks</a:t>
            </a:r>
          </a:p>
          <a:p>
            <a:pPr lvl="1"/>
            <a:r>
              <a:rPr lang="en-US" b="1" dirty="0" smtClean="0"/>
              <a:t>Summary</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b="1" dirty="0" smtClean="0"/>
              <a:t>Time Query Flashbacks</a:t>
            </a:r>
          </a:p>
          <a:p>
            <a:pPr lvl="1"/>
            <a:r>
              <a:rPr lang="en-US" dirty="0" smtClean="0"/>
              <a:t>The following example connects as store and retrieves the </a:t>
            </a:r>
            <a:r>
              <a:rPr lang="en-US" dirty="0" err="1" smtClean="0"/>
              <a:t>product_id</a:t>
            </a:r>
            <a:r>
              <a:rPr lang="en-US" dirty="0" smtClean="0"/>
              <a:t>, name, and price columns for the first five rows from the products table:</a:t>
            </a:r>
          </a:p>
          <a:p>
            <a:pPr lvl="1"/>
            <a:r>
              <a:rPr lang="en-US" b="1" dirty="0" smtClean="0"/>
              <a:t>CONNECT store/</a:t>
            </a:r>
            <a:r>
              <a:rPr lang="en-US" b="1" dirty="0" err="1" smtClean="0"/>
              <a:t>store_password</a:t>
            </a:r>
            <a:r>
              <a:rPr lang="en-US" dirty="0" smtClean="0"/>
              <a:t> </a:t>
            </a:r>
            <a:r>
              <a:rPr lang="en-US" b="1" dirty="0" smtClean="0"/>
              <a:t>SELECT </a:t>
            </a:r>
            <a:r>
              <a:rPr lang="en-US" b="1" dirty="0" err="1" smtClean="0"/>
              <a:t>product_id</a:t>
            </a:r>
            <a:r>
              <a:rPr lang="en-US" b="1" dirty="0" smtClean="0"/>
              <a:t>, name,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a:t>
            </a:r>
            <a:r>
              <a:rPr lang="en-US" dirty="0" smtClean="0"/>
              <a:t>&lt;</a:t>
            </a:r>
            <a:r>
              <a:rPr lang="en-US" b="1" dirty="0" smtClean="0"/>
              <a:t>= 5;</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2050" name="Picture 2"/>
          <p:cNvPicPr>
            <a:picLocks noChangeAspect="1" noChangeArrowheads="1"/>
          </p:cNvPicPr>
          <p:nvPr/>
        </p:nvPicPr>
        <p:blipFill>
          <a:blip r:embed="rId2"/>
          <a:srcRect/>
          <a:stretch>
            <a:fillRect/>
          </a:stretch>
        </p:blipFill>
        <p:spPr bwMode="auto">
          <a:xfrm>
            <a:off x="762000" y="2514600"/>
            <a:ext cx="7772399" cy="35814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t>The next example reduces the price of these rows</a:t>
            </a:r>
          </a:p>
          <a:p>
            <a:pPr lvl="1"/>
            <a:r>
              <a:rPr lang="en-US" dirty="0" smtClean="0"/>
              <a:t>commits the change and </a:t>
            </a:r>
          </a:p>
          <a:p>
            <a:pPr lvl="1"/>
            <a:r>
              <a:rPr lang="en-US" dirty="0" smtClean="0"/>
              <a:t>retrieves the rows again so you can see the new prices</a:t>
            </a:r>
          </a:p>
          <a:p>
            <a:pPr lvl="2"/>
            <a:r>
              <a:rPr lang="en-US" b="1" dirty="0" smtClean="0"/>
              <a:t>UPDATE products</a:t>
            </a:r>
            <a:r>
              <a:rPr lang="en-US" dirty="0" smtClean="0"/>
              <a:t> </a:t>
            </a:r>
            <a:r>
              <a:rPr lang="en-US" b="1" dirty="0" smtClean="0"/>
              <a:t>SET price = price * 0.75</a:t>
            </a:r>
            <a:r>
              <a:rPr lang="en-US" dirty="0" smtClean="0"/>
              <a:t> </a:t>
            </a:r>
          </a:p>
          <a:p>
            <a:pPr lvl="2">
              <a:buNone/>
            </a:pPr>
            <a:r>
              <a:rPr lang="en-US" b="1" dirty="0" smtClean="0"/>
              <a:t>    WHERE </a:t>
            </a:r>
            <a:r>
              <a:rPr lang="en-US" b="1" dirty="0" err="1" smtClean="0"/>
              <a:t>product_id</a:t>
            </a:r>
            <a:r>
              <a:rPr lang="en-US" b="1" dirty="0" smtClean="0"/>
              <a:t> </a:t>
            </a:r>
            <a:r>
              <a:rPr lang="en-US" dirty="0" smtClean="0"/>
              <a:t>&lt;</a:t>
            </a:r>
            <a:r>
              <a:rPr lang="en-US" b="1" dirty="0" smtClean="0"/>
              <a:t>= 5;</a:t>
            </a:r>
            <a:r>
              <a:rPr lang="en-US" dirty="0" smtClean="0"/>
              <a:t> </a:t>
            </a:r>
            <a:r>
              <a:rPr lang="en-US" b="1" dirty="0" smtClean="0"/>
              <a:t>COMMIT;</a:t>
            </a:r>
            <a:r>
              <a:rPr lang="en-US" dirty="0" smtClean="0"/>
              <a:t> </a:t>
            </a:r>
          </a:p>
          <a:p>
            <a:pPr lvl="2">
              <a:buNone/>
            </a:pPr>
            <a:r>
              <a:rPr lang="en-US" b="1" dirty="0" smtClean="0"/>
              <a:t>    SELECT </a:t>
            </a:r>
            <a:r>
              <a:rPr lang="en-US" b="1" dirty="0" err="1" smtClean="0"/>
              <a:t>product_id</a:t>
            </a:r>
            <a:r>
              <a:rPr lang="en-US" b="1" dirty="0" smtClean="0"/>
              <a:t>, name,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a:t>
            </a:r>
            <a:r>
              <a:rPr lang="en-US" dirty="0" smtClean="0"/>
              <a:t>&lt;</a:t>
            </a:r>
            <a:r>
              <a:rPr lang="en-US" b="1" dirty="0" smtClean="0"/>
              <a:t>= 5;</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3074" name="Picture 2"/>
          <p:cNvPicPr>
            <a:picLocks noChangeAspect="1" noChangeArrowheads="1"/>
          </p:cNvPicPr>
          <p:nvPr/>
        </p:nvPicPr>
        <p:blipFill>
          <a:blip r:embed="rId2"/>
          <a:srcRect/>
          <a:stretch>
            <a:fillRect/>
          </a:stretch>
        </p:blipFill>
        <p:spPr bwMode="auto">
          <a:xfrm>
            <a:off x="457200" y="2514600"/>
            <a:ext cx="8382000" cy="29718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horizont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lnSpcReduction="10000"/>
          </a:bodyPr>
          <a:lstStyle/>
          <a:p>
            <a:r>
              <a:rPr lang="en-US" dirty="0" smtClean="0"/>
              <a:t>The next example executes the DBMS_FLASHBACK.ENABLE_AT_TIME() procedure</a:t>
            </a:r>
          </a:p>
          <a:p>
            <a:pPr lvl="1"/>
            <a:r>
              <a:rPr lang="en-US" dirty="0" smtClean="0"/>
              <a:t>which enables you to perform a flashback to a particular </a:t>
            </a:r>
            <a:r>
              <a:rPr lang="en-US" dirty="0" err="1" smtClean="0"/>
              <a:t>datetime</a:t>
            </a:r>
            <a:r>
              <a:rPr lang="en-US" dirty="0" smtClean="0"/>
              <a:t> </a:t>
            </a:r>
          </a:p>
          <a:p>
            <a:pPr lvl="1"/>
            <a:r>
              <a:rPr lang="en-US" dirty="0" smtClean="0"/>
              <a:t>This procedure accepts a </a:t>
            </a:r>
            <a:r>
              <a:rPr lang="en-US" dirty="0" err="1" smtClean="0"/>
              <a:t>datetime</a:t>
            </a:r>
            <a:r>
              <a:rPr lang="en-US" dirty="0" smtClean="0"/>
              <a:t> and </a:t>
            </a:r>
          </a:p>
          <a:p>
            <a:pPr lvl="1"/>
            <a:r>
              <a:rPr lang="en-US" dirty="0" smtClean="0"/>
              <a:t>the example passes SYSDATE – 10 / 1440 to the procedure, which is ten minutes in the past</a:t>
            </a:r>
          </a:p>
          <a:p>
            <a:r>
              <a:rPr lang="en-US" dirty="0" smtClean="0"/>
              <a:t>EXECUTE DBMS_FLASHBACK.ENABLE_AT_TIME(SYSDATE – 10 / 1440); </a:t>
            </a:r>
          </a:p>
          <a:p>
            <a:pPr lvl="1"/>
            <a:r>
              <a:rPr lang="en-US" dirty="0" smtClean="0"/>
              <a:t>Note  24 hours * 60 minutes per hour = 1440 minutes</a:t>
            </a:r>
            <a:endParaRPr lang="en-US" dirty="0"/>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dirty="0" smtClean="0"/>
              <a:t>Any queries you execute now will display the rows as they were ten minutes ago </a:t>
            </a:r>
          </a:p>
          <a:p>
            <a:pPr lvl="1"/>
            <a:r>
              <a:rPr lang="en-US" dirty="0" smtClean="0"/>
              <a:t>Assuming you performed the earlier UPDATE less than ten minutes ago </a:t>
            </a:r>
          </a:p>
          <a:p>
            <a:pPr lvl="1"/>
            <a:r>
              <a:rPr lang="en-US" dirty="0" smtClean="0"/>
              <a:t>the following query will display the prices as they were before you updated them</a:t>
            </a:r>
          </a:p>
          <a:p>
            <a:pPr lvl="1"/>
            <a:r>
              <a:rPr lang="en-US" b="1" dirty="0" smtClean="0"/>
              <a:t>SELECT </a:t>
            </a:r>
            <a:r>
              <a:rPr lang="en-US" b="1" dirty="0" err="1" smtClean="0"/>
              <a:t>product_id</a:t>
            </a:r>
            <a:r>
              <a:rPr lang="en-US" b="1" dirty="0" smtClean="0"/>
              <a:t>, name,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a:t>
            </a:r>
            <a:r>
              <a:rPr lang="en-US" dirty="0" smtClean="0"/>
              <a:t>&lt;</a:t>
            </a:r>
            <a:r>
              <a:rPr lang="en-US" b="1" dirty="0" smtClean="0"/>
              <a:t>= 5;</a:t>
            </a:r>
          </a:p>
          <a:p>
            <a:r>
              <a:rPr lang="en-US" dirty="0" smtClean="0"/>
              <a:t>To disable a flashback, you execute DBMS_FLASHBACK.DISABLE(), as shown in the following example:</a:t>
            </a:r>
          </a:p>
          <a:p>
            <a:pPr lvl="1"/>
            <a:r>
              <a:rPr lang="en-US" dirty="0" smtClean="0"/>
              <a:t>EXECUTE DBMS_FLASHBACK.DISABLE(); </a:t>
            </a:r>
          </a:p>
          <a:p>
            <a:pPr lvl="1"/>
            <a:r>
              <a:rPr lang="en-US" dirty="0" smtClean="0"/>
              <a:t>Caution  You must disable a flashback before you can enable it again</a:t>
            </a:r>
          </a:p>
          <a:p>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4098" name="Picture 2"/>
          <p:cNvPicPr>
            <a:picLocks noChangeAspect="1" noChangeArrowheads="1"/>
          </p:cNvPicPr>
          <p:nvPr/>
        </p:nvPicPr>
        <p:blipFill>
          <a:blip r:embed="rId2"/>
          <a:srcRect/>
          <a:stretch>
            <a:fillRect/>
          </a:stretch>
        </p:blipFill>
        <p:spPr bwMode="auto">
          <a:xfrm>
            <a:off x="533400" y="1219200"/>
            <a:ext cx="8229600" cy="21336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linds(horizontal)">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t>Now when you perform queries, the rows as they currently exist will be retrieved </a:t>
            </a:r>
          </a:p>
          <a:p>
            <a:pPr lvl="1"/>
            <a:r>
              <a:rPr lang="en-US" dirty="0" smtClean="0"/>
              <a:t>For example</a:t>
            </a:r>
          </a:p>
          <a:p>
            <a:pPr lvl="2"/>
            <a:r>
              <a:rPr lang="en-US" b="1" dirty="0" smtClean="0"/>
              <a:t>SELECT </a:t>
            </a:r>
            <a:r>
              <a:rPr lang="en-US" b="1" dirty="0" err="1" smtClean="0"/>
              <a:t>product_id</a:t>
            </a:r>
            <a:r>
              <a:rPr lang="en-US" b="1" dirty="0" smtClean="0"/>
              <a:t>, name,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a:t>
            </a:r>
            <a:r>
              <a:rPr lang="en-US" dirty="0" smtClean="0"/>
              <a:t>&lt;</a:t>
            </a:r>
            <a:r>
              <a:rPr lang="en-US" b="1" dirty="0" smtClean="0"/>
              <a:t>= 5;</a:t>
            </a:r>
            <a:r>
              <a:rPr lang="en-US" dirty="0" smtClean="0"/>
              <a:t> </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5122" name="Picture 2"/>
          <p:cNvPicPr>
            <a:picLocks noChangeAspect="1" noChangeArrowheads="1"/>
          </p:cNvPicPr>
          <p:nvPr/>
        </p:nvPicPr>
        <p:blipFill>
          <a:blip r:embed="rId2"/>
          <a:srcRect/>
          <a:stretch>
            <a:fillRect/>
          </a:stretch>
        </p:blipFill>
        <p:spPr bwMode="auto">
          <a:xfrm>
            <a:off x="457200" y="3962400"/>
            <a:ext cx="8305800" cy="22860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linds(horizont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447800"/>
            <a:ext cx="8229600" cy="4876800"/>
          </a:xfrm>
        </p:spPr>
        <p:txBody>
          <a:bodyPr>
            <a:normAutofit lnSpcReduction="10000"/>
          </a:bodyPr>
          <a:lstStyle/>
          <a:p>
            <a:r>
              <a:rPr lang="en-US" b="1" dirty="0" smtClean="0"/>
              <a:t>System Change Number Query Flashbacks</a:t>
            </a:r>
          </a:p>
          <a:p>
            <a:pPr lvl="1"/>
            <a:r>
              <a:rPr lang="en-US" dirty="0" smtClean="0"/>
              <a:t>Flashbacks based on system change numbers (SCNs) can be more precise than those based on a time</a:t>
            </a:r>
          </a:p>
          <a:p>
            <a:pPr lvl="1"/>
            <a:r>
              <a:rPr lang="en-US" dirty="0" smtClean="0"/>
              <a:t>because the database uses SCNs to track changes</a:t>
            </a:r>
          </a:p>
          <a:p>
            <a:pPr lvl="1"/>
            <a:r>
              <a:rPr lang="en-US" dirty="0" smtClean="0"/>
              <a:t>To get the current SCN, you can execute DBMS_FLASHBACK.GET_SYSTEM_CHANGE_NUMBER() </a:t>
            </a:r>
          </a:p>
          <a:p>
            <a:pPr lvl="2"/>
            <a:r>
              <a:rPr lang="en-US" dirty="0" smtClean="0"/>
              <a:t>For example</a:t>
            </a:r>
          </a:p>
          <a:p>
            <a:pPr lvl="2"/>
            <a:r>
              <a:rPr lang="en-US" b="1" dirty="0" smtClean="0"/>
              <a:t>VARIABLE </a:t>
            </a:r>
            <a:r>
              <a:rPr lang="en-US" b="1" dirty="0" err="1" smtClean="0"/>
              <a:t>current_scn</a:t>
            </a:r>
            <a:r>
              <a:rPr lang="en-US" b="1" dirty="0" smtClean="0"/>
              <a:t> NUMBER</a:t>
            </a:r>
            <a:r>
              <a:rPr lang="en-US" dirty="0" smtClean="0"/>
              <a:t> </a:t>
            </a:r>
          </a:p>
          <a:p>
            <a:pPr lvl="2"/>
            <a:r>
              <a:rPr lang="en-US" b="1" dirty="0" smtClean="0"/>
              <a:t>EXECUTE :</a:t>
            </a:r>
            <a:r>
              <a:rPr lang="en-US" b="1" dirty="0" err="1" smtClean="0"/>
              <a:t>current_scn</a:t>
            </a:r>
            <a:r>
              <a:rPr lang="en-US" b="1" dirty="0" smtClean="0"/>
              <a:t> :=DBMS_FLASHBACK.GET_SYSTEM_CHANGE_NUMBER();</a:t>
            </a:r>
            <a:r>
              <a:rPr lang="en-US" dirty="0" smtClean="0"/>
              <a:t> </a:t>
            </a:r>
          </a:p>
          <a:p>
            <a:pPr lvl="2"/>
            <a:r>
              <a:rPr lang="en-US" b="1" dirty="0" smtClean="0"/>
              <a:t>PRINT </a:t>
            </a:r>
            <a:r>
              <a:rPr lang="en-US" b="1" dirty="0" err="1" smtClean="0"/>
              <a:t>current_scn</a:t>
            </a:r>
            <a:r>
              <a:rPr lang="en-US" dirty="0" smtClean="0"/>
              <a:t> </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6146" name="Picture 2"/>
          <p:cNvPicPr>
            <a:picLocks noChangeAspect="1" noChangeArrowheads="1"/>
          </p:cNvPicPr>
          <p:nvPr/>
        </p:nvPicPr>
        <p:blipFill>
          <a:blip r:embed="rId2"/>
          <a:srcRect/>
          <a:stretch>
            <a:fillRect/>
          </a:stretch>
        </p:blipFill>
        <p:spPr bwMode="auto">
          <a:xfrm>
            <a:off x="5181600" y="5410200"/>
            <a:ext cx="2371725" cy="9144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linds(horizontal)">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t>The next example adds a row to the products table</a:t>
            </a:r>
          </a:p>
          <a:p>
            <a:pPr lvl="1"/>
            <a:r>
              <a:rPr lang="en-US" dirty="0" smtClean="0"/>
              <a:t>commits the change, and retrieves the new row</a:t>
            </a:r>
          </a:p>
          <a:p>
            <a:pPr lvl="2"/>
            <a:r>
              <a:rPr lang="en-US" b="1" dirty="0" smtClean="0"/>
              <a:t>INSERT INTO products (</a:t>
            </a:r>
            <a:r>
              <a:rPr lang="en-US" dirty="0" smtClean="0"/>
              <a:t> </a:t>
            </a:r>
            <a:r>
              <a:rPr lang="en-US" b="1" dirty="0" smtClean="0"/>
              <a:t> </a:t>
            </a:r>
            <a:r>
              <a:rPr lang="en-US" b="1" dirty="0" err="1" smtClean="0"/>
              <a:t>product_id</a:t>
            </a:r>
            <a:r>
              <a:rPr lang="en-US" b="1" dirty="0" smtClean="0"/>
              <a:t>, </a:t>
            </a:r>
            <a:r>
              <a:rPr lang="en-US" b="1" dirty="0" err="1" smtClean="0"/>
              <a:t>product_type_id</a:t>
            </a:r>
            <a:r>
              <a:rPr lang="en-US" b="1" dirty="0" smtClean="0"/>
              <a:t>, name, description, price</a:t>
            </a:r>
            <a:r>
              <a:rPr lang="en-US" dirty="0" smtClean="0"/>
              <a:t> </a:t>
            </a:r>
            <a:r>
              <a:rPr lang="en-US" b="1" dirty="0" smtClean="0"/>
              <a:t>) </a:t>
            </a:r>
          </a:p>
          <a:p>
            <a:pPr lvl="2">
              <a:buNone/>
            </a:pPr>
            <a:r>
              <a:rPr lang="en-US" b="1" dirty="0" smtClean="0"/>
              <a:t>   VALUES (</a:t>
            </a:r>
            <a:r>
              <a:rPr lang="en-US" dirty="0" smtClean="0"/>
              <a:t> </a:t>
            </a:r>
            <a:r>
              <a:rPr lang="en-US" b="1" dirty="0" smtClean="0"/>
              <a:t> 15, 1, 'Physics', 'Textbook on physics', 39.95</a:t>
            </a:r>
            <a:r>
              <a:rPr lang="en-US" dirty="0" smtClean="0"/>
              <a:t> </a:t>
            </a:r>
            <a:r>
              <a:rPr lang="en-US" b="1" dirty="0" smtClean="0"/>
              <a:t>);</a:t>
            </a:r>
            <a:r>
              <a:rPr lang="en-US" dirty="0" smtClean="0"/>
              <a:t> </a:t>
            </a:r>
            <a:r>
              <a:rPr lang="en-US" b="1" dirty="0" smtClean="0"/>
              <a:t>COMMIT;</a:t>
            </a:r>
            <a:r>
              <a:rPr lang="en-US" dirty="0" smtClean="0"/>
              <a:t> </a:t>
            </a:r>
          </a:p>
          <a:p>
            <a:pPr lvl="2">
              <a:buNone/>
            </a:pPr>
            <a:r>
              <a:rPr lang="en-US" b="1" dirty="0" smtClean="0"/>
              <a:t>    SELECT *</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 15;</a:t>
            </a:r>
            <a:r>
              <a:rPr lang="en-US" dirty="0" smtClean="0"/>
              <a:t> </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7170" name="Picture 2"/>
          <p:cNvPicPr>
            <a:picLocks noChangeAspect="1" noChangeArrowheads="1"/>
          </p:cNvPicPr>
          <p:nvPr/>
        </p:nvPicPr>
        <p:blipFill>
          <a:blip r:embed="rId2"/>
          <a:srcRect/>
          <a:stretch>
            <a:fillRect/>
          </a:stretch>
        </p:blipFill>
        <p:spPr bwMode="auto">
          <a:xfrm>
            <a:off x="381000" y="2895600"/>
            <a:ext cx="8382000" cy="3047999"/>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371600"/>
            <a:ext cx="8229600" cy="4953000"/>
          </a:xfrm>
        </p:spPr>
        <p:txBody>
          <a:bodyPr>
            <a:normAutofit fontScale="85000" lnSpcReduction="10000"/>
          </a:bodyPr>
          <a:lstStyle/>
          <a:p>
            <a:r>
              <a:rPr lang="en-US" dirty="0" smtClean="0"/>
              <a:t>The next example executes the DBMS_FLASHBACK.ENABLE_AT_SYSTEM_CHANGE_NUMBER() procedure </a:t>
            </a:r>
          </a:p>
          <a:p>
            <a:pPr lvl="1"/>
            <a:r>
              <a:rPr lang="en-US" dirty="0" smtClean="0"/>
              <a:t>which enables you to perform a flashback to an SCN </a:t>
            </a:r>
          </a:p>
          <a:p>
            <a:pPr lvl="1"/>
            <a:r>
              <a:rPr lang="en-US" dirty="0" smtClean="0"/>
              <a:t>This procedure accepts an SCN and the example passes the </a:t>
            </a:r>
            <a:r>
              <a:rPr lang="en-US" dirty="0" err="1" smtClean="0"/>
              <a:t>current_scn</a:t>
            </a:r>
            <a:r>
              <a:rPr lang="en-US" dirty="0" smtClean="0"/>
              <a:t> variable to the procedure</a:t>
            </a:r>
          </a:p>
          <a:p>
            <a:pPr lvl="1"/>
            <a:r>
              <a:rPr lang="en-US" dirty="0" smtClean="0"/>
              <a:t>EXECUTE DBMS_FLASHBACK.ENABLE_AT_SYSTEM_CHANGE_NUMBER(:</a:t>
            </a:r>
            <a:r>
              <a:rPr lang="en-US" dirty="0" err="1" smtClean="0"/>
              <a:t>current_scn</a:t>
            </a:r>
            <a:r>
              <a:rPr lang="en-US" dirty="0" smtClean="0"/>
              <a:t>);</a:t>
            </a:r>
          </a:p>
          <a:p>
            <a:pPr lvl="1"/>
            <a:r>
              <a:rPr lang="en-US" dirty="0" smtClean="0"/>
              <a:t>Any queries you execute now will display the rows as they were at the SCN stored in </a:t>
            </a:r>
            <a:r>
              <a:rPr lang="en-US" dirty="0" err="1" smtClean="0"/>
              <a:t>current_scn</a:t>
            </a:r>
            <a:r>
              <a:rPr lang="en-US" dirty="0" smtClean="0"/>
              <a:t> before you performed the INSERT </a:t>
            </a:r>
          </a:p>
          <a:p>
            <a:pPr lvl="1"/>
            <a:r>
              <a:rPr lang="en-US" dirty="0" smtClean="0"/>
              <a:t>The following query attempts to get the row with a </a:t>
            </a:r>
            <a:r>
              <a:rPr lang="en-US" dirty="0" err="1" smtClean="0"/>
              <a:t>product_id</a:t>
            </a:r>
            <a:r>
              <a:rPr lang="en-US" dirty="0" smtClean="0"/>
              <a:t> of 15 and fails because that new row was added after the SCN stored in </a:t>
            </a:r>
            <a:r>
              <a:rPr lang="en-US" dirty="0" err="1" smtClean="0"/>
              <a:t>current_scn</a:t>
            </a:r>
            <a:r>
              <a:rPr lang="en-US" dirty="0" smtClean="0"/>
              <a:t>:</a:t>
            </a:r>
          </a:p>
          <a:p>
            <a:pPr lvl="2"/>
            <a:r>
              <a:rPr lang="en-US" b="1" dirty="0" smtClean="0"/>
              <a:t>SELECT </a:t>
            </a:r>
            <a:r>
              <a:rPr lang="en-US" b="1" dirty="0" err="1" smtClean="0"/>
              <a:t>product_id</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 15;</a:t>
            </a:r>
            <a:r>
              <a:rPr lang="en-US" dirty="0" smtClean="0"/>
              <a:t> </a:t>
            </a:r>
          </a:p>
          <a:p>
            <a:pPr lvl="2"/>
            <a:r>
              <a:rPr lang="en-US" dirty="0" smtClean="0"/>
              <a:t>no rows selected</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a:bodyPr>
          <a:lstStyle/>
          <a:p>
            <a:r>
              <a:rPr lang="en-US" dirty="0" smtClean="0"/>
              <a:t>To disable a flashback, you execute</a:t>
            </a:r>
          </a:p>
          <a:p>
            <a:pPr lvl="2"/>
            <a:r>
              <a:rPr lang="en-US" dirty="0" smtClean="0"/>
              <a:t>DBMS_FLASHBACK.DISABLE()</a:t>
            </a:r>
          </a:p>
          <a:p>
            <a:pPr lvl="2"/>
            <a:r>
              <a:rPr lang="en-US" dirty="0" smtClean="0"/>
              <a:t> as shown in the following example</a:t>
            </a:r>
          </a:p>
          <a:p>
            <a:pPr lvl="2"/>
            <a:r>
              <a:rPr lang="en-US" dirty="0" smtClean="0"/>
              <a:t>EXECUTE DBMS_FLASHBACK.DISABLE(); </a:t>
            </a:r>
          </a:p>
          <a:p>
            <a:pPr lvl="2"/>
            <a:r>
              <a:rPr lang="en-US" dirty="0" smtClean="0"/>
              <a:t>If you perform the previous query again, you’ll see the new row that was added by the INSERT</a:t>
            </a:r>
          </a:p>
          <a:p>
            <a:pPr lvl="1"/>
            <a:r>
              <a:rPr lang="en-US" dirty="0" smtClean="0"/>
              <a:t>Note  </a:t>
            </a:r>
          </a:p>
          <a:p>
            <a:pPr lvl="2"/>
            <a:r>
              <a:rPr lang="en-US" dirty="0" smtClean="0"/>
              <a:t>If you followed along with the examples go ahead and rerun the store_schema.sql script to re-create everything </a:t>
            </a:r>
          </a:p>
          <a:p>
            <a:pPr lvl="2"/>
            <a:r>
              <a:rPr lang="en-US" dirty="0" smtClean="0"/>
              <a:t>That way, the results of your SQL statements will match mine as you progress through the rest of this book</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371600"/>
            <a:ext cx="8229600" cy="4953000"/>
          </a:xfrm>
        </p:spPr>
        <p:txBody>
          <a:bodyPr>
            <a:normAutofit fontScale="92500" lnSpcReduction="10000"/>
          </a:bodyPr>
          <a:lstStyle/>
          <a:p>
            <a:r>
              <a:rPr lang="en-US" b="1" dirty="0" smtClean="0"/>
              <a:t>Summary</a:t>
            </a:r>
          </a:p>
          <a:p>
            <a:pPr lvl="1"/>
            <a:r>
              <a:rPr lang="en-US" dirty="0" smtClean="0"/>
              <a:t>How to add rows using the INSERT statement</a:t>
            </a:r>
          </a:p>
          <a:p>
            <a:pPr lvl="1"/>
            <a:r>
              <a:rPr lang="en-US" dirty="0" smtClean="0"/>
              <a:t>How to modify rows using the UPDATE statement</a:t>
            </a:r>
          </a:p>
          <a:p>
            <a:pPr lvl="1"/>
            <a:r>
              <a:rPr lang="en-US" dirty="0" smtClean="0"/>
              <a:t>How to remove rows using the DELETE statement</a:t>
            </a:r>
          </a:p>
          <a:p>
            <a:pPr lvl="1"/>
            <a:r>
              <a:rPr lang="en-US" dirty="0" smtClean="0"/>
              <a:t>How the database maintains referential integrity through the enforcement of constraints</a:t>
            </a:r>
          </a:p>
          <a:p>
            <a:pPr lvl="1"/>
            <a:r>
              <a:rPr lang="en-US" dirty="0" smtClean="0"/>
              <a:t>How to use the DEFAULT keyword to specify default values for columns</a:t>
            </a:r>
          </a:p>
          <a:p>
            <a:pPr lvl="1"/>
            <a:r>
              <a:rPr lang="en-US" dirty="0" smtClean="0"/>
              <a:t>How to merge rows using the MERGE statement</a:t>
            </a:r>
          </a:p>
          <a:p>
            <a:pPr lvl="1"/>
            <a:r>
              <a:rPr lang="en-US" dirty="0" smtClean="0"/>
              <a:t>That a database transaction is a group of SQL statements that comprise a logical unit of work</a:t>
            </a:r>
          </a:p>
          <a:p>
            <a:pPr lvl="1"/>
            <a:r>
              <a:rPr lang="en-US" dirty="0" smtClean="0"/>
              <a:t>That an Oracle database can handle multiple transactions that are performed concurrently</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a:bodyPr>
          <a:lstStyle/>
          <a:p>
            <a:r>
              <a:rPr lang="en-US" b="1" dirty="0" smtClean="0"/>
              <a:t>Transaction Isolation Levels</a:t>
            </a:r>
          </a:p>
          <a:p>
            <a:pPr lvl="1"/>
            <a:r>
              <a:rPr lang="en-US" dirty="0" smtClean="0"/>
              <a:t>The </a:t>
            </a:r>
            <a:r>
              <a:rPr lang="en-US" i="1" dirty="0" smtClean="0"/>
              <a:t>transaction isolation level</a:t>
            </a:r>
            <a:r>
              <a:rPr lang="en-US" dirty="0" smtClean="0"/>
              <a:t> is the degree to which the changes made by one transaction are separated from other transactions running concurrently </a:t>
            </a:r>
          </a:p>
          <a:p>
            <a:pPr lvl="1"/>
            <a:r>
              <a:rPr lang="en-US" dirty="0" smtClean="0"/>
              <a:t>Before you see the details of the various transaction isolation levels, you need to understand the types of problems that may occur when current transactions attempt to access the same rows in a table</a:t>
            </a:r>
          </a:p>
          <a:p>
            <a:pPr lvl="2"/>
            <a:r>
              <a:rPr lang="en-US" dirty="0" smtClean="0"/>
              <a:t>In the following bullets, you’ll see examples of two concurrent transactions that are accessing the same rows to illustrate </a:t>
            </a:r>
          </a:p>
          <a:p>
            <a:pPr lvl="3"/>
            <a:r>
              <a:rPr lang="en-US" dirty="0" smtClean="0"/>
              <a:t>the three types of potential transaction processing problems</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Remaining Chapters</a:t>
            </a:r>
            <a:endParaRPr lang="en-US" dirty="0"/>
          </a:p>
        </p:txBody>
      </p:sp>
      <p:sp>
        <p:nvSpPr>
          <p:cNvPr id="3" name="Content Placeholder 2"/>
          <p:cNvSpPr>
            <a:spLocks noGrp="1"/>
          </p:cNvSpPr>
          <p:nvPr>
            <p:ph idx="1"/>
          </p:nvPr>
        </p:nvSpPr>
        <p:spPr/>
        <p:txBody>
          <a:bodyPr/>
          <a:lstStyle/>
          <a:p>
            <a:r>
              <a:rPr lang="en-US" dirty="0" smtClean="0"/>
              <a:t>Chapter 7</a:t>
            </a:r>
          </a:p>
          <a:p>
            <a:pPr lvl="1"/>
            <a:r>
              <a:rPr lang="en-US" dirty="0" smtClean="0"/>
              <a:t>Advanced Queries</a:t>
            </a:r>
          </a:p>
          <a:p>
            <a:r>
              <a:rPr lang="en-US" dirty="0" smtClean="0"/>
              <a:t>Chapter 10</a:t>
            </a:r>
          </a:p>
          <a:p>
            <a:pPr lvl="1"/>
            <a:r>
              <a:rPr lang="en-US" dirty="0" smtClean="0">
                <a:solidFill>
                  <a:schemeClr val="accent4">
                    <a:lumMod val="50000"/>
                  </a:schemeClr>
                </a:solidFill>
              </a:rPr>
              <a:t>Creating Tables ,sequences , indexes and views</a:t>
            </a:r>
          </a:p>
          <a:p>
            <a:r>
              <a:rPr lang="en-US" smtClean="0"/>
              <a:t>Chapter </a:t>
            </a:r>
            <a:r>
              <a:rPr lang="en-US" dirty="0" smtClean="0"/>
              <a:t>11</a:t>
            </a:r>
          </a:p>
          <a:p>
            <a:pPr lvl="1"/>
            <a:r>
              <a:rPr lang="en-US" dirty="0" smtClean="0"/>
              <a:t>Introducing PL/SQL</a:t>
            </a:r>
            <a:endParaRPr lang="en-US" dirty="0"/>
          </a:p>
        </p:txBody>
      </p:sp>
      <p:sp>
        <p:nvSpPr>
          <p:cNvPr id="4" name="Date Placeholder 3"/>
          <p:cNvSpPr>
            <a:spLocks noGrp="1"/>
          </p:cNvSpPr>
          <p:nvPr>
            <p:ph type="dt" sz="half" idx="10"/>
          </p:nvPr>
        </p:nvSpPr>
        <p:spPr/>
        <p:txBody>
          <a:bodyPr/>
          <a:lstStyle/>
          <a:p>
            <a:fld id="{7B37B310-4903-4731-84AF-56427ABDE325}" type="datetime1">
              <a:rPr lang="en-US" smtClean="0"/>
              <a:pPr/>
              <a:t>4/4/2013</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371600"/>
            <a:ext cx="8229600" cy="4953000"/>
          </a:xfrm>
        </p:spPr>
        <p:txBody>
          <a:bodyPr>
            <a:normAutofit fontScale="70000" lnSpcReduction="20000"/>
          </a:bodyPr>
          <a:lstStyle/>
          <a:p>
            <a:r>
              <a:rPr lang="en-US" b="1" dirty="0" smtClean="0"/>
              <a:t>Phantom reads</a:t>
            </a:r>
            <a:r>
              <a:rPr lang="en-US" dirty="0" smtClean="0"/>
              <a:t>  </a:t>
            </a:r>
          </a:p>
          <a:p>
            <a:pPr lvl="1"/>
            <a:r>
              <a:rPr lang="en-US" dirty="0" smtClean="0"/>
              <a:t>T1 reads a set of rows returned by a specified WHERE clause </a:t>
            </a:r>
          </a:p>
          <a:p>
            <a:pPr lvl="1"/>
            <a:r>
              <a:rPr lang="en-US" dirty="0" smtClean="0"/>
              <a:t>T2 then inserts a new row, which also happens to satisfy the WHERE clause of the query previously used by T1 </a:t>
            </a:r>
          </a:p>
          <a:p>
            <a:pPr lvl="1"/>
            <a:r>
              <a:rPr lang="en-US" dirty="0" smtClean="0"/>
              <a:t>T1 then reads the rows again using the same query, but now sees the additional row just inserted by T2</a:t>
            </a:r>
          </a:p>
          <a:p>
            <a:pPr lvl="1"/>
            <a:r>
              <a:rPr lang="en-US" dirty="0" smtClean="0"/>
              <a:t>This new row is known as a “phantom” because to T1 this row seems to have magically appeared</a:t>
            </a:r>
          </a:p>
          <a:p>
            <a:r>
              <a:rPr lang="en-US" b="1" dirty="0" err="1" smtClean="0"/>
              <a:t>Nonrepeatable</a:t>
            </a:r>
            <a:r>
              <a:rPr lang="en-US" b="1" dirty="0" smtClean="0"/>
              <a:t> reads</a:t>
            </a:r>
            <a:r>
              <a:rPr lang="en-US" dirty="0" smtClean="0"/>
              <a:t>  </a:t>
            </a:r>
          </a:p>
          <a:p>
            <a:pPr lvl="1"/>
            <a:r>
              <a:rPr lang="en-US" dirty="0" smtClean="0"/>
              <a:t>T1 reads a row, and T2 updates the same row just read by T1 </a:t>
            </a:r>
          </a:p>
          <a:p>
            <a:pPr lvl="1"/>
            <a:r>
              <a:rPr lang="en-US" dirty="0" smtClean="0"/>
              <a:t>T1 then reads the same row again and discovers that the row it read earlier is now different </a:t>
            </a:r>
          </a:p>
          <a:p>
            <a:pPr lvl="1"/>
            <a:r>
              <a:rPr lang="en-US" dirty="0" smtClean="0"/>
              <a:t>This is known as a “</a:t>
            </a:r>
            <a:r>
              <a:rPr lang="en-US" dirty="0" err="1" smtClean="0"/>
              <a:t>nonrepeatable</a:t>
            </a:r>
            <a:r>
              <a:rPr lang="en-US" dirty="0" smtClean="0"/>
              <a:t>” read, because the row originally read by T1 has been changed </a:t>
            </a:r>
          </a:p>
          <a:p>
            <a:r>
              <a:rPr lang="en-US" b="1" dirty="0" smtClean="0"/>
              <a:t>Dirty reads</a:t>
            </a:r>
            <a:r>
              <a:rPr lang="en-US" dirty="0" smtClean="0"/>
              <a:t>  </a:t>
            </a:r>
          </a:p>
          <a:p>
            <a:pPr lvl="1"/>
            <a:r>
              <a:rPr lang="en-US" dirty="0" smtClean="0"/>
              <a:t>T1 updates a row, but doesn’t commit the update </a:t>
            </a:r>
          </a:p>
          <a:p>
            <a:pPr lvl="1"/>
            <a:r>
              <a:rPr lang="en-US" dirty="0" smtClean="0"/>
              <a:t>T2 reads the updated row </a:t>
            </a:r>
          </a:p>
          <a:p>
            <a:pPr lvl="1"/>
            <a:r>
              <a:rPr lang="en-US" dirty="0" smtClean="0"/>
              <a:t>T1 then performs a rollback, undoing the previous update </a:t>
            </a:r>
          </a:p>
          <a:p>
            <a:pPr lvl="1"/>
            <a:r>
              <a:rPr lang="en-US" dirty="0" smtClean="0"/>
              <a:t>Now the row just read by T2 is no longer valid (it’s “dirty”) because the update made by T1 wasn’t committed when the row was read by T2</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447800"/>
            <a:ext cx="8229600" cy="4876800"/>
          </a:xfrm>
        </p:spPr>
        <p:txBody>
          <a:bodyPr>
            <a:normAutofit fontScale="92500"/>
          </a:bodyPr>
          <a:lstStyle/>
          <a:p>
            <a:r>
              <a:rPr lang="en-US" dirty="0" smtClean="0"/>
              <a:t>To deal with these potential problems, databases implement various levels of transaction isolation to prevent concurrent transactions from interfering with each other</a:t>
            </a:r>
          </a:p>
          <a:p>
            <a:pPr lvl="1"/>
            <a:r>
              <a:rPr lang="en-US" dirty="0" smtClean="0"/>
              <a:t>The SQL standard defines the following transaction isolation levels, shown in order of increasing isolation</a:t>
            </a:r>
          </a:p>
          <a:p>
            <a:pPr lvl="1"/>
            <a:r>
              <a:rPr lang="en-US" b="1" dirty="0" smtClean="0"/>
              <a:t>READ UNCOMMITTED</a:t>
            </a:r>
            <a:r>
              <a:rPr lang="en-US" dirty="0" smtClean="0"/>
              <a:t>  Phantom reads, </a:t>
            </a:r>
            <a:r>
              <a:rPr lang="en-US" dirty="0" err="1" smtClean="0"/>
              <a:t>nonrepeatable</a:t>
            </a:r>
            <a:r>
              <a:rPr lang="en-US" dirty="0" smtClean="0"/>
              <a:t> reads, and dirty reads are permitted</a:t>
            </a:r>
          </a:p>
          <a:p>
            <a:pPr lvl="1"/>
            <a:r>
              <a:rPr lang="en-US" b="1" dirty="0" smtClean="0"/>
              <a:t>READ COMMITTED</a:t>
            </a:r>
            <a:r>
              <a:rPr lang="en-US" dirty="0" smtClean="0"/>
              <a:t>  Phantom reads and </a:t>
            </a:r>
            <a:r>
              <a:rPr lang="en-US" dirty="0" err="1" smtClean="0"/>
              <a:t>nonrepeatable</a:t>
            </a:r>
            <a:r>
              <a:rPr lang="en-US" dirty="0" smtClean="0"/>
              <a:t> reads are permitted, but dirty reads are not</a:t>
            </a:r>
          </a:p>
          <a:p>
            <a:pPr lvl="1"/>
            <a:r>
              <a:rPr lang="en-US" b="1" dirty="0" smtClean="0"/>
              <a:t>REPEATABLE READ</a:t>
            </a:r>
            <a:r>
              <a:rPr lang="en-US" dirty="0" smtClean="0"/>
              <a:t>  Phantom reads are permitted, but </a:t>
            </a:r>
            <a:r>
              <a:rPr lang="en-US" dirty="0" err="1" smtClean="0"/>
              <a:t>nonrepeatable</a:t>
            </a:r>
            <a:r>
              <a:rPr lang="en-US" dirty="0" smtClean="0"/>
              <a:t> and dirty reads are not</a:t>
            </a:r>
          </a:p>
          <a:p>
            <a:pPr lvl="1"/>
            <a:r>
              <a:rPr lang="en-US" b="1" dirty="0" smtClean="0"/>
              <a:t>SERIALIZABLE</a:t>
            </a:r>
            <a:r>
              <a:rPr lang="en-US" dirty="0" smtClean="0"/>
              <a:t>  Phantom reads, </a:t>
            </a:r>
            <a:r>
              <a:rPr lang="en-US" dirty="0" err="1" smtClean="0"/>
              <a:t>nonrepeatable</a:t>
            </a:r>
            <a:r>
              <a:rPr lang="en-US" dirty="0" smtClean="0"/>
              <a:t> reads, and dirty reads are not permitted</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a:bodyPr>
          <a:lstStyle/>
          <a:p>
            <a:r>
              <a:rPr lang="en-US" dirty="0" smtClean="0"/>
              <a:t>The Oracle database supports the READ COMMITTED and SERIALIZABLE transaction isolation levels </a:t>
            </a:r>
          </a:p>
          <a:p>
            <a:pPr lvl="1"/>
            <a:r>
              <a:rPr lang="en-US" dirty="0" smtClean="0"/>
              <a:t>It doesn’t support READ UNCOMMITTED or REPEATABLE READ levels</a:t>
            </a:r>
          </a:p>
          <a:p>
            <a:r>
              <a:rPr lang="en-US" dirty="0" smtClean="0"/>
              <a:t>The default transaction isolation level defined by the SQL standard is SERIALIZABLE </a:t>
            </a:r>
          </a:p>
          <a:p>
            <a:pPr lvl="1"/>
            <a:r>
              <a:rPr lang="en-US" dirty="0" smtClean="0"/>
              <a:t>but the default used by the Oracle database is READ COMMITTED </a:t>
            </a:r>
          </a:p>
          <a:p>
            <a:pPr lvl="1"/>
            <a:r>
              <a:rPr lang="en-US" dirty="0" smtClean="0"/>
              <a:t>which is usually acceptable for nearly all applications</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fontScale="92500" lnSpcReduction="10000"/>
          </a:bodyPr>
          <a:lstStyle/>
          <a:p>
            <a:r>
              <a:rPr lang="en-US" dirty="0" smtClean="0"/>
              <a:t>Caution  Although you can use SERIALIZABLE with the Oracle database</a:t>
            </a:r>
          </a:p>
          <a:p>
            <a:pPr lvl="1"/>
            <a:r>
              <a:rPr lang="en-US" dirty="0" smtClean="0"/>
              <a:t>it may increase the time your SQL statements take to complete </a:t>
            </a:r>
          </a:p>
          <a:p>
            <a:pPr lvl="1"/>
            <a:r>
              <a:rPr lang="en-US" dirty="0" smtClean="0"/>
              <a:t>so you should only use SERILIZABLE if you absolutely have to</a:t>
            </a:r>
          </a:p>
          <a:p>
            <a:r>
              <a:rPr lang="en-US" dirty="0" smtClean="0"/>
              <a:t>You set the transaction isolation level using the SET TRANSACTION statement </a:t>
            </a:r>
          </a:p>
          <a:p>
            <a:pPr lvl="1"/>
            <a:r>
              <a:rPr lang="en-US" dirty="0" smtClean="0"/>
              <a:t>For example, the following statement sets the transaction isolation level to SERIALIZABLE</a:t>
            </a:r>
          </a:p>
          <a:p>
            <a:pPr lvl="1"/>
            <a:r>
              <a:rPr lang="en-US" dirty="0" smtClean="0"/>
              <a:t>SET TRANSACTION ISOLATION LEVEL SERIALIZABLE; </a:t>
            </a:r>
          </a:p>
          <a:p>
            <a:r>
              <a:rPr lang="en-US" dirty="0" smtClean="0"/>
              <a:t>You’ll see an example of a transaction that uses the isolation level of SERIALIZABLE next</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447800"/>
            <a:ext cx="8229600" cy="4876800"/>
          </a:xfrm>
        </p:spPr>
        <p:txBody>
          <a:bodyPr>
            <a:normAutofit fontScale="77500" lnSpcReduction="20000"/>
          </a:bodyPr>
          <a:lstStyle/>
          <a:p>
            <a:pPr>
              <a:buNone/>
            </a:pPr>
            <a:r>
              <a:rPr lang="en-US" b="1" dirty="0" smtClean="0"/>
              <a:t>A SERIALIZABLE Transaction Example</a:t>
            </a:r>
          </a:p>
          <a:p>
            <a:r>
              <a:rPr lang="en-US" dirty="0" smtClean="0"/>
              <a:t>An example that shows the effect of setting the </a:t>
            </a:r>
          </a:p>
          <a:p>
            <a:pPr lvl="1"/>
            <a:r>
              <a:rPr lang="en-US" dirty="0" smtClean="0"/>
              <a:t>transaction isolation level to SERIALIZABLE</a:t>
            </a:r>
          </a:p>
          <a:p>
            <a:r>
              <a:rPr lang="en-US" dirty="0" smtClean="0"/>
              <a:t>The example uses two transactions named T1 and T2 </a:t>
            </a:r>
          </a:p>
          <a:p>
            <a:pPr lvl="1"/>
            <a:r>
              <a:rPr lang="en-US" dirty="0" smtClean="0"/>
              <a:t>T1 has the default isolation level of READ COMMITTED </a:t>
            </a:r>
          </a:p>
          <a:p>
            <a:pPr lvl="1"/>
            <a:r>
              <a:rPr lang="en-US" dirty="0" smtClean="0"/>
              <a:t>T2 has a transaction isolation level of SERIALIZABLE </a:t>
            </a:r>
          </a:p>
          <a:p>
            <a:pPr lvl="1"/>
            <a:r>
              <a:rPr lang="en-US" dirty="0" smtClean="0"/>
              <a:t>T1 and T2 will read the rows in the customers table, and then </a:t>
            </a:r>
          </a:p>
          <a:p>
            <a:pPr lvl="1"/>
            <a:r>
              <a:rPr lang="en-US" dirty="0" smtClean="0"/>
              <a:t>T1 will insert a new row and update an existing row in the customers table </a:t>
            </a:r>
          </a:p>
          <a:p>
            <a:pPr lvl="1"/>
            <a:r>
              <a:rPr lang="en-US" dirty="0" smtClean="0"/>
              <a:t>Because T2 is SERIALIZABLE, it doesn’t “see” the inserted row or the update made </a:t>
            </a:r>
          </a:p>
          <a:p>
            <a:pPr lvl="2"/>
            <a:r>
              <a:rPr lang="en-US" dirty="0" smtClean="0"/>
              <a:t>to the existing row by T1, even </a:t>
            </a:r>
            <a:r>
              <a:rPr lang="en-US" i="1" dirty="0" smtClean="0"/>
              <a:t>after</a:t>
            </a:r>
            <a:r>
              <a:rPr lang="en-US" dirty="0" smtClean="0"/>
              <a:t> T1 commits its changes </a:t>
            </a:r>
          </a:p>
          <a:p>
            <a:pPr lvl="1"/>
            <a:r>
              <a:rPr lang="en-US" dirty="0" smtClean="0"/>
              <a:t>That’s because reading the inserted row would be a phantom read </a:t>
            </a:r>
          </a:p>
          <a:p>
            <a:pPr lvl="2"/>
            <a:r>
              <a:rPr lang="en-US" dirty="0" smtClean="0"/>
              <a:t>and reading the update would be a </a:t>
            </a:r>
            <a:r>
              <a:rPr lang="en-US" dirty="0" err="1" smtClean="0"/>
              <a:t>nonrepeatable</a:t>
            </a:r>
            <a:r>
              <a:rPr lang="en-US" dirty="0" smtClean="0"/>
              <a:t> read </a:t>
            </a:r>
          </a:p>
          <a:p>
            <a:pPr lvl="2"/>
            <a:r>
              <a:rPr lang="en-US" dirty="0" smtClean="0"/>
              <a:t>which is not permitted by SERIALIZABLE transactions</a:t>
            </a:r>
          </a:p>
          <a:p>
            <a:pPr lvl="1"/>
            <a:r>
              <a:rPr lang="en-US" dirty="0" smtClean="0">
                <a:hlinkClick r:id="" action="ppaction://hlinkfile"/>
              </a:rPr>
              <a:t>Table </a:t>
            </a:r>
            <a:r>
              <a:rPr lang="en-US" dirty="0" smtClean="0"/>
              <a:t>shows the SQL statements that make up T1 and T2 in the interleaved order in which the statements are to be performed</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7" name="Picture 2"/>
          <p:cNvPicPr>
            <a:picLocks noChangeAspect="1" noChangeArrowheads="1"/>
          </p:cNvPicPr>
          <p:nvPr/>
        </p:nvPicPr>
        <p:blipFill>
          <a:blip r:embed="rId2"/>
          <a:srcRect/>
          <a:stretch>
            <a:fillRect/>
          </a:stretch>
        </p:blipFill>
        <p:spPr bwMode="auto">
          <a:xfrm>
            <a:off x="276225" y="1371600"/>
            <a:ext cx="8715375" cy="49530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371600"/>
            <a:ext cx="8229600" cy="4953000"/>
          </a:xfrm>
        </p:spPr>
        <p:txBody>
          <a:bodyPr/>
          <a:lstStyle/>
          <a:p>
            <a:r>
              <a:rPr lang="en-US" b="1" dirty="0" smtClean="0"/>
              <a:t>Query Flashbacks</a:t>
            </a:r>
          </a:p>
          <a:p>
            <a:pPr lvl="1"/>
            <a:r>
              <a:rPr lang="en-US" dirty="0" smtClean="0"/>
              <a:t>If you mistakenly commit changes and you want to view rows as they originally were</a:t>
            </a:r>
          </a:p>
          <a:p>
            <a:pPr lvl="1"/>
            <a:r>
              <a:rPr lang="en-US" dirty="0" smtClean="0"/>
              <a:t>you can use a query flashback </a:t>
            </a:r>
          </a:p>
          <a:p>
            <a:pPr lvl="1"/>
            <a:r>
              <a:rPr lang="en-US" dirty="0" smtClean="0"/>
              <a:t>You can then use the results of a query flashback to manually change rows back to their original values if you need to</a:t>
            </a:r>
          </a:p>
          <a:p>
            <a:pPr lvl="1"/>
            <a:r>
              <a:rPr lang="en-US" dirty="0" smtClean="0"/>
              <a:t>In addition, flashbacks can be based on a </a:t>
            </a:r>
            <a:r>
              <a:rPr lang="en-US" dirty="0" err="1" smtClean="0"/>
              <a:t>datetime</a:t>
            </a:r>
            <a:r>
              <a:rPr lang="en-US" dirty="0" smtClean="0"/>
              <a:t> or system change number (SCN) </a:t>
            </a:r>
          </a:p>
          <a:p>
            <a:pPr lvl="1"/>
            <a:r>
              <a:rPr lang="en-US" dirty="0" smtClean="0"/>
              <a:t>The database uses SCNs to track changes made to data,</a:t>
            </a:r>
          </a:p>
          <a:p>
            <a:pPr lvl="1"/>
            <a:r>
              <a:rPr lang="en-US" dirty="0" smtClean="0"/>
              <a:t>and you can use them to flash back to a particular SCN in the database</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lnSpcReduction="10000"/>
          </a:bodyPr>
          <a:lstStyle/>
          <a:p>
            <a:r>
              <a:rPr lang="en-US" b="1" dirty="0" smtClean="0"/>
              <a:t>Granting the Privilege for Using Flashbacks</a:t>
            </a:r>
          </a:p>
          <a:p>
            <a:pPr lvl="1"/>
            <a:r>
              <a:rPr lang="en-US" dirty="0" smtClean="0"/>
              <a:t>Flashbacks use the PL/SQL DBMS_FLASHBACK package </a:t>
            </a:r>
          </a:p>
          <a:p>
            <a:pPr lvl="2"/>
            <a:r>
              <a:rPr lang="en-US" dirty="0" smtClean="0"/>
              <a:t>for which you must have the EXECUTE privilege </a:t>
            </a:r>
          </a:p>
          <a:p>
            <a:pPr lvl="2"/>
            <a:r>
              <a:rPr lang="en-US" dirty="0" smtClean="0"/>
              <a:t>The following example connects as the sys user and grants the EXECUTE privilege on DBMS_FLASHBACK to the store user</a:t>
            </a:r>
          </a:p>
          <a:p>
            <a:pPr lvl="1"/>
            <a:r>
              <a:rPr lang="en-US" dirty="0" smtClean="0"/>
              <a:t>CONNECT sys/</a:t>
            </a:r>
            <a:r>
              <a:rPr lang="en-US" dirty="0" err="1" smtClean="0"/>
              <a:t>change_on_install</a:t>
            </a:r>
            <a:r>
              <a:rPr lang="en-US" dirty="0" smtClean="0"/>
              <a:t> AS </a:t>
            </a:r>
            <a:r>
              <a:rPr lang="en-US" dirty="0" err="1" smtClean="0"/>
              <a:t>sysdba</a:t>
            </a:r>
            <a:r>
              <a:rPr lang="en-US" dirty="0" smtClean="0"/>
              <a:t> </a:t>
            </a:r>
          </a:p>
          <a:p>
            <a:pPr lvl="1"/>
            <a:r>
              <a:rPr lang="en-US" dirty="0" smtClean="0"/>
              <a:t>GRANT EXECUTE ON SYS.DBMS_FLASHBACK TO store; </a:t>
            </a:r>
          </a:p>
          <a:p>
            <a:pPr lvl="2"/>
            <a:r>
              <a:rPr lang="en-US" dirty="0" smtClean="0"/>
              <a:t>Note  Speak with your DBA if you get errors when performing these statements </a:t>
            </a:r>
          </a:p>
          <a:p>
            <a:pPr lvl="2"/>
            <a:r>
              <a:rPr lang="en-US" dirty="0" smtClean="0"/>
              <a:t>You’ll learn more about PL/SQL packages in </a:t>
            </a:r>
            <a:r>
              <a:rPr lang="en-US" dirty="0" smtClean="0">
                <a:hlinkClick r:id="rId2" action="ppaction://hlinkfile"/>
              </a:rPr>
              <a:t>Chapter 11</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4/4/2013</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2343</TotalTime>
  <Words>1379</Words>
  <Application>Microsoft Office PowerPoint</Application>
  <PresentationFormat>On-screen Show (4:3)</PresentationFormat>
  <Paragraphs>219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Remaining Chapters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ali daud</cp:lastModifiedBy>
  <cp:revision>444</cp:revision>
  <dcterms:created xsi:type="dcterms:W3CDTF">2006-08-16T00:00:00Z</dcterms:created>
  <dcterms:modified xsi:type="dcterms:W3CDTF">2013-04-04T09:45:51Z</dcterms:modified>
</cp:coreProperties>
</file>