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424" r:id="rId2"/>
    <p:sldId id="425" r:id="rId3"/>
    <p:sldId id="426" r:id="rId4"/>
    <p:sldId id="427" r:id="rId5"/>
    <p:sldId id="428" r:id="rId6"/>
    <p:sldId id="429" r:id="rId7"/>
    <p:sldId id="430" r:id="rId8"/>
    <p:sldId id="431" r:id="rId9"/>
    <p:sldId id="432" r:id="rId10"/>
    <p:sldId id="433" r:id="rId11"/>
    <p:sldId id="434" r:id="rId12"/>
    <p:sldId id="435" r:id="rId13"/>
    <p:sldId id="436" r:id="rId14"/>
    <p:sldId id="437" r:id="rId15"/>
    <p:sldId id="438" r:id="rId16"/>
    <p:sldId id="439" r:id="rId17"/>
    <p:sldId id="440" r:id="rId18"/>
    <p:sldId id="441" r:id="rId19"/>
    <p:sldId id="442" r:id="rId20"/>
    <p:sldId id="443" r:id="rId21"/>
    <p:sldId id="444" r:id="rId22"/>
    <p:sldId id="445" r:id="rId23"/>
    <p:sldId id="446" r:id="rId24"/>
    <p:sldId id="447" r:id="rId25"/>
    <p:sldId id="452" r:id="rId26"/>
    <p:sldId id="448" r:id="rId27"/>
    <p:sldId id="449" r:id="rId28"/>
    <p:sldId id="450" r:id="rId29"/>
    <p:sldId id="451" r:id="rId30"/>
    <p:sldId id="453" r:id="rId31"/>
    <p:sldId id="454" r:id="rId32"/>
    <p:sldId id="455" r:id="rId33"/>
    <p:sldId id="460" r:id="rId34"/>
    <p:sldId id="456" r:id="rId35"/>
    <p:sldId id="457" r:id="rId36"/>
    <p:sldId id="458" r:id="rId37"/>
    <p:sldId id="459"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48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2E2559-A5E3-4A04-9A8A-92DEC3877FFF}" type="datetimeFigureOut">
              <a:rPr lang="en-US" smtClean="0"/>
              <a:pPr/>
              <a:t>12/13/2010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61782A-4CD8-4350-893A-76E69B1A22B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233D430-ABA1-4A86-82BA-9013F277D107}" type="datetime1">
              <a:rPr lang="en-US" smtClean="0"/>
              <a:pPr/>
              <a:t>12/13/2010</a:t>
            </a:fld>
            <a:endParaRPr lang="en-US"/>
          </a:p>
        </p:txBody>
      </p:sp>
      <p:sp>
        <p:nvSpPr>
          <p:cNvPr id="19" name="Footer Placeholder 18"/>
          <p:cNvSpPr>
            <a:spLocks noGrp="1"/>
          </p:cNvSpPr>
          <p:nvPr>
            <p:ph type="ftr" sz="quarter" idx="11"/>
          </p:nvPr>
        </p:nvSpPr>
        <p:spPr/>
        <p:txBody>
          <a:bodyPr/>
          <a:lstStyle/>
          <a:p>
            <a:r>
              <a:rPr lang="en-US" smtClean="0"/>
              <a:t>Course: Data base Technologies, Instructor: Dr Ali Daud </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A9E8B8-4E51-4F78-91BD-052D305BB545}" type="datetime1">
              <a:rPr lang="en-US" smtClean="0"/>
              <a:pPr/>
              <a:t>12/13/2010</a:t>
            </a:fld>
            <a:endParaRPr lang="en-US"/>
          </a:p>
        </p:txBody>
      </p:sp>
      <p:sp>
        <p:nvSpPr>
          <p:cNvPr id="5" name="Footer Placeholder 4"/>
          <p:cNvSpPr>
            <a:spLocks noGrp="1"/>
          </p:cNvSpPr>
          <p:nvPr>
            <p:ph type="ftr" sz="quarter" idx="11"/>
          </p:nvPr>
        </p:nvSpPr>
        <p:spPr/>
        <p:txBody>
          <a:bodyPr/>
          <a:lstStyle/>
          <a:p>
            <a:r>
              <a:rPr lang="en-US" smtClean="0"/>
              <a:t>Course: Data base Technologies, Instructor: Dr Ali Daud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E7874A-0D21-451E-A842-E94D83B11BCA}" type="datetime1">
              <a:rPr lang="en-US" smtClean="0"/>
              <a:pPr/>
              <a:t>12/13/2010</a:t>
            </a:fld>
            <a:endParaRPr lang="en-US"/>
          </a:p>
        </p:txBody>
      </p:sp>
      <p:sp>
        <p:nvSpPr>
          <p:cNvPr id="5" name="Footer Placeholder 4"/>
          <p:cNvSpPr>
            <a:spLocks noGrp="1"/>
          </p:cNvSpPr>
          <p:nvPr>
            <p:ph type="ftr" sz="quarter" idx="11"/>
          </p:nvPr>
        </p:nvSpPr>
        <p:spPr/>
        <p:txBody>
          <a:bodyPr/>
          <a:lstStyle/>
          <a:p>
            <a:r>
              <a:rPr lang="en-US" smtClean="0"/>
              <a:t>Course: Data base Technologies, Instructor: Dr Ali Daud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37B310-4903-4731-84AF-56427ABDE325}" type="datetime1">
              <a:rPr lang="en-US" smtClean="0"/>
              <a:pPr/>
              <a:t>12/13/2010</a:t>
            </a:fld>
            <a:endParaRPr lang="en-US"/>
          </a:p>
        </p:txBody>
      </p:sp>
      <p:sp>
        <p:nvSpPr>
          <p:cNvPr id="5" name="Footer Placeholder 4"/>
          <p:cNvSpPr>
            <a:spLocks noGrp="1"/>
          </p:cNvSpPr>
          <p:nvPr>
            <p:ph type="ftr" sz="quarter" idx="11"/>
          </p:nvPr>
        </p:nvSpPr>
        <p:spPr/>
        <p:txBody>
          <a:bodyPr/>
          <a:lstStyle/>
          <a:p>
            <a:r>
              <a:rPr lang="en-US" smtClean="0"/>
              <a:t>Course: Data base Technologies, Instructor: Dr Ali Daud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9393D43-AB98-48CC-85CC-3D2F439A9441}" type="datetime1">
              <a:rPr lang="en-US" smtClean="0"/>
              <a:pPr/>
              <a:t>12/13/2010</a:t>
            </a:fld>
            <a:endParaRPr lang="en-US"/>
          </a:p>
        </p:txBody>
      </p:sp>
      <p:sp>
        <p:nvSpPr>
          <p:cNvPr id="5" name="Footer Placeholder 4"/>
          <p:cNvSpPr>
            <a:spLocks noGrp="1"/>
          </p:cNvSpPr>
          <p:nvPr>
            <p:ph type="ftr" sz="quarter" idx="11"/>
          </p:nvPr>
        </p:nvSpPr>
        <p:spPr/>
        <p:txBody>
          <a:bodyPr/>
          <a:lstStyle/>
          <a:p>
            <a:r>
              <a:rPr lang="en-US" smtClean="0"/>
              <a:t>Course: Data base Technologies, Instructor: Dr Ali Daud </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6F7E0BD-6DCD-4DB0-AB80-C49CF1290090}" type="datetime1">
              <a:rPr lang="en-US" smtClean="0"/>
              <a:pPr/>
              <a:t>12/13/2010</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2A47A1D-4FA5-46BF-91A5-DAC5D3BA90CA}" type="datetime1">
              <a:rPr lang="en-US" smtClean="0"/>
              <a:pPr/>
              <a:t>12/13/2010</a:t>
            </a:fld>
            <a:endParaRPr lang="en-US"/>
          </a:p>
        </p:txBody>
      </p:sp>
      <p:sp>
        <p:nvSpPr>
          <p:cNvPr id="8" name="Footer Placeholder 7"/>
          <p:cNvSpPr>
            <a:spLocks noGrp="1"/>
          </p:cNvSpPr>
          <p:nvPr>
            <p:ph type="ftr" sz="quarter" idx="11"/>
          </p:nvPr>
        </p:nvSpPr>
        <p:spPr/>
        <p:txBody>
          <a:bodyPr/>
          <a:lstStyle/>
          <a:p>
            <a:r>
              <a:rPr lang="en-US" smtClean="0"/>
              <a:t>Course: Data base Technologies, Instructor: Dr Ali Daud </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26AEF4-85E3-4D0D-851B-2866254D3E96}" type="datetime1">
              <a:rPr lang="en-US" smtClean="0"/>
              <a:pPr/>
              <a:t>12/13/2010</a:t>
            </a:fld>
            <a:endParaRPr lang="en-US"/>
          </a:p>
        </p:txBody>
      </p:sp>
      <p:sp>
        <p:nvSpPr>
          <p:cNvPr id="4" name="Footer Placeholder 3"/>
          <p:cNvSpPr>
            <a:spLocks noGrp="1"/>
          </p:cNvSpPr>
          <p:nvPr>
            <p:ph type="ftr" sz="quarter" idx="11"/>
          </p:nvPr>
        </p:nvSpPr>
        <p:spPr/>
        <p:txBody>
          <a:bodyPr/>
          <a:lstStyle/>
          <a:p>
            <a:r>
              <a:rPr lang="en-US" smtClean="0"/>
              <a:t>Course: Data base Technologies, Instructor: Dr Ali Daud </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B07C03-4596-4C58-A2F4-4C1A4662555F}" type="datetime1">
              <a:rPr lang="en-US" smtClean="0"/>
              <a:pPr/>
              <a:t>12/13/2010</a:t>
            </a:fld>
            <a:endParaRPr lang="en-US"/>
          </a:p>
        </p:txBody>
      </p:sp>
      <p:sp>
        <p:nvSpPr>
          <p:cNvPr id="3" name="Footer Placeholder 2"/>
          <p:cNvSpPr>
            <a:spLocks noGrp="1"/>
          </p:cNvSpPr>
          <p:nvPr>
            <p:ph type="ftr" sz="quarter" idx="11"/>
          </p:nvPr>
        </p:nvSpPr>
        <p:spPr/>
        <p:txBody>
          <a:bodyPr/>
          <a:lstStyle/>
          <a:p>
            <a:r>
              <a:rPr lang="en-US" smtClean="0"/>
              <a:t>Course: Data base Technologies, Instructor: Dr Ali Daud </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562B62C-9736-4BF5-B82F-379CFE128C5F}" type="datetime1">
              <a:rPr lang="en-US" smtClean="0"/>
              <a:pPr/>
              <a:t>12/13/2010</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FE0A2A9-56A0-4D68-952A-A7F8944E9388}" type="datetime1">
              <a:rPr lang="en-US" smtClean="0"/>
              <a:pPr/>
              <a:t>12/13/2010</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3F3EB89-2E91-4809-9E0A-5B44211EC28E}" type="datetime1">
              <a:rPr lang="en-US" smtClean="0"/>
              <a:pPr/>
              <a:t>12/13/2010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Course: Data base Technologies, Instructor: Dr Ali Daud </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r>
              <a:rPr lang="en-US" dirty="0" smtClean="0">
                <a:latin typeface="Arial" pitchFamily="34" charset="0"/>
                <a:cs typeface="Arial" pitchFamily="34" charset="0"/>
              </a:rPr>
              <a:t>Creating Table Contents</a:t>
            </a:r>
          </a:p>
          <a:p>
            <a:pPr lvl="1"/>
            <a:r>
              <a:rPr lang="en-US" b="1" dirty="0" smtClean="0"/>
              <a:t>Modifying Rows Using the UPDATE Statement</a:t>
            </a:r>
          </a:p>
          <a:p>
            <a:pPr lvl="1"/>
            <a:r>
              <a:rPr lang="en-US" b="1" dirty="0" smtClean="0"/>
              <a:t>Removing Rows Using the DELETE Statement</a:t>
            </a:r>
          </a:p>
          <a:p>
            <a:pPr lvl="1"/>
            <a:r>
              <a:rPr lang="en-US" b="1" dirty="0" smtClean="0"/>
              <a:t>Database </a:t>
            </a:r>
            <a:r>
              <a:rPr lang="en-US" b="1" dirty="0" smtClean="0"/>
              <a:t>Integrity</a:t>
            </a:r>
          </a:p>
          <a:p>
            <a:pPr lvl="1"/>
            <a:r>
              <a:rPr lang="en-US" b="1" dirty="0" smtClean="0"/>
              <a:t>Using Default Values</a:t>
            </a:r>
          </a:p>
          <a:p>
            <a:pPr lvl="1"/>
            <a:r>
              <a:rPr lang="en-US" b="1" dirty="0" smtClean="0"/>
              <a:t>Merging Rows Using </a:t>
            </a:r>
            <a:r>
              <a:rPr lang="en-US" b="1" dirty="0" smtClean="0"/>
              <a:t>MERGE</a:t>
            </a:r>
          </a:p>
          <a:p>
            <a:pPr lvl="1"/>
            <a:r>
              <a:rPr lang="en-US" b="1" dirty="0" smtClean="0"/>
              <a:t>Database Transactions</a:t>
            </a:r>
          </a:p>
          <a:p>
            <a:pPr lvl="1"/>
            <a:r>
              <a:rPr lang="en-US" b="1" dirty="0" smtClean="0"/>
              <a:t>Query Flashbacks</a:t>
            </a:r>
          </a:p>
          <a:p>
            <a:pPr lvl="1"/>
            <a:r>
              <a:rPr lang="en-US" b="1" dirty="0" smtClean="0"/>
              <a:t>Summary</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858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219200"/>
            <a:ext cx="8229600" cy="5105400"/>
          </a:xfrm>
        </p:spPr>
        <p:txBody>
          <a:bodyPr>
            <a:normAutofit fontScale="85000" lnSpcReduction="10000"/>
          </a:bodyPr>
          <a:lstStyle/>
          <a:p>
            <a:r>
              <a:rPr lang="en-US" b="1" dirty="0" smtClean="0"/>
              <a:t>Committing and Rolling Back a Transaction</a:t>
            </a:r>
          </a:p>
          <a:p>
            <a:pPr lvl="1"/>
            <a:r>
              <a:rPr lang="en-US" dirty="0" smtClean="0"/>
              <a:t>To permanently record the results of the SQL statements in a transaction, you perform a </a:t>
            </a:r>
            <a:r>
              <a:rPr lang="en-US" i="1" dirty="0" smtClean="0"/>
              <a:t>commit </a:t>
            </a:r>
            <a:r>
              <a:rPr lang="en-US" dirty="0" smtClean="0"/>
              <a:t>with the COMMIT </a:t>
            </a:r>
            <a:r>
              <a:rPr lang="en-US" dirty="0" smtClean="0"/>
              <a:t>statement </a:t>
            </a:r>
          </a:p>
          <a:p>
            <a:pPr lvl="1"/>
            <a:r>
              <a:rPr lang="en-US" dirty="0" smtClean="0"/>
              <a:t>To </a:t>
            </a:r>
            <a:r>
              <a:rPr lang="en-US" dirty="0" smtClean="0"/>
              <a:t>undo the results of the SQL statements, you perform a </a:t>
            </a:r>
            <a:r>
              <a:rPr lang="en-US" i="1" dirty="0" smtClean="0"/>
              <a:t>rollback</a:t>
            </a:r>
            <a:r>
              <a:rPr lang="en-US" dirty="0" smtClean="0"/>
              <a:t> with the ROLLBACK statement, which resets all the rows back to what they were </a:t>
            </a:r>
            <a:r>
              <a:rPr lang="en-US" dirty="0" smtClean="0"/>
              <a:t>originally </a:t>
            </a:r>
          </a:p>
          <a:p>
            <a:pPr lvl="1"/>
            <a:r>
              <a:rPr lang="en-US" dirty="0" smtClean="0"/>
              <a:t>Any </a:t>
            </a:r>
            <a:r>
              <a:rPr lang="en-US" dirty="0" smtClean="0"/>
              <a:t>changes you make prior to performing a rollback will be undone, as long as you haven’t disconnected from the database </a:t>
            </a:r>
            <a:r>
              <a:rPr lang="en-US" dirty="0" smtClean="0"/>
              <a:t>beforehand</a:t>
            </a:r>
            <a:endParaRPr lang="en-US" dirty="0" smtClean="0"/>
          </a:p>
          <a:p>
            <a:pPr lvl="1"/>
            <a:r>
              <a:rPr lang="en-US" dirty="0" smtClean="0"/>
              <a:t>The following example adds a row to the customers table and then makes the change permanent by performing a </a:t>
            </a:r>
            <a:r>
              <a:rPr lang="en-US" dirty="0" smtClean="0"/>
              <a:t>COMMIT</a:t>
            </a:r>
            <a:endParaRPr lang="en-US" dirty="0" smtClean="0"/>
          </a:p>
          <a:p>
            <a:pPr lvl="1"/>
            <a:r>
              <a:rPr lang="en-US" b="1" dirty="0" smtClean="0"/>
              <a:t>INSERT INTO customers</a:t>
            </a:r>
            <a:r>
              <a:rPr lang="en-US" dirty="0" smtClean="0"/>
              <a:t> </a:t>
            </a:r>
            <a:r>
              <a:rPr lang="en-US" b="1" dirty="0" smtClean="0"/>
              <a:t>VALUES (6, 'Fred', 'Green', '01-JAN-1970', '800-555-1215');</a:t>
            </a:r>
            <a:r>
              <a:rPr lang="en-US" dirty="0" smtClean="0"/>
              <a:t> </a:t>
            </a:r>
            <a:endParaRPr lang="en-US" dirty="0" smtClean="0"/>
          </a:p>
          <a:p>
            <a:pPr lvl="1"/>
            <a:r>
              <a:rPr lang="en-US" dirty="0" smtClean="0"/>
              <a:t>1 </a:t>
            </a:r>
            <a:r>
              <a:rPr lang="en-US" dirty="0" smtClean="0"/>
              <a:t>row </a:t>
            </a:r>
            <a:r>
              <a:rPr lang="en-US" dirty="0" smtClean="0"/>
              <a:t>created </a:t>
            </a:r>
          </a:p>
          <a:p>
            <a:pPr lvl="1"/>
            <a:r>
              <a:rPr lang="en-US" b="1" dirty="0" smtClean="0"/>
              <a:t>COMMIT</a:t>
            </a:r>
            <a:r>
              <a:rPr lang="en-US" b="1" dirty="0" smtClean="0"/>
              <a:t>;</a:t>
            </a:r>
            <a:r>
              <a:rPr lang="en-US" dirty="0" smtClean="0"/>
              <a:t> </a:t>
            </a:r>
            <a:endParaRPr lang="en-US" dirty="0" smtClean="0"/>
          </a:p>
          <a:p>
            <a:pPr lvl="1"/>
            <a:r>
              <a:rPr lang="en-US" dirty="0" smtClean="0"/>
              <a:t>Commit complete</a:t>
            </a:r>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lnSpcReduction="10000"/>
          </a:bodyPr>
          <a:lstStyle/>
          <a:p>
            <a:r>
              <a:rPr lang="en-US" dirty="0" smtClean="0"/>
              <a:t>The following example updates a row in the customers table and then undoes the change by performing a ROLLBACK:</a:t>
            </a:r>
          </a:p>
          <a:p>
            <a:pPr lvl="1"/>
            <a:r>
              <a:rPr lang="en-US" b="1" dirty="0" smtClean="0"/>
              <a:t>UPDATE customers</a:t>
            </a:r>
            <a:r>
              <a:rPr lang="en-US" dirty="0" smtClean="0"/>
              <a:t> </a:t>
            </a:r>
            <a:r>
              <a:rPr lang="en-US" b="1" dirty="0" smtClean="0"/>
              <a:t>SET </a:t>
            </a:r>
            <a:r>
              <a:rPr lang="en-US" b="1" dirty="0" err="1" smtClean="0"/>
              <a:t>first_name</a:t>
            </a:r>
            <a:r>
              <a:rPr lang="en-US" b="1" dirty="0" smtClean="0"/>
              <a:t> = 'Edward'</a:t>
            </a:r>
            <a:r>
              <a:rPr lang="en-US" dirty="0" smtClean="0"/>
              <a:t> </a:t>
            </a:r>
            <a:r>
              <a:rPr lang="en-US" b="1" dirty="0" smtClean="0"/>
              <a:t>WHERE </a:t>
            </a:r>
            <a:r>
              <a:rPr lang="en-US" b="1" dirty="0" err="1" smtClean="0"/>
              <a:t>customer_id</a:t>
            </a:r>
            <a:r>
              <a:rPr lang="en-US" b="1" dirty="0" smtClean="0"/>
              <a:t> = 1;</a:t>
            </a:r>
            <a:r>
              <a:rPr lang="en-US" dirty="0" smtClean="0"/>
              <a:t> </a:t>
            </a:r>
            <a:endParaRPr lang="en-US" dirty="0" smtClean="0"/>
          </a:p>
          <a:p>
            <a:pPr lvl="1"/>
            <a:r>
              <a:rPr lang="en-US" dirty="0" smtClean="0"/>
              <a:t>1 </a:t>
            </a:r>
            <a:r>
              <a:rPr lang="en-US" dirty="0" smtClean="0"/>
              <a:t>row </a:t>
            </a:r>
            <a:r>
              <a:rPr lang="en-US" dirty="0" smtClean="0"/>
              <a:t>updated </a:t>
            </a:r>
          </a:p>
          <a:p>
            <a:pPr lvl="1"/>
            <a:r>
              <a:rPr lang="en-US" b="1" dirty="0" smtClean="0"/>
              <a:t>ROLLBACK</a:t>
            </a:r>
            <a:r>
              <a:rPr lang="en-US" b="1" dirty="0" smtClean="0"/>
              <a:t>;</a:t>
            </a:r>
            <a:r>
              <a:rPr lang="en-US" dirty="0" smtClean="0"/>
              <a:t> </a:t>
            </a:r>
            <a:endParaRPr lang="en-US" dirty="0" smtClean="0"/>
          </a:p>
          <a:p>
            <a:pPr lvl="1"/>
            <a:r>
              <a:rPr lang="en-US" dirty="0" smtClean="0"/>
              <a:t>Rollback complete</a:t>
            </a:r>
          </a:p>
          <a:p>
            <a:pPr lvl="1"/>
            <a:r>
              <a:rPr lang="en-US" dirty="0" smtClean="0"/>
              <a:t> </a:t>
            </a:r>
            <a:r>
              <a:rPr lang="en-US" dirty="0" smtClean="0"/>
              <a:t>You can verify the changes to the customers table using the following query:</a:t>
            </a:r>
          </a:p>
          <a:p>
            <a:pPr lvl="1"/>
            <a:r>
              <a:rPr lang="en-US" b="1" dirty="0" smtClean="0"/>
              <a:t>SELECT *</a:t>
            </a:r>
            <a:r>
              <a:rPr lang="en-US" dirty="0" smtClean="0"/>
              <a:t> </a:t>
            </a:r>
            <a:r>
              <a:rPr lang="en-US" b="1" dirty="0" smtClean="0"/>
              <a:t>FROM customers</a:t>
            </a:r>
            <a:r>
              <a:rPr lang="en-US" b="1" dirty="0" smtClean="0"/>
              <a:t>;</a:t>
            </a:r>
          </a:p>
          <a:p>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4098" name="Picture 2"/>
          <p:cNvPicPr>
            <a:picLocks noChangeAspect="1" noChangeArrowheads="1"/>
          </p:cNvPicPr>
          <p:nvPr/>
        </p:nvPicPr>
        <p:blipFill>
          <a:blip r:embed="rId2"/>
          <a:srcRect/>
          <a:stretch>
            <a:fillRect/>
          </a:stretch>
        </p:blipFill>
        <p:spPr bwMode="auto">
          <a:xfrm>
            <a:off x="457200" y="3048000"/>
            <a:ext cx="8382000" cy="299085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linds(horizontal)">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pPr lvl="1"/>
            <a:r>
              <a:rPr lang="en-US" dirty="0" smtClean="0"/>
              <a:t>Notice </a:t>
            </a:r>
            <a:endParaRPr lang="en-US" dirty="0" smtClean="0"/>
          </a:p>
          <a:p>
            <a:pPr lvl="2"/>
            <a:r>
              <a:rPr lang="en-US" dirty="0" smtClean="0"/>
              <a:t>that </a:t>
            </a:r>
            <a:r>
              <a:rPr lang="en-US" dirty="0" smtClean="0"/>
              <a:t>the result of the INSERT statement that added customer #6 is indeed made permanent by the COMMIT and </a:t>
            </a:r>
            <a:endParaRPr lang="en-US" dirty="0" smtClean="0"/>
          </a:p>
          <a:p>
            <a:pPr lvl="2"/>
            <a:r>
              <a:rPr lang="en-US" dirty="0" smtClean="0"/>
              <a:t>that </a:t>
            </a:r>
            <a:r>
              <a:rPr lang="en-US" dirty="0" smtClean="0"/>
              <a:t>the result of the UPDATE statement that changed the first name of customer #1 is undone by the </a:t>
            </a:r>
            <a:r>
              <a:rPr lang="en-US" dirty="0" smtClean="0"/>
              <a:t>ROLLBACK</a:t>
            </a:r>
          </a:p>
          <a:p>
            <a:pPr lvl="2"/>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r>
              <a:rPr lang="en-US" b="1" dirty="0" smtClean="0"/>
              <a:t>Starting and Ending a Transaction</a:t>
            </a:r>
          </a:p>
          <a:p>
            <a:pPr lvl="1"/>
            <a:r>
              <a:rPr lang="en-US" dirty="0" smtClean="0"/>
              <a:t>As mentioned, transactions are logical units of work you use to split up your database </a:t>
            </a:r>
            <a:r>
              <a:rPr lang="en-US" dirty="0" smtClean="0"/>
              <a:t>activities</a:t>
            </a:r>
          </a:p>
          <a:p>
            <a:pPr lvl="1"/>
            <a:r>
              <a:rPr lang="en-US" dirty="0" smtClean="0"/>
              <a:t> </a:t>
            </a:r>
            <a:r>
              <a:rPr lang="en-US" dirty="0" smtClean="0"/>
              <a:t>A transaction has both a beginning and an </a:t>
            </a:r>
            <a:r>
              <a:rPr lang="en-US" dirty="0" smtClean="0"/>
              <a:t>end </a:t>
            </a:r>
          </a:p>
          <a:p>
            <a:pPr lvl="1"/>
            <a:r>
              <a:rPr lang="en-US" dirty="0" smtClean="0"/>
              <a:t>it </a:t>
            </a:r>
            <a:r>
              <a:rPr lang="en-US" dirty="0" smtClean="0"/>
              <a:t>begins when one of the following events </a:t>
            </a:r>
            <a:r>
              <a:rPr lang="en-US" dirty="0" smtClean="0"/>
              <a:t>occurs</a:t>
            </a:r>
            <a:endParaRPr lang="en-US" dirty="0" smtClean="0"/>
          </a:p>
          <a:p>
            <a:pPr lvl="2"/>
            <a:r>
              <a:rPr lang="en-US" dirty="0" smtClean="0"/>
              <a:t>You connect to the database and perform the first DML </a:t>
            </a:r>
            <a:r>
              <a:rPr lang="en-US" dirty="0" smtClean="0"/>
              <a:t>statement</a:t>
            </a:r>
            <a:endParaRPr lang="en-US" dirty="0" smtClean="0"/>
          </a:p>
          <a:p>
            <a:pPr lvl="2"/>
            <a:r>
              <a:rPr lang="en-US" dirty="0" smtClean="0"/>
              <a:t>A previous transaction ends and you enter another DML </a:t>
            </a:r>
            <a:r>
              <a:rPr lang="en-US" dirty="0" smtClean="0"/>
              <a:t>statement</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r>
              <a:rPr lang="en-US" dirty="0" smtClean="0"/>
              <a:t>A transaction ends when one of the following events </a:t>
            </a:r>
            <a:r>
              <a:rPr lang="en-US" dirty="0" smtClean="0"/>
              <a:t>occurs</a:t>
            </a:r>
            <a:endParaRPr lang="en-US" dirty="0" smtClean="0"/>
          </a:p>
          <a:p>
            <a:pPr lvl="1"/>
            <a:r>
              <a:rPr lang="en-US" dirty="0" smtClean="0"/>
              <a:t>You perform a COMMIT or a ROLLBACK </a:t>
            </a:r>
            <a:r>
              <a:rPr lang="en-US" dirty="0" smtClean="0"/>
              <a:t>statement</a:t>
            </a:r>
            <a:endParaRPr lang="en-US" dirty="0" smtClean="0"/>
          </a:p>
          <a:p>
            <a:pPr lvl="1"/>
            <a:r>
              <a:rPr lang="en-US" dirty="0" smtClean="0"/>
              <a:t>You perform a DDL statement, such as a CREATE TABLE statement, in which case a COMMIT is automatically </a:t>
            </a:r>
            <a:r>
              <a:rPr lang="en-US" dirty="0" smtClean="0"/>
              <a:t>performed</a:t>
            </a:r>
            <a:endParaRPr lang="en-US" dirty="0" smtClean="0"/>
          </a:p>
          <a:p>
            <a:pPr lvl="1"/>
            <a:r>
              <a:rPr lang="en-US" dirty="0" smtClean="0"/>
              <a:t>You perform a DCL statement, such as a GRANT statement, in which case a COMMIT is automatically </a:t>
            </a:r>
            <a:r>
              <a:rPr lang="en-US" dirty="0" smtClean="0"/>
              <a:t>performed</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066800"/>
            <a:ext cx="8229600" cy="5257800"/>
          </a:xfrm>
        </p:spPr>
        <p:txBody>
          <a:bodyPr>
            <a:normAutofit fontScale="85000" lnSpcReduction="20000"/>
          </a:bodyPr>
          <a:lstStyle/>
          <a:p>
            <a:r>
              <a:rPr lang="en-US" dirty="0" smtClean="0"/>
              <a:t>You disconnect from the </a:t>
            </a:r>
            <a:r>
              <a:rPr lang="en-US" dirty="0" smtClean="0"/>
              <a:t>database </a:t>
            </a:r>
          </a:p>
          <a:p>
            <a:r>
              <a:rPr lang="en-US" dirty="0" smtClean="0"/>
              <a:t>If </a:t>
            </a:r>
            <a:r>
              <a:rPr lang="en-US" dirty="0" smtClean="0"/>
              <a:t>you exit SQL*Plus normally by entering the EXIT command, a COMMIT is automatically performed for </a:t>
            </a:r>
            <a:r>
              <a:rPr lang="en-US" dirty="0" smtClean="0"/>
              <a:t>you </a:t>
            </a:r>
          </a:p>
          <a:p>
            <a:r>
              <a:rPr lang="en-US" dirty="0" smtClean="0"/>
              <a:t>If </a:t>
            </a:r>
            <a:r>
              <a:rPr lang="en-US" dirty="0" smtClean="0"/>
              <a:t>SQL*Plus terminates abnormally—for </a:t>
            </a:r>
            <a:r>
              <a:rPr lang="en-US" dirty="0" smtClean="0"/>
              <a:t>example </a:t>
            </a:r>
          </a:p>
          <a:p>
            <a:pPr lvl="1"/>
            <a:r>
              <a:rPr lang="en-US" dirty="0" smtClean="0"/>
              <a:t>if </a:t>
            </a:r>
            <a:r>
              <a:rPr lang="en-US" dirty="0" smtClean="0"/>
              <a:t>the computer on which SQL*Plus was running were to crash—a ROLLBACK is automatically </a:t>
            </a:r>
            <a:r>
              <a:rPr lang="en-US" dirty="0" smtClean="0"/>
              <a:t>performed </a:t>
            </a:r>
          </a:p>
          <a:p>
            <a:pPr lvl="1"/>
            <a:r>
              <a:rPr lang="en-US" dirty="0" smtClean="0"/>
              <a:t>This </a:t>
            </a:r>
            <a:r>
              <a:rPr lang="en-US" dirty="0" smtClean="0"/>
              <a:t>applies to any program that accesses a </a:t>
            </a:r>
            <a:r>
              <a:rPr lang="en-US" dirty="0" smtClean="0"/>
              <a:t>database </a:t>
            </a:r>
          </a:p>
          <a:p>
            <a:pPr lvl="1"/>
            <a:r>
              <a:rPr lang="en-US" dirty="0" smtClean="0"/>
              <a:t>For </a:t>
            </a:r>
            <a:r>
              <a:rPr lang="en-US" dirty="0" smtClean="0"/>
              <a:t>example, if you wrote a Java program that accessed a database and your program crashed, a ROLLBACK would be automatically </a:t>
            </a:r>
            <a:r>
              <a:rPr lang="en-US" dirty="0" smtClean="0"/>
              <a:t>performed</a:t>
            </a:r>
            <a:endParaRPr lang="en-US" dirty="0" smtClean="0"/>
          </a:p>
          <a:p>
            <a:r>
              <a:rPr lang="en-US" dirty="0" smtClean="0"/>
              <a:t>You perform a DML statement that fails, in which case a ROLLBACK is automatically performed for that individual DML </a:t>
            </a:r>
            <a:r>
              <a:rPr lang="en-US" dirty="0" smtClean="0"/>
              <a:t>statement</a:t>
            </a:r>
            <a:endParaRPr lang="en-US" dirty="0" smtClean="0"/>
          </a:p>
          <a:p>
            <a:pPr lvl="1"/>
            <a:r>
              <a:rPr lang="en-US" dirty="0" smtClean="0"/>
              <a:t>Tip  It is considered poor practice not to explicitly commit or roll back your transactions once they are </a:t>
            </a:r>
            <a:r>
              <a:rPr lang="en-US" dirty="0" smtClean="0"/>
              <a:t>complete </a:t>
            </a:r>
          </a:p>
          <a:p>
            <a:pPr lvl="2"/>
            <a:r>
              <a:rPr lang="en-US" dirty="0" smtClean="0"/>
              <a:t>so </a:t>
            </a:r>
            <a:r>
              <a:rPr lang="en-US" dirty="0" smtClean="0"/>
              <a:t>make sure you perform a COMMIT or ROLLBACK at the end of your </a:t>
            </a:r>
            <a:r>
              <a:rPr lang="en-US" dirty="0" smtClean="0"/>
              <a:t>transactions</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447800"/>
            <a:ext cx="8229600" cy="4876800"/>
          </a:xfrm>
        </p:spPr>
        <p:txBody>
          <a:bodyPr>
            <a:normAutofit fontScale="92500" lnSpcReduction="10000"/>
          </a:bodyPr>
          <a:lstStyle/>
          <a:p>
            <a:r>
              <a:rPr lang="en-US" b="1" dirty="0" err="1" smtClean="0"/>
              <a:t>Savepoints</a:t>
            </a:r>
            <a:endParaRPr lang="en-US" b="1" dirty="0" smtClean="0"/>
          </a:p>
          <a:p>
            <a:pPr lvl="1"/>
            <a:r>
              <a:rPr lang="en-US" dirty="0" smtClean="0"/>
              <a:t>You can also set a </a:t>
            </a:r>
            <a:r>
              <a:rPr lang="en-US" i="1" dirty="0" err="1" smtClean="0"/>
              <a:t>savepoint</a:t>
            </a:r>
            <a:r>
              <a:rPr lang="en-US" dirty="0" smtClean="0"/>
              <a:t> at any point within a </a:t>
            </a:r>
            <a:r>
              <a:rPr lang="en-US" dirty="0" smtClean="0"/>
              <a:t>transaction</a:t>
            </a:r>
          </a:p>
          <a:p>
            <a:pPr lvl="1"/>
            <a:r>
              <a:rPr lang="en-US" dirty="0" smtClean="0"/>
              <a:t>These </a:t>
            </a:r>
            <a:r>
              <a:rPr lang="en-US" dirty="0" smtClean="0"/>
              <a:t>allow you to roll back changes to that </a:t>
            </a:r>
            <a:r>
              <a:rPr lang="en-US" dirty="0" smtClean="0"/>
              <a:t>point </a:t>
            </a:r>
          </a:p>
          <a:p>
            <a:pPr lvl="1"/>
            <a:r>
              <a:rPr lang="en-US" dirty="0" smtClean="0"/>
              <a:t>This </a:t>
            </a:r>
            <a:r>
              <a:rPr lang="en-US" dirty="0" smtClean="0"/>
              <a:t>might be useful if you have a very long transaction because if you make a mistake after you’ve set a </a:t>
            </a:r>
            <a:r>
              <a:rPr lang="en-US" dirty="0" err="1" smtClean="0"/>
              <a:t>savepoint</a:t>
            </a:r>
            <a:r>
              <a:rPr lang="en-US" dirty="0" smtClean="0"/>
              <a:t>, you don’t have to roll back the transaction all the way to the </a:t>
            </a:r>
            <a:r>
              <a:rPr lang="en-US" dirty="0" smtClean="0"/>
              <a:t>start</a:t>
            </a:r>
          </a:p>
          <a:p>
            <a:pPr lvl="1"/>
            <a:r>
              <a:rPr lang="en-US" dirty="0" smtClean="0"/>
              <a:t>You </a:t>
            </a:r>
            <a:r>
              <a:rPr lang="en-US" dirty="0" smtClean="0"/>
              <a:t>should use </a:t>
            </a:r>
            <a:r>
              <a:rPr lang="en-US" dirty="0" err="1" smtClean="0"/>
              <a:t>savepoints</a:t>
            </a:r>
            <a:r>
              <a:rPr lang="en-US" dirty="0" smtClean="0"/>
              <a:t> </a:t>
            </a:r>
            <a:r>
              <a:rPr lang="en-US" dirty="0" smtClean="0"/>
              <a:t>sparingly</a:t>
            </a:r>
          </a:p>
          <a:p>
            <a:pPr lvl="1"/>
            <a:r>
              <a:rPr lang="en-US" dirty="0" smtClean="0"/>
              <a:t> </a:t>
            </a:r>
            <a:r>
              <a:rPr lang="en-US" dirty="0" smtClean="0"/>
              <a:t>you might be better off restructuring your transaction into smaller transactions </a:t>
            </a:r>
            <a:r>
              <a:rPr lang="en-US" dirty="0" smtClean="0"/>
              <a:t>instead </a:t>
            </a:r>
          </a:p>
          <a:p>
            <a:pPr lvl="1"/>
            <a:r>
              <a:rPr lang="en-US" dirty="0" smtClean="0"/>
              <a:t>an </a:t>
            </a:r>
            <a:r>
              <a:rPr lang="en-US" dirty="0" smtClean="0"/>
              <a:t>example of using a </a:t>
            </a:r>
            <a:r>
              <a:rPr lang="en-US" dirty="0" err="1" smtClean="0"/>
              <a:t>savepoint</a:t>
            </a:r>
            <a:r>
              <a:rPr lang="en-US" dirty="0" smtClean="0"/>
              <a:t>, but before we begin, let’s check the details for product #1 and product #2:</a:t>
            </a:r>
          </a:p>
          <a:p>
            <a:r>
              <a:rPr lang="en-US" b="1" dirty="0" smtClean="0"/>
              <a:t>SELECT </a:t>
            </a:r>
            <a:r>
              <a:rPr lang="en-US" b="1" dirty="0" err="1" smtClean="0"/>
              <a:t>product_id</a:t>
            </a:r>
            <a:r>
              <a:rPr lang="en-US" b="1" dirty="0" smtClean="0"/>
              <a:t>, price</a:t>
            </a:r>
            <a:r>
              <a:rPr lang="en-US" dirty="0" smtClean="0"/>
              <a:t> </a:t>
            </a:r>
            <a:r>
              <a:rPr lang="en-US" b="1" dirty="0" smtClean="0"/>
              <a:t>FROM products</a:t>
            </a:r>
            <a:r>
              <a:rPr lang="en-US" dirty="0" smtClean="0"/>
              <a:t> </a:t>
            </a:r>
            <a:r>
              <a:rPr lang="en-US" b="1" dirty="0" smtClean="0"/>
              <a:t>WHERE </a:t>
            </a:r>
            <a:r>
              <a:rPr lang="en-US" b="1" dirty="0" err="1" smtClean="0"/>
              <a:t>product_id</a:t>
            </a:r>
            <a:r>
              <a:rPr lang="en-US" b="1" dirty="0" smtClean="0"/>
              <a:t> IN (1, 2);</a:t>
            </a:r>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5122" name="Picture 2"/>
          <p:cNvPicPr>
            <a:picLocks noChangeAspect="1" noChangeArrowheads="1"/>
          </p:cNvPicPr>
          <p:nvPr/>
        </p:nvPicPr>
        <p:blipFill>
          <a:blip r:embed="rId2"/>
          <a:srcRect/>
          <a:stretch>
            <a:fillRect/>
          </a:stretch>
        </p:blipFill>
        <p:spPr bwMode="auto">
          <a:xfrm>
            <a:off x="609601" y="1828800"/>
            <a:ext cx="8153400" cy="342900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linds(horizontal)">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066800"/>
            <a:ext cx="8229600" cy="5257800"/>
          </a:xfrm>
        </p:spPr>
        <p:txBody>
          <a:bodyPr>
            <a:normAutofit/>
          </a:bodyPr>
          <a:lstStyle/>
          <a:p>
            <a:pPr lvl="1"/>
            <a:r>
              <a:rPr lang="en-US" dirty="0" smtClean="0"/>
              <a:t>the </a:t>
            </a:r>
            <a:r>
              <a:rPr lang="en-US" dirty="0" smtClean="0"/>
              <a:t>price for product #1 is $19.95, and the price for product #2 is $</a:t>
            </a:r>
            <a:r>
              <a:rPr lang="en-US" dirty="0" smtClean="0"/>
              <a:t>30 </a:t>
            </a:r>
          </a:p>
          <a:p>
            <a:pPr lvl="1"/>
            <a:r>
              <a:rPr lang="en-US" dirty="0" smtClean="0"/>
              <a:t>Next</a:t>
            </a:r>
            <a:r>
              <a:rPr lang="en-US" dirty="0" smtClean="0"/>
              <a:t>, let’s increase the price of product #1 by 20 </a:t>
            </a:r>
            <a:r>
              <a:rPr lang="en-US" dirty="0" smtClean="0"/>
              <a:t>percent</a:t>
            </a:r>
            <a:endParaRPr lang="en-US" dirty="0" smtClean="0"/>
          </a:p>
          <a:p>
            <a:pPr lvl="2"/>
            <a:r>
              <a:rPr lang="en-US" dirty="0" smtClean="0"/>
              <a:t>UPDATE products SET price = price * 1.20 WHERE </a:t>
            </a:r>
            <a:r>
              <a:rPr lang="en-US" dirty="0" err="1" smtClean="0"/>
              <a:t>product_id</a:t>
            </a:r>
            <a:r>
              <a:rPr lang="en-US" dirty="0" smtClean="0"/>
              <a:t> = 1; Set a </a:t>
            </a:r>
            <a:r>
              <a:rPr lang="en-US" dirty="0" err="1" smtClean="0"/>
              <a:t>savepoint</a:t>
            </a:r>
            <a:r>
              <a:rPr lang="en-US" dirty="0" smtClean="0"/>
              <a:t> here named </a:t>
            </a:r>
            <a:r>
              <a:rPr lang="en-US" dirty="0" smtClean="0"/>
              <a:t>save1 </a:t>
            </a:r>
          </a:p>
          <a:p>
            <a:pPr lvl="2"/>
            <a:r>
              <a:rPr lang="en-US" dirty="0" smtClean="0"/>
              <a:t>This </a:t>
            </a:r>
            <a:r>
              <a:rPr lang="en-US" dirty="0" smtClean="0"/>
              <a:t>will allow you to roll back any further DML statements and preserve the previous UPDATE:</a:t>
            </a:r>
          </a:p>
          <a:p>
            <a:pPr lvl="1"/>
            <a:r>
              <a:rPr lang="en-US" dirty="0" smtClean="0"/>
              <a:t>SAVEPOINT save1; </a:t>
            </a:r>
            <a:endParaRPr lang="en-US" dirty="0" smtClean="0"/>
          </a:p>
          <a:p>
            <a:pPr lvl="2"/>
            <a:r>
              <a:rPr lang="en-US" dirty="0" smtClean="0"/>
              <a:t>Next</a:t>
            </a:r>
            <a:r>
              <a:rPr lang="en-US" dirty="0" smtClean="0"/>
              <a:t>, let’s increase the price of product #2 by 30 </a:t>
            </a:r>
            <a:r>
              <a:rPr lang="en-US" dirty="0" smtClean="0"/>
              <a:t>percent</a:t>
            </a:r>
            <a:endParaRPr lang="en-US" dirty="0" smtClean="0"/>
          </a:p>
          <a:p>
            <a:pPr lvl="2"/>
            <a:r>
              <a:rPr lang="en-US" dirty="0" smtClean="0"/>
              <a:t>UPDATE products SET price = price * 1.30 WHERE </a:t>
            </a:r>
            <a:r>
              <a:rPr lang="en-US" dirty="0" err="1" smtClean="0"/>
              <a:t>product_id</a:t>
            </a:r>
            <a:r>
              <a:rPr lang="en-US" dirty="0" smtClean="0"/>
              <a:t> = 2; Let’s check the prices of the two products, just to make sure everything’s set as we </a:t>
            </a:r>
            <a:r>
              <a:rPr lang="en-US" dirty="0" smtClean="0"/>
              <a:t>expect</a:t>
            </a:r>
            <a:endParaRPr lang="en-US" dirty="0" smtClean="0"/>
          </a:p>
          <a:p>
            <a:pPr lvl="2"/>
            <a:r>
              <a:rPr lang="en-US" b="1" dirty="0" smtClean="0"/>
              <a:t>SELECT </a:t>
            </a:r>
            <a:r>
              <a:rPr lang="en-US" b="1" dirty="0" err="1" smtClean="0"/>
              <a:t>product_id</a:t>
            </a:r>
            <a:r>
              <a:rPr lang="en-US" b="1" dirty="0" smtClean="0"/>
              <a:t>, price</a:t>
            </a:r>
            <a:r>
              <a:rPr lang="en-US" dirty="0" smtClean="0"/>
              <a:t> </a:t>
            </a:r>
            <a:r>
              <a:rPr lang="en-US" b="1" dirty="0" smtClean="0"/>
              <a:t>FROM products</a:t>
            </a:r>
            <a:r>
              <a:rPr lang="en-US" dirty="0" smtClean="0"/>
              <a:t> </a:t>
            </a:r>
            <a:r>
              <a:rPr lang="en-US" b="1" dirty="0" smtClean="0"/>
              <a:t>WHERE </a:t>
            </a:r>
            <a:r>
              <a:rPr lang="en-US" b="1" dirty="0" err="1" smtClean="0"/>
              <a:t>product_id</a:t>
            </a:r>
            <a:r>
              <a:rPr lang="en-US" b="1" dirty="0" smtClean="0"/>
              <a:t> IN (1, 2);</a:t>
            </a:r>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6146" name="Picture 2"/>
          <p:cNvPicPr>
            <a:picLocks noChangeAspect="1" noChangeArrowheads="1"/>
          </p:cNvPicPr>
          <p:nvPr/>
        </p:nvPicPr>
        <p:blipFill>
          <a:blip r:embed="rId2"/>
          <a:srcRect/>
          <a:stretch>
            <a:fillRect/>
          </a:stretch>
        </p:blipFill>
        <p:spPr bwMode="auto">
          <a:xfrm>
            <a:off x="762000" y="1143000"/>
            <a:ext cx="7924799" cy="441960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blinds(horizontal)">
                                      <p:cBhvr>
                                        <p:cTn id="7"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fontScale="92500" lnSpcReduction="10000"/>
          </a:bodyPr>
          <a:lstStyle/>
          <a:p>
            <a:r>
              <a:rPr lang="en-US" dirty="0" smtClean="0"/>
              <a:t>Everything looks good: </a:t>
            </a:r>
            <a:endParaRPr lang="en-US" dirty="0" smtClean="0"/>
          </a:p>
          <a:p>
            <a:pPr lvl="1"/>
            <a:r>
              <a:rPr lang="en-US" dirty="0" smtClean="0"/>
              <a:t>product </a:t>
            </a:r>
            <a:r>
              <a:rPr lang="en-US" dirty="0" smtClean="0"/>
              <a:t>#1’s price is 20 percent greater, and product #2’s price is 30 percent </a:t>
            </a:r>
            <a:r>
              <a:rPr lang="en-US" dirty="0" smtClean="0"/>
              <a:t>greater </a:t>
            </a:r>
          </a:p>
          <a:p>
            <a:pPr lvl="1"/>
            <a:r>
              <a:rPr lang="en-US" dirty="0" smtClean="0"/>
              <a:t>Okay</a:t>
            </a:r>
            <a:r>
              <a:rPr lang="en-US" dirty="0" smtClean="0"/>
              <a:t>, let’s roll back the transaction to the </a:t>
            </a:r>
            <a:r>
              <a:rPr lang="en-US" dirty="0" err="1" smtClean="0"/>
              <a:t>savepoint</a:t>
            </a:r>
            <a:r>
              <a:rPr lang="en-US" dirty="0" smtClean="0"/>
              <a:t> established earlier:</a:t>
            </a:r>
          </a:p>
          <a:p>
            <a:pPr lvl="1"/>
            <a:r>
              <a:rPr lang="en-US" dirty="0" smtClean="0"/>
              <a:t>ROLLBACK TO SAVEPOINT save1; </a:t>
            </a:r>
            <a:endParaRPr lang="en-US" dirty="0" smtClean="0"/>
          </a:p>
          <a:p>
            <a:pPr lvl="1"/>
            <a:r>
              <a:rPr lang="en-US" dirty="0" smtClean="0"/>
              <a:t>This </a:t>
            </a:r>
            <a:r>
              <a:rPr lang="en-US" dirty="0" smtClean="0"/>
              <a:t>should preserve the new price set for product #1, but it will roll back the price for product #2 to its original price before we began, because the </a:t>
            </a:r>
            <a:r>
              <a:rPr lang="en-US" dirty="0" err="1" smtClean="0"/>
              <a:t>savepoint</a:t>
            </a:r>
            <a:r>
              <a:rPr lang="en-US" dirty="0" smtClean="0"/>
              <a:t> was set before the change to product #2’s price was made:</a:t>
            </a:r>
          </a:p>
          <a:p>
            <a:pPr lvl="1"/>
            <a:r>
              <a:rPr lang="en-US" b="1" dirty="0" smtClean="0"/>
              <a:t>SELECT </a:t>
            </a:r>
            <a:r>
              <a:rPr lang="en-US" b="1" dirty="0" err="1" smtClean="0"/>
              <a:t>product_id</a:t>
            </a:r>
            <a:r>
              <a:rPr lang="en-US" b="1" dirty="0" smtClean="0"/>
              <a:t>, price</a:t>
            </a:r>
            <a:r>
              <a:rPr lang="en-US" dirty="0" smtClean="0"/>
              <a:t> </a:t>
            </a:r>
            <a:r>
              <a:rPr lang="en-US" b="1" dirty="0" smtClean="0"/>
              <a:t>FROM products</a:t>
            </a:r>
            <a:r>
              <a:rPr lang="en-US" dirty="0" smtClean="0"/>
              <a:t> </a:t>
            </a:r>
            <a:r>
              <a:rPr lang="en-US" b="1" dirty="0" smtClean="0"/>
              <a:t>WHERE </a:t>
            </a:r>
            <a:r>
              <a:rPr lang="en-US" b="1" dirty="0" err="1" smtClean="0"/>
              <a:t>product_id</a:t>
            </a:r>
            <a:r>
              <a:rPr lang="en-US" b="1" dirty="0" smtClean="0"/>
              <a:t> IN (1, 2);</a:t>
            </a:r>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7170" name="Picture 2"/>
          <p:cNvPicPr>
            <a:picLocks noChangeAspect="1" noChangeArrowheads="1"/>
          </p:cNvPicPr>
          <p:nvPr/>
        </p:nvPicPr>
        <p:blipFill>
          <a:blip r:embed="rId2"/>
          <a:srcRect/>
          <a:stretch>
            <a:fillRect/>
          </a:stretch>
        </p:blipFill>
        <p:spPr bwMode="auto">
          <a:xfrm>
            <a:off x="838200" y="2438400"/>
            <a:ext cx="7848599" cy="289560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blinds(horizontal)">
                                      <p:cBhvr>
                                        <p:cTn id="7" dur="5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r>
              <a:rPr lang="en-US" dirty="0" smtClean="0"/>
              <a:t>These are the expected results: </a:t>
            </a:r>
            <a:endParaRPr lang="en-US" dirty="0" smtClean="0"/>
          </a:p>
          <a:p>
            <a:pPr lvl="1"/>
            <a:r>
              <a:rPr lang="en-US" dirty="0" smtClean="0"/>
              <a:t>product </a:t>
            </a:r>
            <a:r>
              <a:rPr lang="en-US" dirty="0" smtClean="0"/>
              <a:t>#1’s new price is $23.94 and product #2’s price is back to the </a:t>
            </a:r>
            <a:r>
              <a:rPr lang="en-US" dirty="0" smtClean="0"/>
              <a:t>original </a:t>
            </a:r>
          </a:p>
          <a:p>
            <a:pPr lvl="1"/>
            <a:r>
              <a:rPr lang="en-US" dirty="0" smtClean="0"/>
              <a:t>Finally</a:t>
            </a:r>
            <a:r>
              <a:rPr lang="en-US" dirty="0" smtClean="0"/>
              <a:t>, roll back the entire </a:t>
            </a:r>
            <a:r>
              <a:rPr lang="en-US" dirty="0" smtClean="0"/>
              <a:t>transaction</a:t>
            </a:r>
            <a:endParaRPr lang="en-US" dirty="0" smtClean="0"/>
          </a:p>
          <a:p>
            <a:pPr lvl="1"/>
            <a:r>
              <a:rPr lang="en-US" dirty="0" smtClean="0"/>
              <a:t>ROLLBACK; </a:t>
            </a:r>
            <a:endParaRPr lang="en-US" dirty="0" smtClean="0"/>
          </a:p>
          <a:p>
            <a:pPr lvl="1"/>
            <a:r>
              <a:rPr lang="en-US" dirty="0" smtClean="0"/>
              <a:t>This </a:t>
            </a:r>
            <a:r>
              <a:rPr lang="en-US" dirty="0" smtClean="0"/>
              <a:t>rolls back the changes all the way to the start of the transaction and undoes the change made to the price of product #</a:t>
            </a:r>
            <a:r>
              <a:rPr lang="en-US" dirty="0" smtClean="0"/>
              <a:t>1</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19</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fontScale="85000" lnSpcReduction="20000"/>
          </a:bodyPr>
          <a:lstStyle/>
          <a:p>
            <a:r>
              <a:rPr lang="en-US" b="1" dirty="0" smtClean="0">
                <a:latin typeface="Arial" pitchFamily="34" charset="0"/>
                <a:cs typeface="Arial" pitchFamily="34" charset="0"/>
              </a:rPr>
              <a:t>Merging Rows Using MERGE</a:t>
            </a:r>
          </a:p>
          <a:p>
            <a:pPr lvl="1"/>
            <a:r>
              <a:rPr lang="en-US" dirty="0" smtClean="0">
                <a:latin typeface="Arial" pitchFamily="34" charset="0"/>
                <a:cs typeface="Arial" pitchFamily="34" charset="0"/>
              </a:rPr>
              <a:t>The Oracle9</a:t>
            </a:r>
            <a:r>
              <a:rPr lang="en-US" i="1" dirty="0" smtClean="0">
                <a:latin typeface="Arial" pitchFamily="34" charset="0"/>
                <a:cs typeface="Arial" pitchFamily="34" charset="0"/>
              </a:rPr>
              <a:t>i</a:t>
            </a:r>
            <a:r>
              <a:rPr lang="en-US" dirty="0" smtClean="0">
                <a:latin typeface="Arial" pitchFamily="34" charset="0"/>
                <a:cs typeface="Arial" pitchFamily="34" charset="0"/>
              </a:rPr>
              <a:t> database introduced the MERGE statement </a:t>
            </a:r>
            <a:endParaRPr lang="en-US" dirty="0" smtClean="0">
              <a:latin typeface="Arial" pitchFamily="34" charset="0"/>
              <a:cs typeface="Arial" pitchFamily="34" charset="0"/>
            </a:endParaRPr>
          </a:p>
          <a:p>
            <a:pPr lvl="2"/>
            <a:r>
              <a:rPr lang="en-US" dirty="0" smtClean="0">
                <a:latin typeface="Arial" pitchFamily="34" charset="0"/>
                <a:cs typeface="Arial" pitchFamily="34" charset="0"/>
              </a:rPr>
              <a:t>that </a:t>
            </a:r>
            <a:r>
              <a:rPr lang="en-US" dirty="0" smtClean="0">
                <a:latin typeface="Arial" pitchFamily="34" charset="0"/>
                <a:cs typeface="Arial" pitchFamily="34" charset="0"/>
              </a:rPr>
              <a:t>allows you to merge rows from one table into </a:t>
            </a:r>
            <a:r>
              <a:rPr lang="en-US" dirty="0" smtClean="0">
                <a:latin typeface="Arial" pitchFamily="34" charset="0"/>
                <a:cs typeface="Arial" pitchFamily="34" charset="0"/>
              </a:rPr>
              <a:t>another </a:t>
            </a:r>
          </a:p>
          <a:p>
            <a:pPr lvl="1"/>
            <a:r>
              <a:rPr lang="en-US" dirty="0" smtClean="0">
                <a:latin typeface="Arial" pitchFamily="34" charset="0"/>
                <a:cs typeface="Arial" pitchFamily="34" charset="0"/>
              </a:rPr>
              <a:t>For </a:t>
            </a:r>
            <a:r>
              <a:rPr lang="en-US" dirty="0" smtClean="0">
                <a:latin typeface="Arial" pitchFamily="34" charset="0"/>
                <a:cs typeface="Arial" pitchFamily="34" charset="0"/>
              </a:rPr>
              <a:t>example, you might want to merge changes to products listed in one table into the products </a:t>
            </a:r>
            <a:r>
              <a:rPr lang="en-US" dirty="0" smtClean="0">
                <a:latin typeface="Arial" pitchFamily="34" charset="0"/>
                <a:cs typeface="Arial" pitchFamily="34" charset="0"/>
              </a:rPr>
              <a:t>table</a:t>
            </a:r>
            <a:endParaRPr lang="en-US" dirty="0" smtClean="0">
              <a:latin typeface="Arial" pitchFamily="34" charset="0"/>
              <a:cs typeface="Arial" pitchFamily="34" charset="0"/>
            </a:endParaRPr>
          </a:p>
          <a:p>
            <a:pPr lvl="1"/>
            <a:r>
              <a:rPr lang="en-US" dirty="0" smtClean="0">
                <a:latin typeface="Arial" pitchFamily="34" charset="0"/>
                <a:cs typeface="Arial" pitchFamily="34" charset="0"/>
              </a:rPr>
              <a:t>The store schema contains a table named </a:t>
            </a:r>
            <a:r>
              <a:rPr lang="en-US" dirty="0" err="1" smtClean="0">
                <a:latin typeface="Arial" pitchFamily="34" charset="0"/>
                <a:cs typeface="Arial" pitchFamily="34" charset="0"/>
              </a:rPr>
              <a:t>product_changes</a:t>
            </a:r>
            <a:r>
              <a:rPr lang="en-US" dirty="0" smtClean="0">
                <a:latin typeface="Arial" pitchFamily="34" charset="0"/>
                <a:cs typeface="Arial" pitchFamily="34" charset="0"/>
              </a:rPr>
              <a:t> </a:t>
            </a:r>
            <a:endParaRPr lang="en-US" dirty="0" smtClean="0">
              <a:latin typeface="Arial" pitchFamily="34" charset="0"/>
              <a:cs typeface="Arial" pitchFamily="34" charset="0"/>
            </a:endParaRPr>
          </a:p>
          <a:p>
            <a:pPr lvl="2"/>
            <a:r>
              <a:rPr lang="en-US" dirty="0" smtClean="0">
                <a:latin typeface="Arial" pitchFamily="34" charset="0"/>
                <a:cs typeface="Arial" pitchFamily="34" charset="0"/>
              </a:rPr>
              <a:t>that </a:t>
            </a:r>
            <a:r>
              <a:rPr lang="en-US" dirty="0" smtClean="0">
                <a:latin typeface="Arial" pitchFamily="34" charset="0"/>
                <a:cs typeface="Arial" pitchFamily="34" charset="0"/>
              </a:rPr>
              <a:t>was created using the following CREATE TABLE statement in store_schema.sql:</a:t>
            </a:r>
          </a:p>
          <a:p>
            <a:pPr lvl="1"/>
            <a:r>
              <a:rPr lang="en-US" dirty="0" smtClean="0">
                <a:latin typeface="Arial" pitchFamily="34" charset="0"/>
                <a:cs typeface="Arial" pitchFamily="34" charset="0"/>
              </a:rPr>
              <a:t>CREATE TABLE </a:t>
            </a:r>
            <a:endParaRPr lang="en-US" dirty="0" smtClean="0">
              <a:latin typeface="Arial" pitchFamily="34" charset="0"/>
              <a:cs typeface="Arial" pitchFamily="34" charset="0"/>
            </a:endParaRPr>
          </a:p>
          <a:p>
            <a:pPr lvl="2"/>
            <a:r>
              <a:rPr lang="en-US" dirty="0" err="1" smtClean="0">
                <a:latin typeface="Arial" pitchFamily="34" charset="0"/>
                <a:cs typeface="Arial" pitchFamily="34" charset="0"/>
              </a:rPr>
              <a:t>product_changes</a:t>
            </a:r>
            <a:r>
              <a:rPr lang="en-US" dirty="0" smtClean="0">
                <a:latin typeface="Arial" pitchFamily="34" charset="0"/>
                <a:cs typeface="Arial" pitchFamily="34" charset="0"/>
              </a:rPr>
              <a:t> </a:t>
            </a:r>
            <a:r>
              <a:rPr lang="en-US" dirty="0" smtClean="0">
                <a:latin typeface="Arial" pitchFamily="34" charset="0"/>
                <a:cs typeface="Arial" pitchFamily="34" charset="0"/>
              </a:rPr>
              <a:t>(  </a:t>
            </a:r>
            <a:r>
              <a:rPr lang="en-US" dirty="0" err="1" smtClean="0">
                <a:latin typeface="Arial" pitchFamily="34" charset="0"/>
                <a:cs typeface="Arial" pitchFamily="34" charset="0"/>
              </a:rPr>
              <a:t>product_id</a:t>
            </a:r>
            <a:r>
              <a:rPr lang="en-US" dirty="0" smtClean="0">
                <a:latin typeface="Arial" pitchFamily="34" charset="0"/>
                <a:cs typeface="Arial" pitchFamily="34" charset="0"/>
              </a:rPr>
              <a:t> INTEGER    CONSTRAINT </a:t>
            </a:r>
            <a:r>
              <a:rPr lang="en-US" dirty="0" err="1" smtClean="0">
                <a:latin typeface="Arial" pitchFamily="34" charset="0"/>
                <a:cs typeface="Arial" pitchFamily="34" charset="0"/>
              </a:rPr>
              <a:t>prod_changes_pk</a:t>
            </a:r>
            <a:r>
              <a:rPr lang="en-US" dirty="0" smtClean="0">
                <a:latin typeface="Arial" pitchFamily="34" charset="0"/>
                <a:cs typeface="Arial" pitchFamily="34" charset="0"/>
              </a:rPr>
              <a:t> PRIMARY KEY,  </a:t>
            </a:r>
            <a:endParaRPr lang="en-US" dirty="0" smtClean="0">
              <a:latin typeface="Arial" pitchFamily="34" charset="0"/>
              <a:cs typeface="Arial" pitchFamily="34" charset="0"/>
            </a:endParaRPr>
          </a:p>
          <a:p>
            <a:pPr lvl="2"/>
            <a:r>
              <a:rPr lang="en-US" dirty="0" err="1" smtClean="0">
                <a:latin typeface="Arial" pitchFamily="34" charset="0"/>
                <a:cs typeface="Arial" pitchFamily="34" charset="0"/>
              </a:rPr>
              <a:t>product_type_id</a:t>
            </a:r>
            <a:r>
              <a:rPr lang="en-US" dirty="0" smtClean="0">
                <a:latin typeface="Arial" pitchFamily="34" charset="0"/>
                <a:cs typeface="Arial" pitchFamily="34" charset="0"/>
              </a:rPr>
              <a:t> </a:t>
            </a:r>
            <a:r>
              <a:rPr lang="en-US" dirty="0" smtClean="0">
                <a:latin typeface="Arial" pitchFamily="34" charset="0"/>
                <a:cs typeface="Arial" pitchFamily="34" charset="0"/>
              </a:rPr>
              <a:t>INTEGER    CONSTRAINT </a:t>
            </a:r>
            <a:r>
              <a:rPr lang="en-US" dirty="0" err="1" smtClean="0">
                <a:latin typeface="Arial" pitchFamily="34" charset="0"/>
                <a:cs typeface="Arial" pitchFamily="34" charset="0"/>
              </a:rPr>
              <a:t>prod_changes_fk_product_types</a:t>
            </a:r>
            <a:r>
              <a:rPr lang="en-US" dirty="0" smtClean="0">
                <a:latin typeface="Arial" pitchFamily="34" charset="0"/>
                <a:cs typeface="Arial" pitchFamily="34" charset="0"/>
              </a:rPr>
              <a:t>    REFERENCES </a:t>
            </a:r>
            <a:r>
              <a:rPr lang="en-US" dirty="0" err="1" smtClean="0">
                <a:latin typeface="Arial" pitchFamily="34" charset="0"/>
                <a:cs typeface="Arial" pitchFamily="34" charset="0"/>
              </a:rPr>
              <a:t>product_types</a:t>
            </a:r>
            <a:r>
              <a:rPr lang="en-US" dirty="0" smtClean="0">
                <a:latin typeface="Arial" pitchFamily="34" charset="0"/>
                <a:cs typeface="Arial" pitchFamily="34" charset="0"/>
              </a:rPr>
              <a:t>(</a:t>
            </a:r>
            <a:r>
              <a:rPr lang="en-US" dirty="0" err="1" smtClean="0">
                <a:latin typeface="Arial" pitchFamily="34" charset="0"/>
                <a:cs typeface="Arial" pitchFamily="34" charset="0"/>
              </a:rPr>
              <a:t>product_type_id</a:t>
            </a:r>
            <a:r>
              <a:rPr lang="en-US" dirty="0" smtClean="0">
                <a:latin typeface="Arial" pitchFamily="34" charset="0"/>
                <a:cs typeface="Arial" pitchFamily="34" charset="0"/>
              </a:rPr>
              <a:t>),  </a:t>
            </a:r>
            <a:endParaRPr lang="en-US" dirty="0" smtClean="0">
              <a:latin typeface="Arial" pitchFamily="34" charset="0"/>
              <a:cs typeface="Arial" pitchFamily="34" charset="0"/>
            </a:endParaRPr>
          </a:p>
          <a:p>
            <a:pPr lvl="2"/>
            <a:r>
              <a:rPr lang="en-US" dirty="0" smtClean="0">
                <a:latin typeface="Arial" pitchFamily="34" charset="0"/>
                <a:cs typeface="Arial" pitchFamily="34" charset="0"/>
              </a:rPr>
              <a:t>name </a:t>
            </a:r>
            <a:r>
              <a:rPr lang="en-US" dirty="0" smtClean="0">
                <a:latin typeface="Arial" pitchFamily="34" charset="0"/>
                <a:cs typeface="Arial" pitchFamily="34" charset="0"/>
              </a:rPr>
              <a:t>VARCHAR2(30) NOT NULL,  </a:t>
            </a:r>
            <a:endParaRPr lang="en-US" dirty="0" smtClean="0">
              <a:latin typeface="Arial" pitchFamily="34" charset="0"/>
              <a:cs typeface="Arial" pitchFamily="34" charset="0"/>
            </a:endParaRPr>
          </a:p>
          <a:p>
            <a:pPr lvl="2"/>
            <a:r>
              <a:rPr lang="en-US" dirty="0" smtClean="0">
                <a:latin typeface="Arial" pitchFamily="34" charset="0"/>
                <a:cs typeface="Arial" pitchFamily="34" charset="0"/>
              </a:rPr>
              <a:t>description </a:t>
            </a:r>
            <a:r>
              <a:rPr lang="en-US" dirty="0" smtClean="0">
                <a:latin typeface="Arial" pitchFamily="34" charset="0"/>
                <a:cs typeface="Arial" pitchFamily="34" charset="0"/>
              </a:rPr>
              <a:t>VARCHAR2(50),  price NUMBER(5, 2) );</a:t>
            </a:r>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295400"/>
            <a:ext cx="8229600" cy="5029200"/>
          </a:xfrm>
        </p:spPr>
        <p:txBody>
          <a:bodyPr>
            <a:normAutofit fontScale="92500" lnSpcReduction="20000"/>
          </a:bodyPr>
          <a:lstStyle/>
          <a:p>
            <a:r>
              <a:rPr lang="en-US" b="1" dirty="0" smtClean="0"/>
              <a:t>ACID Transaction Properties</a:t>
            </a:r>
          </a:p>
          <a:p>
            <a:pPr lvl="1"/>
            <a:r>
              <a:rPr lang="en-US" dirty="0" smtClean="0"/>
              <a:t>Earlier, I defined a transaction as being a </a:t>
            </a:r>
            <a:r>
              <a:rPr lang="en-US" i="1" dirty="0" smtClean="0"/>
              <a:t>logical unit of work</a:t>
            </a:r>
            <a:r>
              <a:rPr lang="en-US" dirty="0" smtClean="0"/>
              <a:t>, that is, a grouping of related SQL statements that are either committed or rolled back as one </a:t>
            </a:r>
            <a:r>
              <a:rPr lang="en-US" dirty="0" smtClean="0"/>
              <a:t>unit</a:t>
            </a:r>
          </a:p>
          <a:p>
            <a:pPr lvl="2"/>
            <a:r>
              <a:rPr lang="en-US" dirty="0" smtClean="0"/>
              <a:t>One </a:t>
            </a:r>
            <a:r>
              <a:rPr lang="en-US" dirty="0" smtClean="0"/>
              <a:t>example of this is a transfer of money from one bank account to another using two UPDATE </a:t>
            </a:r>
            <a:r>
              <a:rPr lang="en-US" dirty="0" smtClean="0"/>
              <a:t>statements </a:t>
            </a:r>
          </a:p>
          <a:p>
            <a:pPr lvl="2"/>
            <a:r>
              <a:rPr lang="en-US" dirty="0" smtClean="0"/>
              <a:t>one </a:t>
            </a:r>
            <a:r>
              <a:rPr lang="en-US" dirty="0" smtClean="0"/>
              <a:t>that takes money out of one account, and another that puts that money into a different </a:t>
            </a:r>
            <a:r>
              <a:rPr lang="en-US" dirty="0" smtClean="0"/>
              <a:t>account </a:t>
            </a:r>
          </a:p>
          <a:p>
            <a:pPr lvl="1"/>
            <a:r>
              <a:rPr lang="en-US" dirty="0" smtClean="0"/>
              <a:t>Both </a:t>
            </a:r>
            <a:r>
              <a:rPr lang="en-US" dirty="0" smtClean="0"/>
              <a:t>UPDATE statements may be considered to be a single transaction because both statements must be either committed or rolled back together; otherwise, money might be </a:t>
            </a:r>
            <a:r>
              <a:rPr lang="en-US" dirty="0" smtClean="0"/>
              <a:t>lost</a:t>
            </a:r>
            <a:endParaRPr lang="en-US" dirty="0" smtClean="0"/>
          </a:p>
          <a:p>
            <a:pPr lvl="1"/>
            <a:r>
              <a:rPr lang="en-US" dirty="0" smtClean="0"/>
              <a:t>Database theory has a more rigorous definition of a transaction and states that a transaction </a:t>
            </a:r>
            <a:endParaRPr lang="en-US" dirty="0" smtClean="0"/>
          </a:p>
          <a:p>
            <a:pPr lvl="2"/>
            <a:r>
              <a:rPr lang="en-US" dirty="0" smtClean="0"/>
              <a:t>has </a:t>
            </a:r>
            <a:r>
              <a:rPr lang="en-US" dirty="0" smtClean="0"/>
              <a:t>four fundamental </a:t>
            </a:r>
            <a:r>
              <a:rPr lang="en-US" dirty="0" smtClean="0"/>
              <a:t>properties </a:t>
            </a:r>
          </a:p>
          <a:p>
            <a:pPr lvl="2"/>
            <a:r>
              <a:rPr lang="en-US" dirty="0" smtClean="0"/>
              <a:t>known </a:t>
            </a:r>
            <a:r>
              <a:rPr lang="en-US" dirty="0" smtClean="0"/>
              <a:t>as </a:t>
            </a:r>
            <a:r>
              <a:rPr lang="en-US" i="1" dirty="0" smtClean="0"/>
              <a:t>ACID</a:t>
            </a:r>
            <a:r>
              <a:rPr lang="en-US" dirty="0" smtClean="0"/>
              <a:t> properties</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295400"/>
            <a:ext cx="8229600" cy="5029200"/>
          </a:xfrm>
        </p:spPr>
        <p:txBody>
          <a:bodyPr>
            <a:normAutofit fontScale="77500" lnSpcReduction="20000"/>
          </a:bodyPr>
          <a:lstStyle/>
          <a:p>
            <a:r>
              <a:rPr lang="en-US" b="1" dirty="0" smtClean="0"/>
              <a:t>Atomicity</a:t>
            </a:r>
            <a:r>
              <a:rPr lang="en-US" dirty="0" smtClean="0"/>
              <a:t>  </a:t>
            </a:r>
            <a:endParaRPr lang="en-US" dirty="0" smtClean="0"/>
          </a:p>
          <a:p>
            <a:pPr lvl="1"/>
            <a:r>
              <a:rPr lang="en-US" dirty="0" smtClean="0"/>
              <a:t>Transactions </a:t>
            </a:r>
            <a:r>
              <a:rPr lang="en-US" dirty="0" smtClean="0"/>
              <a:t>are committed or rolled back as a group, and are atomic, meaning that all SQL statements contained in a transaction are considered to be a single indivisible </a:t>
            </a:r>
            <a:r>
              <a:rPr lang="en-US" dirty="0" smtClean="0"/>
              <a:t>unit</a:t>
            </a:r>
            <a:endParaRPr lang="en-US" dirty="0" smtClean="0"/>
          </a:p>
          <a:p>
            <a:r>
              <a:rPr lang="en-US" b="1" dirty="0" smtClean="0"/>
              <a:t>Consistency</a:t>
            </a:r>
            <a:r>
              <a:rPr lang="en-US" dirty="0" smtClean="0"/>
              <a:t>  </a:t>
            </a:r>
            <a:endParaRPr lang="en-US" dirty="0" smtClean="0"/>
          </a:p>
          <a:p>
            <a:pPr lvl="1"/>
            <a:r>
              <a:rPr lang="en-US" dirty="0" smtClean="0"/>
              <a:t>Transactions </a:t>
            </a:r>
            <a:r>
              <a:rPr lang="en-US" dirty="0" smtClean="0"/>
              <a:t>ensure that the database state remains consistent, meaning that the database starts at one consistent state and ends in another consistent state when the transaction </a:t>
            </a:r>
            <a:r>
              <a:rPr lang="en-US" dirty="0" smtClean="0"/>
              <a:t>finishes</a:t>
            </a:r>
            <a:endParaRPr lang="en-US" dirty="0" smtClean="0"/>
          </a:p>
          <a:p>
            <a:r>
              <a:rPr lang="en-US" b="1" dirty="0" smtClean="0"/>
              <a:t>Isolation</a:t>
            </a:r>
            <a:r>
              <a:rPr lang="en-US" dirty="0" smtClean="0"/>
              <a:t>  </a:t>
            </a:r>
            <a:r>
              <a:rPr lang="en-US" dirty="0" smtClean="0"/>
              <a:t/>
            </a:r>
            <a:br>
              <a:rPr lang="en-US" dirty="0" smtClean="0"/>
            </a:br>
            <a:r>
              <a:rPr lang="en-US" dirty="0" smtClean="0"/>
              <a:t>	Separate </a:t>
            </a:r>
            <a:r>
              <a:rPr lang="en-US" dirty="0" smtClean="0"/>
              <a:t>transactions should appear to run without interfering with each </a:t>
            </a:r>
            <a:r>
              <a:rPr lang="en-US" dirty="0" smtClean="0"/>
              <a:t>other</a:t>
            </a:r>
            <a:endParaRPr lang="en-US" dirty="0" smtClean="0"/>
          </a:p>
          <a:p>
            <a:r>
              <a:rPr lang="en-US" b="1" dirty="0" smtClean="0"/>
              <a:t>Durability</a:t>
            </a:r>
            <a:r>
              <a:rPr lang="en-US" dirty="0" smtClean="0"/>
              <a:t>  </a:t>
            </a:r>
            <a:endParaRPr lang="en-US" dirty="0" smtClean="0"/>
          </a:p>
          <a:p>
            <a:pPr lvl="1"/>
            <a:r>
              <a:rPr lang="en-US" dirty="0" smtClean="0"/>
              <a:t>Once </a:t>
            </a:r>
            <a:r>
              <a:rPr lang="en-US" dirty="0" smtClean="0"/>
              <a:t>a transaction has been committed, the database changes are preserved, even if the machine on which the database software runs later </a:t>
            </a:r>
            <a:r>
              <a:rPr lang="en-US" dirty="0" smtClean="0"/>
              <a:t>crashes</a:t>
            </a:r>
            <a:endParaRPr lang="en-US" dirty="0" smtClean="0"/>
          </a:p>
          <a:p>
            <a:r>
              <a:rPr lang="en-US" dirty="0" smtClean="0"/>
              <a:t>The Oracle database software ensures that each transaction possesses these ACID properties and has extensive recovery facilities for restoring databases that may have crashed for one reason or </a:t>
            </a:r>
            <a:r>
              <a:rPr lang="en-US" dirty="0" smtClean="0"/>
              <a:t>another</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21</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15112"/>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219200"/>
            <a:ext cx="8229600" cy="5105400"/>
          </a:xfrm>
        </p:spPr>
        <p:txBody>
          <a:bodyPr>
            <a:normAutofit/>
          </a:bodyPr>
          <a:lstStyle/>
          <a:p>
            <a:r>
              <a:rPr lang="en-US" b="1" dirty="0" smtClean="0"/>
              <a:t>Concurrent Transactions</a:t>
            </a:r>
          </a:p>
          <a:p>
            <a:pPr lvl="1"/>
            <a:r>
              <a:rPr lang="en-US" dirty="0" smtClean="0"/>
              <a:t>The Oracle database supports many users </a:t>
            </a:r>
            <a:endParaRPr lang="en-US" dirty="0" smtClean="0"/>
          </a:p>
          <a:p>
            <a:pPr lvl="2"/>
            <a:r>
              <a:rPr lang="en-US" dirty="0" smtClean="0"/>
              <a:t>interacting </a:t>
            </a:r>
            <a:r>
              <a:rPr lang="en-US" dirty="0" smtClean="0"/>
              <a:t>with the database at the same time, with each user running their own transactions at the same </a:t>
            </a:r>
            <a:r>
              <a:rPr lang="en-US" dirty="0" smtClean="0"/>
              <a:t>time </a:t>
            </a:r>
          </a:p>
          <a:p>
            <a:pPr lvl="2"/>
            <a:r>
              <a:rPr lang="en-US" dirty="0" smtClean="0"/>
              <a:t>These </a:t>
            </a:r>
            <a:r>
              <a:rPr lang="en-US" dirty="0" smtClean="0"/>
              <a:t>transactions are known as </a:t>
            </a:r>
            <a:r>
              <a:rPr lang="en-US" i="1" dirty="0" smtClean="0"/>
              <a:t>concurrent</a:t>
            </a:r>
            <a:r>
              <a:rPr lang="en-US" dirty="0" smtClean="0"/>
              <a:t> transactions.</a:t>
            </a:r>
          </a:p>
          <a:p>
            <a:pPr lvl="1"/>
            <a:r>
              <a:rPr lang="en-US" dirty="0" smtClean="0"/>
              <a:t>If users are running transactions that affect the same </a:t>
            </a:r>
            <a:r>
              <a:rPr lang="en-US" dirty="0" smtClean="0"/>
              <a:t>table </a:t>
            </a:r>
          </a:p>
          <a:p>
            <a:pPr lvl="2"/>
            <a:r>
              <a:rPr lang="en-US" dirty="0" smtClean="0"/>
              <a:t>the </a:t>
            </a:r>
            <a:r>
              <a:rPr lang="en-US" dirty="0" smtClean="0"/>
              <a:t>effects of those transactions are separated from each other until a COMMIT is </a:t>
            </a:r>
            <a:r>
              <a:rPr lang="en-US" dirty="0" smtClean="0"/>
              <a:t>performed </a:t>
            </a:r>
          </a:p>
          <a:p>
            <a:pPr lvl="1"/>
            <a:r>
              <a:rPr lang="en-US" dirty="0" smtClean="0"/>
              <a:t>The </a:t>
            </a:r>
            <a:r>
              <a:rPr lang="en-US" dirty="0" smtClean="0"/>
              <a:t>following sequence of </a:t>
            </a:r>
            <a:r>
              <a:rPr lang="en-US" dirty="0" smtClean="0"/>
              <a:t>events </a:t>
            </a:r>
          </a:p>
          <a:p>
            <a:pPr lvl="2"/>
            <a:r>
              <a:rPr lang="en-US" dirty="0" smtClean="0"/>
              <a:t>based </a:t>
            </a:r>
            <a:r>
              <a:rPr lang="en-US" dirty="0" smtClean="0"/>
              <a:t>on two transactions named </a:t>
            </a:r>
            <a:endParaRPr lang="en-US" dirty="0" smtClean="0"/>
          </a:p>
          <a:p>
            <a:pPr lvl="2"/>
            <a:r>
              <a:rPr lang="en-US" dirty="0" smtClean="0"/>
              <a:t>T1 </a:t>
            </a:r>
            <a:r>
              <a:rPr lang="en-US" dirty="0" smtClean="0"/>
              <a:t>and T2 accessing the customers table, illustrates the separation of </a:t>
            </a:r>
            <a:r>
              <a:rPr lang="en-US" dirty="0" smtClean="0"/>
              <a:t>transactions</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22</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normAutofit/>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524000"/>
            <a:ext cx="8229600" cy="4800600"/>
          </a:xfrm>
        </p:spPr>
        <p:txBody>
          <a:bodyPr>
            <a:normAutofit lnSpcReduction="10000"/>
          </a:bodyPr>
          <a:lstStyle/>
          <a:p>
            <a:r>
              <a:rPr lang="en-US" dirty="0" smtClean="0"/>
              <a:t>T1 and T2 perform a SELECT that retrieves all the rows from the customers </a:t>
            </a:r>
            <a:r>
              <a:rPr lang="en-US" dirty="0" smtClean="0"/>
              <a:t>table</a:t>
            </a:r>
            <a:endParaRPr lang="en-US" dirty="0" smtClean="0"/>
          </a:p>
          <a:p>
            <a:r>
              <a:rPr lang="en-US" dirty="0" smtClean="0"/>
              <a:t>T1 performs an INSERT to add a row in the customers table, but T1 doesn’t perform a </a:t>
            </a:r>
            <a:r>
              <a:rPr lang="en-US" dirty="0" smtClean="0"/>
              <a:t>COMMIT</a:t>
            </a:r>
            <a:endParaRPr lang="en-US" dirty="0" smtClean="0"/>
          </a:p>
          <a:p>
            <a:r>
              <a:rPr lang="en-US" dirty="0" smtClean="0"/>
              <a:t>T2 performs another SELECT and retrieves the same rows as those in step </a:t>
            </a:r>
            <a:r>
              <a:rPr lang="en-US" dirty="0" smtClean="0"/>
              <a:t>1 </a:t>
            </a:r>
          </a:p>
          <a:p>
            <a:pPr lvl="1"/>
            <a:r>
              <a:rPr lang="en-US" dirty="0" smtClean="0"/>
              <a:t>T2 </a:t>
            </a:r>
            <a:r>
              <a:rPr lang="en-US" dirty="0" smtClean="0"/>
              <a:t>doesn’t “see” the new row added by T1 in step </a:t>
            </a:r>
            <a:r>
              <a:rPr lang="en-US" dirty="0" smtClean="0"/>
              <a:t>2</a:t>
            </a:r>
            <a:endParaRPr lang="en-US" dirty="0" smtClean="0"/>
          </a:p>
          <a:p>
            <a:r>
              <a:rPr lang="en-US" dirty="0" smtClean="0"/>
              <a:t>T1 finally performs a COMMIT to permanently record the new row added in step </a:t>
            </a:r>
            <a:r>
              <a:rPr lang="en-US" dirty="0" smtClean="0"/>
              <a:t>2</a:t>
            </a:r>
            <a:endParaRPr lang="en-US" dirty="0" smtClean="0"/>
          </a:p>
          <a:p>
            <a:r>
              <a:rPr lang="en-US" dirty="0" smtClean="0"/>
              <a:t>T2 performs another SELECT and finally sees the new row added by </a:t>
            </a:r>
            <a:r>
              <a:rPr lang="en-US" dirty="0" smtClean="0"/>
              <a:t>T1</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295400"/>
            <a:ext cx="8229600" cy="5029200"/>
          </a:xfrm>
        </p:spPr>
        <p:txBody>
          <a:bodyPr>
            <a:normAutofit fontScale="92500"/>
          </a:bodyPr>
          <a:lstStyle/>
          <a:p>
            <a:pPr lvl="1"/>
            <a:r>
              <a:rPr lang="en-US" dirty="0" smtClean="0"/>
              <a:t>To summarize: </a:t>
            </a:r>
            <a:endParaRPr lang="en-US" dirty="0" smtClean="0"/>
          </a:p>
          <a:p>
            <a:pPr lvl="2"/>
            <a:r>
              <a:rPr lang="en-US" dirty="0" smtClean="0"/>
              <a:t>T2 </a:t>
            </a:r>
            <a:r>
              <a:rPr lang="en-US" dirty="0" smtClean="0"/>
              <a:t>doesn’t see the changes made by T1 until T1 commits its </a:t>
            </a:r>
            <a:r>
              <a:rPr lang="en-US" dirty="0" smtClean="0"/>
              <a:t>changes </a:t>
            </a:r>
          </a:p>
          <a:p>
            <a:pPr lvl="2"/>
            <a:r>
              <a:rPr lang="en-US" dirty="0" smtClean="0"/>
              <a:t>This </a:t>
            </a:r>
            <a:r>
              <a:rPr lang="en-US" dirty="0" smtClean="0"/>
              <a:t>is the default level of isolation between </a:t>
            </a:r>
            <a:r>
              <a:rPr lang="en-US" dirty="0" smtClean="0"/>
              <a:t>transactions</a:t>
            </a:r>
          </a:p>
          <a:p>
            <a:pPr lvl="2"/>
            <a:r>
              <a:rPr lang="en-US" dirty="0" smtClean="0"/>
              <a:t>As </a:t>
            </a:r>
            <a:r>
              <a:rPr lang="en-US" dirty="0" smtClean="0"/>
              <a:t>you’ll learn later in the section “Transaction Isolation Levels,” you can change this level of </a:t>
            </a:r>
            <a:r>
              <a:rPr lang="en-US" dirty="0" smtClean="0"/>
              <a:t>isolation</a:t>
            </a:r>
            <a:endParaRPr lang="en-US" dirty="0" smtClean="0"/>
          </a:p>
          <a:p>
            <a:pPr lvl="1"/>
            <a:r>
              <a:rPr lang="en-US" dirty="0" smtClean="0"/>
              <a:t>Table </a:t>
            </a:r>
            <a:r>
              <a:rPr lang="en-US" dirty="0" smtClean="0"/>
              <a:t>shows example SQL statements that further illustrate concurrent </a:t>
            </a:r>
            <a:r>
              <a:rPr lang="en-US" dirty="0" smtClean="0"/>
              <a:t>transactions </a:t>
            </a:r>
          </a:p>
          <a:p>
            <a:pPr lvl="2"/>
            <a:r>
              <a:rPr lang="en-US" dirty="0" smtClean="0"/>
              <a:t>The </a:t>
            </a:r>
            <a:r>
              <a:rPr lang="en-US" dirty="0" smtClean="0"/>
              <a:t>table shows the interleaved order in which statements are to be performed by two transactions named T1 and </a:t>
            </a:r>
            <a:r>
              <a:rPr lang="en-US" dirty="0" smtClean="0"/>
              <a:t>T2</a:t>
            </a:r>
          </a:p>
          <a:p>
            <a:pPr lvl="2"/>
            <a:r>
              <a:rPr lang="en-US" dirty="0" smtClean="0"/>
              <a:t>T1 </a:t>
            </a:r>
            <a:r>
              <a:rPr lang="en-US" dirty="0" smtClean="0"/>
              <a:t>retrieves rows, adds a row, and updates a row in the customers </a:t>
            </a:r>
            <a:r>
              <a:rPr lang="en-US" dirty="0" smtClean="0"/>
              <a:t>table </a:t>
            </a:r>
          </a:p>
          <a:p>
            <a:pPr lvl="2"/>
            <a:r>
              <a:rPr lang="en-US" dirty="0" smtClean="0"/>
              <a:t>T2 </a:t>
            </a:r>
            <a:r>
              <a:rPr lang="en-US" dirty="0" smtClean="0"/>
              <a:t>retrieves rows from the customers </a:t>
            </a:r>
            <a:r>
              <a:rPr lang="en-US" dirty="0" smtClean="0"/>
              <a:t>table </a:t>
            </a:r>
          </a:p>
          <a:p>
            <a:pPr lvl="2"/>
            <a:r>
              <a:rPr lang="en-US" dirty="0" smtClean="0"/>
              <a:t>T2 </a:t>
            </a:r>
            <a:r>
              <a:rPr lang="en-US" dirty="0" smtClean="0"/>
              <a:t>doesn’t see the changes made by T1 until T1 commits its </a:t>
            </a:r>
            <a:r>
              <a:rPr lang="en-US" dirty="0" smtClean="0"/>
              <a:t>changes</a:t>
            </a:r>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24</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8194" name="Picture 2"/>
          <p:cNvPicPr>
            <a:picLocks noChangeAspect="1" noChangeArrowheads="1"/>
          </p:cNvPicPr>
          <p:nvPr/>
        </p:nvPicPr>
        <p:blipFill>
          <a:blip r:embed="rId2"/>
          <a:srcRect/>
          <a:stretch>
            <a:fillRect/>
          </a:stretch>
        </p:blipFill>
        <p:spPr bwMode="auto">
          <a:xfrm>
            <a:off x="228600" y="1143000"/>
            <a:ext cx="8763000" cy="510540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blinds(horizontal)">
                                      <p:cBhvr>
                                        <p:cTn id="7" dur="500"/>
                                        <p:tgtEl>
                                          <p:spTgt spid="8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pPr lvl="1"/>
            <a:r>
              <a:rPr lang="en-US" dirty="0" smtClean="0"/>
              <a:t>You can enter the statements shown in </a:t>
            </a:r>
            <a:r>
              <a:rPr lang="en-US" dirty="0" smtClean="0">
                <a:hlinkClick r:id="" action="ppaction://hlinkfile"/>
              </a:rPr>
              <a:t>Table </a:t>
            </a:r>
            <a:r>
              <a:rPr lang="en-US" dirty="0" smtClean="0"/>
              <a:t> </a:t>
            </a:r>
          </a:p>
          <a:p>
            <a:pPr lvl="2"/>
            <a:r>
              <a:rPr lang="en-US" dirty="0" smtClean="0"/>
              <a:t>and </a:t>
            </a:r>
            <a:r>
              <a:rPr lang="en-US" dirty="0" smtClean="0"/>
              <a:t>see their results by starting two separate SQL*Plus sessions and connect as the store user for both </a:t>
            </a:r>
            <a:r>
              <a:rPr lang="en-US" dirty="0" smtClean="0"/>
              <a:t>sessions </a:t>
            </a:r>
          </a:p>
          <a:p>
            <a:pPr lvl="2"/>
            <a:r>
              <a:rPr lang="en-US" dirty="0" smtClean="0"/>
              <a:t>Enter </a:t>
            </a:r>
            <a:r>
              <a:rPr lang="en-US" dirty="0" smtClean="0"/>
              <a:t>the statements in the interleaved order shown in the table into the SQL*Plus </a:t>
            </a:r>
            <a:r>
              <a:rPr lang="en-US" dirty="0" smtClean="0"/>
              <a:t>sessions</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25</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990600"/>
            <a:ext cx="8229600" cy="5334000"/>
          </a:xfrm>
        </p:spPr>
        <p:txBody>
          <a:bodyPr>
            <a:normAutofit lnSpcReduction="10000"/>
          </a:bodyPr>
          <a:lstStyle/>
          <a:p>
            <a:r>
              <a:rPr lang="en-US" b="1" dirty="0" smtClean="0"/>
              <a:t>Transaction Locking</a:t>
            </a:r>
          </a:p>
          <a:p>
            <a:pPr lvl="1"/>
            <a:r>
              <a:rPr lang="en-US" dirty="0" smtClean="0"/>
              <a:t>To support concurrent transactions, an Oracle database must ensure that the data in the tables remains </a:t>
            </a:r>
            <a:r>
              <a:rPr lang="en-US" dirty="0" smtClean="0"/>
              <a:t>valid </a:t>
            </a:r>
          </a:p>
          <a:p>
            <a:pPr lvl="1"/>
            <a:r>
              <a:rPr lang="en-US" dirty="0" smtClean="0"/>
              <a:t>It </a:t>
            </a:r>
            <a:r>
              <a:rPr lang="en-US" dirty="0" smtClean="0"/>
              <a:t>does this through the use of </a:t>
            </a:r>
            <a:r>
              <a:rPr lang="en-US" i="1" dirty="0" smtClean="0"/>
              <a:t>locks</a:t>
            </a:r>
            <a:r>
              <a:rPr lang="en-US" dirty="0" smtClean="0"/>
              <a:t> </a:t>
            </a:r>
          </a:p>
          <a:p>
            <a:pPr lvl="1"/>
            <a:r>
              <a:rPr lang="en-US" dirty="0" smtClean="0"/>
              <a:t>Consider </a:t>
            </a:r>
            <a:r>
              <a:rPr lang="en-US" dirty="0" smtClean="0"/>
              <a:t>the following example in which two transactions named T1 and T2 attempt to modify customer #1 in the customers table:</a:t>
            </a:r>
          </a:p>
          <a:p>
            <a:pPr lvl="2"/>
            <a:r>
              <a:rPr lang="en-US" dirty="0" smtClean="0"/>
              <a:t>T1 performs an UPDATE to modify customer #1, but T1 doesn’t perform a </a:t>
            </a:r>
            <a:r>
              <a:rPr lang="en-US" dirty="0" smtClean="0"/>
              <a:t>COMMIT </a:t>
            </a:r>
          </a:p>
          <a:p>
            <a:pPr lvl="2"/>
            <a:r>
              <a:rPr lang="en-US" dirty="0" smtClean="0"/>
              <a:t>T1 </a:t>
            </a:r>
            <a:r>
              <a:rPr lang="en-US" dirty="0" smtClean="0"/>
              <a:t>is said to have “locked” the </a:t>
            </a:r>
            <a:r>
              <a:rPr lang="en-US" dirty="0" smtClean="0"/>
              <a:t>row</a:t>
            </a:r>
            <a:endParaRPr lang="en-US" dirty="0" smtClean="0"/>
          </a:p>
          <a:p>
            <a:pPr lvl="2"/>
            <a:r>
              <a:rPr lang="en-US" dirty="0" smtClean="0"/>
              <a:t>T2 also attempts to perform an UPDATE to modify customer #1, but since this row is already locked by T1, T2 is prevented from getting a lock on the </a:t>
            </a:r>
            <a:r>
              <a:rPr lang="en-US" dirty="0" smtClean="0"/>
              <a:t>row </a:t>
            </a:r>
          </a:p>
          <a:p>
            <a:pPr lvl="2"/>
            <a:r>
              <a:rPr lang="en-US" dirty="0" smtClean="0"/>
              <a:t>T2’s </a:t>
            </a:r>
            <a:r>
              <a:rPr lang="en-US" dirty="0" smtClean="0"/>
              <a:t>UPDATE statement has to wait until T1 ends and frees the lock on the </a:t>
            </a:r>
            <a:r>
              <a:rPr lang="en-US" dirty="0" smtClean="0"/>
              <a:t>row</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26</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371600"/>
            <a:ext cx="8229600" cy="4953000"/>
          </a:xfrm>
        </p:spPr>
        <p:txBody>
          <a:bodyPr>
            <a:normAutofit lnSpcReduction="10000"/>
          </a:bodyPr>
          <a:lstStyle/>
          <a:p>
            <a:r>
              <a:rPr lang="en-US" dirty="0" smtClean="0"/>
              <a:t>T1 ends by performing a COMMIT, thus freeing the lock on the </a:t>
            </a:r>
            <a:r>
              <a:rPr lang="en-US" dirty="0" smtClean="0"/>
              <a:t>row</a:t>
            </a:r>
            <a:endParaRPr lang="en-US" dirty="0" smtClean="0"/>
          </a:p>
          <a:p>
            <a:r>
              <a:rPr lang="en-US" dirty="0" smtClean="0"/>
              <a:t>T2 gets the lock on the row and the UPDATE is performed. T2 holds the lock on the row until T2 ends.</a:t>
            </a:r>
          </a:p>
          <a:p>
            <a:r>
              <a:rPr lang="en-US" dirty="0" smtClean="0"/>
              <a:t>To summarize: </a:t>
            </a:r>
            <a:endParaRPr lang="en-US" dirty="0" smtClean="0"/>
          </a:p>
          <a:p>
            <a:pPr lvl="1"/>
            <a:r>
              <a:rPr lang="en-US" dirty="0" smtClean="0"/>
              <a:t>A </a:t>
            </a:r>
            <a:r>
              <a:rPr lang="en-US" dirty="0" smtClean="0"/>
              <a:t>transaction cannot get a lock on a row while another transaction already holds the lock on that </a:t>
            </a:r>
            <a:r>
              <a:rPr lang="en-US" dirty="0" smtClean="0"/>
              <a:t>row</a:t>
            </a:r>
            <a:endParaRPr lang="en-US" dirty="0" smtClean="0"/>
          </a:p>
          <a:p>
            <a:pPr lvl="1"/>
            <a:r>
              <a:rPr lang="en-US" dirty="0" smtClean="0"/>
              <a:t>Note  </a:t>
            </a:r>
            <a:endParaRPr lang="en-US" dirty="0" smtClean="0"/>
          </a:p>
          <a:p>
            <a:pPr lvl="2"/>
            <a:r>
              <a:rPr lang="en-US" dirty="0" smtClean="0"/>
              <a:t>The </a:t>
            </a:r>
            <a:r>
              <a:rPr lang="en-US" dirty="0" smtClean="0"/>
              <a:t>easiest way to understand default locking is: </a:t>
            </a:r>
            <a:endParaRPr lang="en-US" dirty="0" smtClean="0"/>
          </a:p>
          <a:p>
            <a:pPr lvl="3"/>
            <a:r>
              <a:rPr lang="en-US" i="1" dirty="0" smtClean="0"/>
              <a:t>readers </a:t>
            </a:r>
            <a:r>
              <a:rPr lang="en-US" i="1" dirty="0" smtClean="0"/>
              <a:t>don’t block </a:t>
            </a:r>
            <a:r>
              <a:rPr lang="en-US" i="1" dirty="0" smtClean="0"/>
              <a:t>readers </a:t>
            </a:r>
          </a:p>
          <a:p>
            <a:pPr lvl="3"/>
            <a:r>
              <a:rPr lang="en-US" i="1" dirty="0" smtClean="0"/>
              <a:t>writers </a:t>
            </a:r>
            <a:r>
              <a:rPr lang="en-US" i="1" dirty="0" smtClean="0"/>
              <a:t>don’t block </a:t>
            </a:r>
            <a:r>
              <a:rPr lang="en-US" i="1" dirty="0" smtClean="0"/>
              <a:t>readers </a:t>
            </a:r>
            <a:r>
              <a:rPr lang="en-US" i="1" dirty="0" smtClean="0"/>
              <a:t>and </a:t>
            </a:r>
            <a:endParaRPr lang="en-US" i="1" dirty="0" smtClean="0"/>
          </a:p>
          <a:p>
            <a:pPr lvl="3"/>
            <a:r>
              <a:rPr lang="en-US" i="1" dirty="0" smtClean="0"/>
              <a:t>writers </a:t>
            </a:r>
            <a:r>
              <a:rPr lang="en-US" i="1" dirty="0" smtClean="0"/>
              <a:t>only block writers when they attempt to modify the same </a:t>
            </a:r>
            <a:r>
              <a:rPr lang="en-US" i="1" dirty="0" smtClean="0"/>
              <a:t>row</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27</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a:bodyPr>
          <a:lstStyle/>
          <a:p>
            <a:r>
              <a:rPr lang="en-US" b="1" dirty="0" smtClean="0"/>
              <a:t>Transaction Isolation Levels</a:t>
            </a:r>
          </a:p>
          <a:p>
            <a:pPr lvl="1"/>
            <a:r>
              <a:rPr lang="en-US" dirty="0" smtClean="0"/>
              <a:t>The </a:t>
            </a:r>
            <a:r>
              <a:rPr lang="en-US" i="1" dirty="0" smtClean="0"/>
              <a:t>transaction isolation level</a:t>
            </a:r>
            <a:r>
              <a:rPr lang="en-US" dirty="0" smtClean="0"/>
              <a:t> is the degree to which the changes made by one transaction are separated from other transactions running </a:t>
            </a:r>
            <a:r>
              <a:rPr lang="en-US" dirty="0" smtClean="0"/>
              <a:t>concurrently </a:t>
            </a:r>
          </a:p>
          <a:p>
            <a:pPr lvl="1"/>
            <a:r>
              <a:rPr lang="en-US" dirty="0" smtClean="0"/>
              <a:t>Before </a:t>
            </a:r>
            <a:r>
              <a:rPr lang="en-US" dirty="0" smtClean="0"/>
              <a:t>you see the details of the various transaction isolation levels, you need to understand the types of problems that may occur when current transactions attempt to access the same rows in a </a:t>
            </a:r>
            <a:r>
              <a:rPr lang="en-US" dirty="0" smtClean="0"/>
              <a:t>table</a:t>
            </a:r>
            <a:endParaRPr lang="en-US" dirty="0" smtClean="0"/>
          </a:p>
          <a:p>
            <a:pPr lvl="2"/>
            <a:r>
              <a:rPr lang="en-US" dirty="0" smtClean="0"/>
              <a:t>In the following bullets, you’ll see examples of two concurrent transactions that are accessing the same rows to illustrate </a:t>
            </a:r>
            <a:endParaRPr lang="en-US" dirty="0" smtClean="0"/>
          </a:p>
          <a:p>
            <a:pPr lvl="3"/>
            <a:r>
              <a:rPr lang="en-US" dirty="0" smtClean="0"/>
              <a:t>the </a:t>
            </a:r>
            <a:r>
              <a:rPr lang="en-US" dirty="0" smtClean="0"/>
              <a:t>three types of potential transaction processing </a:t>
            </a:r>
            <a:r>
              <a:rPr lang="en-US" dirty="0" smtClean="0"/>
              <a:t>problems</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28</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371600"/>
            <a:ext cx="8229600" cy="4953000"/>
          </a:xfrm>
        </p:spPr>
        <p:txBody>
          <a:bodyPr>
            <a:normAutofit fontScale="70000" lnSpcReduction="20000"/>
          </a:bodyPr>
          <a:lstStyle/>
          <a:p>
            <a:r>
              <a:rPr lang="en-US" b="1" dirty="0" smtClean="0"/>
              <a:t>Phantom reads</a:t>
            </a:r>
            <a:r>
              <a:rPr lang="en-US" dirty="0" smtClean="0"/>
              <a:t>  </a:t>
            </a:r>
            <a:endParaRPr lang="en-US" dirty="0" smtClean="0"/>
          </a:p>
          <a:p>
            <a:pPr lvl="1"/>
            <a:r>
              <a:rPr lang="en-US" dirty="0" smtClean="0"/>
              <a:t>T1 </a:t>
            </a:r>
            <a:r>
              <a:rPr lang="en-US" dirty="0" smtClean="0"/>
              <a:t>reads a set of rows returned by a specified WHERE </a:t>
            </a:r>
            <a:r>
              <a:rPr lang="en-US" dirty="0" smtClean="0"/>
              <a:t>clause </a:t>
            </a:r>
          </a:p>
          <a:p>
            <a:pPr lvl="1"/>
            <a:r>
              <a:rPr lang="en-US" dirty="0" smtClean="0"/>
              <a:t>T2 </a:t>
            </a:r>
            <a:r>
              <a:rPr lang="en-US" dirty="0" smtClean="0"/>
              <a:t>then inserts a new row, which also happens to satisfy the WHERE clause of the query previously used by </a:t>
            </a:r>
            <a:r>
              <a:rPr lang="en-US" dirty="0" smtClean="0"/>
              <a:t>T1 </a:t>
            </a:r>
          </a:p>
          <a:p>
            <a:pPr lvl="1"/>
            <a:r>
              <a:rPr lang="en-US" dirty="0" smtClean="0"/>
              <a:t>T1 </a:t>
            </a:r>
            <a:r>
              <a:rPr lang="en-US" dirty="0" smtClean="0"/>
              <a:t>then reads the rows again using the same query, but now sees the additional row just inserted by </a:t>
            </a:r>
            <a:r>
              <a:rPr lang="en-US" dirty="0" smtClean="0"/>
              <a:t>T2</a:t>
            </a:r>
          </a:p>
          <a:p>
            <a:pPr lvl="1"/>
            <a:r>
              <a:rPr lang="en-US" dirty="0" smtClean="0"/>
              <a:t>This </a:t>
            </a:r>
            <a:r>
              <a:rPr lang="en-US" dirty="0" smtClean="0"/>
              <a:t>new row is known as a “phantom” because to T1 this row seems to have magically appeared.</a:t>
            </a:r>
          </a:p>
          <a:p>
            <a:r>
              <a:rPr lang="en-US" b="1" dirty="0" err="1" smtClean="0"/>
              <a:t>Nonrepeatable</a:t>
            </a:r>
            <a:r>
              <a:rPr lang="en-US" b="1" dirty="0" smtClean="0"/>
              <a:t> reads</a:t>
            </a:r>
            <a:r>
              <a:rPr lang="en-US" dirty="0" smtClean="0"/>
              <a:t>  </a:t>
            </a:r>
            <a:endParaRPr lang="en-US" dirty="0" smtClean="0"/>
          </a:p>
          <a:p>
            <a:pPr lvl="1"/>
            <a:r>
              <a:rPr lang="en-US" dirty="0" smtClean="0"/>
              <a:t>T1 </a:t>
            </a:r>
            <a:r>
              <a:rPr lang="en-US" dirty="0" smtClean="0"/>
              <a:t>reads a row, and T2 updates the same row just read by </a:t>
            </a:r>
            <a:r>
              <a:rPr lang="en-US" dirty="0" smtClean="0"/>
              <a:t>T1 </a:t>
            </a:r>
          </a:p>
          <a:p>
            <a:pPr lvl="1"/>
            <a:r>
              <a:rPr lang="en-US" dirty="0" smtClean="0"/>
              <a:t>T1 </a:t>
            </a:r>
            <a:r>
              <a:rPr lang="en-US" dirty="0" smtClean="0"/>
              <a:t>then reads the same row again and discovers that the row it read earlier is now </a:t>
            </a:r>
            <a:r>
              <a:rPr lang="en-US" dirty="0" smtClean="0"/>
              <a:t>different </a:t>
            </a:r>
          </a:p>
          <a:p>
            <a:pPr lvl="1"/>
            <a:r>
              <a:rPr lang="en-US" dirty="0" smtClean="0"/>
              <a:t>This </a:t>
            </a:r>
            <a:r>
              <a:rPr lang="en-US" dirty="0" smtClean="0"/>
              <a:t>is known as a “</a:t>
            </a:r>
            <a:r>
              <a:rPr lang="en-US" dirty="0" err="1" smtClean="0"/>
              <a:t>nonrepeatable</a:t>
            </a:r>
            <a:r>
              <a:rPr lang="en-US" dirty="0" smtClean="0"/>
              <a:t>” read, because the row originally read by T1 has been </a:t>
            </a:r>
            <a:r>
              <a:rPr lang="en-US" dirty="0" smtClean="0"/>
              <a:t>changed </a:t>
            </a:r>
            <a:endParaRPr lang="en-US" dirty="0" smtClean="0"/>
          </a:p>
          <a:p>
            <a:r>
              <a:rPr lang="en-US" b="1" dirty="0" smtClean="0"/>
              <a:t>Dirty reads</a:t>
            </a:r>
            <a:r>
              <a:rPr lang="en-US" dirty="0" smtClean="0"/>
              <a:t>  </a:t>
            </a:r>
            <a:endParaRPr lang="en-US" dirty="0" smtClean="0"/>
          </a:p>
          <a:p>
            <a:pPr lvl="1"/>
            <a:r>
              <a:rPr lang="en-US" dirty="0" smtClean="0"/>
              <a:t>T1 </a:t>
            </a:r>
            <a:r>
              <a:rPr lang="en-US" dirty="0" smtClean="0"/>
              <a:t>updates a row, but doesn’t commit the </a:t>
            </a:r>
            <a:r>
              <a:rPr lang="en-US" dirty="0" smtClean="0"/>
              <a:t>update </a:t>
            </a:r>
          </a:p>
          <a:p>
            <a:pPr lvl="1"/>
            <a:r>
              <a:rPr lang="en-US" dirty="0" smtClean="0"/>
              <a:t>T2 </a:t>
            </a:r>
            <a:r>
              <a:rPr lang="en-US" dirty="0" smtClean="0"/>
              <a:t>reads the updated </a:t>
            </a:r>
            <a:r>
              <a:rPr lang="en-US" dirty="0" smtClean="0"/>
              <a:t>row </a:t>
            </a:r>
          </a:p>
          <a:p>
            <a:pPr lvl="1"/>
            <a:r>
              <a:rPr lang="en-US" dirty="0" smtClean="0"/>
              <a:t>T1 </a:t>
            </a:r>
            <a:r>
              <a:rPr lang="en-US" dirty="0" smtClean="0"/>
              <a:t>then performs a rollback, undoing the previous </a:t>
            </a:r>
            <a:r>
              <a:rPr lang="en-US" dirty="0" smtClean="0"/>
              <a:t>update </a:t>
            </a:r>
          </a:p>
          <a:p>
            <a:pPr lvl="1"/>
            <a:r>
              <a:rPr lang="en-US" dirty="0" smtClean="0"/>
              <a:t>Now </a:t>
            </a:r>
            <a:r>
              <a:rPr lang="en-US" dirty="0" smtClean="0"/>
              <a:t>the row just read by T2 is no longer valid (it’s “dirty”) because the update made by T1 wasn’t committed when the row was read by </a:t>
            </a:r>
            <a:r>
              <a:rPr lang="en-US" dirty="0" smtClean="0"/>
              <a:t>T2</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29</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pPr lvl="1"/>
            <a:r>
              <a:rPr lang="en-US" dirty="0" smtClean="0"/>
              <a:t>The following query shows the </a:t>
            </a:r>
            <a:r>
              <a:rPr lang="en-US" dirty="0" err="1" smtClean="0"/>
              <a:t>product_id</a:t>
            </a:r>
            <a:r>
              <a:rPr lang="en-US" dirty="0" smtClean="0"/>
              <a:t>, </a:t>
            </a:r>
            <a:r>
              <a:rPr lang="en-US" dirty="0" err="1" smtClean="0"/>
              <a:t>product_type_id</a:t>
            </a:r>
            <a:r>
              <a:rPr lang="en-US" dirty="0" smtClean="0"/>
              <a:t>, name, and price columns for the rows in the </a:t>
            </a:r>
            <a:r>
              <a:rPr lang="en-US" dirty="0" err="1" smtClean="0"/>
              <a:t>product_changes</a:t>
            </a:r>
            <a:r>
              <a:rPr lang="en-US" dirty="0" smtClean="0"/>
              <a:t> </a:t>
            </a:r>
            <a:r>
              <a:rPr lang="en-US" dirty="0" smtClean="0"/>
              <a:t>table</a:t>
            </a:r>
            <a:endParaRPr lang="en-US" dirty="0" smtClean="0"/>
          </a:p>
          <a:p>
            <a:pPr lvl="1"/>
            <a:r>
              <a:rPr lang="en-US" b="1" dirty="0" smtClean="0"/>
              <a:t>SELECT </a:t>
            </a:r>
            <a:r>
              <a:rPr lang="en-US" b="1" dirty="0" err="1" smtClean="0"/>
              <a:t>product_id</a:t>
            </a:r>
            <a:r>
              <a:rPr lang="en-US" b="1" dirty="0" smtClean="0"/>
              <a:t>, </a:t>
            </a:r>
            <a:r>
              <a:rPr lang="en-US" b="1" dirty="0" err="1" smtClean="0"/>
              <a:t>product_type_id</a:t>
            </a:r>
            <a:r>
              <a:rPr lang="en-US" b="1" dirty="0" smtClean="0"/>
              <a:t>, name, price</a:t>
            </a:r>
            <a:r>
              <a:rPr lang="en-US" dirty="0" smtClean="0"/>
              <a:t> </a:t>
            </a:r>
            <a:r>
              <a:rPr lang="en-US" b="1" dirty="0" smtClean="0"/>
              <a:t>FROM </a:t>
            </a:r>
            <a:r>
              <a:rPr lang="en-US" b="1" dirty="0" err="1" smtClean="0"/>
              <a:t>product_changes</a:t>
            </a:r>
            <a:r>
              <a:rPr lang="en-US" b="1" dirty="0" smtClean="0"/>
              <a:t>;</a:t>
            </a:r>
            <a:r>
              <a:rPr lang="en-US" dirty="0" smtClean="0"/>
              <a:t> </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1026" name="Picture 2"/>
          <p:cNvPicPr>
            <a:picLocks noChangeAspect="1" noChangeArrowheads="1"/>
          </p:cNvPicPr>
          <p:nvPr/>
        </p:nvPicPr>
        <p:blipFill>
          <a:blip r:embed="rId2"/>
          <a:srcRect/>
          <a:stretch>
            <a:fillRect/>
          </a:stretch>
        </p:blipFill>
        <p:spPr bwMode="auto">
          <a:xfrm>
            <a:off x="533400" y="4114800"/>
            <a:ext cx="8229600" cy="2066925"/>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447800"/>
            <a:ext cx="8229600" cy="4876800"/>
          </a:xfrm>
        </p:spPr>
        <p:txBody>
          <a:bodyPr>
            <a:normAutofit fontScale="92500"/>
          </a:bodyPr>
          <a:lstStyle/>
          <a:p>
            <a:r>
              <a:rPr lang="en-US" dirty="0" smtClean="0"/>
              <a:t>To deal with these potential problems, databases implement various levels of transaction isolation to prevent concurrent transactions from interfering with each </a:t>
            </a:r>
            <a:r>
              <a:rPr lang="en-US" dirty="0" smtClean="0"/>
              <a:t>other</a:t>
            </a:r>
          </a:p>
          <a:p>
            <a:pPr lvl="1"/>
            <a:r>
              <a:rPr lang="en-US" dirty="0" smtClean="0"/>
              <a:t>The </a:t>
            </a:r>
            <a:r>
              <a:rPr lang="en-US" dirty="0" smtClean="0"/>
              <a:t>SQL standard defines the following transaction isolation levels, shown in order of increasing isolation:</a:t>
            </a:r>
          </a:p>
          <a:p>
            <a:pPr lvl="1"/>
            <a:r>
              <a:rPr lang="en-US" b="1" dirty="0" smtClean="0"/>
              <a:t>READ UNCOMMITTED</a:t>
            </a:r>
            <a:r>
              <a:rPr lang="en-US" dirty="0" smtClean="0"/>
              <a:t>  Phantom reads, </a:t>
            </a:r>
            <a:r>
              <a:rPr lang="en-US" dirty="0" err="1" smtClean="0"/>
              <a:t>nonrepeatable</a:t>
            </a:r>
            <a:r>
              <a:rPr lang="en-US" dirty="0" smtClean="0"/>
              <a:t> reads, and dirty reads are </a:t>
            </a:r>
            <a:r>
              <a:rPr lang="en-US" dirty="0" smtClean="0"/>
              <a:t>permitted</a:t>
            </a:r>
            <a:endParaRPr lang="en-US" dirty="0" smtClean="0"/>
          </a:p>
          <a:p>
            <a:pPr lvl="1"/>
            <a:r>
              <a:rPr lang="en-US" b="1" dirty="0" smtClean="0"/>
              <a:t>READ COMMITTED</a:t>
            </a:r>
            <a:r>
              <a:rPr lang="en-US" dirty="0" smtClean="0"/>
              <a:t>  Phantom reads and </a:t>
            </a:r>
            <a:r>
              <a:rPr lang="en-US" dirty="0" err="1" smtClean="0"/>
              <a:t>nonrepeatable</a:t>
            </a:r>
            <a:r>
              <a:rPr lang="en-US" dirty="0" smtClean="0"/>
              <a:t> reads are permitted, but dirty reads are </a:t>
            </a:r>
            <a:r>
              <a:rPr lang="en-US" dirty="0" smtClean="0"/>
              <a:t>not</a:t>
            </a:r>
            <a:endParaRPr lang="en-US" dirty="0" smtClean="0"/>
          </a:p>
          <a:p>
            <a:pPr lvl="1"/>
            <a:r>
              <a:rPr lang="en-US" b="1" dirty="0" smtClean="0"/>
              <a:t>REPEATABLE READ</a:t>
            </a:r>
            <a:r>
              <a:rPr lang="en-US" dirty="0" smtClean="0"/>
              <a:t>  Phantom reads are permitted, but </a:t>
            </a:r>
            <a:r>
              <a:rPr lang="en-US" dirty="0" err="1" smtClean="0"/>
              <a:t>nonrepeatable</a:t>
            </a:r>
            <a:r>
              <a:rPr lang="en-US" dirty="0" smtClean="0"/>
              <a:t> and dirty reads are </a:t>
            </a:r>
            <a:r>
              <a:rPr lang="en-US" dirty="0" smtClean="0"/>
              <a:t>not</a:t>
            </a:r>
            <a:endParaRPr lang="en-US" dirty="0" smtClean="0"/>
          </a:p>
          <a:p>
            <a:pPr lvl="1"/>
            <a:r>
              <a:rPr lang="en-US" b="1" dirty="0" smtClean="0"/>
              <a:t>SERIALIZABLE</a:t>
            </a:r>
            <a:r>
              <a:rPr lang="en-US" dirty="0" smtClean="0"/>
              <a:t>  Phantom reads, </a:t>
            </a:r>
            <a:r>
              <a:rPr lang="en-US" dirty="0" err="1" smtClean="0"/>
              <a:t>nonrepeatable</a:t>
            </a:r>
            <a:r>
              <a:rPr lang="en-US" dirty="0" smtClean="0"/>
              <a:t> reads, and dirty reads are not </a:t>
            </a:r>
            <a:r>
              <a:rPr lang="en-US" dirty="0" smtClean="0"/>
              <a:t>permitted</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30</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a:bodyPr>
          <a:lstStyle/>
          <a:p>
            <a:r>
              <a:rPr lang="en-US" dirty="0" smtClean="0"/>
              <a:t>The Oracle database supports the READ COMMITTED and SERIALIZABLE transaction isolation </a:t>
            </a:r>
            <a:r>
              <a:rPr lang="en-US" dirty="0" smtClean="0"/>
              <a:t>levels </a:t>
            </a:r>
          </a:p>
          <a:p>
            <a:pPr lvl="1"/>
            <a:r>
              <a:rPr lang="en-US" dirty="0" smtClean="0"/>
              <a:t>It </a:t>
            </a:r>
            <a:r>
              <a:rPr lang="en-US" dirty="0" smtClean="0"/>
              <a:t>doesn’t support READ UNCOMMITTED or REPEATABLE READ </a:t>
            </a:r>
            <a:r>
              <a:rPr lang="en-US" dirty="0" smtClean="0"/>
              <a:t>levels</a:t>
            </a:r>
            <a:endParaRPr lang="en-US" dirty="0" smtClean="0"/>
          </a:p>
          <a:p>
            <a:r>
              <a:rPr lang="en-US" dirty="0" smtClean="0"/>
              <a:t>The default transaction isolation level defined by the SQL standard is SERIALIZABLE, </a:t>
            </a:r>
            <a:endParaRPr lang="en-US" dirty="0" smtClean="0"/>
          </a:p>
          <a:p>
            <a:pPr lvl="1"/>
            <a:r>
              <a:rPr lang="en-US" dirty="0" smtClean="0"/>
              <a:t>but </a:t>
            </a:r>
            <a:r>
              <a:rPr lang="en-US" dirty="0" smtClean="0"/>
              <a:t>the default used by the Oracle database is READ </a:t>
            </a:r>
            <a:r>
              <a:rPr lang="en-US" dirty="0" smtClean="0"/>
              <a:t>COMMITTED </a:t>
            </a:r>
          </a:p>
          <a:p>
            <a:pPr lvl="1"/>
            <a:r>
              <a:rPr lang="en-US" dirty="0" smtClean="0"/>
              <a:t>which </a:t>
            </a:r>
            <a:r>
              <a:rPr lang="en-US" dirty="0" smtClean="0"/>
              <a:t>is usually acceptable for nearly all </a:t>
            </a:r>
            <a:r>
              <a:rPr lang="en-US" dirty="0" smtClean="0"/>
              <a:t>applications</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31</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fontScale="92500" lnSpcReduction="10000"/>
          </a:bodyPr>
          <a:lstStyle/>
          <a:p>
            <a:r>
              <a:rPr lang="en-US" dirty="0" smtClean="0"/>
              <a:t>Caution  Although you can use SERIALIZABLE with the Oracle </a:t>
            </a:r>
            <a:r>
              <a:rPr lang="en-US" dirty="0" smtClean="0"/>
              <a:t>database</a:t>
            </a:r>
          </a:p>
          <a:p>
            <a:pPr lvl="1"/>
            <a:r>
              <a:rPr lang="en-US" dirty="0" smtClean="0"/>
              <a:t>it </a:t>
            </a:r>
            <a:r>
              <a:rPr lang="en-US" dirty="0" smtClean="0"/>
              <a:t>may increase the time your SQL statements take to </a:t>
            </a:r>
            <a:r>
              <a:rPr lang="en-US" dirty="0" smtClean="0"/>
              <a:t>complete </a:t>
            </a:r>
          </a:p>
          <a:p>
            <a:pPr lvl="1"/>
            <a:r>
              <a:rPr lang="en-US" dirty="0" smtClean="0"/>
              <a:t>so </a:t>
            </a:r>
            <a:r>
              <a:rPr lang="en-US" dirty="0" smtClean="0"/>
              <a:t>you should only use SERILIZABLE if you absolutely have </a:t>
            </a:r>
            <a:r>
              <a:rPr lang="en-US" dirty="0" smtClean="0"/>
              <a:t>to</a:t>
            </a:r>
            <a:endParaRPr lang="en-US" dirty="0" smtClean="0"/>
          </a:p>
          <a:p>
            <a:r>
              <a:rPr lang="en-US" dirty="0" smtClean="0"/>
              <a:t>You set the transaction isolation level using the SET TRANSACTION </a:t>
            </a:r>
            <a:r>
              <a:rPr lang="en-US" dirty="0" smtClean="0"/>
              <a:t>statement </a:t>
            </a:r>
          </a:p>
          <a:p>
            <a:pPr lvl="1"/>
            <a:r>
              <a:rPr lang="en-US" dirty="0" smtClean="0"/>
              <a:t>For </a:t>
            </a:r>
            <a:r>
              <a:rPr lang="en-US" dirty="0" smtClean="0"/>
              <a:t>example, the following statement sets the transaction isolation level to SERIALIZABLE:</a:t>
            </a:r>
          </a:p>
          <a:p>
            <a:pPr lvl="1"/>
            <a:r>
              <a:rPr lang="en-US" dirty="0" smtClean="0"/>
              <a:t>SET TRANSACTION ISOLATION LEVEL SERIALIZABLE; </a:t>
            </a:r>
          </a:p>
          <a:p>
            <a:r>
              <a:rPr lang="en-US" dirty="0" smtClean="0"/>
              <a:t>You’ll </a:t>
            </a:r>
            <a:r>
              <a:rPr lang="en-US" dirty="0" smtClean="0"/>
              <a:t>see an example of a transaction that uses the isolation level of SERIALIZABLE next.</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32</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33</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34</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35</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36</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37</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fontScale="92500" lnSpcReduction="10000"/>
          </a:bodyPr>
          <a:lstStyle/>
          <a:p>
            <a:r>
              <a:rPr lang="en-US" dirty="0" smtClean="0"/>
              <a:t>Let’s say the merge should do the </a:t>
            </a:r>
            <a:r>
              <a:rPr lang="en-US" dirty="0" smtClean="0"/>
              <a:t>following</a:t>
            </a:r>
            <a:endParaRPr lang="en-US" dirty="0" smtClean="0"/>
          </a:p>
          <a:p>
            <a:pPr lvl="1"/>
            <a:r>
              <a:rPr lang="en-US" dirty="0" smtClean="0"/>
              <a:t>For existing rows with matching </a:t>
            </a:r>
            <a:r>
              <a:rPr lang="en-US" dirty="0" err="1" smtClean="0"/>
              <a:t>product_id</a:t>
            </a:r>
            <a:r>
              <a:rPr lang="en-US" dirty="0" smtClean="0"/>
              <a:t> values in products and </a:t>
            </a:r>
            <a:r>
              <a:rPr lang="en-US" dirty="0" err="1" smtClean="0"/>
              <a:t>product_changes</a:t>
            </a:r>
            <a:endParaRPr lang="en-US" dirty="0" smtClean="0"/>
          </a:p>
          <a:p>
            <a:pPr lvl="1"/>
            <a:r>
              <a:rPr lang="en-US" dirty="0" smtClean="0"/>
              <a:t>update </a:t>
            </a:r>
            <a:r>
              <a:rPr lang="en-US" dirty="0" smtClean="0"/>
              <a:t>the rows in products with the column values that are listed in </a:t>
            </a:r>
            <a:r>
              <a:rPr lang="en-US" dirty="0" err="1" smtClean="0"/>
              <a:t>product_changes</a:t>
            </a:r>
            <a:r>
              <a:rPr lang="en-US" dirty="0" smtClean="0"/>
              <a:t> </a:t>
            </a:r>
          </a:p>
          <a:p>
            <a:pPr lvl="1"/>
            <a:r>
              <a:rPr lang="en-US" dirty="0" smtClean="0"/>
              <a:t>For </a:t>
            </a:r>
            <a:r>
              <a:rPr lang="en-US" dirty="0" smtClean="0"/>
              <a:t>example, product #1 has a different price in </a:t>
            </a:r>
            <a:r>
              <a:rPr lang="en-US" dirty="0" err="1" smtClean="0"/>
              <a:t>product_changes</a:t>
            </a:r>
            <a:r>
              <a:rPr lang="en-US" dirty="0" smtClean="0"/>
              <a:t> from that in </a:t>
            </a:r>
            <a:r>
              <a:rPr lang="en-US" dirty="0" smtClean="0"/>
              <a:t>products</a:t>
            </a:r>
          </a:p>
          <a:p>
            <a:pPr lvl="2"/>
            <a:r>
              <a:rPr lang="en-US" dirty="0" smtClean="0"/>
              <a:t>so </a:t>
            </a:r>
            <a:r>
              <a:rPr lang="en-US" dirty="0" smtClean="0"/>
              <a:t>product #1’s price must be updated in the products </a:t>
            </a:r>
            <a:r>
              <a:rPr lang="en-US" dirty="0" smtClean="0"/>
              <a:t>table</a:t>
            </a:r>
          </a:p>
          <a:p>
            <a:pPr lvl="1"/>
            <a:r>
              <a:rPr lang="en-US" dirty="0" smtClean="0"/>
              <a:t>Similarly</a:t>
            </a:r>
            <a:r>
              <a:rPr lang="en-US" dirty="0" smtClean="0"/>
              <a:t>, product #2 has a different name and price and must be updated in the products </a:t>
            </a:r>
            <a:r>
              <a:rPr lang="en-US" dirty="0" smtClean="0"/>
              <a:t>table</a:t>
            </a:r>
          </a:p>
          <a:p>
            <a:pPr lvl="1"/>
            <a:r>
              <a:rPr lang="en-US" dirty="0" smtClean="0"/>
              <a:t>Finally</a:t>
            </a:r>
            <a:r>
              <a:rPr lang="en-US" dirty="0" smtClean="0"/>
              <a:t>, product #3 has a different </a:t>
            </a:r>
            <a:r>
              <a:rPr lang="en-US" dirty="0" err="1" smtClean="0"/>
              <a:t>product_type_id</a:t>
            </a:r>
            <a:r>
              <a:rPr lang="en-US" dirty="0" smtClean="0"/>
              <a:t> and must be updated in products</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r>
              <a:rPr lang="en-US" dirty="0" smtClean="0"/>
              <a:t>For new rows in </a:t>
            </a:r>
            <a:r>
              <a:rPr lang="en-US" dirty="0" err="1" smtClean="0"/>
              <a:t>product_changes</a:t>
            </a:r>
            <a:r>
              <a:rPr lang="en-US" dirty="0" smtClean="0"/>
              <a:t> </a:t>
            </a:r>
          </a:p>
          <a:p>
            <a:pPr lvl="1"/>
            <a:r>
              <a:rPr lang="en-US" dirty="0" smtClean="0"/>
              <a:t>insert </a:t>
            </a:r>
            <a:r>
              <a:rPr lang="en-US" dirty="0" smtClean="0"/>
              <a:t>those new rows into the products </a:t>
            </a:r>
            <a:r>
              <a:rPr lang="en-US" dirty="0" smtClean="0"/>
              <a:t>table </a:t>
            </a:r>
          </a:p>
          <a:p>
            <a:pPr lvl="1"/>
            <a:r>
              <a:rPr lang="en-US" dirty="0" smtClean="0"/>
              <a:t>Products </a:t>
            </a:r>
            <a:r>
              <a:rPr lang="en-US" dirty="0" smtClean="0"/>
              <a:t>#13, #14, and #15 are new in </a:t>
            </a:r>
            <a:r>
              <a:rPr lang="en-US" dirty="0" err="1" smtClean="0"/>
              <a:t>product_changes</a:t>
            </a:r>
            <a:r>
              <a:rPr lang="en-US" dirty="0" smtClean="0"/>
              <a:t> and must therefore be inserted into </a:t>
            </a:r>
            <a:r>
              <a:rPr lang="en-US" dirty="0" smtClean="0"/>
              <a:t>products</a:t>
            </a:r>
            <a:endParaRPr lang="en-US" dirty="0" smtClean="0"/>
          </a:p>
          <a:p>
            <a:r>
              <a:rPr lang="en-US" dirty="0" smtClean="0"/>
              <a:t>The easiest way to learn how to use the MERGE statement is to see an </a:t>
            </a:r>
            <a:r>
              <a:rPr lang="en-US" dirty="0" smtClean="0"/>
              <a:t>example </a:t>
            </a:r>
          </a:p>
          <a:p>
            <a:pPr lvl="1"/>
            <a:r>
              <a:rPr lang="en-US" dirty="0" smtClean="0"/>
              <a:t>The </a:t>
            </a:r>
            <a:r>
              <a:rPr lang="en-US" dirty="0" smtClean="0"/>
              <a:t>following example performs the merge as defined in the previous bullet points to merge the changes in </a:t>
            </a:r>
            <a:r>
              <a:rPr lang="en-US" dirty="0" err="1" smtClean="0"/>
              <a:t>product_changes</a:t>
            </a:r>
            <a:r>
              <a:rPr lang="en-US" dirty="0" smtClean="0"/>
              <a:t> into </a:t>
            </a:r>
            <a:r>
              <a:rPr lang="en-US" dirty="0" smtClean="0"/>
              <a:t>products</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2050" name="Picture 2"/>
          <p:cNvPicPr>
            <a:picLocks noChangeAspect="1" noChangeArrowheads="1"/>
          </p:cNvPicPr>
          <p:nvPr/>
        </p:nvPicPr>
        <p:blipFill>
          <a:blip r:embed="rId2"/>
          <a:srcRect/>
          <a:stretch>
            <a:fillRect/>
          </a:stretch>
        </p:blipFill>
        <p:spPr bwMode="auto">
          <a:xfrm>
            <a:off x="533400" y="1981200"/>
            <a:ext cx="8153400" cy="419100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143000"/>
            <a:ext cx="8229600" cy="5181600"/>
          </a:xfrm>
        </p:spPr>
        <p:txBody>
          <a:bodyPr>
            <a:normAutofit fontScale="85000" lnSpcReduction="20000"/>
          </a:bodyPr>
          <a:lstStyle/>
          <a:p>
            <a:r>
              <a:rPr lang="en-US" dirty="0" smtClean="0">
                <a:latin typeface="Arial" pitchFamily="34" charset="0"/>
                <a:cs typeface="Arial" pitchFamily="34" charset="0"/>
              </a:rPr>
              <a:t>Notice the following points about the MERGE </a:t>
            </a:r>
            <a:r>
              <a:rPr lang="en-US" dirty="0" smtClean="0">
                <a:latin typeface="Arial" pitchFamily="34" charset="0"/>
                <a:cs typeface="Arial" pitchFamily="34" charset="0"/>
              </a:rPr>
              <a:t>statement</a:t>
            </a:r>
            <a:endParaRPr lang="en-US" dirty="0" smtClean="0">
              <a:latin typeface="Arial" pitchFamily="34" charset="0"/>
              <a:cs typeface="Arial" pitchFamily="34" charset="0"/>
            </a:endParaRPr>
          </a:p>
          <a:p>
            <a:pPr lvl="1"/>
            <a:r>
              <a:rPr lang="en-US" dirty="0" smtClean="0">
                <a:latin typeface="Arial" pitchFamily="34" charset="0"/>
                <a:cs typeface="Arial" pitchFamily="34" charset="0"/>
              </a:rPr>
              <a:t>The MERGE INTO clause specifies the name of the table to merge the rows </a:t>
            </a:r>
            <a:r>
              <a:rPr lang="en-US" dirty="0" smtClean="0">
                <a:latin typeface="Arial" pitchFamily="34" charset="0"/>
                <a:cs typeface="Arial" pitchFamily="34" charset="0"/>
              </a:rPr>
              <a:t>into </a:t>
            </a:r>
          </a:p>
          <a:p>
            <a:pPr lvl="1"/>
            <a:r>
              <a:rPr lang="en-US" dirty="0" smtClean="0">
                <a:latin typeface="Arial" pitchFamily="34" charset="0"/>
                <a:cs typeface="Arial" pitchFamily="34" charset="0"/>
              </a:rPr>
              <a:t>In </a:t>
            </a:r>
            <a:r>
              <a:rPr lang="en-US" dirty="0" smtClean="0">
                <a:latin typeface="Arial" pitchFamily="34" charset="0"/>
                <a:cs typeface="Arial" pitchFamily="34" charset="0"/>
              </a:rPr>
              <a:t>the example, the table to merge rows into is the products table, which has an alias of p that is referenced in the rest of the MERGE </a:t>
            </a:r>
            <a:r>
              <a:rPr lang="en-US" dirty="0" smtClean="0">
                <a:latin typeface="Arial" pitchFamily="34" charset="0"/>
                <a:cs typeface="Arial" pitchFamily="34" charset="0"/>
              </a:rPr>
              <a:t>statement</a:t>
            </a:r>
            <a:endParaRPr lang="en-US" dirty="0" smtClean="0">
              <a:latin typeface="Arial" pitchFamily="34" charset="0"/>
              <a:cs typeface="Arial" pitchFamily="34" charset="0"/>
            </a:endParaRPr>
          </a:p>
          <a:p>
            <a:r>
              <a:rPr lang="en-US" dirty="0" smtClean="0">
                <a:latin typeface="Arial" pitchFamily="34" charset="0"/>
                <a:cs typeface="Arial" pitchFamily="34" charset="0"/>
              </a:rPr>
              <a:t>The USING ... ON clause specifies a table </a:t>
            </a:r>
            <a:r>
              <a:rPr lang="en-US" dirty="0" smtClean="0">
                <a:latin typeface="Arial" pitchFamily="34" charset="0"/>
                <a:cs typeface="Arial" pitchFamily="34" charset="0"/>
              </a:rPr>
              <a:t>join</a:t>
            </a:r>
          </a:p>
          <a:p>
            <a:pPr lvl="1"/>
            <a:r>
              <a:rPr lang="en-US" dirty="0" smtClean="0">
                <a:latin typeface="Arial" pitchFamily="34" charset="0"/>
                <a:cs typeface="Arial" pitchFamily="34" charset="0"/>
              </a:rPr>
              <a:t>In </a:t>
            </a:r>
            <a:r>
              <a:rPr lang="en-US" dirty="0" smtClean="0">
                <a:latin typeface="Arial" pitchFamily="34" charset="0"/>
                <a:cs typeface="Arial" pitchFamily="34" charset="0"/>
              </a:rPr>
              <a:t>the example, the join is made on the </a:t>
            </a:r>
            <a:r>
              <a:rPr lang="en-US" dirty="0" err="1" smtClean="0">
                <a:latin typeface="Arial" pitchFamily="34" charset="0"/>
                <a:cs typeface="Arial" pitchFamily="34" charset="0"/>
              </a:rPr>
              <a:t>product_id</a:t>
            </a:r>
            <a:r>
              <a:rPr lang="en-US" dirty="0" smtClean="0">
                <a:latin typeface="Arial" pitchFamily="34" charset="0"/>
                <a:cs typeface="Arial" pitchFamily="34" charset="0"/>
              </a:rPr>
              <a:t> columns in the products and </a:t>
            </a:r>
            <a:r>
              <a:rPr lang="en-US" dirty="0" err="1" smtClean="0">
                <a:latin typeface="Arial" pitchFamily="34" charset="0"/>
                <a:cs typeface="Arial" pitchFamily="34" charset="0"/>
              </a:rPr>
              <a:t>product_changes</a:t>
            </a:r>
            <a:r>
              <a:rPr lang="en-US" dirty="0" smtClean="0">
                <a:latin typeface="Arial" pitchFamily="34" charset="0"/>
                <a:cs typeface="Arial" pitchFamily="34" charset="0"/>
              </a:rPr>
              <a:t> </a:t>
            </a:r>
            <a:r>
              <a:rPr lang="en-US" dirty="0" smtClean="0">
                <a:latin typeface="Arial" pitchFamily="34" charset="0"/>
                <a:cs typeface="Arial" pitchFamily="34" charset="0"/>
              </a:rPr>
              <a:t>tables</a:t>
            </a:r>
          </a:p>
          <a:p>
            <a:pPr lvl="1"/>
            <a:r>
              <a:rPr lang="en-US" dirty="0" smtClean="0">
                <a:latin typeface="Arial" pitchFamily="34" charset="0"/>
                <a:cs typeface="Arial" pitchFamily="34" charset="0"/>
              </a:rPr>
              <a:t>the </a:t>
            </a:r>
            <a:r>
              <a:rPr lang="en-US" dirty="0" err="1" smtClean="0">
                <a:latin typeface="Arial" pitchFamily="34" charset="0"/>
                <a:cs typeface="Arial" pitchFamily="34" charset="0"/>
              </a:rPr>
              <a:t>product_changes</a:t>
            </a:r>
            <a:r>
              <a:rPr lang="en-US" dirty="0" smtClean="0">
                <a:latin typeface="Arial" pitchFamily="34" charset="0"/>
                <a:cs typeface="Arial" pitchFamily="34" charset="0"/>
              </a:rPr>
              <a:t> table has an alias of pc that is referenced in the rest of the MERGE </a:t>
            </a:r>
            <a:r>
              <a:rPr lang="en-US" dirty="0" smtClean="0">
                <a:latin typeface="Arial" pitchFamily="34" charset="0"/>
                <a:cs typeface="Arial" pitchFamily="34" charset="0"/>
              </a:rPr>
              <a:t>statement</a:t>
            </a:r>
            <a:endParaRPr lang="en-US" dirty="0" smtClean="0">
              <a:latin typeface="Arial" pitchFamily="34" charset="0"/>
              <a:cs typeface="Arial" pitchFamily="34" charset="0"/>
            </a:endParaRPr>
          </a:p>
          <a:p>
            <a:r>
              <a:rPr lang="en-US" dirty="0" smtClean="0">
                <a:latin typeface="Arial" pitchFamily="34" charset="0"/>
                <a:cs typeface="Arial" pitchFamily="34" charset="0"/>
              </a:rPr>
              <a:t>The WHEN MATCHED THEN clause specifies the action to take when the USING ... ON clause is satisfied for a </a:t>
            </a:r>
            <a:r>
              <a:rPr lang="en-US" dirty="0" smtClean="0">
                <a:latin typeface="Arial" pitchFamily="34" charset="0"/>
                <a:cs typeface="Arial" pitchFamily="34" charset="0"/>
              </a:rPr>
              <a:t>row </a:t>
            </a:r>
          </a:p>
          <a:p>
            <a:pPr lvl="1"/>
            <a:r>
              <a:rPr lang="en-US" dirty="0" smtClean="0">
                <a:latin typeface="Arial" pitchFamily="34" charset="0"/>
                <a:cs typeface="Arial" pitchFamily="34" charset="0"/>
              </a:rPr>
              <a:t>In </a:t>
            </a:r>
            <a:r>
              <a:rPr lang="en-US" dirty="0" smtClean="0">
                <a:latin typeface="Arial" pitchFamily="34" charset="0"/>
                <a:cs typeface="Arial" pitchFamily="34" charset="0"/>
              </a:rPr>
              <a:t>the example, the action is an UPDATE statement that sets the </a:t>
            </a:r>
            <a:r>
              <a:rPr lang="en-US" dirty="0" err="1" smtClean="0">
                <a:latin typeface="Arial" pitchFamily="34" charset="0"/>
                <a:cs typeface="Arial" pitchFamily="34" charset="0"/>
              </a:rPr>
              <a:t>product_type_id</a:t>
            </a:r>
            <a:r>
              <a:rPr lang="en-US" dirty="0" smtClean="0">
                <a:latin typeface="Arial" pitchFamily="34" charset="0"/>
                <a:cs typeface="Arial" pitchFamily="34" charset="0"/>
              </a:rPr>
              <a:t>, name, description, and price columns of the existing row in the products table to the column values for the matching row in the </a:t>
            </a:r>
            <a:r>
              <a:rPr lang="en-US" dirty="0" err="1" smtClean="0">
                <a:latin typeface="Arial" pitchFamily="34" charset="0"/>
                <a:cs typeface="Arial" pitchFamily="34" charset="0"/>
              </a:rPr>
              <a:t>product_changes</a:t>
            </a:r>
            <a:r>
              <a:rPr lang="en-US" dirty="0" smtClean="0">
                <a:latin typeface="Arial" pitchFamily="34" charset="0"/>
                <a:cs typeface="Arial" pitchFamily="34" charset="0"/>
              </a:rPr>
              <a:t> </a:t>
            </a:r>
            <a:r>
              <a:rPr lang="en-US" dirty="0" smtClean="0">
                <a:latin typeface="Arial" pitchFamily="34" charset="0"/>
                <a:cs typeface="Arial" pitchFamily="34" charset="0"/>
              </a:rPr>
              <a:t>table</a:t>
            </a:r>
            <a:endParaRPr lang="en-US" dirty="0" smtClean="0">
              <a:latin typeface="Arial" pitchFamily="34" charset="0"/>
              <a:cs typeface="Arial" pitchFamily="34" charset="0"/>
            </a:endParaRP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normAutofit fontScale="92500"/>
          </a:bodyPr>
          <a:lstStyle/>
          <a:p>
            <a:pPr lvl="1"/>
            <a:r>
              <a:rPr lang="en-US" dirty="0" smtClean="0"/>
              <a:t>The WHEN NOT MATCHED clause specifies the action to take when the USING ... ON clause is </a:t>
            </a:r>
            <a:r>
              <a:rPr lang="en-US" i="1" dirty="0" smtClean="0"/>
              <a:t>not</a:t>
            </a:r>
            <a:r>
              <a:rPr lang="en-US" dirty="0" smtClean="0"/>
              <a:t> satisfied for a </a:t>
            </a:r>
            <a:r>
              <a:rPr lang="en-US" dirty="0" smtClean="0"/>
              <a:t>row</a:t>
            </a:r>
          </a:p>
          <a:p>
            <a:pPr lvl="2"/>
            <a:r>
              <a:rPr lang="en-US" dirty="0" smtClean="0"/>
              <a:t>In </a:t>
            </a:r>
            <a:r>
              <a:rPr lang="en-US" dirty="0" smtClean="0"/>
              <a:t>the example, the action is an INSERT statement that adds a row to the products table, taking the column values from the row in the </a:t>
            </a:r>
            <a:r>
              <a:rPr lang="en-US" dirty="0" err="1" smtClean="0"/>
              <a:t>product_changes</a:t>
            </a:r>
            <a:r>
              <a:rPr lang="en-US" dirty="0" smtClean="0"/>
              <a:t> </a:t>
            </a:r>
            <a:r>
              <a:rPr lang="en-US" dirty="0" smtClean="0"/>
              <a:t>table</a:t>
            </a:r>
            <a:endParaRPr lang="en-US" dirty="0" smtClean="0"/>
          </a:p>
          <a:p>
            <a:pPr lvl="1"/>
            <a:r>
              <a:rPr lang="en-US" dirty="0" smtClean="0"/>
              <a:t>If you run the previous MERGE statement, you’ll see that it reports six rows are </a:t>
            </a:r>
            <a:r>
              <a:rPr lang="en-US" dirty="0" smtClean="0"/>
              <a:t>merged</a:t>
            </a:r>
          </a:p>
          <a:p>
            <a:pPr lvl="2"/>
            <a:r>
              <a:rPr lang="en-US" dirty="0" smtClean="0"/>
              <a:t>which </a:t>
            </a:r>
            <a:r>
              <a:rPr lang="en-US" dirty="0" smtClean="0"/>
              <a:t>are the rows with </a:t>
            </a:r>
            <a:r>
              <a:rPr lang="en-US" dirty="0" err="1" smtClean="0"/>
              <a:t>product_id</a:t>
            </a:r>
            <a:r>
              <a:rPr lang="en-US" dirty="0" smtClean="0"/>
              <a:t> values of 1, 2, 3, 13, 14, and </a:t>
            </a:r>
            <a:r>
              <a:rPr lang="en-US" dirty="0" smtClean="0"/>
              <a:t>15</a:t>
            </a:r>
          </a:p>
          <a:p>
            <a:pPr lvl="2"/>
            <a:r>
              <a:rPr lang="en-US" dirty="0" smtClean="0"/>
              <a:t>The </a:t>
            </a:r>
            <a:r>
              <a:rPr lang="en-US" dirty="0" smtClean="0"/>
              <a:t>following query retrieves the six merged rows from the products </a:t>
            </a:r>
            <a:r>
              <a:rPr lang="en-US" dirty="0" smtClean="0"/>
              <a:t>table</a:t>
            </a:r>
            <a:endParaRPr lang="en-US" dirty="0" smtClean="0"/>
          </a:p>
          <a:p>
            <a:pPr lvl="2"/>
            <a:r>
              <a:rPr lang="en-US" b="1" dirty="0" smtClean="0"/>
              <a:t>SELECT </a:t>
            </a:r>
            <a:r>
              <a:rPr lang="en-US" b="1" dirty="0" err="1" smtClean="0"/>
              <a:t>product_id</a:t>
            </a:r>
            <a:r>
              <a:rPr lang="en-US" b="1" dirty="0" smtClean="0"/>
              <a:t>, </a:t>
            </a:r>
            <a:r>
              <a:rPr lang="en-US" b="1" dirty="0" err="1" smtClean="0"/>
              <a:t>product_type_id</a:t>
            </a:r>
            <a:r>
              <a:rPr lang="en-US" b="1" dirty="0" smtClean="0"/>
              <a:t>, name, price</a:t>
            </a:r>
            <a:r>
              <a:rPr lang="en-US" dirty="0" smtClean="0"/>
              <a:t> </a:t>
            </a:r>
            <a:r>
              <a:rPr lang="en-US" b="1" dirty="0" smtClean="0"/>
              <a:t>FROM products</a:t>
            </a:r>
            <a:r>
              <a:rPr lang="en-US" dirty="0" smtClean="0"/>
              <a:t> </a:t>
            </a:r>
            <a:r>
              <a:rPr lang="en-US" b="1" dirty="0" smtClean="0"/>
              <a:t>WHERE </a:t>
            </a:r>
            <a:r>
              <a:rPr lang="en-US" b="1" dirty="0" err="1" smtClean="0"/>
              <a:t>product_id</a:t>
            </a:r>
            <a:r>
              <a:rPr lang="en-US" b="1" dirty="0" smtClean="0"/>
              <a:t> IN (1, 2, 3, 13, 14, 15);</a:t>
            </a:r>
            <a:r>
              <a:rPr lang="en-US" dirty="0" smtClean="0"/>
              <a:t> </a:t>
            </a:r>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p:txBody>
          <a:bodyPr/>
          <a:lstStyle/>
          <a:p>
            <a:r>
              <a:rPr lang="en-US" dirty="0" smtClean="0"/>
              <a:t>Product #1 has a new </a:t>
            </a:r>
            <a:r>
              <a:rPr lang="en-US" dirty="0" smtClean="0"/>
              <a:t>price</a:t>
            </a:r>
            <a:endParaRPr lang="en-US" dirty="0" smtClean="0"/>
          </a:p>
          <a:p>
            <a:r>
              <a:rPr lang="en-US" dirty="0" smtClean="0"/>
              <a:t>Product #2 has a new name and </a:t>
            </a:r>
            <a:r>
              <a:rPr lang="en-US" dirty="0" smtClean="0"/>
              <a:t>price</a:t>
            </a:r>
            <a:endParaRPr lang="en-US" dirty="0" smtClean="0"/>
          </a:p>
          <a:p>
            <a:r>
              <a:rPr lang="en-US" dirty="0" smtClean="0"/>
              <a:t>Product #3 has a new product type </a:t>
            </a:r>
            <a:r>
              <a:rPr lang="en-US" dirty="0" smtClean="0"/>
              <a:t>ID</a:t>
            </a:r>
            <a:endParaRPr lang="en-US" dirty="0" smtClean="0"/>
          </a:p>
          <a:p>
            <a:r>
              <a:rPr lang="en-US" dirty="0" smtClean="0"/>
              <a:t>Products #13, #14, and #15 are </a:t>
            </a:r>
            <a:r>
              <a:rPr lang="en-US" dirty="0" smtClean="0"/>
              <a:t>new</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pic>
        <p:nvPicPr>
          <p:cNvPr id="3074" name="Picture 2"/>
          <p:cNvPicPr>
            <a:picLocks noChangeAspect="1" noChangeArrowheads="1"/>
          </p:cNvPicPr>
          <p:nvPr/>
        </p:nvPicPr>
        <p:blipFill>
          <a:blip r:embed="rId2"/>
          <a:srcRect/>
          <a:stretch>
            <a:fillRect/>
          </a:stretch>
        </p:blipFill>
        <p:spPr bwMode="auto">
          <a:xfrm>
            <a:off x="381000" y="3962400"/>
            <a:ext cx="8534400" cy="2228850"/>
          </a:xfrm>
          <a:prstGeom prst="rect">
            <a:avLst/>
          </a:prstGeom>
          <a:noFill/>
          <a:ln w="9525">
            <a:solidFill>
              <a:schemeClr val="accent1"/>
            </a:solid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rmAutofit fontScale="90000"/>
          </a:bodyPr>
          <a:lstStyle/>
          <a:p>
            <a:pPr algn="ctr"/>
            <a:r>
              <a:rPr lang="en-US" sz="4800" b="1" dirty="0" smtClean="0">
                <a:latin typeface="Arial" pitchFamily="34" charset="0"/>
                <a:cs typeface="Arial" pitchFamily="34" charset="0"/>
              </a:rPr>
              <a:t>Creating Table Contents</a:t>
            </a:r>
          </a:p>
        </p:txBody>
      </p:sp>
      <p:sp>
        <p:nvSpPr>
          <p:cNvPr id="3" name="Content Placeholder 2"/>
          <p:cNvSpPr>
            <a:spLocks noGrp="1"/>
          </p:cNvSpPr>
          <p:nvPr>
            <p:ph idx="1"/>
          </p:nvPr>
        </p:nvSpPr>
        <p:spPr>
          <a:xfrm>
            <a:off x="457200" y="1219200"/>
            <a:ext cx="8229600" cy="5105400"/>
          </a:xfrm>
        </p:spPr>
        <p:txBody>
          <a:bodyPr>
            <a:normAutofit fontScale="85000" lnSpcReduction="20000"/>
          </a:bodyPr>
          <a:lstStyle/>
          <a:p>
            <a:r>
              <a:rPr lang="en-US" b="1" dirty="0" smtClean="0"/>
              <a:t>Database Transactions</a:t>
            </a:r>
          </a:p>
          <a:p>
            <a:pPr lvl="1"/>
            <a:r>
              <a:rPr lang="en-US" dirty="0" smtClean="0"/>
              <a:t>A database </a:t>
            </a:r>
            <a:r>
              <a:rPr lang="en-US" i="1" dirty="0" smtClean="0"/>
              <a:t>transaction</a:t>
            </a:r>
            <a:r>
              <a:rPr lang="en-US" dirty="0" smtClean="0"/>
              <a:t> is a group of SQL statements that are a </a:t>
            </a:r>
            <a:r>
              <a:rPr lang="en-US" i="1" dirty="0" smtClean="0"/>
              <a:t>logical unit of </a:t>
            </a:r>
            <a:r>
              <a:rPr lang="en-US" i="1" dirty="0" smtClean="0"/>
              <a:t>work</a:t>
            </a:r>
            <a:r>
              <a:rPr lang="en-US" dirty="0" smtClean="0"/>
              <a:t> </a:t>
            </a:r>
          </a:p>
          <a:p>
            <a:pPr lvl="1"/>
            <a:r>
              <a:rPr lang="en-US" dirty="0" smtClean="0"/>
              <a:t>You </a:t>
            </a:r>
            <a:r>
              <a:rPr lang="en-US" dirty="0" smtClean="0"/>
              <a:t>can think of a transaction as an inseparable set of SQL statements that should be made permanent in the database (or undone) as a </a:t>
            </a:r>
            <a:r>
              <a:rPr lang="en-US" dirty="0" smtClean="0"/>
              <a:t>whole </a:t>
            </a:r>
          </a:p>
          <a:p>
            <a:pPr lvl="1"/>
            <a:r>
              <a:rPr lang="en-US" dirty="0" smtClean="0"/>
              <a:t>An </a:t>
            </a:r>
            <a:r>
              <a:rPr lang="en-US" dirty="0" smtClean="0"/>
              <a:t>example of this would be a transfer of money from one bank account to </a:t>
            </a:r>
            <a:r>
              <a:rPr lang="en-US" dirty="0" smtClean="0"/>
              <a:t>another </a:t>
            </a:r>
          </a:p>
          <a:p>
            <a:pPr lvl="1"/>
            <a:r>
              <a:rPr lang="en-US" dirty="0" smtClean="0"/>
              <a:t>One </a:t>
            </a:r>
            <a:r>
              <a:rPr lang="en-US" dirty="0" smtClean="0"/>
              <a:t>UPDATE statement would subtract from the total amount of money from one </a:t>
            </a:r>
            <a:r>
              <a:rPr lang="en-US" dirty="0" smtClean="0"/>
              <a:t>account </a:t>
            </a:r>
            <a:r>
              <a:rPr lang="en-US" dirty="0" smtClean="0"/>
              <a:t>and </a:t>
            </a:r>
            <a:endParaRPr lang="en-US" dirty="0" smtClean="0"/>
          </a:p>
          <a:p>
            <a:pPr lvl="2"/>
            <a:r>
              <a:rPr lang="en-US" dirty="0" smtClean="0"/>
              <a:t>another </a:t>
            </a:r>
            <a:r>
              <a:rPr lang="en-US" dirty="0" smtClean="0"/>
              <a:t>UPDATE would add money to the other </a:t>
            </a:r>
            <a:r>
              <a:rPr lang="en-US" dirty="0" smtClean="0"/>
              <a:t>account</a:t>
            </a:r>
          </a:p>
          <a:p>
            <a:pPr lvl="2"/>
            <a:r>
              <a:rPr lang="en-US" dirty="0" smtClean="0"/>
              <a:t>Both </a:t>
            </a:r>
            <a:r>
              <a:rPr lang="en-US" dirty="0" smtClean="0"/>
              <a:t>the subtraction and the addition must either be permanently recorded in the </a:t>
            </a:r>
            <a:r>
              <a:rPr lang="en-US" dirty="0" smtClean="0"/>
              <a:t>database </a:t>
            </a:r>
          </a:p>
          <a:p>
            <a:pPr lvl="2"/>
            <a:r>
              <a:rPr lang="en-US" dirty="0" smtClean="0"/>
              <a:t>or </a:t>
            </a:r>
            <a:r>
              <a:rPr lang="en-US" dirty="0" smtClean="0"/>
              <a:t>they both must be undone—otherwise money will be </a:t>
            </a:r>
            <a:r>
              <a:rPr lang="en-US" dirty="0" smtClean="0"/>
              <a:t>lost</a:t>
            </a:r>
          </a:p>
          <a:p>
            <a:pPr lvl="1"/>
            <a:r>
              <a:rPr lang="en-US" dirty="0" smtClean="0"/>
              <a:t>This </a:t>
            </a:r>
            <a:r>
              <a:rPr lang="en-US" dirty="0" smtClean="0"/>
              <a:t>simple example uses only two UPDATE statements, but a more realistic transaction may consist of many INSERT, UPDATE, and DELETE </a:t>
            </a:r>
            <a:r>
              <a:rPr lang="en-US" dirty="0" smtClean="0"/>
              <a:t>statements</a:t>
            </a:r>
            <a:endParaRPr lang="en-US" dirty="0" smtClean="0"/>
          </a:p>
          <a:p>
            <a:pPr lvl="1"/>
            <a:endParaRPr lang="en-US" dirty="0">
              <a:latin typeface="Arial" pitchFamily="34" charset="0"/>
              <a:cs typeface="Arial" pitchFamily="34" charset="0"/>
            </a:endParaRPr>
          </a:p>
        </p:txBody>
      </p:sp>
      <p:sp>
        <p:nvSpPr>
          <p:cNvPr id="4" name="Date Placeholder 3"/>
          <p:cNvSpPr>
            <a:spLocks noGrp="1"/>
          </p:cNvSpPr>
          <p:nvPr>
            <p:ph type="dt" sz="half" idx="10"/>
          </p:nvPr>
        </p:nvSpPr>
        <p:spPr/>
        <p:txBody>
          <a:bodyPr/>
          <a:lstStyle/>
          <a:p>
            <a:fld id="{D3DE7D7F-9221-4884-8336-60CCF6CA8FD7}" type="datetime1">
              <a:rPr lang="en-US" smtClean="0"/>
              <a:pPr/>
              <a:t>12/13/2010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
        <p:nvSpPr>
          <p:cNvPr id="6" name="Footer Placeholder 5"/>
          <p:cNvSpPr>
            <a:spLocks noGrp="1"/>
          </p:cNvSpPr>
          <p:nvPr>
            <p:ph type="ftr" sz="quarter" idx="11"/>
          </p:nvPr>
        </p:nvSpPr>
        <p:spPr/>
        <p:txBody>
          <a:bodyPr/>
          <a:lstStyle/>
          <a:p>
            <a:r>
              <a:rPr lang="en-US" smtClean="0"/>
              <a:t>Course: Data base Technologies, Instructor: Dr Ali Daud </a:t>
            </a: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2181</TotalTime>
  <Words>3019</Words>
  <Application>Microsoft Office PowerPoint</Application>
  <PresentationFormat>On-screen Show (4:3)</PresentationFormat>
  <Paragraphs>371</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Flow</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lpstr>Creating Table Contents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Daud</cp:lastModifiedBy>
  <cp:revision>413</cp:revision>
  <dcterms:created xsi:type="dcterms:W3CDTF">2006-08-16T00:00:00Z</dcterms:created>
  <dcterms:modified xsi:type="dcterms:W3CDTF">2010-12-13T09:31:19Z</dcterms:modified>
</cp:coreProperties>
</file>