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62" r:id="rId2"/>
    <p:sldId id="389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413" r:id="rId11"/>
    <p:sldId id="397" r:id="rId12"/>
    <p:sldId id="408" r:id="rId13"/>
    <p:sldId id="409" r:id="rId14"/>
    <p:sldId id="410" r:id="rId15"/>
    <p:sldId id="411" r:id="rId16"/>
    <p:sldId id="414" r:id="rId17"/>
    <p:sldId id="415" r:id="rId18"/>
    <p:sldId id="416" r:id="rId19"/>
    <p:sldId id="417" r:id="rId20"/>
    <p:sldId id="418" r:id="rId21"/>
    <p:sldId id="419" r:id="rId22"/>
    <p:sldId id="420" r:id="rId23"/>
    <p:sldId id="421" r:id="rId24"/>
    <p:sldId id="426" r:id="rId25"/>
    <p:sldId id="422" r:id="rId26"/>
    <p:sldId id="423" r:id="rId27"/>
    <p:sldId id="42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D430-ABA1-4A86-82BA-9013F277D107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E8B8-4E51-4F78-91BD-052D305BB545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874A-0D21-451E-A842-E94D83B11BCA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B310-4903-4731-84AF-56427ABDE325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3D43-AB98-48CC-85CC-3D2F439A9441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E0BD-6DCD-4DB0-AB80-C49CF1290090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7A1D-4FA5-46BF-91A5-DAC5D3BA90CA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AEF4-85E3-4D0D-851B-2866254D3E96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7C03-4596-4C58-A2F4-4C1A4662555F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B62C-9736-4BF5-B82F-379CFE128C5F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A2A9-56A0-4D68-952A-A7F8944E9388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F3EB89-2E91-4809-9E0A-5B44211EC28E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r>
              <a:rPr lang="en-US" sz="4400" b="1" dirty="0" smtClean="0"/>
              <a:t> and DB Security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Types of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b="1" dirty="0" smtClean="0">
                <a:latin typeface="Arial" pitchFamily="34" charset="0"/>
                <a:cs typeface="Arial" pitchFamily="34" charset="0"/>
              </a:rPr>
              <a:t>Writing Nested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b="1" dirty="0" smtClean="0">
                <a:latin typeface="Arial" pitchFamily="34" charset="0"/>
                <a:cs typeface="Arial" pitchFamily="34" charset="0"/>
              </a:rPr>
              <a:t>Writing UPDATE and DELETE Statements Containing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b="1" dirty="0" smtClean="0">
                <a:latin typeface="Arial" pitchFamily="34" charset="0"/>
                <a:cs typeface="Arial" pitchFamily="34" charset="0"/>
              </a:rPr>
              <a:t>Summary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Database security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System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Privillages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Object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Privilages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Roles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Summary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E069-53AD-4DDB-B408-FB04E7D16B6B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Learn more about users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See how privileges are used to enable users to perform tasks in the database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Explore how privileges are divided into two types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system privileges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object privileges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Learn how system privileges allow you to perform actions such as execute DDL statements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See how object privileges allow you to perform actions such as execute DML statements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Explore how to manage privileges using roles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27E5-B164-4CBC-A877-00CA5B6AC968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you’ll learn how to create a user, alter a user’s password, and drop a user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Creating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create a user in the database, you use the CREATE USER statement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simplified syntax for the CREATE USER statement is as follows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user_name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password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[DEFAULT TABLESPACE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def_tabspace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 [TEMPORARY TABLESPACE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temp_tabspace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]; where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9657-5252-4D2D-A6F4-85A2100A1D10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err="1" smtClean="0">
                <a:latin typeface="Arial" pitchFamily="34" charset="0"/>
                <a:cs typeface="Arial" pitchFamily="34" charset="0"/>
              </a:rPr>
              <a:t>user_name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name of the database user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password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password for the database user</a:t>
            </a:r>
          </a:p>
          <a:p>
            <a:r>
              <a:rPr lang="en-US" i="1" dirty="0" err="1" smtClean="0">
                <a:latin typeface="Arial" pitchFamily="34" charset="0"/>
                <a:cs typeface="Arial" pitchFamily="34" charset="0"/>
              </a:rPr>
              <a:t>def_tabspace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default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where objects are stored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These objects include tables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you omit a default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default SYSTEM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used, which always exists in a database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used by the database to separate objects For more details 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i="1" dirty="0" err="1" smtClean="0">
                <a:latin typeface="Arial" pitchFamily="34" charset="0"/>
                <a:cs typeface="Arial" pitchFamily="34" charset="0"/>
              </a:rPr>
              <a:t>temp_tabspace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default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where temporary objects are stored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These objects include temporary tables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 If you omit a temporary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default SYSTEM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used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D5991-BB91-4577-901B-1B7EFF09F80A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system and creates a user named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a password of price: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system/manager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price;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If you want to follow along with these examples you’ll need to connect to the database as a privileged user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 used system user in the example, which has a default password of manager in my database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you’re not acting as your own DBA, you’ll need to speak with your DBA to get the password for a privileged user who is able to create users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1789-C2A3-4B9D-B074-B5AD17D05818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next example creates a user named 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henry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specifies a default and temporary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henry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hooray DEFAULT TABLESPACE users TEMPORARY TABLESPACE temp;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Note  If your database doesn’t have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named users and temp,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you can skip this example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henry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user isn’t used elsewhere in this book, and I included the example only so you can see how to specify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 a user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You can view all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a database by connecting as the system user and running the query SELECT * FROM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dba_tablespaces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B9EB-F511-4562-B513-28E69A315C9E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you want a user to be able to do things in the database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that user must be granted the necessary permissions to do those things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to connect to the database a user must be granted the permission to create a session, which is the CREATE SESSION system privilege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Permissions are granted by a privileged user (system, for example) using the GRANT statement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grants the CREATE SESSION permission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CREATE SESSION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are now able to connect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creates other users used in this chapter and grants the CREATE SESSION privilege to those users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button;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seymour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CREATE SESSION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653-BE65-4511-89F8-C8A6C3FD4F11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Changing a User’s Password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You can change a user’s password using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ALTER USER statement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ALTER USER statement changes the password for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marcus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ALTER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marcus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also change the password for the user you’re currently logged in as using the PASSWORD command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After you enter PASSWORD, SQL*Plus prompts you to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enter the old password and the new password twice for confirmation. The following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executes PASSWORD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marcus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PASSWORD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Changing password for JASON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Old password: ******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New password: ******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Retype new password: ******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Password changed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B202-BA85-441B-897B-EB28DB213389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Deleting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delete a user using the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DROP USER statement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system and uses DROP USER to delete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system/manager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DROP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You must add the keyword CASCADE after the user’s name in the DROP USER statement if that user’s schema contains objects such as tables and so on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CAAD-A079-4A49-B60E-2DEEEE59A5FD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System Privileges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system privilege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allows a user to perform certain actions within the database—such as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executing DDL statements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CREATE TABLE allows a user to create a table in their schema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Some of the commonly used system privileges are shown next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433638"/>
            <a:ext cx="8686799" cy="3890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3631-4D67-49C5-834A-038DF1FFA613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828800"/>
            <a:ext cx="8991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8AA3-C93A-40B2-94EF-5019D27EFC05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Nested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nest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inside other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a depth of 255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But you should use this technique sparingly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may find your query performs better using table joins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example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Notice that it is contained within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which is itself contained in an outer query: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HAVING AVG(price)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lvl="2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(SELECT MAX(AVG(price))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  </a:t>
            </a:r>
          </a:p>
          <a:p>
            <a:pPr lvl="2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(SELECT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   FROM purchases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   WHERE quantity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1)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0CF9E-4D28-430D-B025-9D6A1BE78448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981200"/>
            <a:ext cx="7467600" cy="2362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Granting System Privileges to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As mentioned, you use GRANT to grant a system privilege to a user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grants some system privileges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using GRANT (assuming you’re still connected to the database as system):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CREATE SESSION, CREATE USER, CREATE TABLE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also use WITH ADMIN OPTION to enable a user to grant a privilege to another user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grants the EXECUTE ANY PROCEDURE privilege with the ADMIN option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EXECUTE ANY PROCEDURE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ADMIN OPTION;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EXECUTE ANY PROCEDURE can then be granted to another user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grants EXECUTE ANY PROCEDURE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F5B-ADED-48C9-89B6-09764E1A86EB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/button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EXECUTE ANY PROCEDURE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can grant a privilege to all users by granting to PUBLIC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system and grants the EXECUTE ANY PROCEDURE privilege to PUBLIC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system/manager GRANT EXECUTE ANY PROCEDURE TO PUBLIC;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Every user in the database now has the EXECUTE ANY PROCEDURE privilege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DDF-BBB7-4D6A-8B2C-ACE3ED8F1C99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Checking System Privileges Granted to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check which system privileges a user has by querying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hlinkClick r:id="" action="ppaction://hlinkfile"/>
              </a:rPr>
              <a:t>Table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describes the columns 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Note  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forms part of the Oracle database’s data dictionary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data dictionary stores information on the database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4B61D-283D-4646-98A8-4A9F349D04DB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438400"/>
            <a:ext cx="8686800" cy="35813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queries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/button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*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096C-E840-47E5-8A2D-9783E2634063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10000"/>
            <a:ext cx="8077200" cy="2324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next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queries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seymour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*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has EXECUTE ANY PROCEDURE that was granted earlier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0"/>
            <a:ext cx="7848600" cy="15430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Making Use of System Privileges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Once a user has been granted a system privilege, they can use it to perform the specified task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has the CREATE USER privilege, so he is able to create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/button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williams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were to attempt to use a system privilege he doesn’t have, the database will return the error ORA-01031: insufficient privileges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doesn’t have the DROP USER privilege, and in the following example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attempts to drop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fails: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SQL&gt;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DROP USER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DROP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*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ERROR at line 1: ORA-01031: insufficient privileges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Revoking System Privileges from a User</a:t>
            </a:r>
          </a:p>
          <a:p>
            <a:pPr lvl="1"/>
            <a:r>
              <a:rPr lang="en-US" dirty="0" smtClean="0"/>
              <a:t>You revoke system privileges from a user using REVOKE</a:t>
            </a:r>
          </a:p>
          <a:p>
            <a:pPr lvl="1"/>
            <a:r>
              <a:rPr lang="en-US" dirty="0" smtClean="0"/>
              <a:t>The following example connects as system and revokes the CREATE TABLE privilege from </a:t>
            </a:r>
            <a:r>
              <a:rPr lang="en-US" dirty="0" err="1" smtClean="0"/>
              <a:t>steve</a:t>
            </a:r>
            <a:endParaRPr lang="en-US" dirty="0" smtClean="0"/>
          </a:p>
          <a:p>
            <a:pPr lvl="2"/>
            <a:r>
              <a:rPr lang="en-US" dirty="0" smtClean="0"/>
              <a:t>CONNECT system/manager </a:t>
            </a:r>
          </a:p>
          <a:p>
            <a:pPr lvl="2"/>
            <a:r>
              <a:rPr lang="en-US" dirty="0" smtClean="0"/>
              <a:t>REVOKE CREATE TABLE FROM </a:t>
            </a:r>
            <a:r>
              <a:rPr lang="en-US" dirty="0" err="1" smtClean="0"/>
              <a:t>steve</a:t>
            </a:r>
            <a:r>
              <a:rPr lang="en-US" dirty="0" smtClean="0"/>
              <a:t>; </a:t>
            </a:r>
          </a:p>
          <a:p>
            <a:pPr lvl="2"/>
            <a:r>
              <a:rPr lang="en-US" dirty="0" smtClean="0"/>
              <a:t>The next example revokes EXECUTE ANY PROCEDURE from </a:t>
            </a:r>
            <a:r>
              <a:rPr lang="en-US" dirty="0" err="1" smtClean="0"/>
              <a:t>steve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REVOKE EXECUTE ANY PROCEDURE FROM </a:t>
            </a:r>
            <a:r>
              <a:rPr lang="en-US" dirty="0" err="1" smtClean="0"/>
              <a:t>steve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en-US" dirty="0" smtClean="0"/>
              <a:t>When you revoke EXECUTE ANY PROCEDURE from </a:t>
            </a:r>
            <a:r>
              <a:rPr lang="en-US" dirty="0" err="1" smtClean="0"/>
              <a:t>steve</a:t>
            </a:r>
            <a:r>
              <a:rPr lang="en-US" dirty="0" smtClean="0"/>
              <a:t>—who has already passed on this privilege to </a:t>
            </a:r>
            <a:r>
              <a:rPr lang="en-US" dirty="0" err="1" smtClean="0"/>
              <a:t>gail—gail</a:t>
            </a:r>
            <a:r>
              <a:rPr lang="en-US" dirty="0" smtClean="0"/>
              <a:t> still gets to keep the privilege:</a:t>
            </a:r>
          </a:p>
          <a:p>
            <a:r>
              <a:rPr lang="en-US" b="1" dirty="0" smtClean="0"/>
              <a:t>CONNECT </a:t>
            </a:r>
            <a:r>
              <a:rPr lang="en-US" b="1" dirty="0" err="1" smtClean="0"/>
              <a:t>gail</a:t>
            </a:r>
            <a:r>
              <a:rPr lang="en-US" b="1" dirty="0" smtClean="0"/>
              <a:t>/</a:t>
            </a:r>
            <a:r>
              <a:rPr lang="en-US" b="1" dirty="0" err="1" smtClean="0"/>
              <a:t>seymour</a:t>
            </a:r>
            <a:r>
              <a:rPr lang="en-US" dirty="0" smtClean="0"/>
              <a:t> </a:t>
            </a:r>
            <a:r>
              <a:rPr lang="en-US" b="1" dirty="0" smtClean="0"/>
              <a:t>SELECT *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user_sys_privs</a:t>
            </a:r>
            <a:r>
              <a:rPr lang="en-US" b="1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971800"/>
            <a:ext cx="8153400" cy="2209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Reading Assignments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Object Privileges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Roles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see, this example is quite complex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contains three queries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 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and the outer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These query parts are run in that order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Let’s break the example down into the three parts and examine the results returned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as follows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FROM purchases WHERE quantity &gt; 1 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values for the products that have been purchased more than once. The rows returned by 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49E7-8E0C-45E7-8753-C40976EAD68B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5181600"/>
            <a:ext cx="2133600" cy="10287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receives this output is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MAX(AVG(price)) FROM products WHERE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 (... output from previous 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...) GROUP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the maximum of the averages of the prices for the products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returned by the previous 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row returned is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B5E8-7CEF-46F9-BF04-C9E6C9650721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4876801"/>
            <a:ext cx="4572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row is returned to the following outer query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AVG(price) FROM products GROUP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HAVING AVG(price) &lt;  (... output from previous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...);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query returns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average price of products that are less than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average returned by the previous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rows returned are</a:t>
            </a:r>
          </a:p>
          <a:p>
            <a:pPr lvl="3"/>
            <a:r>
              <a:rPr lang="en-US" dirty="0" smtClean="0"/>
              <a:t>These are, of course, the rows returned by the complete query shown earlier</a:t>
            </a:r>
          </a:p>
          <a:p>
            <a:pPr lvl="3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5181600"/>
            <a:ext cx="4343400" cy="152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9EF8-BFA1-4FB7-B924-A5026D22C971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Writing UPDATE and DELETE Statements Containing </a:t>
            </a:r>
            <a:r>
              <a:rPr lang="en-US" b="1" dirty="0" err="1" smtClean="0"/>
              <a:t>Subqueries</a:t>
            </a:r>
            <a:endParaRPr lang="en-US" b="1" dirty="0" smtClean="0"/>
          </a:p>
          <a:p>
            <a:pPr lvl="1"/>
            <a:r>
              <a:rPr lang="en-US" dirty="0" smtClean="0"/>
              <a:t>So far, you’ve only seen </a:t>
            </a:r>
            <a:r>
              <a:rPr lang="en-US" dirty="0" err="1" smtClean="0"/>
              <a:t>subqueries</a:t>
            </a:r>
            <a:r>
              <a:rPr lang="en-US" dirty="0" smtClean="0"/>
              <a:t> contained in a SELECT statement</a:t>
            </a:r>
          </a:p>
          <a:p>
            <a:pPr lvl="1"/>
            <a:r>
              <a:rPr lang="en-US" dirty="0" smtClean="0"/>
              <a:t>you can also use </a:t>
            </a:r>
            <a:r>
              <a:rPr lang="en-US" dirty="0" err="1" smtClean="0"/>
              <a:t>subqueries</a:t>
            </a:r>
            <a:r>
              <a:rPr lang="en-US" dirty="0" smtClean="0"/>
              <a:t> with </a:t>
            </a:r>
          </a:p>
          <a:p>
            <a:pPr lvl="2"/>
            <a:r>
              <a:rPr lang="en-US" dirty="0" smtClean="0"/>
              <a:t>UPDATE and </a:t>
            </a:r>
          </a:p>
          <a:p>
            <a:pPr lvl="2"/>
            <a:r>
              <a:rPr lang="en-US" dirty="0" smtClean="0"/>
              <a:t>DELETE statements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2901-DF40-4473-9A1C-8F48450D2DFB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an UPDATE Statement Containing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an UPDATE statement, you set the new column value equal to the result returned by a 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UPDATE statement sets employee #4’s salary to the average of the high salary grades returned by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UPDATE employees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SET salary =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AVG(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high_salary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4;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1 row updated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increases employee #4’s salary from $500,000 to $625,000 (this is the average of the high salaries from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If you execute the UPDATE statement, remember to execute a ROLLBACK to undo the change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C99E-17C5-40D0-9DD1-F8EBEE5481B0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Writing a DELETE Statement Containing a </a:t>
            </a:r>
            <a:r>
              <a:rPr lang="en-US" b="1" dirty="0" err="1" smtClean="0"/>
              <a:t>Subquery</a:t>
            </a:r>
            <a:endParaRPr lang="en-US" b="1" dirty="0" smtClean="0"/>
          </a:p>
          <a:p>
            <a:pPr lvl="1"/>
            <a:r>
              <a:rPr lang="en-US" dirty="0" smtClean="0"/>
              <a:t>You use the results returned by the </a:t>
            </a:r>
            <a:r>
              <a:rPr lang="en-US" dirty="0" err="1" smtClean="0"/>
              <a:t>subquery</a:t>
            </a:r>
            <a:r>
              <a:rPr lang="en-US" dirty="0" smtClean="0"/>
              <a:t> in the WHERE clause of your DELETE statement </a:t>
            </a:r>
          </a:p>
          <a:p>
            <a:pPr lvl="2"/>
            <a:r>
              <a:rPr lang="en-US" dirty="0" smtClean="0"/>
              <a:t>For example, the following DELETE statement removes the employee whose salary is greater than the average of the high salary grades returned by a </a:t>
            </a:r>
            <a:r>
              <a:rPr lang="en-US" dirty="0" err="1" smtClean="0"/>
              <a:t>subquery</a:t>
            </a:r>
            <a:endParaRPr lang="en-US" dirty="0" smtClean="0"/>
          </a:p>
          <a:p>
            <a:pPr lvl="2"/>
            <a:r>
              <a:rPr lang="en-US" b="1" dirty="0" smtClean="0"/>
              <a:t>DELETE FROM employees</a:t>
            </a:r>
            <a:r>
              <a:rPr lang="en-US" dirty="0" smtClean="0"/>
              <a:t> </a:t>
            </a:r>
            <a:r>
              <a:rPr lang="en-US" b="1" dirty="0" smtClean="0"/>
              <a:t>WHERE salary </a:t>
            </a:r>
            <a:r>
              <a:rPr lang="en-US" dirty="0" smtClean="0"/>
              <a:t>&gt; </a:t>
            </a:r>
            <a:r>
              <a:rPr lang="en-US" b="1" dirty="0" smtClean="0"/>
              <a:t> (SELECT AVG(</a:t>
            </a:r>
            <a:r>
              <a:rPr lang="en-US" b="1" dirty="0" err="1" smtClean="0"/>
              <a:t>high_salary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b="1" dirty="0" smtClean="0"/>
              <a:t>  FROM </a:t>
            </a:r>
            <a:r>
              <a:rPr lang="en-US" b="1" dirty="0" err="1" smtClean="0"/>
              <a:t>salary_grades</a:t>
            </a:r>
            <a:r>
              <a:rPr lang="en-US" b="1" dirty="0" smtClean="0"/>
              <a:t>);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1 row deleted</a:t>
            </a:r>
          </a:p>
          <a:p>
            <a:pPr lvl="2"/>
            <a:r>
              <a:rPr lang="en-US" dirty="0" smtClean="0"/>
              <a:t>This DELETE statement removes employee #1</a:t>
            </a:r>
          </a:p>
          <a:p>
            <a:pPr lvl="1"/>
            <a:r>
              <a:rPr lang="en-US" dirty="0" smtClean="0"/>
              <a:t>Note  If you execute the DELETE statement, remember to execute a ROLLBACK to undo the removal of the row.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1775-A048-483F-8701-649D814F757E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you learned that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a query placed within a SELECT, UPDATE, or DELETE statement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 zero or one row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Multiple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 one or more rows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Multiple column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 more than one column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reference one or more columns in the outer SQL statement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placed within another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B1CE-2A13-43C6-BB7C-72DDD5547821}" type="datetime1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2041</TotalTime>
  <Words>1848</Words>
  <Application>Microsoft Office PowerPoint</Application>
  <PresentationFormat>On-screen Show (4:3)</PresentationFormat>
  <Paragraphs>296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Subqueries and DB Security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374</cp:revision>
  <dcterms:created xsi:type="dcterms:W3CDTF">2006-08-16T00:00:00Z</dcterms:created>
  <dcterms:modified xsi:type="dcterms:W3CDTF">2010-12-13T07:12:30Z</dcterms:modified>
</cp:coreProperties>
</file>