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handoutMasterIdLst>
    <p:handoutMasterId r:id="rId27"/>
  </p:handout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10" r:id="rId23"/>
    <p:sldId id="311" r:id="rId24"/>
    <p:sldId id="31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Database Technologies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9C2A9-187B-4DA1-AD90-F78386AD2308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Structured Query Language (SQL)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4E847-8436-44FD-87CC-BC7E53A0A6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Database Technologies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56A1F3-7119-408B-908D-3B2AA58E1EB1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Structured Query Language (SQL)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A15953-7DC4-46AA-B998-FEEFE1BC4E1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86C1C-8D64-4D31-B4C0-334B748B44E1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77362-4BD8-4875-BBAA-F2D1DF8A046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C37A-3DB5-4EB7-BB85-FC225A2C3105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2C9CC-91C6-4F88-9CF3-C72E400C935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1AD06-6036-4D68-8B40-F3668F1368AE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E391D-C221-4AF7-BF46-924284A11A7D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3C2C4-E849-4432-A4AF-1CEF7272ACFB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DA721-6EB2-4D78-95B8-04EF59F4E06F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807F4-81F4-4736-A72D-97521325B2DC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430B9-1768-413D-885C-8F0B430F4E09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CFF00-7872-4E90-B034-3A8CDE5FBD11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8973F4-3131-42C5-9915-31B730D9E3DE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fr-FR" smtClean="0"/>
              <a:t>Course: Data base Technologies, Instructor: Dr Ali Daud 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Autofit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b="1" dirty="0" smtClean="0"/>
              <a:t>Using the SQL Operators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75234-96D3-46F9-A797-5F793569FB04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905000"/>
            <a:ext cx="88392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logical operators that may be used in a WHERE clause</a:t>
            </a:r>
          </a:p>
          <a:p>
            <a:r>
              <a:rPr lang="en-US" dirty="0" smtClean="0"/>
              <a:t>The logical operators allow you to limit rows based on logical conditions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AC3A5-4023-4F3D-B642-4541C590D808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1524000"/>
            <a:ext cx="42416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Using the Logical Operators</a:t>
            </a:r>
            <a:endParaRPr lang="en-US" sz="2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657600"/>
            <a:ext cx="8458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384653-519E-4FC0-BD1B-254E56E3B5FB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05000"/>
            <a:ext cx="8305799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643B-E24E-4D1C-9DD4-10D93F6899A0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981200"/>
            <a:ext cx="83058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Combine AND </a:t>
            </a:r>
            <a:r>
              <a:rPr lang="en-US" dirty="0" err="1" smtClean="0"/>
              <a:t>and</a:t>
            </a:r>
            <a:r>
              <a:rPr lang="en-US" dirty="0" smtClean="0"/>
              <a:t> OR in the same expression</a:t>
            </a:r>
          </a:p>
          <a:p>
            <a:pPr lvl="1"/>
            <a:r>
              <a:rPr lang="en-US" dirty="0" smtClean="0"/>
              <a:t>AND operator takes precedence over the OR operator (which means it’s executed first) </a:t>
            </a:r>
          </a:p>
          <a:p>
            <a:pPr lvl="1"/>
            <a:r>
              <a:rPr lang="en-US" dirty="0" smtClean="0"/>
              <a:t>Comparison operators take precedence over AND</a:t>
            </a:r>
          </a:p>
          <a:p>
            <a:pPr lvl="1"/>
            <a:r>
              <a:rPr lang="en-US" dirty="0" smtClean="0">
                <a:solidFill>
                  <a:srgbClr val="00B050"/>
                </a:solidFill>
              </a:rPr>
              <a:t>Of course, you can override these using parentheses</a:t>
            </a:r>
          </a:p>
          <a:p>
            <a:r>
              <a:rPr lang="en-US" dirty="0" smtClean="0"/>
              <a:t>Example retrieves rows from the customers table</a:t>
            </a:r>
          </a:p>
          <a:p>
            <a:pPr lvl="1"/>
            <a:r>
              <a:rPr lang="en-US" dirty="0" smtClean="0"/>
              <a:t>where </a:t>
            </a:r>
            <a:r>
              <a:rPr lang="en-US" i="1" dirty="0" smtClean="0"/>
              <a:t>either</a:t>
            </a:r>
            <a:r>
              <a:rPr lang="en-US" dirty="0" smtClean="0"/>
              <a:t> of the following two conditions is met</a:t>
            </a:r>
          </a:p>
          <a:p>
            <a:pPr lvl="2"/>
            <a:r>
              <a:rPr lang="en-US" dirty="0" smtClean="0"/>
              <a:t>The dob column is greater than January 1, 1970</a:t>
            </a:r>
          </a:p>
          <a:p>
            <a:pPr lvl="2"/>
            <a:r>
              <a:rPr lang="en-US" dirty="0" smtClean="0"/>
              <a:t>The </a:t>
            </a:r>
            <a:r>
              <a:rPr lang="en-US" dirty="0" err="1" smtClean="0"/>
              <a:t>customer_id</a:t>
            </a:r>
            <a:r>
              <a:rPr lang="en-US" dirty="0" smtClean="0"/>
              <a:t> column is less than 2 </a:t>
            </a:r>
            <a:r>
              <a:rPr lang="en-US" i="1" dirty="0" smtClean="0"/>
              <a:t>and</a:t>
            </a:r>
            <a:r>
              <a:rPr lang="en-US" dirty="0" smtClean="0"/>
              <a:t> the phone column has 1211 at the end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035A3-EF72-4F03-9990-B9FD13AC6CD3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1447800"/>
            <a:ext cx="55127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Understanding Operator Precedence</a:t>
            </a:r>
            <a:endParaRPr lang="en-US" sz="24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90500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SQL (</a:t>
            </a:r>
            <a:r>
              <a:rPr lang="en-US" sz="3200" b="1" dirty="0" smtClean="0"/>
              <a:t>Sorting Rows Using the ORDER BY Clause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Use the ORDER BY clause to sort the rows retrieved from the database</a:t>
            </a:r>
          </a:p>
          <a:p>
            <a:r>
              <a:rPr lang="en-US" dirty="0" smtClean="0"/>
              <a:t>The ORDER BY clause may specify one or more columns on which to sort the data and </a:t>
            </a:r>
          </a:p>
          <a:p>
            <a:r>
              <a:rPr lang="en-US" dirty="0" smtClean="0"/>
              <a:t>must follow the FROM clause or </a:t>
            </a:r>
          </a:p>
          <a:p>
            <a:r>
              <a:rPr lang="en-US" dirty="0" smtClean="0"/>
              <a:t>the WHERE clause (if a WHERE clause is supplied</a:t>
            </a:r>
          </a:p>
          <a:p>
            <a:r>
              <a:rPr lang="en-US" dirty="0" smtClean="0"/>
              <a:t>By default, the ORDER BY clause sorts the columns in ascending order (lower values appear first)</a:t>
            </a:r>
          </a:p>
          <a:p>
            <a:r>
              <a:rPr lang="en-US" dirty="0" smtClean="0"/>
              <a:t>Use the DESC keyword to sort the columns in descending order (higher values appear first)</a:t>
            </a:r>
          </a:p>
          <a:p>
            <a:r>
              <a:rPr lang="en-US" dirty="0" smtClean="0"/>
              <a:t>Use the ASC keyword to explicitly specify an ascending sort—, </a:t>
            </a:r>
            <a:r>
              <a:rPr lang="en-US" dirty="0" smtClean="0">
                <a:solidFill>
                  <a:srgbClr val="00B050"/>
                </a:solidFill>
              </a:rPr>
              <a:t>this is the default, but you can still specify it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BCB56-8C92-48C3-B70B-1762DC3B8BEF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600200"/>
            <a:ext cx="8382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Autofit/>
          </a:bodyPr>
          <a:lstStyle/>
          <a:p>
            <a:r>
              <a:rPr lang="en-US" sz="3200" dirty="0" smtClean="0"/>
              <a:t>SQL (</a:t>
            </a:r>
            <a:r>
              <a:rPr lang="en-US" sz="3200" b="1" dirty="0" smtClean="0"/>
              <a:t>Sorting Rows Using the ORDER BY Clause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/>
          <a:lstStyle/>
          <a:p>
            <a:r>
              <a:rPr lang="en-US" dirty="0" smtClean="0"/>
              <a:t>ORDER BY clause to sort 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first_name</a:t>
            </a:r>
            <a:r>
              <a:rPr lang="en-US" dirty="0" smtClean="0"/>
              <a:t> column values from the customers table in ascending order</a:t>
            </a:r>
          </a:p>
          <a:p>
            <a:pPr lvl="1"/>
            <a:r>
              <a:rPr lang="en-US" dirty="0" smtClean="0"/>
              <a:t>followed by a sort on the </a:t>
            </a:r>
            <a:r>
              <a:rPr lang="en-US" dirty="0" err="1" smtClean="0"/>
              <a:t>last_name</a:t>
            </a:r>
            <a:r>
              <a:rPr lang="en-US" dirty="0" smtClean="0"/>
              <a:t> column values in descending order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1965B-5E40-4A3A-8D9A-D12C7DC4923D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733800"/>
            <a:ext cx="8001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SQL (</a:t>
            </a:r>
            <a:r>
              <a:rPr lang="en-US" sz="3200" b="1" dirty="0" smtClean="0"/>
              <a:t>Sorting Rows Using the ORDER BY Clause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/>
          <a:lstStyle/>
          <a:p>
            <a:r>
              <a:rPr lang="en-US" dirty="0" smtClean="0"/>
              <a:t>Use a column position number in the ORDER BY clause to indicate which column to sort: </a:t>
            </a:r>
          </a:p>
          <a:p>
            <a:pPr lvl="1"/>
            <a:r>
              <a:rPr lang="en-US" dirty="0" smtClean="0"/>
              <a:t>1 means sort by the first column selected</a:t>
            </a:r>
          </a:p>
          <a:p>
            <a:pPr lvl="1"/>
            <a:r>
              <a:rPr lang="en-US" dirty="0" smtClean="0"/>
              <a:t>2 means sort by the second column, and so 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862B1-4A0D-469D-9075-0EB8772FB895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505200"/>
            <a:ext cx="71628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SQL (</a:t>
            </a:r>
            <a:r>
              <a:rPr lang="en-US" sz="3200" b="1" dirty="0" smtClean="0"/>
              <a:t>Performing SELECT Statements that Use Two Tables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product_type_id</a:t>
            </a:r>
            <a:r>
              <a:rPr lang="en-US" dirty="0" smtClean="0"/>
              <a:t> column (the foreign key) of the products table </a:t>
            </a:r>
          </a:p>
          <a:p>
            <a:pPr lvl="1"/>
            <a:r>
              <a:rPr lang="en-US" dirty="0" smtClean="0"/>
              <a:t>points to the </a:t>
            </a:r>
            <a:r>
              <a:rPr lang="en-US" dirty="0" err="1" smtClean="0"/>
              <a:t>product_type_id</a:t>
            </a:r>
            <a:r>
              <a:rPr lang="en-US" dirty="0" smtClean="0"/>
              <a:t> column (the primary key) of the </a:t>
            </a:r>
            <a:r>
              <a:rPr lang="en-US" dirty="0" err="1" smtClean="0"/>
              <a:t>product_types</a:t>
            </a:r>
            <a:r>
              <a:rPr lang="en-US" dirty="0" smtClean="0"/>
              <a:t> table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C734B-D908-4E15-AC2F-7A9806B79CBB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905000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SQL (</a:t>
            </a:r>
            <a:r>
              <a:rPr lang="en-US" sz="3200" b="1" dirty="0" smtClean="0"/>
              <a:t>Performing SELECT Statements that Use Two Tables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To join two tables means that you specify both the tables in the query’s FROM clause and </a:t>
            </a:r>
          </a:p>
          <a:p>
            <a:r>
              <a:rPr lang="en-US" dirty="0" smtClean="0"/>
              <a:t>use related columns </a:t>
            </a:r>
          </a:p>
          <a:p>
            <a:pPr lvl="2"/>
            <a:r>
              <a:rPr lang="en-US" dirty="0" smtClean="0"/>
              <a:t>(a foreign key from one table and </a:t>
            </a:r>
          </a:p>
          <a:p>
            <a:pPr lvl="2"/>
            <a:r>
              <a:rPr lang="en-US" dirty="0" smtClean="0"/>
              <a:t>the primary key from another table, for example) </a:t>
            </a:r>
          </a:p>
          <a:p>
            <a:pPr lvl="2"/>
            <a:r>
              <a:rPr lang="en-US" dirty="0" smtClean="0"/>
              <a:t>from each table </a:t>
            </a:r>
          </a:p>
          <a:p>
            <a:pPr lvl="1"/>
            <a:r>
              <a:rPr lang="en-US" dirty="0" smtClean="0"/>
              <a:t>You also use an operator—such as the equality operator (=)—in the query’s WHERE clause</a:t>
            </a:r>
          </a:p>
          <a:p>
            <a:pPr lvl="1"/>
            <a:r>
              <a:rPr lang="en-US" dirty="0" smtClean="0"/>
              <a:t>The tables whose columns are used in the join must also be contained in the FROM clause of the SELECT statement </a:t>
            </a:r>
          </a:p>
          <a:p>
            <a:pPr lvl="1"/>
            <a:r>
              <a:rPr lang="en-US" dirty="0" smtClean="0"/>
              <a:t>The columns used in the join are usually related through a foreign key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8C261-475E-4C13-81EF-07B0F948CF17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SQL (</a:t>
            </a:r>
            <a:r>
              <a:rPr lang="en-US" sz="3200" b="1" dirty="0" smtClean="0"/>
              <a:t>Performing SELECT Statements that Use Two Tables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WHERE clause could be as follows:</a:t>
            </a:r>
          </a:p>
          <a:p>
            <a:pPr lvl="1"/>
            <a:r>
              <a:rPr lang="en-US" dirty="0" smtClean="0"/>
              <a:t>WHERE </a:t>
            </a:r>
            <a:r>
              <a:rPr lang="en-US" dirty="0" err="1" smtClean="0"/>
              <a:t>product_type_id</a:t>
            </a:r>
            <a:r>
              <a:rPr lang="en-US" dirty="0" smtClean="0"/>
              <a:t> = </a:t>
            </a:r>
            <a:r>
              <a:rPr lang="en-US" dirty="0" err="1" smtClean="0"/>
              <a:t>product_type_id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There’s a problem with this WHERE clause: </a:t>
            </a:r>
          </a:p>
          <a:p>
            <a:pPr lvl="2"/>
            <a:r>
              <a:rPr lang="en-US" dirty="0" smtClean="0"/>
              <a:t>both the products and </a:t>
            </a:r>
            <a:r>
              <a:rPr lang="en-US" dirty="0" err="1" smtClean="0"/>
              <a:t>product_types</a:t>
            </a:r>
            <a:r>
              <a:rPr lang="en-US" dirty="0" smtClean="0"/>
              <a:t> tables </a:t>
            </a:r>
          </a:p>
          <a:p>
            <a:pPr lvl="2"/>
            <a:r>
              <a:rPr lang="en-US" dirty="0" smtClean="0"/>
              <a:t>contain a column named </a:t>
            </a:r>
            <a:r>
              <a:rPr lang="en-US" dirty="0" err="1" smtClean="0"/>
              <a:t>product_type_id</a:t>
            </a:r>
            <a:endParaRPr lang="en-US" dirty="0" smtClean="0"/>
          </a:p>
          <a:p>
            <a:pPr lvl="2"/>
            <a:r>
              <a:rPr lang="en-US" dirty="0" smtClean="0">
                <a:solidFill>
                  <a:srgbClr val="00B050"/>
                </a:solidFill>
              </a:rPr>
              <a:t>WHERE </a:t>
            </a:r>
            <a:r>
              <a:rPr lang="en-US" dirty="0" err="1" smtClean="0">
                <a:solidFill>
                  <a:srgbClr val="00B050"/>
                </a:solidFill>
              </a:rPr>
              <a:t>products.product_type_id</a:t>
            </a:r>
            <a:r>
              <a:rPr lang="en-US" dirty="0" smtClean="0">
                <a:solidFill>
                  <a:srgbClr val="00B050"/>
                </a:solidFill>
              </a:rPr>
              <a:t> = </a:t>
            </a:r>
            <a:r>
              <a:rPr lang="en-US" dirty="0" err="1" smtClean="0">
                <a:solidFill>
                  <a:srgbClr val="00B050"/>
                </a:solidFill>
              </a:rPr>
              <a:t>product_types.product_type_id</a:t>
            </a:r>
            <a:endParaRPr lang="en-US" dirty="0" smtClean="0">
              <a:solidFill>
                <a:srgbClr val="00B050"/>
              </a:solidFill>
            </a:endParaRPr>
          </a:p>
          <a:p>
            <a:r>
              <a:rPr lang="en-US" dirty="0" smtClean="0"/>
              <a:t>how do you tell the database you want the name columns from </a:t>
            </a:r>
          </a:p>
          <a:p>
            <a:pPr lvl="1"/>
            <a:r>
              <a:rPr lang="en-US" dirty="0" smtClean="0"/>
              <a:t>both the </a:t>
            </a:r>
            <a:r>
              <a:rPr lang="en-US" dirty="0" err="1" smtClean="0"/>
              <a:t>product_types</a:t>
            </a:r>
            <a:r>
              <a:rPr lang="en-US" dirty="0" smtClean="0"/>
              <a:t> and products tables? </a:t>
            </a:r>
          </a:p>
          <a:p>
            <a:pPr lvl="2"/>
            <a:r>
              <a:rPr lang="en-US" dirty="0" smtClean="0"/>
              <a:t>SELECT products.name, product_types.name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C8C89-FE4E-4A4B-9C9F-ED6FF512E16A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05000"/>
            <a:ext cx="8381999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NOT operator to reverse the meaning of </a:t>
            </a:r>
          </a:p>
          <a:p>
            <a:pPr lvl="1"/>
            <a:r>
              <a:rPr lang="en-US" dirty="0" smtClean="0"/>
              <a:t>LIKE, IN, BETWEEN, and IS NULL</a:t>
            </a:r>
          </a:p>
          <a:p>
            <a:r>
              <a:rPr lang="en-US" dirty="0" smtClean="0"/>
              <a:t>NOT LIKE </a:t>
            </a:r>
          </a:p>
          <a:p>
            <a:r>
              <a:rPr lang="en-US" dirty="0" smtClean="0"/>
              <a:t>NOT IN </a:t>
            </a:r>
          </a:p>
          <a:p>
            <a:r>
              <a:rPr lang="en-US" dirty="0" smtClean="0"/>
              <a:t>NOT BETWEEN </a:t>
            </a:r>
          </a:p>
          <a:p>
            <a:r>
              <a:rPr lang="en-US" dirty="0" smtClean="0"/>
              <a:t>IS NOT NULL </a:t>
            </a:r>
          </a:p>
          <a:p>
            <a:r>
              <a:rPr lang="en-US" dirty="0" smtClean="0"/>
              <a:t>IS NOT NAN </a:t>
            </a:r>
          </a:p>
          <a:p>
            <a:r>
              <a:rPr lang="en-US" dirty="0" smtClean="0"/>
              <a:t>IS NOT INFINITE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6F1ED-C2C9-4485-8355-AC5448DA73A3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SQL (</a:t>
            </a:r>
            <a:r>
              <a:rPr lang="en-US" sz="3200" b="1" dirty="0" smtClean="0"/>
              <a:t>Performing SELECT Statements that Use Two Tables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Perfect! This is exactly what you wanted </a:t>
            </a:r>
          </a:p>
          <a:p>
            <a:pPr lvl="1"/>
            <a:r>
              <a:rPr lang="en-US" dirty="0" smtClean="0"/>
              <a:t>the name of the product and the name of the product type</a:t>
            </a:r>
          </a:p>
          <a:p>
            <a:pPr lvl="1"/>
            <a:r>
              <a:rPr lang="en-US" dirty="0" smtClean="0"/>
              <a:t>however, that the product with the name “My Front Line” is missing from this output</a:t>
            </a:r>
          </a:p>
          <a:p>
            <a:pPr lvl="2"/>
            <a:r>
              <a:rPr lang="en-US" dirty="0" smtClean="0"/>
              <a:t>The </a:t>
            </a:r>
            <a:r>
              <a:rPr lang="en-US" dirty="0" err="1" smtClean="0"/>
              <a:t>product_type_id</a:t>
            </a:r>
            <a:r>
              <a:rPr lang="en-US" dirty="0" smtClean="0"/>
              <a:t> for this product row is null</a:t>
            </a:r>
          </a:p>
          <a:p>
            <a:pPr lvl="2"/>
            <a:r>
              <a:rPr lang="en-US" dirty="0" smtClean="0"/>
              <a:t>because of that the row doesn’t appear in the output</a:t>
            </a:r>
          </a:p>
          <a:p>
            <a:pPr lvl="2"/>
            <a:r>
              <a:rPr lang="en-US" dirty="0" smtClean="0"/>
              <a:t>How to include this row later in the section “Understanding Outer Joins”</a:t>
            </a:r>
          </a:p>
          <a:p>
            <a:r>
              <a:rPr lang="en-US" dirty="0" smtClean="0"/>
              <a:t>You should use the SQL/92 standard in your queries </a:t>
            </a:r>
          </a:p>
          <a:p>
            <a:pPr lvl="1"/>
            <a:r>
              <a:rPr lang="en-US" dirty="0" smtClean="0"/>
              <a:t>when working with Oracle9i and above</a:t>
            </a:r>
          </a:p>
          <a:p>
            <a:pPr lvl="1"/>
            <a:r>
              <a:rPr lang="en-US" dirty="0" smtClean="0"/>
              <a:t>use SQL/86 queries only when you’re using Oracle8i and below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D7F00-B997-485A-A75C-FA81FBF27BAB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SQL (</a:t>
            </a:r>
            <a:r>
              <a:rPr lang="en-US" b="1" dirty="0" smtClean="0"/>
              <a:t>Supplying Table Aliases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 smtClean="0"/>
              <a:t>Table aliases make your queries more readable</a:t>
            </a:r>
          </a:p>
          <a:p>
            <a:pPr lvl="1"/>
            <a:r>
              <a:rPr lang="en-US" smtClean="0"/>
              <a:t>especially </a:t>
            </a:r>
            <a:r>
              <a:rPr lang="en-US" dirty="0" smtClean="0"/>
              <a:t>when you start writing longer queries referencing many tables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63A90-E00D-424B-9E9B-9E2041A3BAE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819400"/>
            <a:ext cx="8120063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28600" y="4648200"/>
            <a:ext cx="8458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SQL (Cartesian Product)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If a join condition is missing</a:t>
            </a:r>
          </a:p>
          <a:p>
            <a:pPr lvl="1"/>
            <a:r>
              <a:rPr lang="en-US" dirty="0" smtClean="0"/>
              <a:t>end up selecting all rows from one table joined to all the rows in the other table</a:t>
            </a:r>
          </a:p>
          <a:p>
            <a:pPr lvl="1"/>
            <a:r>
              <a:rPr lang="en-US" dirty="0" smtClean="0"/>
              <a:t>situation known as a </a:t>
            </a:r>
            <a:r>
              <a:rPr lang="en-US" i="1" dirty="0" smtClean="0"/>
              <a:t>Cartesian product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May end up with a lot of rows being displayed </a:t>
            </a:r>
          </a:p>
          <a:p>
            <a:pPr lvl="1"/>
            <a:r>
              <a:rPr lang="en-US" dirty="0" smtClean="0"/>
              <a:t>For example, </a:t>
            </a:r>
          </a:p>
          <a:p>
            <a:pPr lvl="2"/>
            <a:r>
              <a:rPr lang="en-US" dirty="0" smtClean="0"/>
              <a:t>assume one table containing 50 rows and </a:t>
            </a:r>
          </a:p>
          <a:p>
            <a:pPr lvl="2"/>
            <a:r>
              <a:rPr lang="en-US" dirty="0" smtClean="0"/>
              <a:t>a second table containing 100 rows. </a:t>
            </a:r>
          </a:p>
          <a:p>
            <a:pPr lvl="2"/>
            <a:r>
              <a:rPr lang="en-US" dirty="0" smtClean="0"/>
              <a:t>select columns from those two tables without a join</a:t>
            </a:r>
          </a:p>
          <a:p>
            <a:pPr lvl="2"/>
            <a:r>
              <a:rPr lang="en-US" dirty="0" smtClean="0"/>
              <a:t>get 5,000 rows returned</a:t>
            </a:r>
          </a:p>
          <a:p>
            <a:pPr lvl="2"/>
            <a:r>
              <a:rPr lang="en-US" dirty="0" smtClean="0"/>
              <a:t>This is because each row from table 1 would be joined to each row in table 2 </a:t>
            </a:r>
          </a:p>
          <a:p>
            <a:pPr lvl="2"/>
            <a:r>
              <a:rPr lang="en-US" dirty="0" smtClean="0"/>
              <a:t>which would yield a total of 50 multiplied by 100 rows, or 5,000 rows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CE06F-ECBF-485E-BDA5-24F2C3282ADB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371600"/>
            <a:ext cx="8077199" cy="489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SQL (</a:t>
            </a:r>
            <a:r>
              <a:rPr lang="en-US" sz="3200" b="1" dirty="0" smtClean="0"/>
              <a:t>Performing SELECT Statements that Use More than Two Tables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Joins can be used to connect any number of tables</a:t>
            </a:r>
          </a:p>
          <a:p>
            <a:pPr lvl="1"/>
            <a:r>
              <a:rPr lang="en-US" dirty="0" smtClean="0"/>
              <a:t>use the following formula to calculate the number of joins you will need in your WHERE</a:t>
            </a:r>
          </a:p>
          <a:p>
            <a:pPr lvl="1"/>
            <a:r>
              <a:rPr lang="en-US" dirty="0" smtClean="0"/>
              <a:t>Two tables used in the query in previous example: products and </a:t>
            </a:r>
            <a:r>
              <a:rPr lang="en-US" dirty="0" err="1" smtClean="0"/>
              <a:t>product_types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the number of joins required is 1 (=2 - 1), and indeed only one join is used in that example c</a:t>
            </a:r>
          </a:p>
          <a:p>
            <a:pPr lvl="2"/>
            <a:r>
              <a:rPr lang="en-US" dirty="0" smtClean="0"/>
              <a:t>four tables and will therefore require three joins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SQL (</a:t>
            </a:r>
            <a:r>
              <a:rPr lang="en-US" sz="3200" b="1" dirty="0" smtClean="0"/>
              <a:t>Performing SELECT Statements that Use More than Two Tables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Four tables </a:t>
            </a:r>
          </a:p>
          <a:p>
            <a:pPr lvl="2"/>
            <a:r>
              <a:rPr lang="en-US" dirty="0" smtClean="0"/>
              <a:t>The purchases each customer has made</a:t>
            </a:r>
          </a:p>
          <a:p>
            <a:pPr lvl="2"/>
            <a:r>
              <a:rPr lang="en-US" dirty="0" smtClean="0"/>
              <a:t>The customer’s first and last name</a:t>
            </a:r>
          </a:p>
          <a:p>
            <a:pPr lvl="2"/>
            <a:r>
              <a:rPr lang="en-US" dirty="0" smtClean="0"/>
              <a:t>The name of the product they purchased</a:t>
            </a:r>
          </a:p>
          <a:p>
            <a:pPr lvl="2"/>
            <a:r>
              <a:rPr lang="en-US" dirty="0" smtClean="0"/>
              <a:t>The name of the product type</a:t>
            </a:r>
          </a:p>
          <a:p>
            <a:pPr lvl="2"/>
            <a:r>
              <a:rPr lang="en-US" dirty="0" smtClean="0"/>
              <a:t>Query the customers, purchases, products, and </a:t>
            </a:r>
            <a:r>
              <a:rPr lang="en-US" dirty="0" err="1" smtClean="0"/>
              <a:t>product_types</a:t>
            </a:r>
            <a:r>
              <a:rPr lang="en-US" dirty="0" smtClean="0"/>
              <a:t> tables and </a:t>
            </a:r>
          </a:p>
          <a:p>
            <a:pPr lvl="2"/>
            <a:r>
              <a:rPr lang="en-US" dirty="0" smtClean="0"/>
              <a:t>joins will need to navigate the foreign key relationships between these tables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8E85-C436-4FB5-AF4D-C3767598B52D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the LIKE operator in a WHERE clause to see </a:t>
            </a:r>
          </a:p>
          <a:p>
            <a:pPr lvl="1"/>
            <a:r>
              <a:rPr lang="en-US" dirty="0" smtClean="0"/>
              <a:t>if any of the character strings in a text column match </a:t>
            </a:r>
          </a:p>
          <a:p>
            <a:pPr lvl="1"/>
            <a:r>
              <a:rPr lang="en-US" dirty="0" smtClean="0"/>
              <a:t>a pattern that you specify </a:t>
            </a:r>
          </a:p>
          <a:p>
            <a:r>
              <a:rPr lang="en-US" dirty="0" smtClean="0"/>
              <a:t>Specify patterns using a combination of </a:t>
            </a:r>
          </a:p>
          <a:p>
            <a:pPr lvl="1"/>
            <a:r>
              <a:rPr lang="en-US" dirty="0" smtClean="0"/>
              <a:t>normal characters and </a:t>
            </a:r>
          </a:p>
          <a:p>
            <a:pPr lvl="1"/>
            <a:r>
              <a:rPr lang="en-US" dirty="0" smtClean="0"/>
              <a:t>the following two wildcard characters:</a:t>
            </a:r>
          </a:p>
          <a:p>
            <a:pPr lvl="2"/>
            <a:r>
              <a:rPr lang="en-US" b="1" dirty="0" smtClean="0"/>
              <a:t>Underscore character (</a:t>
            </a:r>
            <a:r>
              <a:rPr lang="en-US" dirty="0" smtClean="0"/>
              <a:t>_</a:t>
            </a:r>
            <a:r>
              <a:rPr lang="en-US" b="1" dirty="0" smtClean="0"/>
              <a:t>)</a:t>
            </a:r>
            <a:r>
              <a:rPr lang="en-US" dirty="0" smtClean="0"/>
              <a:t>  Matches one character in a specified position</a:t>
            </a:r>
          </a:p>
          <a:p>
            <a:pPr lvl="2"/>
            <a:r>
              <a:rPr lang="en-US" b="1" dirty="0" smtClean="0"/>
              <a:t>Percent character (</a:t>
            </a:r>
            <a:r>
              <a:rPr lang="en-US" dirty="0" smtClean="0"/>
              <a:t>%</a:t>
            </a:r>
            <a:r>
              <a:rPr lang="en-US" b="1" dirty="0" smtClean="0"/>
              <a:t>)</a:t>
            </a:r>
            <a:r>
              <a:rPr lang="en-US" dirty="0" smtClean="0"/>
              <a:t>  Matches any number of characters beginning at the specified position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561A2-036F-4A6C-87E5-68F46166CF6F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0C457-E928-4F9C-8379-22A606D2FB29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81200"/>
            <a:ext cx="8077200" cy="4038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533400" y="1524000"/>
            <a:ext cx="350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Using the LIKE Operator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4552D-6D37-4D8F-825B-906B21A60BB0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057400"/>
            <a:ext cx="7924799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Perform a text match on the actual underscore or</a:t>
            </a:r>
          </a:p>
          <a:p>
            <a:r>
              <a:rPr lang="en-US" dirty="0" smtClean="0"/>
              <a:t> percent characters in a string</a:t>
            </a:r>
          </a:p>
          <a:p>
            <a:pPr lvl="1"/>
            <a:r>
              <a:rPr lang="en-US" dirty="0" smtClean="0"/>
              <a:t>Use the ESCAPE option </a:t>
            </a:r>
          </a:p>
          <a:p>
            <a:pPr lvl="1"/>
            <a:r>
              <a:rPr lang="en-US" dirty="0" smtClean="0"/>
              <a:t>For example the products whose name contains the string </a:t>
            </a:r>
            <a:r>
              <a:rPr lang="en-US" dirty="0" err="1" smtClean="0"/>
              <a:t>a_product</a:t>
            </a:r>
            <a:r>
              <a:rPr lang="en-US" dirty="0" smtClean="0"/>
              <a:t> are retrieved in the following way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C1653-32B1-46B8-A7A2-09A3A770BCF7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267200"/>
            <a:ext cx="85344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078E1B-9649-4923-BBE7-09F5B7A27358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33400" y="1447800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Using the IN Operator</a:t>
            </a:r>
            <a:endParaRPr lang="en-US" b="1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905001"/>
            <a:ext cx="8153399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IN reverses the rows selected by IN—if IN replaces NOT IN for the previous example</a:t>
            </a:r>
          </a:p>
          <a:p>
            <a:pPr lvl="1"/>
            <a:r>
              <a:rPr lang="en-US" dirty="0" smtClean="0"/>
              <a:t>all rows except those shown above would be retrieved</a:t>
            </a:r>
          </a:p>
          <a:p>
            <a:r>
              <a:rPr lang="en-US" dirty="0" smtClean="0"/>
              <a:t>NOT IN returns false if a value in the list is null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B69B8-BA52-4A99-982B-E8354D699084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810000"/>
            <a:ext cx="8305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SQL (Filtering Rows Using Where Clause)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rows whose column value is inclusive within a specified range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0350-DA35-4404-83D1-A515E2653DEA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7200" y="1447800"/>
            <a:ext cx="34480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Using the BETWEEN Operator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895600"/>
            <a:ext cx="8077199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971</TotalTime>
  <Words>1484</Words>
  <Application>Microsoft Office PowerPoint</Application>
  <PresentationFormat>On-screen Show (4:3)</PresentationFormat>
  <Paragraphs>202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Flow</vt:lpstr>
      <vt:lpstr>SQL (Filtering Rows Using Where Clause)</vt:lpstr>
      <vt:lpstr>SQL (Filtering Rows Using Where Clause)</vt:lpstr>
      <vt:lpstr>SQL (Filtering Rows Using Where Clause)</vt:lpstr>
      <vt:lpstr>SQL (Filtering Rows Using Where Clause)</vt:lpstr>
      <vt:lpstr>SQL (Filtering Rows Using Where Clause)</vt:lpstr>
      <vt:lpstr>SQL (Filtering Rows Using Where Clause)</vt:lpstr>
      <vt:lpstr>SQL (Filtering Rows Using Where Clause)</vt:lpstr>
      <vt:lpstr>SQL (Filtering Rows Using Where Clause)</vt:lpstr>
      <vt:lpstr>SQL (Filtering Rows Using Where Clause)</vt:lpstr>
      <vt:lpstr>SQL (Filtering Rows Using Where Clause)</vt:lpstr>
      <vt:lpstr>SQL (Filtering Rows Using Where Clause)</vt:lpstr>
      <vt:lpstr>SQL (Filtering Rows Using Where Clause)</vt:lpstr>
      <vt:lpstr>SQL (Filtering Rows Using Where Clause)</vt:lpstr>
      <vt:lpstr>SQL (Sorting Rows Using the ORDER BY Clause)</vt:lpstr>
      <vt:lpstr>SQL (Sorting Rows Using the ORDER BY Clause)</vt:lpstr>
      <vt:lpstr>SQL (Sorting Rows Using the ORDER BY Clause)</vt:lpstr>
      <vt:lpstr>SQL (Performing SELECT Statements that Use Two Tables)</vt:lpstr>
      <vt:lpstr>SQL (Performing SELECT Statements that Use Two Tables)</vt:lpstr>
      <vt:lpstr>SQL (Performing SELECT Statements that Use Two Tables)</vt:lpstr>
      <vt:lpstr>SQL (Performing SELECT Statements that Use Two Tables)</vt:lpstr>
      <vt:lpstr>SQL (Supplying Table Aliases)</vt:lpstr>
      <vt:lpstr>SQL (Cartesian Product)</vt:lpstr>
      <vt:lpstr>SQL (Performing SELECT Statements that Use More than Two Tables)</vt:lpstr>
      <vt:lpstr>SQL (Performing SELECT Statements that Use More than Two Tables)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</dc:title>
  <dc:creator/>
  <cp:lastModifiedBy>alidaud</cp:lastModifiedBy>
  <cp:revision>148</cp:revision>
  <dcterms:created xsi:type="dcterms:W3CDTF">2006-08-16T00:00:00Z</dcterms:created>
  <dcterms:modified xsi:type="dcterms:W3CDTF">2011-06-24T09:20:58Z</dcterms:modified>
</cp:coreProperties>
</file>