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Database Technologies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9C2A9-187B-4DA1-AD90-F78386AD2308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Structured Query Language (SQL)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4E847-8436-44FD-87CC-BC7E53A0A6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Database Technologies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56A1F3-7119-408B-908D-3B2AA58E1EB1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Structured Query Language (SQL)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A15953-7DC4-46AA-B998-FEEFE1BC4E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4A56A1F3-7119-408B-908D-3B2AA58E1EB1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Database Technologies 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4A56A1F3-7119-408B-908D-3B2AA58E1EB1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Database Technologies 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4A56A1F3-7119-408B-908D-3B2AA58E1EB1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Database Technologies 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86C1C-8D64-4D31-B4C0-334B748B44E1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7362-4BD8-4875-BBAA-F2D1DF8A0466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C37A-3DB5-4EB7-BB85-FC225A2C3105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2C9CC-91C6-4F88-9CF3-C72E400C9356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1AD06-6036-4D68-8B40-F3668F1368AE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E391D-C221-4AF7-BF46-924284A11A7D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C2C4-E849-4432-A4AF-1CEF7272ACFB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DA721-6EB2-4D78-95B8-04EF59F4E06F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807F4-81F4-4736-A72D-97521325B2DC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430B9-1768-413D-885C-8F0B430F4E09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FF00-7872-4E90-B034-3A8CDE5FBD11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8973F4-3131-42C5-9915-31B730D9E3DE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k:@MSITStore:C:\Documents%20and%20Settings\ali\Desktop\Database%20Technolgies%20Course\Oracle.Database.10g.SQL.chm::/8172final/LiB0099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(Introduction)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What Is a Relational Database?</a:t>
            </a:r>
          </a:p>
          <a:p>
            <a:r>
              <a:rPr lang="en-US" dirty="0" smtClean="0"/>
              <a:t>1970 by Dr. E.F. </a:t>
            </a:r>
            <a:r>
              <a:rPr lang="en-US" dirty="0" err="1" smtClean="0"/>
              <a:t>Codd</a:t>
            </a:r>
            <a:endParaRPr lang="en-US" dirty="0" smtClean="0"/>
          </a:p>
          <a:p>
            <a:r>
              <a:rPr lang="en-US" dirty="0" smtClean="0"/>
              <a:t>Paper entitled </a:t>
            </a:r>
          </a:p>
          <a:p>
            <a:pPr lvl="1"/>
            <a:r>
              <a:rPr lang="en-US" dirty="0" smtClean="0"/>
              <a:t>5“A Relational Model of Data for Large Shared Data Banks” published in </a:t>
            </a:r>
            <a:r>
              <a:rPr lang="en-US" i="1" dirty="0" smtClean="0"/>
              <a:t>Communications of the ACM</a:t>
            </a:r>
            <a:r>
              <a:rPr lang="en-US" dirty="0" smtClean="0"/>
              <a:t> (Association for Computing Machinery), Vol. 13, No. 6, June 1970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BCAB8-F353-44B5-BEDF-9E48B250928B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(Introduction)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There are many ways to run SQL statements and get results back from the database e.g.</a:t>
            </a:r>
          </a:p>
          <a:p>
            <a:pPr lvl="1"/>
            <a:r>
              <a:rPr lang="en-US" dirty="0" smtClean="0"/>
              <a:t>programs written using Oracle Forms and</a:t>
            </a:r>
          </a:p>
          <a:p>
            <a:pPr lvl="1"/>
            <a:r>
              <a:rPr lang="en-US" dirty="0" smtClean="0"/>
              <a:t>Reports</a:t>
            </a:r>
          </a:p>
          <a:p>
            <a:r>
              <a:rPr lang="en-US" dirty="0" smtClean="0"/>
              <a:t>SQL statements may also be embedded within programs written in other languages, such as </a:t>
            </a:r>
          </a:p>
          <a:p>
            <a:pPr lvl="1"/>
            <a:r>
              <a:rPr lang="en-US" dirty="0" smtClean="0"/>
              <a:t>Oracle’s Pro*C, which allows you to add SQL statements to a C program </a:t>
            </a:r>
          </a:p>
          <a:p>
            <a:pPr lvl="1"/>
            <a:r>
              <a:rPr lang="en-US" dirty="0" smtClean="0"/>
              <a:t>add SQL statements to a Java program though JDBC</a:t>
            </a:r>
          </a:p>
          <a:p>
            <a:r>
              <a:rPr lang="en-US" dirty="0" smtClean="0"/>
              <a:t>Oracle also has a tool called SQL*Plus that allows you </a:t>
            </a:r>
          </a:p>
          <a:p>
            <a:pPr lvl="1"/>
            <a:r>
              <a:rPr lang="en-US" dirty="0" smtClean="0"/>
              <a:t>to enter SQL statements using the keyboard or </a:t>
            </a:r>
          </a:p>
          <a:p>
            <a:pPr lvl="1"/>
            <a:r>
              <a:rPr lang="en-US" dirty="0" smtClean="0"/>
              <a:t>to supply a file that contains SQL statements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6EE9F-48BC-43EC-BE22-B9EBB3E1981C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(Introduction)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160520"/>
          </a:xfrm>
        </p:spPr>
        <p:txBody>
          <a:bodyPr/>
          <a:lstStyle/>
          <a:p>
            <a:r>
              <a:rPr lang="en-US" b="1" dirty="0" smtClean="0"/>
              <a:t>Performing a SELECT Statement Using SQL*Plus</a:t>
            </a:r>
          </a:p>
          <a:p>
            <a:r>
              <a:rPr lang="en-US" dirty="0" smtClean="0"/>
              <a:t>User name and </a:t>
            </a:r>
            <a:r>
              <a:rPr lang="en-US" dirty="0" err="1" smtClean="0"/>
              <a:t>Passwrod</a:t>
            </a:r>
            <a:r>
              <a:rPr lang="en-US" dirty="0" smtClean="0"/>
              <a:t>: </a:t>
            </a:r>
            <a:r>
              <a:rPr lang="en-US" dirty="0" err="1" smtClean="0"/>
              <a:t>scott</a:t>
            </a:r>
            <a:r>
              <a:rPr lang="en-US" dirty="0" smtClean="0"/>
              <a:t>/tiger</a:t>
            </a:r>
          </a:p>
          <a:p>
            <a:r>
              <a:rPr lang="en-US" dirty="0" smtClean="0"/>
              <a:t>SQL&gt; </a:t>
            </a:r>
            <a:r>
              <a:rPr lang="en-US" b="1" dirty="0" smtClean="0"/>
              <a:t>EXIT</a:t>
            </a:r>
            <a:r>
              <a:rPr lang="en-US" dirty="0" smtClean="0"/>
              <a:t> </a:t>
            </a:r>
            <a:endParaRPr lang="en-US" b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6CAC-CDFA-4C5A-BE9B-E274C072BDBC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352800"/>
            <a:ext cx="6858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(Introduction)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45C1-ADA4-4CB7-95D1-C910995E56E7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514600"/>
            <a:ext cx="6019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3048000" y="2133600"/>
            <a:ext cx="3257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SELECT SYSDATE FROM dual;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42951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SQL (</a:t>
            </a:r>
            <a:r>
              <a:rPr lang="en-US" sz="4400" b="1" dirty="0" smtClean="0"/>
              <a:t>Retrieving Information from Database Tables</a:t>
            </a:r>
            <a:r>
              <a:rPr lang="en-US" sz="4400" dirty="0" smtClean="0"/>
              <a:t>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86200"/>
          </a:xfrm>
        </p:spPr>
        <p:txBody>
          <a:bodyPr/>
          <a:lstStyle/>
          <a:p>
            <a:pPr lvl="1"/>
            <a:r>
              <a:rPr lang="en-US" dirty="0" smtClean="0"/>
              <a:t>Retrieve information from one or more database tables</a:t>
            </a:r>
          </a:p>
          <a:p>
            <a:pPr lvl="1"/>
            <a:r>
              <a:rPr lang="en-US" dirty="0" smtClean="0"/>
              <a:t>Use arithmetic expressions to perform calculations</a:t>
            </a:r>
          </a:p>
          <a:p>
            <a:pPr lvl="1"/>
            <a:r>
              <a:rPr lang="en-US" dirty="0" smtClean="0"/>
              <a:t>Filter rows to just those you are interested in using a WHERE clause</a:t>
            </a:r>
          </a:p>
          <a:p>
            <a:pPr lvl="1"/>
            <a:r>
              <a:rPr lang="en-US" dirty="0" smtClean="0"/>
              <a:t>Sort the rows retrieved from a table</a:t>
            </a:r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5A1D-E392-4DD7-9A56-9C8C530BB20F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SQL (</a:t>
            </a:r>
            <a:r>
              <a:rPr lang="en-US" sz="5400" b="1" dirty="0" smtClean="0"/>
              <a:t>Retrieving Information from Database Tables</a:t>
            </a:r>
            <a:r>
              <a:rPr lang="en-US" sz="5400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Selecting Selected Columns from a Table</a:t>
            </a:r>
            <a:endParaRPr lang="en-US" dirty="0" smtClean="0"/>
          </a:p>
          <a:p>
            <a:r>
              <a:rPr lang="en-US" dirty="0" smtClean="0"/>
              <a:t>SELECT </a:t>
            </a:r>
            <a:r>
              <a:rPr lang="en-US" dirty="0" err="1" smtClean="0"/>
              <a:t>customer_id</a:t>
            </a:r>
            <a:r>
              <a:rPr lang="en-US" dirty="0" smtClean="0"/>
              <a:t>, </a:t>
            </a:r>
            <a:r>
              <a:rPr lang="en-US" dirty="0" err="1" smtClean="0"/>
              <a:t>first_name</a:t>
            </a:r>
            <a:r>
              <a:rPr lang="en-US" dirty="0" smtClean="0"/>
              <a:t>, </a:t>
            </a:r>
            <a:r>
              <a:rPr lang="en-US" dirty="0" err="1" smtClean="0"/>
              <a:t>last_name</a:t>
            </a:r>
            <a:r>
              <a:rPr lang="en-US" dirty="0" smtClean="0"/>
              <a:t>, dob, phone FROM customers;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1276E-25CA-400D-9F53-79CD8447C1D2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429000"/>
            <a:ext cx="7772400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dirty="0" smtClean="0"/>
              <a:t>SQL (</a:t>
            </a:r>
            <a:r>
              <a:rPr lang="en-US" sz="4800" b="1" dirty="0" smtClean="0"/>
              <a:t>Retrieving Information from Database Tables</a:t>
            </a:r>
            <a:r>
              <a:rPr lang="en-US" sz="4800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Selecting All Columns from a Table</a:t>
            </a:r>
          </a:p>
          <a:p>
            <a:pPr lvl="1"/>
            <a:r>
              <a:rPr lang="en-US" b="1" dirty="0" smtClean="0"/>
              <a:t>SELECT *</a:t>
            </a:r>
            <a:r>
              <a:rPr lang="en-US" dirty="0" smtClean="0"/>
              <a:t> </a:t>
            </a:r>
            <a:r>
              <a:rPr lang="en-US" b="1" dirty="0" smtClean="0"/>
              <a:t>FROM customers;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F0D7-0F3E-4ED1-95C7-977F2A010D82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895600"/>
            <a:ext cx="8001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 smtClean="0"/>
              <a:t>SQL (</a:t>
            </a:r>
            <a:r>
              <a:rPr lang="en-US" sz="4400" b="1" dirty="0" smtClean="0"/>
              <a:t>Retrieving Information from Database Tables</a:t>
            </a:r>
            <a:r>
              <a:rPr lang="en-US" sz="4400" dirty="0" smtClean="0"/>
              <a:t>) (M27-26/09)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Understanding Row Identifiers </a:t>
            </a:r>
          </a:p>
          <a:p>
            <a:pPr lvl="1"/>
            <a:r>
              <a:rPr lang="en-US" dirty="0" smtClean="0"/>
              <a:t>Each row in an Oracle database has a unique row identifier, or </a:t>
            </a:r>
            <a:r>
              <a:rPr lang="en-US" i="1" dirty="0" err="1" smtClean="0"/>
              <a:t>rowid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used internally by the Oracle database to access the row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rowid</a:t>
            </a:r>
            <a:r>
              <a:rPr lang="en-US" dirty="0" smtClean="0"/>
              <a:t> is an 18-digit number that is represented as a base-64 number, </a:t>
            </a:r>
          </a:p>
          <a:p>
            <a:pPr lvl="1"/>
            <a:r>
              <a:rPr lang="en-US" dirty="0" smtClean="0"/>
              <a:t>it contains the physical address of a row in an Oracle database</a:t>
            </a:r>
          </a:p>
          <a:p>
            <a:pPr lvl="1"/>
            <a:r>
              <a:rPr lang="en-US" dirty="0" smtClean="0"/>
              <a:t>You can view the </a:t>
            </a:r>
            <a:r>
              <a:rPr lang="en-US" dirty="0" err="1" smtClean="0"/>
              <a:t>rowid</a:t>
            </a:r>
            <a:r>
              <a:rPr lang="en-US" dirty="0" smtClean="0"/>
              <a:t> value for rows in a table by specifying the ROWID column in the select list of a query </a:t>
            </a:r>
          </a:p>
          <a:p>
            <a:pPr lvl="1"/>
            <a:r>
              <a:rPr lang="en-US" dirty="0" smtClean="0"/>
              <a:t>The query in the following example retrieves the ROWID and </a:t>
            </a:r>
            <a:r>
              <a:rPr lang="en-US" dirty="0" err="1" smtClean="0"/>
              <a:t>customer_id</a:t>
            </a:r>
            <a:r>
              <a:rPr lang="en-US" dirty="0" smtClean="0"/>
              <a:t> columns from the customers table:</a:t>
            </a:r>
          </a:p>
          <a:p>
            <a:r>
              <a:rPr lang="en-US" b="1" dirty="0" smtClean="0"/>
              <a:t>SELECT ROWID, </a:t>
            </a:r>
            <a:r>
              <a:rPr lang="en-US" b="1" dirty="0" err="1" smtClean="0"/>
              <a:t>customer_id</a:t>
            </a:r>
            <a:r>
              <a:rPr lang="en-US" dirty="0" smtClean="0"/>
              <a:t> </a:t>
            </a:r>
            <a:r>
              <a:rPr lang="en-US" b="1" dirty="0" smtClean="0"/>
              <a:t>FROM customers;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7B3DC-CF00-495F-93E6-236D3D0E6FDC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362200"/>
            <a:ext cx="7924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</a:t>
            </a:r>
            <a:r>
              <a:rPr lang="en-US" b="1" dirty="0" smtClean="0"/>
              <a:t>Performing Arithmetic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+ Addition</a:t>
            </a:r>
          </a:p>
          <a:p>
            <a:r>
              <a:rPr lang="en-US" dirty="0" smtClean="0"/>
              <a:t>- Subtraction</a:t>
            </a:r>
          </a:p>
          <a:p>
            <a:r>
              <a:rPr lang="en-US" dirty="0" smtClean="0"/>
              <a:t>* Multiplication</a:t>
            </a:r>
          </a:p>
          <a:p>
            <a:r>
              <a:rPr lang="en-US" dirty="0" smtClean="0"/>
              <a:t>/ Division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7602E-0302-4443-8DCD-E650414933A0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0" y="1981200"/>
            <a:ext cx="2819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4191000"/>
            <a:ext cx="3505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</a:t>
            </a:r>
            <a:r>
              <a:rPr lang="en-US" b="1" dirty="0" smtClean="0"/>
              <a:t>Performing Arithmetic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Dual is a table that contains a single row </a:t>
            </a:r>
          </a:p>
          <a:p>
            <a:pPr lvl="1"/>
            <a:r>
              <a:rPr lang="en-US" dirty="0" smtClean="0"/>
              <a:t>Output from the DESCRIBE command shows the structure of the dual table </a:t>
            </a:r>
          </a:p>
          <a:p>
            <a:pPr lvl="1"/>
            <a:r>
              <a:rPr lang="en-US" dirty="0" smtClean="0"/>
              <a:t>with a SELECT statement that selects the row in the dual table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B8433-C2D6-4DEB-8B7E-EDDF098314D7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3962400"/>
            <a:ext cx="6705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</a:t>
            </a:r>
            <a:r>
              <a:rPr lang="en-US" b="1" dirty="0" smtClean="0"/>
              <a:t>Performing Arithmetic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45035-3C2E-4040-B6B6-42D61E64E7BD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981200"/>
            <a:ext cx="5638799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(Introduction)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</a:t>
            </a:r>
            <a:r>
              <a:rPr lang="en-US" i="1" dirty="0" smtClean="0"/>
              <a:t>relational database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is a collection of related information </a:t>
            </a:r>
          </a:p>
          <a:p>
            <a:pPr lvl="1"/>
            <a:r>
              <a:rPr lang="en-US" dirty="0" smtClean="0"/>
              <a:t>that has been organized into structures </a:t>
            </a:r>
          </a:p>
          <a:p>
            <a:r>
              <a:rPr lang="en-US" dirty="0" smtClean="0"/>
              <a:t>known as </a:t>
            </a:r>
            <a:r>
              <a:rPr lang="en-US" i="1" dirty="0" smtClean="0">
                <a:hlinkClick r:id="rId2" action="ppaction://hlinkfile"/>
              </a:rPr>
              <a:t>tables</a:t>
            </a:r>
            <a:r>
              <a:rPr lang="en-US" dirty="0" smtClean="0"/>
              <a:t> </a:t>
            </a:r>
          </a:p>
          <a:p>
            <a:r>
              <a:rPr lang="en-US" dirty="0" smtClean="0"/>
              <a:t>Each table contains </a:t>
            </a:r>
            <a:r>
              <a:rPr lang="en-US" i="1" dirty="0" smtClean="0"/>
              <a:t>rows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that are further organized into </a:t>
            </a:r>
            <a:r>
              <a:rPr lang="en-US" i="1" dirty="0" smtClean="0"/>
              <a:t>columns</a:t>
            </a:r>
          </a:p>
          <a:p>
            <a:r>
              <a:rPr lang="en-US" dirty="0" smtClean="0"/>
              <a:t>tables are stored in the database in structures known as </a:t>
            </a:r>
            <a:r>
              <a:rPr lang="en-US" i="1" dirty="0" smtClean="0"/>
              <a:t>schemas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areas where database users may store their tables </a:t>
            </a:r>
          </a:p>
          <a:p>
            <a:r>
              <a:rPr lang="en-US" dirty="0" smtClean="0"/>
              <a:t>Each user may also choose to grant permissions to other users to access their tables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DBA7D-D96D-47EA-A052-C3ACED4049B7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</a:t>
            </a:r>
            <a:r>
              <a:rPr lang="en-US" b="1" dirty="0" smtClean="0"/>
              <a:t>Performing Arithmetic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normal rules of arithmetic operator precedence apply in SQL </a:t>
            </a:r>
          </a:p>
          <a:p>
            <a:pPr lvl="1"/>
            <a:r>
              <a:rPr lang="en-US" dirty="0" smtClean="0"/>
              <a:t>multiplication and division are performed first</a:t>
            </a:r>
          </a:p>
          <a:p>
            <a:pPr lvl="1"/>
            <a:r>
              <a:rPr lang="en-US" dirty="0" smtClean="0"/>
              <a:t>followed by addition and subtraction </a:t>
            </a:r>
          </a:p>
          <a:p>
            <a:pPr lvl="1"/>
            <a:r>
              <a:rPr lang="en-US" dirty="0" smtClean="0"/>
              <a:t>If operators of the same precedence are used, </a:t>
            </a:r>
          </a:p>
          <a:p>
            <a:pPr lvl="2"/>
            <a:r>
              <a:rPr lang="en-US" dirty="0" smtClean="0"/>
              <a:t>they are performed from left to right </a:t>
            </a:r>
          </a:p>
          <a:p>
            <a:pPr lvl="2"/>
            <a:r>
              <a:rPr lang="en-US" dirty="0" smtClean="0"/>
              <a:t>For example, if you were to use the following expression: 10*12/3–1, 10 </a:t>
            </a:r>
          </a:p>
          <a:p>
            <a:pPr lvl="2"/>
            <a:r>
              <a:rPr lang="en-US" dirty="0" smtClean="0"/>
              <a:t>multiplied by 12 would be calculated first</a:t>
            </a:r>
          </a:p>
          <a:p>
            <a:pPr lvl="2"/>
            <a:r>
              <a:rPr lang="en-US" dirty="0" smtClean="0"/>
              <a:t>yielding a result of 120</a:t>
            </a:r>
          </a:p>
          <a:p>
            <a:pPr lvl="2"/>
            <a:r>
              <a:rPr lang="en-US" dirty="0" smtClean="0"/>
              <a:t>120 would then be divided by 3 </a:t>
            </a:r>
          </a:p>
          <a:p>
            <a:pPr lvl="2"/>
            <a:r>
              <a:rPr lang="en-US" dirty="0" smtClean="0"/>
              <a:t>yielding 40; finally, 1 would be subtracted from 40, yielding 39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5883-57A8-43E7-9192-648494CEF90D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905000"/>
            <a:ext cx="807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</a:t>
            </a:r>
            <a:r>
              <a:rPr lang="en-US" b="1" dirty="0" smtClean="0"/>
              <a:t>Performing Arithmetic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D0F-6E74-4699-A651-B32940FFBC50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286000"/>
            <a:ext cx="7772400" cy="3505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SQL (</a:t>
            </a:r>
            <a:r>
              <a:rPr lang="en-US" b="1" dirty="0" smtClean="0"/>
              <a:t>Using Column Aliases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AC54-6B43-47B4-8F1D-3E342022D00B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981200"/>
            <a:ext cx="4038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SQL (</a:t>
            </a:r>
            <a:r>
              <a:rPr lang="en-US" sz="4000" b="1" dirty="0" smtClean="0"/>
              <a:t>Using Column Aliases</a:t>
            </a:r>
            <a:r>
              <a:rPr lang="en-US" sz="4000" dirty="0" smtClean="0"/>
              <a:t>) F-27/09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DB55-C5FD-4C4D-BAC3-2410713F9487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1828800"/>
            <a:ext cx="8763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04088"/>
            <a:ext cx="8686800" cy="81991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SQL (</a:t>
            </a:r>
            <a:r>
              <a:rPr lang="en-US" sz="3200" b="1" dirty="0" smtClean="0"/>
              <a:t>Merging Column Output using Concatenation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Merge display of columns using concatenation</a:t>
            </a:r>
          </a:p>
          <a:p>
            <a:r>
              <a:rPr lang="en-US" dirty="0" smtClean="0"/>
              <a:t>Create more friendly and useful output</a:t>
            </a:r>
          </a:p>
          <a:p>
            <a:r>
              <a:rPr lang="en-US" dirty="0" smtClean="0"/>
              <a:t>Customer name example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832BD-665C-4194-9FD8-1DA1A43DFE84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505200"/>
            <a:ext cx="8305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(Null Values)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Database represents unknown value as null values</a:t>
            </a:r>
          </a:p>
          <a:p>
            <a:r>
              <a:rPr lang="en-US" dirty="0" smtClean="0"/>
              <a:t>Not a blank string</a:t>
            </a:r>
          </a:p>
          <a:p>
            <a:r>
              <a:rPr lang="en-US" dirty="0" smtClean="0"/>
              <a:t>Distinct value</a:t>
            </a:r>
          </a:p>
          <a:p>
            <a:r>
              <a:rPr lang="en-US" dirty="0" smtClean="0"/>
              <a:t>Selection of null value column results in no result</a:t>
            </a:r>
          </a:p>
          <a:p>
            <a:r>
              <a:rPr lang="en-US" dirty="0" smtClean="0"/>
              <a:t>Check for null values using IS NULL clause in Select Statement</a:t>
            </a:r>
          </a:p>
          <a:p>
            <a:r>
              <a:rPr lang="en-US" dirty="0" smtClean="0"/>
              <a:t>Difference between null values and blank string</a:t>
            </a:r>
          </a:p>
          <a:p>
            <a:pPr lvl="1"/>
            <a:r>
              <a:rPr lang="en-US" dirty="0" smtClean="0"/>
              <a:t>Use NVL function</a:t>
            </a:r>
          </a:p>
          <a:p>
            <a:pPr lvl="1"/>
            <a:r>
              <a:rPr lang="en-US" dirty="0" smtClean="0"/>
              <a:t>Allows you to convert a null value into another value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0FB9F-2EBA-4CF0-80FD-C8B17B47FD77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828801"/>
            <a:ext cx="6019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752600"/>
            <a:ext cx="7315200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(Null Values)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NVL function excepts two parameters</a:t>
            </a:r>
          </a:p>
          <a:p>
            <a:pPr lvl="1"/>
            <a:r>
              <a:rPr lang="en-US" dirty="0" smtClean="0"/>
              <a:t>A column or more generally any expression that results in a value</a:t>
            </a:r>
          </a:p>
          <a:p>
            <a:pPr lvl="1"/>
            <a:r>
              <a:rPr lang="en-US" dirty="0" smtClean="0"/>
              <a:t>The value should be substituted if the first parameter is null</a:t>
            </a:r>
          </a:p>
          <a:p>
            <a:pPr lvl="1"/>
            <a:r>
              <a:rPr lang="en-US" dirty="0" smtClean="0"/>
              <a:t>NVL can also be used to convert number and date columns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AA34C-CC45-4EAE-943B-C6B55A99AC75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057400"/>
            <a:ext cx="8153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(Display Distinct Rows)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purchased</a:t>
            </a:r>
          </a:p>
          <a:p>
            <a:r>
              <a:rPr lang="en-US" dirty="0" smtClean="0"/>
              <a:t>Who purchased (Distinctly)</a:t>
            </a:r>
          </a:p>
          <a:p>
            <a:pPr lvl="1"/>
            <a:r>
              <a:rPr lang="en-US" dirty="0" smtClean="0"/>
              <a:t>Suppress the display</a:t>
            </a:r>
          </a:p>
          <a:p>
            <a:pPr lvl="1"/>
            <a:r>
              <a:rPr lang="en-US" dirty="0" smtClean="0"/>
              <a:t>DISTINCT keyword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7B41-5E92-4BD0-8AE2-ACB2F800C288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981200"/>
            <a:ext cx="4114800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1981200"/>
            <a:ext cx="4191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WHERE clause in the SELECT statement</a:t>
            </a:r>
          </a:p>
          <a:p>
            <a:r>
              <a:rPr lang="en-US" dirty="0" smtClean="0"/>
              <a:t>Subset selection from the rows</a:t>
            </a:r>
          </a:p>
          <a:p>
            <a:r>
              <a:rPr lang="en-US" dirty="0" smtClean="0"/>
              <a:t>Place WHERE clause after the FROM clause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EACAC-2B4B-486F-8505-62954428C4D2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429000"/>
            <a:ext cx="80772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Comparison Operators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5C8B7-5D89-457A-AE4B-6F011A3CAA43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667000"/>
            <a:ext cx="78486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(Introduction)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3429000"/>
            <a:ext cx="6477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2209800"/>
            <a:ext cx="3810000" cy="581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4A015-CF86-4190-B906-F8E98A9DEBB6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9A025-0C6E-4DA8-9ACD-2B37F3ECCFCF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76400"/>
            <a:ext cx="4800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3276600"/>
            <a:ext cx="37338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ANY operator in a WHERE clause to </a:t>
            </a:r>
          </a:p>
          <a:p>
            <a:pPr lvl="1"/>
            <a:r>
              <a:rPr lang="en-US" dirty="0" smtClean="0"/>
              <a:t>compare a value with </a:t>
            </a:r>
            <a:r>
              <a:rPr lang="en-US" i="1" dirty="0" smtClean="0"/>
              <a:t>any</a:t>
            </a:r>
            <a:r>
              <a:rPr lang="en-US" dirty="0" smtClean="0"/>
              <a:t> of the values in a list </a:t>
            </a:r>
          </a:p>
          <a:p>
            <a:pPr lvl="1"/>
            <a:r>
              <a:rPr lang="en-US" dirty="0" smtClean="0"/>
              <a:t>must place an =, &lt;&gt;, &lt;, &gt;, &lt;=, or &gt;= operator before ANY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9181-4C7D-4E1D-AFFE-597BAF558BB8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048000"/>
            <a:ext cx="73152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685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SQL (Filtering Rows Using Where Clause) (M-29/09)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dirty="0" smtClean="0"/>
              <a:t>ALL operator in a WHERE clause to </a:t>
            </a:r>
          </a:p>
          <a:p>
            <a:pPr lvl="1"/>
            <a:r>
              <a:rPr lang="en-US" dirty="0" smtClean="0"/>
              <a:t>compare a value with </a:t>
            </a:r>
            <a:r>
              <a:rPr lang="en-US" i="1" dirty="0" smtClean="0"/>
              <a:t>all</a:t>
            </a:r>
            <a:r>
              <a:rPr lang="en-US" dirty="0" smtClean="0"/>
              <a:t> of the values in a list</a:t>
            </a:r>
          </a:p>
          <a:p>
            <a:pPr lvl="1"/>
            <a:r>
              <a:rPr lang="en-US" dirty="0" smtClean="0"/>
              <a:t>must place an =, &lt;&gt;, &lt;, &gt;, &lt;=, or &gt;= operator before ALL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6597-1843-4B8D-A188-E9FFA6DD319B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886074"/>
            <a:ext cx="7543799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Autofit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b="1" dirty="0" smtClean="0"/>
              <a:t>Using the SQL Operators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5234-96D3-46F9-A797-5F793569FB04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905000"/>
            <a:ext cx="88392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(Introduction)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Structured Query Language (SQL) </a:t>
            </a:r>
          </a:p>
          <a:p>
            <a:r>
              <a:rPr lang="en-US" dirty="0" smtClean="0"/>
              <a:t>standard language designed to access relational databases</a:t>
            </a:r>
          </a:p>
          <a:p>
            <a:r>
              <a:rPr lang="en-US" dirty="0" smtClean="0"/>
              <a:t>SQL is pronounced either as the word </a:t>
            </a:r>
          </a:p>
          <a:p>
            <a:pPr lvl="1"/>
            <a:r>
              <a:rPr lang="en-US" dirty="0" smtClean="0"/>
              <a:t>“sequel” or </a:t>
            </a:r>
          </a:p>
          <a:p>
            <a:pPr lvl="1"/>
            <a:r>
              <a:rPr lang="en-US" dirty="0" smtClean="0"/>
              <a:t>the letters “S-Q-L.” (I prefer “sequel” as it’s quicker to say)</a:t>
            </a:r>
          </a:p>
          <a:p>
            <a:r>
              <a:rPr lang="en-US" dirty="0" smtClean="0"/>
              <a:t>groundbreaking work of Dr. E.F. </a:t>
            </a:r>
            <a:r>
              <a:rPr lang="en-US" dirty="0" err="1" smtClean="0"/>
              <a:t>Codd</a:t>
            </a:r>
            <a:r>
              <a:rPr lang="en-US" dirty="0" smtClean="0"/>
              <a:t>\</a:t>
            </a:r>
          </a:p>
          <a:p>
            <a:r>
              <a:rPr lang="en-US" dirty="0" smtClean="0"/>
              <a:t>SQL developed by IBM in the mid-1970s</a:t>
            </a:r>
          </a:p>
          <a:p>
            <a:r>
              <a:rPr lang="en-US" dirty="0" smtClean="0"/>
              <a:t>Later in 1979, a company then known as Relational Software Inc</a:t>
            </a:r>
          </a:p>
          <a:p>
            <a:pPr lvl="1"/>
            <a:r>
              <a:rPr lang="en-US" dirty="0" smtClean="0"/>
              <a:t>(known today as Oracle Corporation) released the first commercial version of SQL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8847-A612-47F8-AAA4-D8BAE925C89D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(Introduction)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SQL is now fully standardized and recognized by </a:t>
            </a:r>
          </a:p>
          <a:p>
            <a:pPr lvl="1"/>
            <a:r>
              <a:rPr lang="en-US" dirty="0" smtClean="0"/>
              <a:t>the American National Standards Institute (ANSI)</a:t>
            </a:r>
          </a:p>
          <a:p>
            <a:r>
              <a:rPr lang="en-US" dirty="0" smtClean="0"/>
              <a:t>You can use SQL to access  </a:t>
            </a:r>
          </a:p>
          <a:p>
            <a:pPr lvl="1"/>
            <a:r>
              <a:rPr lang="en-US" dirty="0" smtClean="0"/>
              <a:t>Oracle </a:t>
            </a:r>
          </a:p>
          <a:p>
            <a:pPr lvl="1"/>
            <a:r>
              <a:rPr lang="en-US" dirty="0" smtClean="0"/>
              <a:t>SQL Server</a:t>
            </a:r>
          </a:p>
          <a:p>
            <a:pPr lvl="1"/>
            <a:r>
              <a:rPr lang="en-US" dirty="0" smtClean="0"/>
              <a:t>DB2</a:t>
            </a:r>
          </a:p>
          <a:p>
            <a:pPr lvl="1"/>
            <a:r>
              <a:rPr lang="en-US" dirty="0" err="1" smtClean="0"/>
              <a:t>MySQL</a:t>
            </a:r>
            <a:r>
              <a:rPr lang="en-US" dirty="0" smtClean="0"/>
              <a:t> database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F9EB-4D57-4EBC-926D-738C8F218A9A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(Introduction)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Query statements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Allow you to retrieve rows stored in database tables </a:t>
            </a:r>
          </a:p>
          <a:p>
            <a:pPr lvl="1"/>
            <a:r>
              <a:rPr lang="en-US" dirty="0" smtClean="0"/>
              <a:t>You write a query using the SQL SELECT statement</a:t>
            </a:r>
          </a:p>
          <a:p>
            <a:r>
              <a:rPr lang="en-US" b="1" dirty="0" smtClean="0"/>
              <a:t>Data Manipulation Language (DML) statements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Allow you to modify the contents of tables </a:t>
            </a:r>
          </a:p>
          <a:p>
            <a:pPr lvl="1"/>
            <a:r>
              <a:rPr lang="en-US" dirty="0" smtClean="0"/>
              <a:t>There are three DML statements</a:t>
            </a:r>
          </a:p>
          <a:p>
            <a:pPr lvl="2"/>
            <a:r>
              <a:rPr lang="en-US" b="1" dirty="0" smtClean="0"/>
              <a:t>INSERT</a:t>
            </a:r>
            <a:r>
              <a:rPr lang="en-US" dirty="0" smtClean="0"/>
              <a:t>  Allows you to add rows to a table</a:t>
            </a:r>
          </a:p>
          <a:p>
            <a:pPr lvl="2"/>
            <a:r>
              <a:rPr lang="en-US" b="1" dirty="0" smtClean="0"/>
              <a:t>UPDATE</a:t>
            </a:r>
            <a:r>
              <a:rPr lang="en-US" dirty="0" smtClean="0"/>
              <a:t>  Allows you to change a row</a:t>
            </a:r>
          </a:p>
          <a:p>
            <a:pPr lvl="2"/>
            <a:r>
              <a:rPr lang="en-US" b="1" dirty="0" smtClean="0"/>
              <a:t>DELETE</a:t>
            </a:r>
            <a:r>
              <a:rPr lang="en-US" dirty="0" smtClean="0"/>
              <a:t>  Allows you to remove rows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50D7-2575-4526-A1A3-83ED9A58D6C0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(Introduction)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Data Definition Language (DDL) statements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Allow you to define the data structures</a:t>
            </a:r>
          </a:p>
          <a:p>
            <a:pPr lvl="2"/>
            <a:r>
              <a:rPr lang="en-US" dirty="0" smtClean="0"/>
              <a:t>such as tables, that make up a database</a:t>
            </a:r>
          </a:p>
          <a:p>
            <a:pPr lvl="1"/>
            <a:r>
              <a:rPr lang="en-US" dirty="0" smtClean="0"/>
              <a:t>There are five basic types of DDL statements</a:t>
            </a:r>
          </a:p>
          <a:p>
            <a:pPr lvl="2"/>
            <a:r>
              <a:rPr lang="en-US" b="1" dirty="0" smtClean="0"/>
              <a:t>CREATE</a:t>
            </a:r>
            <a:r>
              <a:rPr lang="en-US" dirty="0" smtClean="0"/>
              <a:t>  Allows you to create a database structure </a:t>
            </a:r>
          </a:p>
          <a:p>
            <a:pPr lvl="3"/>
            <a:r>
              <a:rPr lang="en-US" dirty="0" smtClean="0"/>
              <a:t>For example, CREATE TABLE is used to create a table </a:t>
            </a:r>
          </a:p>
          <a:p>
            <a:pPr lvl="3"/>
            <a:r>
              <a:rPr lang="en-US" dirty="0" smtClean="0"/>
              <a:t>CREATE USER, which is used to create a database user</a:t>
            </a:r>
          </a:p>
          <a:p>
            <a:pPr lvl="2"/>
            <a:r>
              <a:rPr lang="en-US" b="1" dirty="0" smtClean="0"/>
              <a:t>ALTER</a:t>
            </a:r>
            <a:r>
              <a:rPr lang="en-US" dirty="0" smtClean="0"/>
              <a:t>  Allows you to modify a database structure </a:t>
            </a:r>
          </a:p>
          <a:p>
            <a:pPr lvl="3"/>
            <a:r>
              <a:rPr lang="en-US" dirty="0" smtClean="0"/>
              <a:t>For example, ALTER TABLE is used to modify a table</a:t>
            </a:r>
          </a:p>
          <a:p>
            <a:pPr lvl="2"/>
            <a:r>
              <a:rPr lang="en-US" b="1" dirty="0" smtClean="0"/>
              <a:t>DROP</a:t>
            </a:r>
            <a:r>
              <a:rPr lang="en-US" dirty="0" smtClean="0"/>
              <a:t>  Allows you to remove a database structure </a:t>
            </a:r>
          </a:p>
          <a:p>
            <a:pPr lvl="3"/>
            <a:r>
              <a:rPr lang="en-US" dirty="0" smtClean="0"/>
              <a:t>For example, DROP TABLE is used to remove a table</a:t>
            </a:r>
          </a:p>
          <a:p>
            <a:pPr lvl="2"/>
            <a:r>
              <a:rPr lang="en-US" b="1" dirty="0" smtClean="0"/>
              <a:t>RENAME</a:t>
            </a:r>
            <a:r>
              <a:rPr lang="en-US" dirty="0" smtClean="0"/>
              <a:t>  Allows you to change the name of a table</a:t>
            </a:r>
          </a:p>
          <a:p>
            <a:pPr lvl="2"/>
            <a:r>
              <a:rPr lang="en-US" b="1" dirty="0" smtClean="0"/>
              <a:t>TRUNCATE</a:t>
            </a:r>
            <a:r>
              <a:rPr lang="en-US" dirty="0" smtClean="0"/>
              <a:t>  Allows you to delete the entire contents of a table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3C04B-8AD2-4D42-A495-97B2AE9E128C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(Introduction)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Transaction Control (TC) statements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Allow you to permanently record the changes made to the rows stored in a table </a:t>
            </a:r>
          </a:p>
          <a:p>
            <a:pPr lvl="1"/>
            <a:r>
              <a:rPr lang="en-US" dirty="0" smtClean="0"/>
              <a:t>There are three TC statements:</a:t>
            </a:r>
          </a:p>
          <a:p>
            <a:pPr lvl="2"/>
            <a:r>
              <a:rPr lang="en-US" b="1" dirty="0" smtClean="0"/>
              <a:t>COMMIT</a:t>
            </a:r>
            <a:r>
              <a:rPr lang="en-US" dirty="0" smtClean="0"/>
              <a:t>  </a:t>
            </a:r>
          </a:p>
          <a:p>
            <a:pPr lvl="3"/>
            <a:r>
              <a:rPr lang="en-US" dirty="0" smtClean="0"/>
              <a:t>Allows you to permanently record changes made to rows</a:t>
            </a:r>
          </a:p>
          <a:p>
            <a:pPr lvl="2"/>
            <a:r>
              <a:rPr lang="en-US" b="1" dirty="0" smtClean="0"/>
              <a:t>ROLLBACK</a:t>
            </a:r>
            <a:r>
              <a:rPr lang="en-US" dirty="0" smtClean="0"/>
              <a:t>  </a:t>
            </a:r>
          </a:p>
          <a:p>
            <a:pPr lvl="3"/>
            <a:r>
              <a:rPr lang="en-US" dirty="0" smtClean="0"/>
              <a:t>Allows you to undo changes made to rows</a:t>
            </a:r>
          </a:p>
          <a:p>
            <a:pPr lvl="2"/>
            <a:r>
              <a:rPr lang="en-US" b="1" dirty="0" smtClean="0"/>
              <a:t>SAVEPOINT</a:t>
            </a:r>
            <a:r>
              <a:rPr lang="en-US" dirty="0" smtClean="0"/>
              <a:t>  </a:t>
            </a:r>
          </a:p>
          <a:p>
            <a:pPr lvl="3"/>
            <a:r>
              <a:rPr lang="en-US" dirty="0" smtClean="0"/>
              <a:t>Allows you to set a “</a:t>
            </a:r>
            <a:r>
              <a:rPr lang="en-US" dirty="0" err="1" smtClean="0"/>
              <a:t>savepoint</a:t>
            </a:r>
            <a:r>
              <a:rPr lang="en-US" dirty="0" smtClean="0"/>
              <a:t>” to which you can roll back changes made to rows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93E7B-A719-43A9-8100-8AE1D789F466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(Introduction)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Data Control Language (DCL) statements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Allow you to change the permissions on database structures </a:t>
            </a:r>
          </a:p>
          <a:p>
            <a:pPr lvl="1"/>
            <a:r>
              <a:rPr lang="en-US" dirty="0" smtClean="0"/>
              <a:t>There are two DCL statements</a:t>
            </a:r>
          </a:p>
          <a:p>
            <a:pPr lvl="2"/>
            <a:r>
              <a:rPr lang="en-US" b="1" dirty="0" smtClean="0"/>
              <a:t>GRANT</a:t>
            </a:r>
            <a:r>
              <a:rPr lang="en-US" dirty="0" smtClean="0"/>
              <a:t>  </a:t>
            </a:r>
          </a:p>
          <a:p>
            <a:pPr lvl="3"/>
            <a:r>
              <a:rPr lang="en-US" dirty="0" smtClean="0"/>
              <a:t>Allows you to give another user access to your database structures</a:t>
            </a:r>
          </a:p>
          <a:p>
            <a:pPr lvl="3"/>
            <a:r>
              <a:rPr lang="en-US" dirty="0" smtClean="0"/>
              <a:t>such as tables, views</a:t>
            </a:r>
          </a:p>
          <a:p>
            <a:pPr lvl="2"/>
            <a:r>
              <a:rPr lang="en-US" b="1" dirty="0" smtClean="0"/>
              <a:t>REVOKE</a:t>
            </a:r>
            <a:r>
              <a:rPr lang="en-US" dirty="0" smtClean="0"/>
              <a:t>  </a:t>
            </a:r>
          </a:p>
          <a:p>
            <a:pPr lvl="3"/>
            <a:r>
              <a:rPr lang="en-US" dirty="0" smtClean="0"/>
              <a:t>Allows you to prevent another user from accessing to your database structures</a:t>
            </a:r>
          </a:p>
          <a:p>
            <a:pPr lvl="3"/>
            <a:r>
              <a:rPr lang="en-US" dirty="0" smtClean="0"/>
              <a:t>such as tables, views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A46F8-2C9B-42AF-8F31-6DE460C55B0D}" type="datetime1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809</TotalTime>
  <Words>1482</Words>
  <Application>Microsoft Office PowerPoint</Application>
  <PresentationFormat>On-screen Show (4:3)</PresentationFormat>
  <Paragraphs>283</Paragraphs>
  <Slides>33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Flow</vt:lpstr>
      <vt:lpstr>SQL (Introduction)</vt:lpstr>
      <vt:lpstr>SQL (Introduction)</vt:lpstr>
      <vt:lpstr>SQL (Introduction)</vt:lpstr>
      <vt:lpstr>SQL (Introduction)</vt:lpstr>
      <vt:lpstr>SQL (Introduction)</vt:lpstr>
      <vt:lpstr>SQL (Introduction)</vt:lpstr>
      <vt:lpstr>SQL (Introduction)</vt:lpstr>
      <vt:lpstr>SQL (Introduction)</vt:lpstr>
      <vt:lpstr>SQL (Introduction)</vt:lpstr>
      <vt:lpstr>SQL (Introduction)</vt:lpstr>
      <vt:lpstr>SQL (Introduction)</vt:lpstr>
      <vt:lpstr>SQL (Introduction)</vt:lpstr>
      <vt:lpstr>SQL (Retrieving Information from Database Tables)</vt:lpstr>
      <vt:lpstr>SQL (Retrieving Information from Database Tables)</vt:lpstr>
      <vt:lpstr>SQL (Retrieving Information from Database Tables)</vt:lpstr>
      <vt:lpstr>SQL (Retrieving Information from Database Tables) (M27-26/09)</vt:lpstr>
      <vt:lpstr>SQL (Performing Arithmetic)</vt:lpstr>
      <vt:lpstr>SQL (Performing Arithmetic)</vt:lpstr>
      <vt:lpstr>SQL (Performing Arithmetic)</vt:lpstr>
      <vt:lpstr>SQL (Performing Arithmetic)</vt:lpstr>
      <vt:lpstr>SQL (Performing Arithmetic)</vt:lpstr>
      <vt:lpstr>SQL (Using Column Aliases)</vt:lpstr>
      <vt:lpstr>SQL (Using Column Aliases) F-27/09</vt:lpstr>
      <vt:lpstr>SQL (Merging Column Output using Concatenation)</vt:lpstr>
      <vt:lpstr>SQL (Null Values)</vt:lpstr>
      <vt:lpstr>SQL (Null Values)</vt:lpstr>
      <vt:lpstr>SQL (Display Distinct Rows)</vt:lpstr>
      <vt:lpstr>SQL (Filtering Rows Using Where Clause)</vt:lpstr>
      <vt:lpstr>SQL (Filtering Rows Using Where Clause)</vt:lpstr>
      <vt:lpstr>SQL (Filtering Rows Using Where Clause)</vt:lpstr>
      <vt:lpstr>SQL (Filtering Rows Using Where Clause)</vt:lpstr>
      <vt:lpstr>SQL (Filtering Rows Using Where Clause) (M-29/09)</vt:lpstr>
      <vt:lpstr>SQL (Filtering Rows Using Where Clause)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</dc:title>
  <dc:creator/>
  <cp:lastModifiedBy>alidaud</cp:lastModifiedBy>
  <cp:revision>81</cp:revision>
  <dcterms:created xsi:type="dcterms:W3CDTF">2006-08-16T00:00:00Z</dcterms:created>
  <dcterms:modified xsi:type="dcterms:W3CDTF">2011-07-04T07:52:56Z</dcterms:modified>
</cp:coreProperties>
</file>