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01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39" r:id="rId29"/>
    <p:sldId id="340" r:id="rId30"/>
    <p:sldId id="341" r:id="rId31"/>
    <p:sldId id="342" r:id="rId32"/>
    <p:sldId id="343" r:id="rId33"/>
    <p:sldId id="344" r:id="rId34"/>
    <p:sldId id="345" r:id="rId35"/>
    <p:sldId id="346" r:id="rId36"/>
    <p:sldId id="347" r:id="rId37"/>
    <p:sldId id="348" r:id="rId38"/>
    <p:sldId id="349" r:id="rId39"/>
    <p:sldId id="350" r:id="rId40"/>
    <p:sldId id="351" r:id="rId41"/>
    <p:sldId id="352" r:id="rId42"/>
    <p:sldId id="353" r:id="rId43"/>
    <p:sldId id="354" r:id="rId44"/>
    <p:sldId id="355" r:id="rId45"/>
    <p:sldId id="356" r:id="rId46"/>
    <p:sldId id="357" r:id="rId47"/>
    <p:sldId id="358" r:id="rId48"/>
    <p:sldId id="359" r:id="rId49"/>
    <p:sldId id="360" r:id="rId50"/>
    <p:sldId id="361" r:id="rId51"/>
    <p:sldId id="362" r:id="rId52"/>
    <p:sldId id="363" r:id="rId53"/>
    <p:sldId id="364" r:id="rId54"/>
    <p:sldId id="365" r:id="rId55"/>
    <p:sldId id="366" r:id="rId56"/>
    <p:sldId id="367" r:id="rId57"/>
    <p:sldId id="368" r:id="rId58"/>
    <p:sldId id="369" r:id="rId59"/>
    <p:sldId id="370" r:id="rId60"/>
    <p:sldId id="371" r:id="rId61"/>
    <p:sldId id="372" r:id="rId62"/>
    <p:sldId id="373" r:id="rId63"/>
    <p:sldId id="374" r:id="rId64"/>
    <p:sldId id="375" r:id="rId65"/>
    <p:sldId id="376" r:id="rId66"/>
    <p:sldId id="377" r:id="rId67"/>
    <p:sldId id="378" r:id="rId68"/>
    <p:sldId id="379" r:id="rId69"/>
    <p:sldId id="380" r:id="rId70"/>
    <p:sldId id="381" r:id="rId71"/>
    <p:sldId id="382" r:id="rId72"/>
    <p:sldId id="383" r:id="rId73"/>
    <p:sldId id="384" r:id="rId74"/>
    <p:sldId id="385" r:id="rId75"/>
    <p:sldId id="386" r:id="rId76"/>
    <p:sldId id="387" r:id="rId77"/>
    <p:sldId id="388" r:id="rId78"/>
    <p:sldId id="389" r:id="rId79"/>
    <p:sldId id="390" r:id="rId80"/>
    <p:sldId id="391" r:id="rId81"/>
    <p:sldId id="392" r:id="rId82"/>
    <p:sldId id="393" r:id="rId83"/>
    <p:sldId id="394" r:id="rId84"/>
    <p:sldId id="395" r:id="rId85"/>
    <p:sldId id="396" r:id="rId86"/>
    <p:sldId id="397" r:id="rId87"/>
    <p:sldId id="398" r:id="rId88"/>
    <p:sldId id="399" r:id="rId89"/>
    <p:sldId id="400" r:id="rId9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B34E36-7F37-4D79-B60B-62042A8E0ECE}" type="datetimeFigureOut">
              <a:rPr lang="en-US" smtClean="0"/>
              <a:pPr/>
              <a:t>11/7/2013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E89BE9-C430-4B84-9C2A-8070FCC7D08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1600200"/>
          </a:xfrm>
        </p:spPr>
        <p:txBody>
          <a:bodyPr/>
          <a:lstStyle/>
          <a:p>
            <a:r>
              <a:rPr lang="en-US" b="1" dirty="0" smtClean="0"/>
              <a:t>Location-Aided Routing (LAR)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4038600"/>
            <a:ext cx="6248400" cy="533400"/>
          </a:xfrm>
        </p:spPr>
        <p:txBody>
          <a:bodyPr>
            <a:normAutofit fontScale="85000" lnSpcReduction="10000"/>
          </a:bodyPr>
          <a:lstStyle/>
          <a:p>
            <a:pPr lvl="8"/>
            <a:r>
              <a:rPr lang="en-US" sz="3200" b="1" dirty="0" smtClean="0"/>
              <a:t>Dr. </a:t>
            </a:r>
            <a:r>
              <a:rPr lang="en-US" sz="3200" b="1" dirty="0" err="1" smtClean="0"/>
              <a:t>Muazzam</a:t>
            </a:r>
            <a:r>
              <a:rPr lang="en-US" sz="3200" b="1" dirty="0" smtClean="0"/>
              <a:t> A. Khan</a:t>
            </a:r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Location Aided Routing (LAR)</a:t>
            </a:r>
          </a:p>
        </p:txBody>
      </p:sp>
      <p:sp>
        <p:nvSpPr>
          <p:cNvPr id="68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Advantages</a:t>
            </a:r>
          </a:p>
          <a:p>
            <a:pPr lvl="1"/>
            <a:r>
              <a:rPr lang="en-US"/>
              <a:t>reduces the scope of route request flood</a:t>
            </a:r>
          </a:p>
          <a:p>
            <a:pPr lvl="1"/>
            <a:r>
              <a:rPr lang="en-US"/>
              <a:t>reduces overhead of route discovery</a:t>
            </a:r>
          </a:p>
          <a:p>
            <a:pPr lvl="1"/>
            <a:endParaRPr lang="en-US"/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Nodes need to know their physical locations</a:t>
            </a:r>
          </a:p>
          <a:p>
            <a:pPr lvl="1"/>
            <a:r>
              <a:rPr lang="en-US"/>
              <a:t>Does not take into account possible existence of obstructions for radio transmissions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8F3E-756C-4187-B276-B2479CE304A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18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/>
              <a:t>Routing Using Location Information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F3DEB-DA6D-46B6-9A69-D1980538A152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Distance Routing Effect Algorithm for Mobility (DREAM) </a:t>
            </a:r>
            <a:r>
              <a:rPr lang="en-US">
                <a:solidFill>
                  <a:schemeClr val="hlink"/>
                </a:solidFill>
              </a:rPr>
              <a:t>[Basagni98Mobicom]</a:t>
            </a:r>
            <a:endParaRPr lang="en-US"/>
          </a:p>
        </p:txBody>
      </p:sp>
      <p:sp>
        <p:nvSpPr>
          <p:cNvPr id="76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Uses location and speed information (</a:t>
            </a:r>
            <a:r>
              <a:rPr lang="en-US">
                <a:solidFill>
                  <a:schemeClr val="accent1"/>
                </a:solidFill>
              </a:rPr>
              <a:t>like LAR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/>
              <a:t>DREAM uses flooding of </a:t>
            </a:r>
            <a:r>
              <a:rPr lang="en-US" i="1">
                <a:solidFill>
                  <a:srgbClr val="339933"/>
                </a:solidFill>
              </a:rPr>
              <a:t>data packets</a:t>
            </a:r>
            <a:r>
              <a:rPr lang="en-US"/>
              <a:t> as the routing mechanism (</a:t>
            </a:r>
            <a:r>
              <a:rPr lang="en-US">
                <a:solidFill>
                  <a:srgbClr val="FF0000"/>
                </a:solidFill>
              </a:rPr>
              <a:t>unlike LAR</a:t>
            </a:r>
            <a:r>
              <a:rPr lang="en-US"/>
              <a:t>)</a:t>
            </a:r>
          </a:p>
          <a:p>
            <a:pPr lvl="1"/>
            <a:r>
              <a:rPr lang="en-US"/>
              <a:t>DREAM uses location information to limit the flood of data packets to a small region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B6195-9EC4-4462-A57A-E6510D9841C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Distance Routing Effect Algorithm for Mobility (DREAM)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1B70-83EC-4621-B40C-9C62F165A18A}" type="slidenum">
              <a:rPr lang="en-US"/>
              <a:pPr/>
              <a:t>13</a:t>
            </a:fld>
            <a:endParaRPr lang="en-US"/>
          </a:p>
        </p:txBody>
      </p:sp>
      <p:sp>
        <p:nvSpPr>
          <p:cNvPr id="769030" name="Oval 6"/>
          <p:cNvSpPr>
            <a:spLocks noChangeArrowheads="1"/>
          </p:cNvSpPr>
          <p:nvPr/>
        </p:nvSpPr>
        <p:spPr bwMode="auto">
          <a:xfrm>
            <a:off x="2133600" y="4724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69033" name="Oval 9"/>
          <p:cNvSpPr>
            <a:spLocks noChangeArrowheads="1"/>
          </p:cNvSpPr>
          <p:nvPr/>
        </p:nvSpPr>
        <p:spPr bwMode="auto">
          <a:xfrm>
            <a:off x="6096000" y="2362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69035" name="Oval 11"/>
          <p:cNvSpPr>
            <a:spLocks noChangeArrowheads="1"/>
          </p:cNvSpPr>
          <p:nvPr/>
        </p:nvSpPr>
        <p:spPr bwMode="auto">
          <a:xfrm>
            <a:off x="5105400" y="1371600"/>
            <a:ext cx="25908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36" name="Text Box 12"/>
          <p:cNvSpPr txBox="1">
            <a:spLocks noChangeArrowheads="1"/>
          </p:cNvSpPr>
          <p:nvPr/>
        </p:nvSpPr>
        <p:spPr bwMode="auto">
          <a:xfrm>
            <a:off x="6248400" y="1143000"/>
            <a:ext cx="2468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Expected zone</a:t>
            </a:r>
          </a:p>
          <a:p>
            <a:r>
              <a:rPr lang="en-US"/>
              <a:t>(in the LAR jargon)</a:t>
            </a:r>
          </a:p>
        </p:txBody>
      </p:sp>
      <p:sp>
        <p:nvSpPr>
          <p:cNvPr id="769038" name="Line 14"/>
          <p:cNvSpPr>
            <a:spLocks noChangeShapeType="1"/>
          </p:cNvSpPr>
          <p:nvPr/>
        </p:nvSpPr>
        <p:spPr bwMode="auto">
          <a:xfrm flipV="1">
            <a:off x="2438400" y="3886200"/>
            <a:ext cx="4419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39" name="Line 15"/>
          <p:cNvSpPr>
            <a:spLocks noChangeShapeType="1"/>
          </p:cNvSpPr>
          <p:nvPr/>
        </p:nvSpPr>
        <p:spPr bwMode="auto">
          <a:xfrm flipV="1">
            <a:off x="2133600" y="1752600"/>
            <a:ext cx="3352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41" name="Oval 17"/>
          <p:cNvSpPr>
            <a:spLocks noChangeArrowheads="1"/>
          </p:cNvSpPr>
          <p:nvPr/>
        </p:nvSpPr>
        <p:spPr bwMode="auto">
          <a:xfrm>
            <a:off x="2895600" y="4267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69042" name="Line 18"/>
          <p:cNvSpPr>
            <a:spLocks noChangeShapeType="1"/>
          </p:cNvSpPr>
          <p:nvPr/>
        </p:nvSpPr>
        <p:spPr bwMode="auto">
          <a:xfrm flipV="1">
            <a:off x="2971800" y="1905000"/>
            <a:ext cx="23622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43" name="Line 19"/>
          <p:cNvSpPr>
            <a:spLocks noChangeShapeType="1"/>
          </p:cNvSpPr>
          <p:nvPr/>
        </p:nvSpPr>
        <p:spPr bwMode="auto">
          <a:xfrm flipV="1">
            <a:off x="3276600" y="3962400"/>
            <a:ext cx="3200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9044" name="Text Box 20"/>
          <p:cNvSpPr txBox="1">
            <a:spLocks noChangeArrowheads="1"/>
          </p:cNvSpPr>
          <p:nvPr/>
        </p:nvSpPr>
        <p:spPr bwMode="auto">
          <a:xfrm>
            <a:off x="381000" y="2590800"/>
            <a:ext cx="33258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A, on receiving the</a:t>
            </a:r>
          </a:p>
          <a:p>
            <a:pPr algn="l"/>
            <a:r>
              <a:rPr lang="en-US"/>
              <a:t>data packet, forwards it to</a:t>
            </a:r>
          </a:p>
          <a:p>
            <a:pPr algn="l"/>
            <a:r>
              <a:rPr lang="en-US"/>
              <a:t>its neighbors within the </a:t>
            </a:r>
          </a:p>
          <a:p>
            <a:pPr algn="l"/>
            <a:r>
              <a:rPr lang="en-US"/>
              <a:t>cone rooted at node A</a:t>
            </a:r>
          </a:p>
        </p:txBody>
      </p:sp>
      <p:sp>
        <p:nvSpPr>
          <p:cNvPr id="769045" name="Text Box 21"/>
          <p:cNvSpPr txBox="1">
            <a:spLocks noChangeArrowheads="1"/>
          </p:cNvSpPr>
          <p:nvPr/>
        </p:nvSpPr>
        <p:spPr bwMode="auto">
          <a:xfrm>
            <a:off x="381000" y="5410200"/>
            <a:ext cx="3683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S sends </a:t>
            </a:r>
            <a:r>
              <a:rPr lang="en-US" i="1">
                <a:solidFill>
                  <a:srgbClr val="FF0000"/>
                </a:solidFill>
              </a:rPr>
              <a:t>data packet</a:t>
            </a:r>
            <a:r>
              <a:rPr lang="en-US"/>
              <a:t> to all </a:t>
            </a:r>
          </a:p>
          <a:p>
            <a:pPr algn="l"/>
            <a:r>
              <a:rPr lang="en-US"/>
              <a:t>neighbors in the cone rooted</a:t>
            </a:r>
          </a:p>
          <a:p>
            <a:pPr algn="l"/>
            <a:r>
              <a:rPr lang="en-US"/>
              <a:t>at node 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90" name="Rectangle 1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Distance Routing Effect Algorithm for Mobility (DREAM)</a:t>
            </a:r>
          </a:p>
        </p:txBody>
      </p:sp>
      <p:sp>
        <p:nvSpPr>
          <p:cNvPr id="771091" name="Rectangle 19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Nodes periodically broadcast their physical location</a:t>
            </a:r>
          </a:p>
          <a:p>
            <a:endParaRPr lang="en-US"/>
          </a:p>
          <a:p>
            <a:r>
              <a:rPr lang="en-US"/>
              <a:t>Nearby nodes are updated more frequently, far away nodes less frequently</a:t>
            </a:r>
          </a:p>
          <a:p>
            <a:endParaRPr lang="en-US"/>
          </a:p>
          <a:p>
            <a:r>
              <a:rPr lang="en-US"/>
              <a:t>Distance effect: Far away nodes seem to move at a lower </a:t>
            </a:r>
            <a:r>
              <a:rPr lang="en-US">
                <a:solidFill>
                  <a:srgbClr val="FF0000"/>
                </a:solidFill>
              </a:rPr>
              <a:t>angular</a:t>
            </a:r>
            <a:r>
              <a:rPr lang="en-US"/>
              <a:t> speed as compared to nearby nodes</a:t>
            </a:r>
          </a:p>
          <a:p>
            <a:endParaRPr lang="en-US"/>
          </a:p>
          <a:p>
            <a:r>
              <a:rPr lang="en-US"/>
              <a:t>Location update’s time-to-live field used to control how far the information is propagated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44208-8FCB-4ED9-936F-7605BB1D5A98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Relative Distance Micro-Discovery Routing (RDMAR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587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  <a:p>
            <a:r>
              <a:rPr lang="en-US"/>
              <a:t>Estimates distance between source and intended destination in </a:t>
            </a:r>
            <a:r>
              <a:rPr lang="en-US" i="1">
                <a:solidFill>
                  <a:srgbClr val="FF0000"/>
                </a:solidFill>
              </a:rPr>
              <a:t>number of hops</a:t>
            </a:r>
            <a:endParaRPr lang="en-US"/>
          </a:p>
          <a:p>
            <a:endParaRPr lang="en-US"/>
          </a:p>
          <a:p>
            <a:r>
              <a:rPr lang="en-US"/>
              <a:t>Sender node sends route request with time-to-live (TTL) equal to the above estimate</a:t>
            </a:r>
          </a:p>
          <a:p>
            <a:endParaRPr lang="en-US"/>
          </a:p>
          <a:p>
            <a:r>
              <a:rPr lang="en-US"/>
              <a:t>Hop distance estimate based on the </a:t>
            </a:r>
            <a:r>
              <a:rPr lang="en-US">
                <a:solidFill>
                  <a:srgbClr val="339933"/>
                </a:solidFill>
              </a:rPr>
              <a:t>physical distance</a:t>
            </a:r>
            <a:r>
              <a:rPr lang="en-US"/>
              <a:t> that the nodes may have traveled since the previous route discovery, and </a:t>
            </a:r>
            <a:r>
              <a:rPr lang="en-US">
                <a:solidFill>
                  <a:srgbClr val="A50021"/>
                </a:solidFill>
              </a:rPr>
              <a:t>transmission range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4342-5F7D-43F9-9963-2EAE553E56F0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/>
              <a:t>Geographic Distance Routing (GEDIR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209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Location of the destination node is assumed known</a:t>
            </a:r>
          </a:p>
          <a:p>
            <a:r>
              <a:rPr lang="en-US"/>
              <a:t>Each node knows location of its neighbors</a:t>
            </a:r>
          </a:p>
          <a:p>
            <a:r>
              <a:rPr lang="en-US"/>
              <a:t>Each node forwards a packet to its neighbor closest to the destination</a:t>
            </a:r>
          </a:p>
          <a:p>
            <a:r>
              <a:rPr lang="en-US"/>
              <a:t>Route taken from S to D shown below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8D41-3DFE-4E4F-90FB-04A73065BE7A}" type="slidenum">
              <a:rPr lang="en-US"/>
              <a:pPr/>
              <a:t>16</a:t>
            </a:fld>
            <a:endParaRPr lang="en-US"/>
          </a:p>
        </p:txBody>
      </p:sp>
      <p:sp>
        <p:nvSpPr>
          <p:cNvPr id="1020933" name="Oval 5"/>
          <p:cNvSpPr>
            <a:spLocks noChangeArrowheads="1"/>
          </p:cNvSpPr>
          <p:nvPr/>
        </p:nvSpPr>
        <p:spPr bwMode="auto">
          <a:xfrm>
            <a:off x="1790700" y="50482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1020934" name="Oval 6"/>
          <p:cNvSpPr>
            <a:spLocks noChangeArrowheads="1"/>
          </p:cNvSpPr>
          <p:nvPr/>
        </p:nvSpPr>
        <p:spPr bwMode="auto">
          <a:xfrm>
            <a:off x="196215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1020935" name="Oval 7"/>
          <p:cNvSpPr>
            <a:spLocks noChangeArrowheads="1"/>
          </p:cNvSpPr>
          <p:nvPr/>
        </p:nvSpPr>
        <p:spPr bwMode="auto">
          <a:xfrm>
            <a:off x="2762250" y="48958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1020937" name="Oval 9"/>
          <p:cNvSpPr>
            <a:spLocks noChangeArrowheads="1"/>
          </p:cNvSpPr>
          <p:nvPr/>
        </p:nvSpPr>
        <p:spPr bwMode="auto">
          <a:xfrm>
            <a:off x="4705350" y="4076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20938" name="Oval 10"/>
          <p:cNvSpPr>
            <a:spLocks noChangeArrowheads="1"/>
          </p:cNvSpPr>
          <p:nvPr/>
        </p:nvSpPr>
        <p:spPr bwMode="auto">
          <a:xfrm>
            <a:off x="3771900" y="5410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1020939" name="Oval 11"/>
          <p:cNvSpPr>
            <a:spLocks noChangeArrowheads="1"/>
          </p:cNvSpPr>
          <p:nvPr/>
        </p:nvSpPr>
        <p:spPr bwMode="auto">
          <a:xfrm>
            <a:off x="5600700" y="53530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1020940" name="Oval 12"/>
          <p:cNvSpPr>
            <a:spLocks noChangeArrowheads="1"/>
          </p:cNvSpPr>
          <p:nvPr/>
        </p:nvSpPr>
        <p:spPr bwMode="auto">
          <a:xfrm>
            <a:off x="4800600" y="50101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1020942" name="Line 14"/>
          <p:cNvSpPr>
            <a:spLocks noChangeShapeType="1"/>
          </p:cNvSpPr>
          <p:nvPr/>
        </p:nvSpPr>
        <p:spPr bwMode="auto">
          <a:xfrm flipV="1">
            <a:off x="2133600" y="4762500"/>
            <a:ext cx="1143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43" name="Line 15"/>
          <p:cNvSpPr>
            <a:spLocks noChangeShapeType="1"/>
          </p:cNvSpPr>
          <p:nvPr/>
        </p:nvSpPr>
        <p:spPr bwMode="auto">
          <a:xfrm flipV="1">
            <a:off x="2400300" y="5257800"/>
            <a:ext cx="361950" cy="571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44" name="Line 16"/>
          <p:cNvSpPr>
            <a:spLocks noChangeShapeType="1"/>
          </p:cNvSpPr>
          <p:nvPr/>
        </p:nvSpPr>
        <p:spPr bwMode="auto">
          <a:xfrm>
            <a:off x="2495550" y="4667250"/>
            <a:ext cx="3619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45" name="Line 17"/>
          <p:cNvSpPr>
            <a:spLocks noChangeShapeType="1"/>
          </p:cNvSpPr>
          <p:nvPr/>
        </p:nvSpPr>
        <p:spPr bwMode="auto">
          <a:xfrm>
            <a:off x="3352800" y="5314950"/>
            <a:ext cx="495300" cy="209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49" name="Line 21"/>
          <p:cNvSpPr>
            <a:spLocks noChangeShapeType="1"/>
          </p:cNvSpPr>
          <p:nvPr/>
        </p:nvSpPr>
        <p:spPr bwMode="auto">
          <a:xfrm flipV="1">
            <a:off x="4248150" y="4610100"/>
            <a:ext cx="590550" cy="857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50" name="Line 22"/>
          <p:cNvSpPr>
            <a:spLocks noChangeShapeType="1"/>
          </p:cNvSpPr>
          <p:nvPr/>
        </p:nvSpPr>
        <p:spPr bwMode="auto">
          <a:xfrm>
            <a:off x="5067300" y="4686300"/>
            <a:ext cx="190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51" name="Line 23"/>
          <p:cNvSpPr>
            <a:spLocks noChangeShapeType="1"/>
          </p:cNvSpPr>
          <p:nvPr/>
        </p:nvSpPr>
        <p:spPr bwMode="auto">
          <a:xfrm>
            <a:off x="5391150" y="5448300"/>
            <a:ext cx="2476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53" name="Text Box 25"/>
          <p:cNvSpPr txBox="1">
            <a:spLocks noChangeArrowheads="1"/>
          </p:cNvSpPr>
          <p:nvPr/>
        </p:nvSpPr>
        <p:spPr bwMode="auto">
          <a:xfrm>
            <a:off x="5403850" y="6049963"/>
            <a:ext cx="158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obstruction</a:t>
            </a:r>
          </a:p>
        </p:txBody>
      </p:sp>
      <p:sp>
        <p:nvSpPr>
          <p:cNvPr id="1020954" name="Oval 26"/>
          <p:cNvSpPr>
            <a:spLocks noChangeArrowheads="1"/>
          </p:cNvSpPr>
          <p:nvPr/>
        </p:nvSpPr>
        <p:spPr bwMode="auto">
          <a:xfrm>
            <a:off x="3886200" y="4076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1020955" name="Line 27"/>
          <p:cNvSpPr>
            <a:spLocks noChangeShapeType="1"/>
          </p:cNvSpPr>
          <p:nvPr/>
        </p:nvSpPr>
        <p:spPr bwMode="auto">
          <a:xfrm flipV="1">
            <a:off x="3276600" y="4552950"/>
            <a:ext cx="704850" cy="45720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56" name="Line 28"/>
          <p:cNvSpPr>
            <a:spLocks noChangeShapeType="1"/>
          </p:cNvSpPr>
          <p:nvPr/>
        </p:nvSpPr>
        <p:spPr bwMode="auto">
          <a:xfrm flipV="1">
            <a:off x="4495800" y="4381500"/>
            <a:ext cx="228600" cy="190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58" name="Oval 30"/>
          <p:cNvSpPr>
            <a:spLocks noChangeArrowheads="1"/>
          </p:cNvSpPr>
          <p:nvPr/>
        </p:nvSpPr>
        <p:spPr bwMode="auto">
          <a:xfrm>
            <a:off x="4495800" y="5981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1020959" name="Freeform 31"/>
          <p:cNvSpPr>
            <a:spLocks/>
          </p:cNvSpPr>
          <p:nvPr/>
        </p:nvSpPr>
        <p:spPr bwMode="auto">
          <a:xfrm>
            <a:off x="4344988" y="5200650"/>
            <a:ext cx="779462" cy="809625"/>
          </a:xfrm>
          <a:custGeom>
            <a:avLst/>
            <a:gdLst/>
            <a:ahLst/>
            <a:cxnLst>
              <a:cxn ang="0">
                <a:pos x="203" y="0"/>
              </a:cxn>
              <a:cxn ang="0">
                <a:pos x="23" y="120"/>
              </a:cxn>
              <a:cxn ang="0">
                <a:pos x="59" y="288"/>
              </a:cxn>
              <a:cxn ang="0">
                <a:pos x="83" y="360"/>
              </a:cxn>
              <a:cxn ang="0">
                <a:pos x="167" y="396"/>
              </a:cxn>
              <a:cxn ang="0">
                <a:pos x="263" y="420"/>
              </a:cxn>
              <a:cxn ang="0">
                <a:pos x="419" y="504"/>
              </a:cxn>
              <a:cxn ang="0">
                <a:pos x="479" y="492"/>
              </a:cxn>
              <a:cxn ang="0">
                <a:pos x="467" y="420"/>
              </a:cxn>
              <a:cxn ang="0">
                <a:pos x="455" y="384"/>
              </a:cxn>
              <a:cxn ang="0">
                <a:pos x="263" y="324"/>
              </a:cxn>
              <a:cxn ang="0">
                <a:pos x="203" y="264"/>
              </a:cxn>
              <a:cxn ang="0">
                <a:pos x="215" y="228"/>
              </a:cxn>
              <a:cxn ang="0">
                <a:pos x="239" y="120"/>
              </a:cxn>
              <a:cxn ang="0">
                <a:pos x="203" y="0"/>
              </a:cxn>
            </a:cxnLst>
            <a:rect l="0" t="0" r="r" b="b"/>
            <a:pathLst>
              <a:path w="491" h="510">
                <a:moveTo>
                  <a:pt x="203" y="0"/>
                </a:moveTo>
                <a:cubicBezTo>
                  <a:pt x="142" y="41"/>
                  <a:pt x="89" y="87"/>
                  <a:pt x="23" y="120"/>
                </a:cubicBezTo>
                <a:cubicBezTo>
                  <a:pt x="0" y="190"/>
                  <a:pt x="33" y="228"/>
                  <a:pt x="59" y="288"/>
                </a:cubicBezTo>
                <a:cubicBezTo>
                  <a:pt x="69" y="311"/>
                  <a:pt x="59" y="352"/>
                  <a:pt x="83" y="360"/>
                </a:cubicBezTo>
                <a:cubicBezTo>
                  <a:pt x="112" y="370"/>
                  <a:pt x="138" y="386"/>
                  <a:pt x="167" y="396"/>
                </a:cubicBezTo>
                <a:cubicBezTo>
                  <a:pt x="198" y="406"/>
                  <a:pt x="263" y="420"/>
                  <a:pt x="263" y="420"/>
                </a:cubicBezTo>
                <a:cubicBezTo>
                  <a:pt x="321" y="459"/>
                  <a:pt x="358" y="474"/>
                  <a:pt x="419" y="504"/>
                </a:cubicBezTo>
                <a:cubicBezTo>
                  <a:pt x="439" y="500"/>
                  <a:pt x="469" y="510"/>
                  <a:pt x="479" y="492"/>
                </a:cubicBezTo>
                <a:cubicBezTo>
                  <a:pt x="491" y="471"/>
                  <a:pt x="472" y="444"/>
                  <a:pt x="467" y="420"/>
                </a:cubicBezTo>
                <a:cubicBezTo>
                  <a:pt x="464" y="408"/>
                  <a:pt x="464" y="393"/>
                  <a:pt x="455" y="384"/>
                </a:cubicBezTo>
                <a:cubicBezTo>
                  <a:pt x="389" y="318"/>
                  <a:pt x="357" y="333"/>
                  <a:pt x="263" y="324"/>
                </a:cubicBezTo>
                <a:cubicBezTo>
                  <a:pt x="242" y="310"/>
                  <a:pt x="208" y="294"/>
                  <a:pt x="203" y="264"/>
                </a:cubicBezTo>
                <a:cubicBezTo>
                  <a:pt x="201" y="252"/>
                  <a:pt x="212" y="240"/>
                  <a:pt x="215" y="228"/>
                </a:cubicBezTo>
                <a:cubicBezTo>
                  <a:pt x="224" y="192"/>
                  <a:pt x="230" y="156"/>
                  <a:pt x="239" y="120"/>
                </a:cubicBezTo>
                <a:cubicBezTo>
                  <a:pt x="221" y="47"/>
                  <a:pt x="232" y="88"/>
                  <a:pt x="203" y="0"/>
                </a:cubicBezTo>
                <a:close/>
              </a:path>
            </a:pathLst>
          </a:cu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60" name="Line 32"/>
          <p:cNvSpPr>
            <a:spLocks noChangeShapeType="1"/>
          </p:cNvSpPr>
          <p:nvPr/>
        </p:nvSpPr>
        <p:spPr bwMode="auto">
          <a:xfrm flipH="1" flipV="1">
            <a:off x="5143500" y="6096000"/>
            <a:ext cx="28575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0962" name="Line 34"/>
          <p:cNvSpPr>
            <a:spLocks noChangeShapeType="1"/>
          </p:cNvSpPr>
          <p:nvPr/>
        </p:nvSpPr>
        <p:spPr bwMode="auto">
          <a:xfrm>
            <a:off x="4267200" y="5962650"/>
            <a:ext cx="32385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/>
              <a:t>Geographic Distance Routing (GEDIR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21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algorithm terminates when same edge traversed twice consecutively</a:t>
            </a:r>
          </a:p>
          <a:p>
            <a:endParaRPr lang="en-US"/>
          </a:p>
          <a:p>
            <a:r>
              <a:rPr lang="en-US"/>
              <a:t>Algorithm fails to route from S to E</a:t>
            </a:r>
          </a:p>
          <a:p>
            <a:pPr lvl="1"/>
            <a:r>
              <a:rPr lang="en-US"/>
              <a:t>Node G is the neighbor of C who is closest from destination E, but C does not have a route to E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1318B-5C20-45D9-B631-5787688C61F9}" type="slidenum">
              <a:rPr lang="en-US"/>
              <a:pPr/>
              <a:t>17</a:t>
            </a:fld>
            <a:endParaRPr lang="en-US"/>
          </a:p>
        </p:txBody>
      </p:sp>
      <p:sp>
        <p:nvSpPr>
          <p:cNvPr id="1021956" name="Oval 4"/>
          <p:cNvSpPr>
            <a:spLocks noChangeArrowheads="1"/>
          </p:cNvSpPr>
          <p:nvPr/>
        </p:nvSpPr>
        <p:spPr bwMode="auto">
          <a:xfrm>
            <a:off x="1790700" y="50482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1021957" name="Oval 5"/>
          <p:cNvSpPr>
            <a:spLocks noChangeArrowheads="1"/>
          </p:cNvSpPr>
          <p:nvPr/>
        </p:nvSpPr>
        <p:spPr bwMode="auto">
          <a:xfrm>
            <a:off x="196215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1021958" name="Oval 6"/>
          <p:cNvSpPr>
            <a:spLocks noChangeArrowheads="1"/>
          </p:cNvSpPr>
          <p:nvPr/>
        </p:nvSpPr>
        <p:spPr bwMode="auto">
          <a:xfrm>
            <a:off x="2762250" y="48958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1021959" name="Oval 7"/>
          <p:cNvSpPr>
            <a:spLocks noChangeArrowheads="1"/>
          </p:cNvSpPr>
          <p:nvPr/>
        </p:nvSpPr>
        <p:spPr bwMode="auto">
          <a:xfrm>
            <a:off x="4705350" y="4076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21960" name="Oval 8"/>
          <p:cNvSpPr>
            <a:spLocks noChangeArrowheads="1"/>
          </p:cNvSpPr>
          <p:nvPr/>
        </p:nvSpPr>
        <p:spPr bwMode="auto">
          <a:xfrm>
            <a:off x="3771900" y="5410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1021961" name="Oval 9"/>
          <p:cNvSpPr>
            <a:spLocks noChangeArrowheads="1"/>
          </p:cNvSpPr>
          <p:nvPr/>
        </p:nvSpPr>
        <p:spPr bwMode="auto">
          <a:xfrm>
            <a:off x="5600700" y="53530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1021962" name="Oval 10"/>
          <p:cNvSpPr>
            <a:spLocks noChangeArrowheads="1"/>
          </p:cNvSpPr>
          <p:nvPr/>
        </p:nvSpPr>
        <p:spPr bwMode="auto">
          <a:xfrm>
            <a:off x="4800600" y="50101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1021963" name="Line 11"/>
          <p:cNvSpPr>
            <a:spLocks noChangeShapeType="1"/>
          </p:cNvSpPr>
          <p:nvPr/>
        </p:nvSpPr>
        <p:spPr bwMode="auto">
          <a:xfrm flipV="1">
            <a:off x="2133600" y="4762500"/>
            <a:ext cx="1143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4" name="Line 12"/>
          <p:cNvSpPr>
            <a:spLocks noChangeShapeType="1"/>
          </p:cNvSpPr>
          <p:nvPr/>
        </p:nvSpPr>
        <p:spPr bwMode="auto">
          <a:xfrm flipV="1">
            <a:off x="2400300" y="5257800"/>
            <a:ext cx="361950" cy="571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5" name="Line 13"/>
          <p:cNvSpPr>
            <a:spLocks noChangeShapeType="1"/>
          </p:cNvSpPr>
          <p:nvPr/>
        </p:nvSpPr>
        <p:spPr bwMode="auto">
          <a:xfrm>
            <a:off x="2495550" y="4667250"/>
            <a:ext cx="3619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6" name="Line 14"/>
          <p:cNvSpPr>
            <a:spLocks noChangeShapeType="1"/>
          </p:cNvSpPr>
          <p:nvPr/>
        </p:nvSpPr>
        <p:spPr bwMode="auto">
          <a:xfrm>
            <a:off x="3352800" y="5314950"/>
            <a:ext cx="495300" cy="2095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7" name="Line 15"/>
          <p:cNvSpPr>
            <a:spLocks noChangeShapeType="1"/>
          </p:cNvSpPr>
          <p:nvPr/>
        </p:nvSpPr>
        <p:spPr bwMode="auto">
          <a:xfrm flipV="1">
            <a:off x="4248150" y="4610100"/>
            <a:ext cx="590550" cy="857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8" name="Line 16"/>
          <p:cNvSpPr>
            <a:spLocks noChangeShapeType="1"/>
          </p:cNvSpPr>
          <p:nvPr/>
        </p:nvSpPr>
        <p:spPr bwMode="auto">
          <a:xfrm>
            <a:off x="5067300" y="4686300"/>
            <a:ext cx="19050" cy="323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69" name="Line 17"/>
          <p:cNvSpPr>
            <a:spLocks noChangeShapeType="1"/>
          </p:cNvSpPr>
          <p:nvPr/>
        </p:nvSpPr>
        <p:spPr bwMode="auto">
          <a:xfrm>
            <a:off x="5391150" y="5448300"/>
            <a:ext cx="2476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70" name="Text Box 18"/>
          <p:cNvSpPr txBox="1">
            <a:spLocks noChangeArrowheads="1"/>
          </p:cNvSpPr>
          <p:nvPr/>
        </p:nvSpPr>
        <p:spPr bwMode="auto">
          <a:xfrm>
            <a:off x="5422900" y="6202363"/>
            <a:ext cx="158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obstruction</a:t>
            </a:r>
          </a:p>
        </p:txBody>
      </p:sp>
      <p:sp>
        <p:nvSpPr>
          <p:cNvPr id="1021971" name="Oval 19"/>
          <p:cNvSpPr>
            <a:spLocks noChangeArrowheads="1"/>
          </p:cNvSpPr>
          <p:nvPr/>
        </p:nvSpPr>
        <p:spPr bwMode="auto">
          <a:xfrm>
            <a:off x="3886200" y="4076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1021972" name="Line 20"/>
          <p:cNvSpPr>
            <a:spLocks noChangeShapeType="1"/>
          </p:cNvSpPr>
          <p:nvPr/>
        </p:nvSpPr>
        <p:spPr bwMode="auto">
          <a:xfrm flipV="1">
            <a:off x="3276600" y="4552950"/>
            <a:ext cx="70485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73" name="Line 21"/>
          <p:cNvSpPr>
            <a:spLocks noChangeShapeType="1"/>
          </p:cNvSpPr>
          <p:nvPr/>
        </p:nvSpPr>
        <p:spPr bwMode="auto">
          <a:xfrm flipV="1">
            <a:off x="4495800" y="4381500"/>
            <a:ext cx="2286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74" name="Oval 22"/>
          <p:cNvSpPr>
            <a:spLocks noChangeArrowheads="1"/>
          </p:cNvSpPr>
          <p:nvPr/>
        </p:nvSpPr>
        <p:spPr bwMode="auto">
          <a:xfrm>
            <a:off x="4495800" y="59817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1021977" name="Line 25"/>
          <p:cNvSpPr>
            <a:spLocks noChangeShapeType="1"/>
          </p:cNvSpPr>
          <p:nvPr/>
        </p:nvSpPr>
        <p:spPr bwMode="auto">
          <a:xfrm>
            <a:off x="4267200" y="5962650"/>
            <a:ext cx="323850" cy="1333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78" name="Line 26"/>
          <p:cNvSpPr>
            <a:spLocks noChangeShapeType="1"/>
          </p:cNvSpPr>
          <p:nvPr/>
        </p:nvSpPr>
        <p:spPr bwMode="auto">
          <a:xfrm>
            <a:off x="4114800" y="6019800"/>
            <a:ext cx="400050" cy="1333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1980" name="Freeform 28"/>
          <p:cNvSpPr>
            <a:spLocks/>
          </p:cNvSpPr>
          <p:nvPr/>
        </p:nvSpPr>
        <p:spPr bwMode="auto">
          <a:xfrm>
            <a:off x="4445000" y="5219700"/>
            <a:ext cx="1309688" cy="1028700"/>
          </a:xfrm>
          <a:custGeom>
            <a:avLst/>
            <a:gdLst/>
            <a:ahLst/>
            <a:cxnLst>
              <a:cxn ang="0">
                <a:pos x="164" y="0"/>
              </a:cxn>
              <a:cxn ang="0">
                <a:pos x="92" y="60"/>
              </a:cxn>
              <a:cxn ang="0">
                <a:pos x="20" y="180"/>
              </a:cxn>
              <a:cxn ang="0">
                <a:pos x="80" y="372"/>
              </a:cxn>
              <a:cxn ang="0">
                <a:pos x="164" y="420"/>
              </a:cxn>
              <a:cxn ang="0">
                <a:pos x="320" y="468"/>
              </a:cxn>
              <a:cxn ang="0">
                <a:pos x="500" y="456"/>
              </a:cxn>
              <a:cxn ang="0">
                <a:pos x="596" y="444"/>
              </a:cxn>
              <a:cxn ang="0">
                <a:pos x="632" y="432"/>
              </a:cxn>
              <a:cxn ang="0">
                <a:pos x="644" y="396"/>
              </a:cxn>
              <a:cxn ang="0">
                <a:pos x="668" y="432"/>
              </a:cxn>
              <a:cxn ang="0">
                <a:pos x="716" y="516"/>
              </a:cxn>
              <a:cxn ang="0">
                <a:pos x="728" y="552"/>
              </a:cxn>
              <a:cxn ang="0">
                <a:pos x="692" y="564"/>
              </a:cxn>
              <a:cxn ang="0">
                <a:pos x="584" y="552"/>
              </a:cxn>
              <a:cxn ang="0">
                <a:pos x="596" y="588"/>
              </a:cxn>
              <a:cxn ang="0">
                <a:pos x="644" y="600"/>
              </a:cxn>
              <a:cxn ang="0">
                <a:pos x="800" y="648"/>
              </a:cxn>
              <a:cxn ang="0">
                <a:pos x="740" y="480"/>
              </a:cxn>
              <a:cxn ang="0">
                <a:pos x="692" y="372"/>
              </a:cxn>
              <a:cxn ang="0">
                <a:pos x="428" y="324"/>
              </a:cxn>
              <a:cxn ang="0">
                <a:pos x="140" y="276"/>
              </a:cxn>
              <a:cxn ang="0">
                <a:pos x="128" y="240"/>
              </a:cxn>
              <a:cxn ang="0">
                <a:pos x="152" y="204"/>
              </a:cxn>
              <a:cxn ang="0">
                <a:pos x="164" y="168"/>
              </a:cxn>
              <a:cxn ang="0">
                <a:pos x="164" y="84"/>
              </a:cxn>
              <a:cxn ang="0">
                <a:pos x="164" y="0"/>
              </a:cxn>
            </a:cxnLst>
            <a:rect l="0" t="0" r="r" b="b"/>
            <a:pathLst>
              <a:path w="825" h="648">
                <a:moveTo>
                  <a:pt x="164" y="0"/>
                </a:moveTo>
                <a:cubicBezTo>
                  <a:pt x="142" y="22"/>
                  <a:pt x="114" y="38"/>
                  <a:pt x="92" y="60"/>
                </a:cubicBezTo>
                <a:cubicBezTo>
                  <a:pt x="60" y="92"/>
                  <a:pt x="45" y="143"/>
                  <a:pt x="20" y="180"/>
                </a:cubicBezTo>
                <a:cubicBezTo>
                  <a:pt x="0" y="282"/>
                  <a:pt x="5" y="309"/>
                  <a:pt x="80" y="372"/>
                </a:cubicBezTo>
                <a:cubicBezTo>
                  <a:pt x="141" y="423"/>
                  <a:pt x="86" y="401"/>
                  <a:pt x="164" y="420"/>
                </a:cubicBezTo>
                <a:cubicBezTo>
                  <a:pt x="219" y="457"/>
                  <a:pt x="250" y="458"/>
                  <a:pt x="320" y="468"/>
                </a:cubicBezTo>
                <a:cubicBezTo>
                  <a:pt x="380" y="464"/>
                  <a:pt x="441" y="466"/>
                  <a:pt x="500" y="456"/>
                </a:cubicBezTo>
                <a:cubicBezTo>
                  <a:pt x="625" y="435"/>
                  <a:pt x="420" y="409"/>
                  <a:pt x="596" y="444"/>
                </a:cubicBezTo>
                <a:cubicBezTo>
                  <a:pt x="608" y="440"/>
                  <a:pt x="623" y="441"/>
                  <a:pt x="632" y="432"/>
                </a:cubicBezTo>
                <a:cubicBezTo>
                  <a:pt x="641" y="423"/>
                  <a:pt x="631" y="396"/>
                  <a:pt x="644" y="396"/>
                </a:cubicBezTo>
                <a:cubicBezTo>
                  <a:pt x="658" y="396"/>
                  <a:pt x="662" y="419"/>
                  <a:pt x="668" y="432"/>
                </a:cubicBezTo>
                <a:cubicBezTo>
                  <a:pt x="714" y="524"/>
                  <a:pt x="629" y="400"/>
                  <a:pt x="716" y="516"/>
                </a:cubicBezTo>
                <a:cubicBezTo>
                  <a:pt x="720" y="528"/>
                  <a:pt x="734" y="541"/>
                  <a:pt x="728" y="552"/>
                </a:cubicBezTo>
                <a:cubicBezTo>
                  <a:pt x="722" y="563"/>
                  <a:pt x="705" y="564"/>
                  <a:pt x="692" y="564"/>
                </a:cubicBezTo>
                <a:cubicBezTo>
                  <a:pt x="656" y="564"/>
                  <a:pt x="620" y="556"/>
                  <a:pt x="584" y="552"/>
                </a:cubicBezTo>
                <a:cubicBezTo>
                  <a:pt x="588" y="564"/>
                  <a:pt x="586" y="580"/>
                  <a:pt x="596" y="588"/>
                </a:cubicBezTo>
                <a:cubicBezTo>
                  <a:pt x="609" y="598"/>
                  <a:pt x="628" y="595"/>
                  <a:pt x="644" y="600"/>
                </a:cubicBezTo>
                <a:cubicBezTo>
                  <a:pt x="696" y="616"/>
                  <a:pt x="749" y="631"/>
                  <a:pt x="800" y="648"/>
                </a:cubicBezTo>
                <a:cubicBezTo>
                  <a:pt x="825" y="574"/>
                  <a:pt x="791" y="531"/>
                  <a:pt x="740" y="480"/>
                </a:cubicBezTo>
                <a:cubicBezTo>
                  <a:pt x="734" y="463"/>
                  <a:pt x="701" y="381"/>
                  <a:pt x="692" y="372"/>
                </a:cubicBezTo>
                <a:cubicBezTo>
                  <a:pt x="639" y="319"/>
                  <a:pt x="487" y="331"/>
                  <a:pt x="428" y="324"/>
                </a:cubicBezTo>
                <a:cubicBezTo>
                  <a:pt x="332" y="313"/>
                  <a:pt x="235" y="292"/>
                  <a:pt x="140" y="276"/>
                </a:cubicBezTo>
                <a:cubicBezTo>
                  <a:pt x="136" y="264"/>
                  <a:pt x="126" y="252"/>
                  <a:pt x="128" y="240"/>
                </a:cubicBezTo>
                <a:cubicBezTo>
                  <a:pt x="130" y="226"/>
                  <a:pt x="146" y="217"/>
                  <a:pt x="152" y="204"/>
                </a:cubicBezTo>
                <a:cubicBezTo>
                  <a:pt x="158" y="193"/>
                  <a:pt x="163" y="181"/>
                  <a:pt x="164" y="168"/>
                </a:cubicBezTo>
                <a:cubicBezTo>
                  <a:pt x="167" y="140"/>
                  <a:pt x="164" y="112"/>
                  <a:pt x="164" y="84"/>
                </a:cubicBezTo>
                <a:lnTo>
                  <a:pt x="164" y="0"/>
                </a:lnTo>
                <a:close/>
              </a:path>
            </a:pathLst>
          </a:cu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94" name="Rectangle 18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Broadcast Storm </a:t>
            </a:r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690195" name="Rectangle 19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7772400" cy="4572000"/>
          </a:xfrm>
        </p:spPr>
        <p:txBody>
          <a:bodyPr/>
          <a:lstStyle/>
          <a:p>
            <a:r>
              <a:rPr lang="en-US" dirty="0"/>
              <a:t>When node A broadcasts a route query, nodes B and C both receive it</a:t>
            </a:r>
          </a:p>
          <a:p>
            <a:r>
              <a:rPr lang="en-US" dirty="0"/>
              <a:t>B and C both forward to their neighbors</a:t>
            </a:r>
          </a:p>
          <a:p>
            <a:r>
              <a:rPr lang="en-US" dirty="0"/>
              <a:t>B and C transmit at about the same time since they are reacting to receipt of the same message from A</a:t>
            </a:r>
          </a:p>
          <a:p>
            <a:r>
              <a:rPr lang="en-US" dirty="0"/>
              <a:t>This results in a high probability of </a:t>
            </a:r>
            <a:r>
              <a:rPr lang="en-US" dirty="0">
                <a:solidFill>
                  <a:srgbClr val="FF0000"/>
                </a:solidFill>
              </a:rPr>
              <a:t>collisions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FA68-2732-4385-ACFC-6B2B68854C37}" type="slidenum">
              <a:rPr lang="en-US"/>
              <a:pPr/>
              <a:t>18</a:t>
            </a:fld>
            <a:endParaRPr lang="en-US"/>
          </a:p>
        </p:txBody>
      </p:sp>
      <p:sp>
        <p:nvSpPr>
          <p:cNvPr id="690182" name="Oval 6"/>
          <p:cNvSpPr>
            <a:spLocks noChangeArrowheads="1"/>
          </p:cNvSpPr>
          <p:nvPr/>
        </p:nvSpPr>
        <p:spPr bwMode="auto">
          <a:xfrm>
            <a:off x="29718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90184" name="Oval 8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690185" name="Oval 9"/>
          <p:cNvSpPr>
            <a:spLocks noChangeArrowheads="1"/>
          </p:cNvSpPr>
          <p:nvPr/>
        </p:nvSpPr>
        <p:spPr bwMode="auto">
          <a:xfrm>
            <a:off x="47244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690186" name="Oval 10"/>
          <p:cNvSpPr>
            <a:spLocks noChangeArrowheads="1"/>
          </p:cNvSpPr>
          <p:nvPr/>
        </p:nvSpPr>
        <p:spPr bwMode="auto">
          <a:xfrm>
            <a:off x="3962400" y="6019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90189" name="Line 13"/>
          <p:cNvSpPr>
            <a:spLocks noChangeShapeType="1"/>
          </p:cNvSpPr>
          <p:nvPr/>
        </p:nvSpPr>
        <p:spPr bwMode="auto">
          <a:xfrm flipH="1">
            <a:off x="3429000" y="4495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0190" name="Line 14"/>
          <p:cNvSpPr>
            <a:spLocks noChangeShapeType="1"/>
          </p:cNvSpPr>
          <p:nvPr/>
        </p:nvSpPr>
        <p:spPr bwMode="auto">
          <a:xfrm>
            <a:off x="3429000" y="5638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0192" name="Line 16"/>
          <p:cNvSpPr>
            <a:spLocks noChangeShapeType="1"/>
          </p:cNvSpPr>
          <p:nvPr/>
        </p:nvSpPr>
        <p:spPr bwMode="auto">
          <a:xfrm flipH="1">
            <a:off x="4495800" y="5638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0193" name="Line 17"/>
          <p:cNvSpPr>
            <a:spLocks noChangeShapeType="1"/>
          </p:cNvSpPr>
          <p:nvPr/>
        </p:nvSpPr>
        <p:spPr bwMode="auto">
          <a:xfrm>
            <a:off x="4343400" y="44958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Broadcast Storm Problem</a:t>
            </a:r>
          </a:p>
        </p:txBody>
      </p:sp>
      <p:sp>
        <p:nvSpPr>
          <p:cNvPr id="69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Redundancy:</a:t>
            </a:r>
            <a:r>
              <a:rPr lang="en-US"/>
              <a:t> A given node may receive the same route request from too many nodes, when one copy would have sufficed</a:t>
            </a:r>
          </a:p>
          <a:p>
            <a:r>
              <a:rPr lang="en-US"/>
              <a:t>Node D may receive from nodes B and C both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9FF1-FF2E-44BF-8B21-4664690C945F}" type="slidenum">
              <a:rPr lang="en-US"/>
              <a:pPr/>
              <a:t>19</a:t>
            </a:fld>
            <a:endParaRPr lang="en-US"/>
          </a:p>
        </p:txBody>
      </p:sp>
      <p:sp>
        <p:nvSpPr>
          <p:cNvPr id="691204" name="Oval 4"/>
          <p:cNvSpPr>
            <a:spLocks noChangeArrowheads="1"/>
          </p:cNvSpPr>
          <p:nvPr/>
        </p:nvSpPr>
        <p:spPr bwMode="auto">
          <a:xfrm>
            <a:off x="29718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91205" name="Oval 5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691206" name="Oval 6"/>
          <p:cNvSpPr>
            <a:spLocks noChangeArrowheads="1"/>
          </p:cNvSpPr>
          <p:nvPr/>
        </p:nvSpPr>
        <p:spPr bwMode="auto">
          <a:xfrm>
            <a:off x="47244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691207" name="Oval 7"/>
          <p:cNvSpPr>
            <a:spLocks noChangeArrowheads="1"/>
          </p:cNvSpPr>
          <p:nvPr/>
        </p:nvSpPr>
        <p:spPr bwMode="auto">
          <a:xfrm>
            <a:off x="3962400" y="6019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91208" name="Line 8"/>
          <p:cNvSpPr>
            <a:spLocks noChangeShapeType="1"/>
          </p:cNvSpPr>
          <p:nvPr/>
        </p:nvSpPr>
        <p:spPr bwMode="auto">
          <a:xfrm flipH="1">
            <a:off x="3429000" y="4495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1209" name="Line 9"/>
          <p:cNvSpPr>
            <a:spLocks noChangeShapeType="1"/>
          </p:cNvSpPr>
          <p:nvPr/>
        </p:nvSpPr>
        <p:spPr bwMode="auto">
          <a:xfrm>
            <a:off x="3429000" y="5638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1210" name="Line 10"/>
          <p:cNvSpPr>
            <a:spLocks noChangeShapeType="1"/>
          </p:cNvSpPr>
          <p:nvPr/>
        </p:nvSpPr>
        <p:spPr bwMode="auto">
          <a:xfrm flipH="1">
            <a:off x="4495800" y="5638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1211" name="Line 11"/>
          <p:cNvSpPr>
            <a:spLocks noChangeShapeType="1"/>
          </p:cNvSpPr>
          <p:nvPr/>
        </p:nvSpPr>
        <p:spPr bwMode="auto">
          <a:xfrm>
            <a:off x="4343400" y="44958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Location-Aided Routing (LAR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Exploits location information to limit scope of route request flood</a:t>
            </a:r>
          </a:p>
          <a:p>
            <a:pPr lvl="1"/>
            <a:r>
              <a:rPr lang="en-US"/>
              <a:t>Location information may be obtained using GPS</a:t>
            </a:r>
          </a:p>
          <a:p>
            <a:pPr lvl="1"/>
            <a:endParaRPr lang="en-US"/>
          </a:p>
          <a:p>
            <a:r>
              <a:rPr lang="en-US" i="1">
                <a:solidFill>
                  <a:srgbClr val="FF0000"/>
                </a:solidFill>
              </a:rPr>
              <a:t>Expected Zone</a:t>
            </a:r>
            <a:r>
              <a:rPr lang="en-US"/>
              <a:t> is determined as a region that is expected to hold the current location of the destination</a:t>
            </a:r>
          </a:p>
          <a:p>
            <a:pPr lvl="1"/>
            <a:r>
              <a:rPr lang="en-US"/>
              <a:t>Expected region determined based on potentially old location information, and knowledge of the destination’s speed</a:t>
            </a:r>
          </a:p>
          <a:p>
            <a:endParaRPr lang="en-US"/>
          </a:p>
          <a:p>
            <a:r>
              <a:rPr lang="en-US"/>
              <a:t>Route requests limited to a </a:t>
            </a:r>
            <a:r>
              <a:rPr lang="en-US" i="1">
                <a:solidFill>
                  <a:srgbClr val="339933"/>
                </a:solidFill>
              </a:rPr>
              <a:t>Request Zone</a:t>
            </a:r>
            <a:r>
              <a:rPr lang="en-US">
                <a:solidFill>
                  <a:srgbClr val="339933"/>
                </a:solidFill>
              </a:rPr>
              <a:t> </a:t>
            </a:r>
            <a:r>
              <a:rPr lang="en-US"/>
              <a:t>that contains the Expected Zone and location of the sender node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C3B67-CCDB-4807-BF99-8F240714359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/>
              <a:t>Solutions for Broadcast Storm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153400" cy="4572000"/>
          </a:xfrm>
        </p:spPr>
        <p:txBody>
          <a:bodyPr/>
          <a:lstStyle/>
          <a:p>
            <a:r>
              <a:rPr lang="en-US" dirty="0">
                <a:solidFill>
                  <a:srgbClr val="339933"/>
                </a:solidFill>
              </a:rPr>
              <a:t>Probabilistic scheme: </a:t>
            </a:r>
            <a:r>
              <a:rPr lang="en-US" dirty="0"/>
              <a:t>On receiving a route request for the first time, a node will </a:t>
            </a:r>
            <a:r>
              <a:rPr lang="en-US" dirty="0">
                <a:solidFill>
                  <a:srgbClr val="339933"/>
                </a:solidFill>
              </a:rPr>
              <a:t>re-broadcast (forward) </a:t>
            </a:r>
            <a:r>
              <a:rPr lang="en-US" dirty="0"/>
              <a:t>the request with </a:t>
            </a:r>
            <a:r>
              <a:rPr lang="en-US" dirty="0">
                <a:solidFill>
                  <a:schemeClr val="accent2"/>
                </a:solidFill>
              </a:rPr>
              <a:t>probability p</a:t>
            </a:r>
          </a:p>
          <a:p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Also, re-broadcasts by different nodes should be staggered by using a collision avoidance technique (wait a random delay when channel is idle)</a:t>
            </a:r>
          </a:p>
          <a:p>
            <a:pPr lvl="1"/>
            <a:r>
              <a:rPr lang="en-US" dirty="0"/>
              <a:t>this would reduce the probability that nodes B and C would forward a packet simultaneously in the previous example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B41D3-732C-4D25-85AC-36F52A3E73D6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7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Solutions for Broadcast Storms</a:t>
            </a:r>
          </a:p>
        </p:txBody>
      </p:sp>
      <p:sp>
        <p:nvSpPr>
          <p:cNvPr id="693271" name="Rectangle 2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rgbClr val="339933"/>
                </a:solidFill>
              </a:rPr>
              <a:t>Counter-Based Scheme:</a:t>
            </a:r>
            <a:r>
              <a:rPr lang="en-US"/>
              <a:t> If node E hears more than </a:t>
            </a:r>
            <a:r>
              <a:rPr lang="en-US" i="1">
                <a:solidFill>
                  <a:schemeClr val="accent2"/>
                </a:solidFill>
              </a:rPr>
              <a:t>k </a:t>
            </a:r>
            <a:r>
              <a:rPr lang="en-US"/>
              <a:t>neighbors broadcasting a given route request, before it can itself forward it, then node E will not forward the request</a:t>
            </a:r>
          </a:p>
          <a:p>
            <a:r>
              <a:rPr lang="en-US">
                <a:solidFill>
                  <a:srgbClr val="FF0000"/>
                </a:solidFill>
              </a:rPr>
              <a:t>Intuition</a:t>
            </a:r>
            <a:r>
              <a:rPr lang="en-US"/>
              <a:t>:</a:t>
            </a:r>
            <a:r>
              <a:rPr lang="en-US" i="1"/>
              <a:t> </a:t>
            </a:r>
            <a:r>
              <a:rPr lang="en-US" i="1">
                <a:solidFill>
                  <a:schemeClr val="accent2"/>
                </a:solidFill>
              </a:rPr>
              <a:t>k</a:t>
            </a:r>
            <a:r>
              <a:rPr lang="en-US" i="1"/>
              <a:t> </a:t>
            </a:r>
            <a:r>
              <a:rPr lang="en-US"/>
              <a:t>neighbors together have probably already forwarded the request to all of E’s neighbors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A22A4-BB66-457B-B307-CE19E6C4289B}" type="slidenum">
              <a:rPr lang="en-US"/>
              <a:pPr/>
              <a:t>21</a:t>
            </a:fld>
            <a:endParaRPr lang="en-US"/>
          </a:p>
        </p:txBody>
      </p:sp>
      <p:sp>
        <p:nvSpPr>
          <p:cNvPr id="693252" name="Oval 4"/>
          <p:cNvSpPr>
            <a:spLocks noChangeArrowheads="1"/>
          </p:cNvSpPr>
          <p:nvPr/>
        </p:nvSpPr>
        <p:spPr bwMode="auto">
          <a:xfrm>
            <a:off x="29718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93253" name="Oval 5"/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693254" name="Oval 6"/>
          <p:cNvSpPr>
            <a:spLocks noChangeArrowheads="1"/>
          </p:cNvSpPr>
          <p:nvPr/>
        </p:nvSpPr>
        <p:spPr bwMode="auto">
          <a:xfrm>
            <a:off x="4724400" y="5029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693255" name="Oval 7"/>
          <p:cNvSpPr>
            <a:spLocks noChangeArrowheads="1"/>
          </p:cNvSpPr>
          <p:nvPr/>
        </p:nvSpPr>
        <p:spPr bwMode="auto">
          <a:xfrm>
            <a:off x="3962400" y="6019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93256" name="Line 8"/>
          <p:cNvSpPr>
            <a:spLocks noChangeShapeType="1"/>
          </p:cNvSpPr>
          <p:nvPr/>
        </p:nvSpPr>
        <p:spPr bwMode="auto">
          <a:xfrm flipH="1">
            <a:off x="3429000" y="44958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57" name="Line 9"/>
          <p:cNvSpPr>
            <a:spLocks noChangeShapeType="1"/>
          </p:cNvSpPr>
          <p:nvPr/>
        </p:nvSpPr>
        <p:spPr bwMode="auto">
          <a:xfrm>
            <a:off x="3429000" y="5638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58" name="Line 10"/>
          <p:cNvSpPr>
            <a:spLocks noChangeShapeType="1"/>
          </p:cNvSpPr>
          <p:nvPr/>
        </p:nvSpPr>
        <p:spPr bwMode="auto">
          <a:xfrm flipH="1">
            <a:off x="4495800" y="5638800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59" name="Line 11"/>
          <p:cNvSpPr>
            <a:spLocks noChangeShapeType="1"/>
          </p:cNvSpPr>
          <p:nvPr/>
        </p:nvSpPr>
        <p:spPr bwMode="auto">
          <a:xfrm>
            <a:off x="4343400" y="44958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1" name="Oval 13"/>
          <p:cNvSpPr>
            <a:spLocks noChangeArrowheads="1"/>
          </p:cNvSpPr>
          <p:nvPr/>
        </p:nvSpPr>
        <p:spPr bwMode="auto">
          <a:xfrm>
            <a:off x="4114800" y="5410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693262" name="Oval 14"/>
          <p:cNvSpPr>
            <a:spLocks noChangeArrowheads="1"/>
          </p:cNvSpPr>
          <p:nvPr/>
        </p:nvSpPr>
        <p:spPr bwMode="auto">
          <a:xfrm>
            <a:off x="3733800" y="4724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>
            <a:off x="3581400" y="5181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>
            <a:off x="3581400" y="54864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>
            <a:off x="4114800" y="53340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H="1">
            <a:off x="4114800" y="59436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V="1">
            <a:off x="4648200" y="5486400"/>
            <a:ext cx="152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>
            <a:off x="4343400" y="51054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>
            <a:off x="4114800" y="4572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chemeClr val="accent1"/>
                </a:solidFill>
              </a:rPr>
              <a:t>Summary:</a:t>
            </a:r>
            <a:r>
              <a:rPr lang="en-US"/>
              <a:t> Broadcast Storm Problem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Flooding is used in many protocols, such as Dynamic Source Routing (DSR)</a:t>
            </a:r>
          </a:p>
          <a:p>
            <a:endParaRPr lang="en-US" dirty="0"/>
          </a:p>
          <a:p>
            <a:r>
              <a:rPr lang="en-US" dirty="0"/>
              <a:t>Problems associated with flooding</a:t>
            </a:r>
          </a:p>
          <a:p>
            <a:pPr lvl="1"/>
            <a:r>
              <a:rPr lang="en-US" dirty="0"/>
              <a:t>collisions</a:t>
            </a:r>
          </a:p>
          <a:p>
            <a:pPr lvl="1"/>
            <a:r>
              <a:rPr lang="en-US" dirty="0"/>
              <a:t>redundancy</a:t>
            </a:r>
          </a:p>
          <a:p>
            <a:pPr lvl="1"/>
            <a:endParaRPr lang="en-US" dirty="0"/>
          </a:p>
          <a:p>
            <a:r>
              <a:rPr lang="en-US" dirty="0"/>
              <a:t>Collisions may be reduced by “jittering” (waiting for a random interval before propagating the flood)</a:t>
            </a:r>
          </a:p>
          <a:p>
            <a:r>
              <a:rPr lang="en-US" dirty="0" smtClean="0"/>
              <a:t>Redundancy </a:t>
            </a:r>
            <a:r>
              <a:rPr lang="en-US" dirty="0"/>
              <a:t>may be reduced by selectively re-broadcasting packets from only a subset of the nodes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5CB91-6E72-45EF-9961-6D70581ED75A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Ad Hoc On-Demand Distance Vector Routing (AODV) </a:t>
            </a:r>
            <a:r>
              <a:rPr lang="en-US">
                <a:solidFill>
                  <a:schemeClr val="hlink"/>
                </a:solidFill>
              </a:rPr>
              <a:t>[Perkins99Wmcsa]</a:t>
            </a:r>
            <a:endParaRPr lang="en-US"/>
          </a:p>
        </p:txBody>
      </p:sp>
      <p:sp>
        <p:nvSpPr>
          <p:cNvPr id="696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DSR includes source routes in packet headers</a:t>
            </a:r>
          </a:p>
          <a:p>
            <a:endParaRPr lang="en-US"/>
          </a:p>
          <a:p>
            <a:r>
              <a:rPr lang="en-US"/>
              <a:t>Resulting large headers can sometimes degrade performance</a:t>
            </a:r>
          </a:p>
          <a:p>
            <a:pPr lvl="1"/>
            <a:r>
              <a:rPr lang="en-US"/>
              <a:t>particularly when data contents of a packet are small</a:t>
            </a:r>
          </a:p>
          <a:p>
            <a:pPr lvl="1"/>
            <a:endParaRPr lang="en-US"/>
          </a:p>
          <a:p>
            <a:r>
              <a:rPr lang="en-US"/>
              <a:t>AODV attempts to improve on DSR by maintaining routing tables at the nodes, so that data packets do not have to contain routes</a:t>
            </a:r>
          </a:p>
          <a:p>
            <a:endParaRPr lang="en-US"/>
          </a:p>
          <a:p>
            <a:r>
              <a:rPr lang="en-US"/>
              <a:t>AODV retains the desirable feature of DSR that routes are maintained only between nodes which need to communicate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25BB-C868-4F37-868B-3F127A95EC8A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AODV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Route Requests (RREQ) are forwarded in a manner similar to DSR</a:t>
            </a:r>
          </a:p>
          <a:p>
            <a:endParaRPr lang="en-US"/>
          </a:p>
          <a:p>
            <a:r>
              <a:rPr lang="en-US"/>
              <a:t>When a node re-broadcasts a Route Request, it sets up a reverse path pointing towards the source</a:t>
            </a:r>
          </a:p>
          <a:p>
            <a:pPr lvl="1"/>
            <a:r>
              <a:rPr lang="en-US"/>
              <a:t>AODV assumes symmetric (bi-directional) links</a:t>
            </a:r>
          </a:p>
          <a:p>
            <a:endParaRPr lang="en-US"/>
          </a:p>
          <a:p>
            <a:r>
              <a:rPr lang="en-US"/>
              <a:t>When the intended destination receives a Route Request, it replies by sending a Route Reply</a:t>
            </a:r>
          </a:p>
          <a:p>
            <a:endParaRPr lang="en-US"/>
          </a:p>
          <a:p>
            <a:r>
              <a:rPr lang="en-US"/>
              <a:t>Route Reply travels along the reverse path set-up when Route Request is forwarded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ADC5-32CA-40D5-AA80-290482AB382B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Requests in AODV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B3689-CC64-4C34-9715-4AD5C781DD6A}" type="slidenum">
              <a:rPr lang="en-US"/>
              <a:pPr/>
              <a:t>25</a:t>
            </a:fld>
            <a:endParaRPr lang="en-US"/>
          </a:p>
        </p:txBody>
      </p:sp>
      <p:sp>
        <p:nvSpPr>
          <p:cNvPr id="698371" name="Oval 3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98372" name="Oval 4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98373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698374" name="Oval 6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698375" name="Oval 7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698376" name="Oval 8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698377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698378" name="Oval 10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698379" name="Oval 11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698380" name="Oval 12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698381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698382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698383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4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5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6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7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8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89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0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1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2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3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4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5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6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7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8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399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400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698401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698402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403" name="Oval 35" descr="Water droplets"/>
          <p:cNvSpPr>
            <a:spLocks noChangeArrowheads="1"/>
          </p:cNvSpPr>
          <p:nvPr/>
        </p:nvSpPr>
        <p:spPr bwMode="auto">
          <a:xfrm>
            <a:off x="609600" y="5562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404" name="Text Box 36"/>
          <p:cNvSpPr txBox="1">
            <a:spLocks noChangeArrowheads="1"/>
          </p:cNvSpPr>
          <p:nvPr/>
        </p:nvSpPr>
        <p:spPr bwMode="auto">
          <a:xfrm>
            <a:off x="1447800" y="5715000"/>
            <a:ext cx="694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Represents a node that has received RREQ for D from S</a:t>
            </a:r>
          </a:p>
        </p:txBody>
      </p:sp>
      <p:sp>
        <p:nvSpPr>
          <p:cNvPr id="698405" name="Oval 37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698406" name="Line 38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407" name="Oval 39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698408" name="Line 40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8409" name="Oval 41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698410" name="Line 42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Requests in AODV</a:t>
            </a:r>
          </a:p>
        </p:txBody>
      </p: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BAD2D-A467-4F57-9396-E6341B92DF31}" type="slidenum">
              <a:rPr lang="en-US"/>
              <a:pPr/>
              <a:t>26</a:t>
            </a:fld>
            <a:endParaRPr lang="en-US"/>
          </a:p>
        </p:txBody>
      </p:sp>
      <p:sp>
        <p:nvSpPr>
          <p:cNvPr id="699395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99396" name="Oval 4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99397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699398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699399" name="Oval 7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699400" name="Oval 8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699401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699402" name="Oval 10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699403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699404" name="Oval 12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699405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699406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8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1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5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990600" y="5715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1752600" y="5486400"/>
            <a:ext cx="433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Represents transmission of RREQ</a:t>
            </a:r>
          </a:p>
        </p:txBody>
      </p:sp>
      <p:sp>
        <p:nvSpPr>
          <p:cNvPr id="699426" name="Oval 34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699427" name="Oval 35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699428" name="Line 36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29" name="Text Box 37"/>
          <p:cNvSpPr txBox="1">
            <a:spLocks noChangeArrowheads="1"/>
          </p:cNvSpPr>
          <p:nvPr/>
        </p:nvSpPr>
        <p:spPr bwMode="auto">
          <a:xfrm>
            <a:off x="0" y="1447800"/>
            <a:ext cx="307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Broadcast transmission</a:t>
            </a:r>
          </a:p>
        </p:txBody>
      </p:sp>
      <p:sp>
        <p:nvSpPr>
          <p:cNvPr id="699430" name="Freeform 38"/>
          <p:cNvSpPr>
            <a:spLocks/>
          </p:cNvSpPr>
          <p:nvPr/>
        </p:nvSpPr>
        <p:spPr bwMode="auto">
          <a:xfrm>
            <a:off x="1143000" y="1828800"/>
            <a:ext cx="1676400" cy="76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72" y="192"/>
              </a:cxn>
              <a:cxn ang="0">
                <a:pos x="1056" y="480"/>
              </a:cxn>
            </a:cxnLst>
            <a:rect l="0" t="0" r="r" b="b"/>
            <a:pathLst>
              <a:path w="1056" h="480">
                <a:moveTo>
                  <a:pt x="0" y="0"/>
                </a:moveTo>
                <a:cubicBezTo>
                  <a:pt x="248" y="56"/>
                  <a:pt x="496" y="112"/>
                  <a:pt x="672" y="192"/>
                </a:cubicBezTo>
                <a:cubicBezTo>
                  <a:pt x="848" y="272"/>
                  <a:pt x="984" y="424"/>
                  <a:pt x="1056" y="4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31" name="Oval 39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699432" name="Line 40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33" name="Oval 41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699434" name="Line 42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35" name="Oval 43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9437" name="Text Box 45"/>
          <p:cNvSpPr txBox="1">
            <a:spLocks noChangeArrowheads="1"/>
          </p:cNvSpPr>
          <p:nvPr/>
        </p:nvSpPr>
        <p:spPr bwMode="auto">
          <a:xfrm>
            <a:off x="4251325" y="19351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Requests in AODV</a:t>
            </a:r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3EDB-B485-499D-9EDE-7C6778CA41B9}" type="slidenum">
              <a:rPr lang="en-US"/>
              <a:pPr/>
              <a:t>27</a:t>
            </a:fld>
            <a:endParaRPr lang="en-US"/>
          </a:p>
        </p:txBody>
      </p:sp>
      <p:sp>
        <p:nvSpPr>
          <p:cNvPr id="700419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0420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0421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0422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0423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0424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0425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0426" name="Oval 10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0427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0428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0429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0430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0431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2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3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4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5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6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7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8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39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0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1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2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3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4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5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6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7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8" name="Line 32"/>
          <p:cNvSpPr>
            <a:spLocks noChangeShapeType="1"/>
          </p:cNvSpPr>
          <p:nvPr/>
        </p:nvSpPr>
        <p:spPr bwMode="auto">
          <a:xfrm flipH="1">
            <a:off x="4114800" y="29718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49" name="Text Box 33"/>
          <p:cNvSpPr txBox="1">
            <a:spLocks noChangeArrowheads="1"/>
          </p:cNvSpPr>
          <p:nvPr/>
        </p:nvSpPr>
        <p:spPr bwMode="auto">
          <a:xfrm>
            <a:off x="2971800" y="5715000"/>
            <a:ext cx="434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 Represents links on Reverse Path</a:t>
            </a:r>
          </a:p>
        </p:txBody>
      </p:sp>
      <p:sp>
        <p:nvSpPr>
          <p:cNvPr id="700450" name="Oval 34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0451" name="Oval 35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0452" name="Line 36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53" name="Oval 37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0454" name="Line 38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55" name="Oval 39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0456" name="Line 40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57" name="Oval 41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0458" name="Line 42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61" name="Line 45"/>
          <p:cNvSpPr>
            <a:spLocks noChangeShapeType="1"/>
          </p:cNvSpPr>
          <p:nvPr/>
        </p:nvSpPr>
        <p:spPr bwMode="auto">
          <a:xfrm flipH="1">
            <a:off x="3657600" y="2438400"/>
            <a:ext cx="5334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62" name="Line 46"/>
          <p:cNvSpPr>
            <a:spLocks noChangeShapeType="1"/>
          </p:cNvSpPr>
          <p:nvPr/>
        </p:nvSpPr>
        <p:spPr bwMode="auto">
          <a:xfrm flipH="1">
            <a:off x="2286000" y="5943600"/>
            <a:ext cx="5334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63" name="Line 47"/>
          <p:cNvSpPr>
            <a:spLocks noChangeShapeType="1"/>
          </p:cNvSpPr>
          <p:nvPr/>
        </p:nvSpPr>
        <p:spPr bwMode="auto">
          <a:xfrm>
            <a:off x="3657600" y="28194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0464" name="Line 48"/>
          <p:cNvSpPr>
            <a:spLocks noChangeShapeType="1"/>
          </p:cNvSpPr>
          <p:nvPr/>
        </p:nvSpPr>
        <p:spPr bwMode="auto">
          <a:xfrm flipV="1">
            <a:off x="2743200" y="28956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Reverse Path Setup in AODV</a:t>
            </a:r>
          </a:p>
        </p:txBody>
      </p:sp>
      <p:sp>
        <p:nvSpPr>
          <p:cNvPr id="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C268B-A4EB-45AB-B417-5745CB0620C7}" type="slidenum">
              <a:rPr lang="en-US"/>
              <a:pPr/>
              <a:t>28</a:t>
            </a:fld>
            <a:endParaRPr lang="en-US"/>
          </a:p>
        </p:txBody>
      </p:sp>
      <p:sp>
        <p:nvSpPr>
          <p:cNvPr id="701443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1444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1445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1446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1447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1448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1449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1450" name="Oval 10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1451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1452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1453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1454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1455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6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7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8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59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0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1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2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3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4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5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6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7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8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69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0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1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2" name="Line 32"/>
          <p:cNvSpPr>
            <a:spLocks noChangeShapeType="1"/>
          </p:cNvSpPr>
          <p:nvPr/>
        </p:nvSpPr>
        <p:spPr bwMode="auto">
          <a:xfrm>
            <a:off x="1981200" y="41148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3" name="Line 33"/>
          <p:cNvSpPr>
            <a:spLocks noChangeShapeType="1"/>
          </p:cNvSpPr>
          <p:nvPr/>
        </p:nvSpPr>
        <p:spPr bwMode="auto">
          <a:xfrm flipH="1">
            <a:off x="5105400" y="33528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4" name="Text Box 34"/>
          <p:cNvSpPr txBox="1">
            <a:spLocks noChangeArrowheads="1"/>
          </p:cNvSpPr>
          <p:nvPr/>
        </p:nvSpPr>
        <p:spPr bwMode="auto">
          <a:xfrm>
            <a:off x="762000" y="5410200"/>
            <a:ext cx="76025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buFontTx/>
              <a:buChar char="•"/>
            </a:pPr>
            <a:r>
              <a:rPr lang="en-US"/>
              <a:t> Node C receives RREQ from G and H, but does not forward</a:t>
            </a:r>
          </a:p>
          <a:p>
            <a:pPr algn="l"/>
            <a:r>
              <a:rPr lang="en-US"/>
              <a:t>   it again, because node C has </a:t>
            </a:r>
            <a:r>
              <a:rPr lang="en-US">
                <a:solidFill>
                  <a:schemeClr val="accent1"/>
                </a:solidFill>
              </a:rPr>
              <a:t>already forwarded RREQ</a:t>
            </a:r>
            <a:r>
              <a:rPr lang="en-US"/>
              <a:t> once</a:t>
            </a:r>
          </a:p>
        </p:txBody>
      </p:sp>
      <p:sp>
        <p:nvSpPr>
          <p:cNvPr id="701475" name="Oval 35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1476" name="Oval 36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1477" name="Line 37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78" name="Oval 38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1479" name="Line 39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0" name="Oval 40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1481" name="Line 41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2" name="Oval 42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1483" name="Line 43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6" name="Line 46"/>
          <p:cNvSpPr>
            <a:spLocks noChangeShapeType="1"/>
          </p:cNvSpPr>
          <p:nvPr/>
        </p:nvSpPr>
        <p:spPr bwMode="auto">
          <a:xfrm flipV="1">
            <a:off x="2133600" y="3505200"/>
            <a:ext cx="3048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7" name="Line 47"/>
          <p:cNvSpPr>
            <a:spLocks noChangeShapeType="1"/>
          </p:cNvSpPr>
          <p:nvPr/>
        </p:nvSpPr>
        <p:spPr bwMode="auto">
          <a:xfrm flipH="1">
            <a:off x="3200400" y="3657600"/>
            <a:ext cx="5334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8" name="Line 48"/>
          <p:cNvSpPr>
            <a:spLocks noChangeShapeType="1"/>
          </p:cNvSpPr>
          <p:nvPr/>
        </p:nvSpPr>
        <p:spPr bwMode="auto">
          <a:xfrm>
            <a:off x="4038600" y="36576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1489" name="Line 49"/>
          <p:cNvSpPr>
            <a:spLocks noChangeShapeType="1"/>
          </p:cNvSpPr>
          <p:nvPr/>
        </p:nvSpPr>
        <p:spPr bwMode="auto">
          <a:xfrm>
            <a:off x="4572000" y="2895600"/>
            <a:ext cx="4572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Reverse Path Setup in AODV</a:t>
            </a: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80F6-196A-47C8-9DEC-20209D277C36}" type="slidenum">
              <a:rPr lang="en-US"/>
              <a:pPr/>
              <a:t>29</a:t>
            </a:fld>
            <a:endParaRPr lang="en-US"/>
          </a:p>
        </p:txBody>
      </p:sp>
      <p:sp>
        <p:nvSpPr>
          <p:cNvPr id="702467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2468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2469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2470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2471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2472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2473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2474" name="Oval 10" descr="Water droplets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2475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2476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2477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2478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2479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0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1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2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3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4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5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6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7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8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89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0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1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2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3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4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5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6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2497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2498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499" name="Oval 35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2500" name="Line 36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2" name="Oval 38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2503" name="Line 39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4" name="Oval 40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2505" name="Line 41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8" name="Line 44"/>
          <p:cNvSpPr>
            <a:spLocks noChangeShapeType="1"/>
          </p:cNvSpPr>
          <p:nvPr/>
        </p:nvSpPr>
        <p:spPr bwMode="auto">
          <a:xfrm flipH="1">
            <a:off x="4343400" y="4267200"/>
            <a:ext cx="4572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09" name="Line 45"/>
          <p:cNvSpPr>
            <a:spLocks noChangeShapeType="1"/>
          </p:cNvSpPr>
          <p:nvPr/>
        </p:nvSpPr>
        <p:spPr bwMode="auto">
          <a:xfrm>
            <a:off x="5562600" y="33528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2510" name="Line 46"/>
          <p:cNvSpPr>
            <a:spLocks noChangeShapeType="1"/>
          </p:cNvSpPr>
          <p:nvPr/>
        </p:nvSpPr>
        <p:spPr bwMode="auto">
          <a:xfrm>
            <a:off x="5029200" y="42672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Expected Zone in LAR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AC71D-6946-4EBE-AE83-9DDB7235A6AA}" type="slidenum">
              <a:rPr lang="en-US"/>
              <a:pPr/>
              <a:t>3</a:t>
            </a:fld>
            <a:endParaRPr lang="en-US"/>
          </a:p>
        </p:txBody>
      </p:sp>
      <p:sp>
        <p:nvSpPr>
          <p:cNvPr id="673796" name="Oval 4"/>
          <p:cNvSpPr>
            <a:spLocks noChangeArrowheads="1"/>
          </p:cNvSpPr>
          <p:nvPr/>
        </p:nvSpPr>
        <p:spPr bwMode="auto">
          <a:xfrm>
            <a:off x="5029200" y="3352800"/>
            <a:ext cx="2362200" cy="22860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3797" name="Text Box 5"/>
          <p:cNvSpPr txBox="1">
            <a:spLocks noChangeArrowheads="1"/>
          </p:cNvSpPr>
          <p:nvPr/>
        </p:nvSpPr>
        <p:spPr bwMode="auto">
          <a:xfrm>
            <a:off x="6019800" y="42672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673798" name="Text Box 6"/>
          <p:cNvSpPr txBox="1">
            <a:spLocks noChangeArrowheads="1"/>
          </p:cNvSpPr>
          <p:nvPr/>
        </p:nvSpPr>
        <p:spPr bwMode="auto">
          <a:xfrm>
            <a:off x="6553200" y="49530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673799" name="Line 7"/>
          <p:cNvSpPr>
            <a:spLocks noChangeShapeType="1"/>
          </p:cNvSpPr>
          <p:nvPr/>
        </p:nvSpPr>
        <p:spPr bwMode="auto">
          <a:xfrm flipH="1">
            <a:off x="5181600" y="4495800"/>
            <a:ext cx="9144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3802" name="Text Box 10"/>
          <p:cNvSpPr txBox="1">
            <a:spLocks noChangeArrowheads="1"/>
          </p:cNvSpPr>
          <p:nvPr/>
        </p:nvSpPr>
        <p:spPr bwMode="auto">
          <a:xfrm>
            <a:off x="5345113" y="4449763"/>
            <a:ext cx="28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673803" name="Text Box 11"/>
          <p:cNvSpPr txBox="1">
            <a:spLocks noChangeArrowheads="1"/>
          </p:cNvSpPr>
          <p:nvPr/>
        </p:nvSpPr>
        <p:spPr bwMode="auto">
          <a:xfrm>
            <a:off x="304800" y="1981200"/>
            <a:ext cx="42592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 dirty="0"/>
              <a:t>X = last known location of node</a:t>
            </a:r>
          </a:p>
          <a:p>
            <a:pPr algn="l"/>
            <a:r>
              <a:rPr lang="en-US" dirty="0"/>
              <a:t>      D, at time t0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Y = location of node D at current</a:t>
            </a:r>
          </a:p>
          <a:p>
            <a:pPr algn="l"/>
            <a:r>
              <a:rPr lang="en-US" dirty="0"/>
              <a:t>      time t1, unknown to node S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r = (t1 - t0) * estimate of D’s speed</a:t>
            </a:r>
          </a:p>
        </p:txBody>
      </p:sp>
      <p:sp>
        <p:nvSpPr>
          <p:cNvPr id="673804" name="Text Box 12"/>
          <p:cNvSpPr txBox="1">
            <a:spLocks noChangeArrowheads="1"/>
          </p:cNvSpPr>
          <p:nvPr/>
        </p:nvSpPr>
        <p:spPr bwMode="auto">
          <a:xfrm>
            <a:off x="4038600" y="5745163"/>
            <a:ext cx="199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Expected Zone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Reverse Path Setup in AODV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40D91-B5C9-4D71-B1E9-A8CB8B0088D6}" type="slidenum">
              <a:rPr lang="en-US"/>
              <a:pPr/>
              <a:t>30</a:t>
            </a:fld>
            <a:endParaRPr lang="en-US"/>
          </a:p>
        </p:txBody>
      </p:sp>
      <p:sp>
        <p:nvSpPr>
          <p:cNvPr id="703491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3492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3493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3494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3495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3496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3497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3498" name="Oval 10" descr="Water droplets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3499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3500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3501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3502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3503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4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5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6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7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8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09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0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1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2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3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4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5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6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7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8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19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20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3521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3522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23" name="Text Box 35"/>
          <p:cNvSpPr txBox="1">
            <a:spLocks noChangeArrowheads="1"/>
          </p:cNvSpPr>
          <p:nvPr/>
        </p:nvSpPr>
        <p:spPr bwMode="auto">
          <a:xfrm>
            <a:off x="1066800" y="5715000"/>
            <a:ext cx="62563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buFontTx/>
              <a:buChar char="•"/>
            </a:pPr>
            <a:r>
              <a:rPr lang="en-US"/>
              <a:t> Node D </a:t>
            </a:r>
            <a:r>
              <a:rPr lang="en-US">
                <a:solidFill>
                  <a:srgbClr val="A50021"/>
                </a:solidFill>
              </a:rPr>
              <a:t>does not forward</a:t>
            </a:r>
            <a:r>
              <a:rPr lang="en-US"/>
              <a:t> RREQ, because node D</a:t>
            </a:r>
          </a:p>
          <a:p>
            <a:pPr algn="l"/>
            <a:r>
              <a:rPr lang="en-US"/>
              <a:t>   is the </a:t>
            </a:r>
            <a:r>
              <a:rPr lang="en-US">
                <a:solidFill>
                  <a:schemeClr val="accent1"/>
                </a:solidFill>
              </a:rPr>
              <a:t>intended target </a:t>
            </a:r>
            <a:r>
              <a:rPr lang="en-US"/>
              <a:t>of the RREQ</a:t>
            </a:r>
          </a:p>
        </p:txBody>
      </p:sp>
      <p:sp>
        <p:nvSpPr>
          <p:cNvPr id="703524" name="Oval 36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3525" name="Line 37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26" name="Oval 38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3527" name="Line 39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28" name="Oval 40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3529" name="Line 41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3531" name="Line 43"/>
          <p:cNvSpPr>
            <a:spLocks noChangeShapeType="1"/>
          </p:cNvSpPr>
          <p:nvPr/>
        </p:nvSpPr>
        <p:spPr bwMode="auto">
          <a:xfrm flipV="1">
            <a:off x="6553200" y="3505200"/>
            <a:ext cx="381000" cy="76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Route Reply in AODV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6FCD1-347C-407A-A0EA-12A5A934A576}" type="slidenum">
              <a:rPr lang="en-US"/>
              <a:pPr/>
              <a:t>31</a:t>
            </a:fld>
            <a:endParaRPr lang="en-US"/>
          </a:p>
        </p:txBody>
      </p:sp>
      <p:sp>
        <p:nvSpPr>
          <p:cNvPr id="707587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7588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7589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7590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7591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7592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7593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7594" name="Oval 10" descr="Water droplets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7595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7596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7597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7598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7599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0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1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2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3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4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5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6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7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8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09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0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1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2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3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4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5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6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7617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7618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19" name="Text Box 35"/>
          <p:cNvSpPr txBox="1">
            <a:spLocks noChangeArrowheads="1"/>
          </p:cNvSpPr>
          <p:nvPr/>
        </p:nvSpPr>
        <p:spPr bwMode="auto">
          <a:xfrm>
            <a:off x="2362200" y="5791200"/>
            <a:ext cx="5151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Represents links on path taken by RREP </a:t>
            </a:r>
          </a:p>
        </p:txBody>
      </p:sp>
      <p:sp>
        <p:nvSpPr>
          <p:cNvPr id="707620" name="Oval 36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7622" name="Oval 38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7623" name="Line 39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4" name="Oval 40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7625" name="Line 41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6" name="Line 42"/>
          <p:cNvSpPr>
            <a:spLocks noChangeShapeType="1"/>
          </p:cNvSpPr>
          <p:nvPr/>
        </p:nvSpPr>
        <p:spPr bwMode="auto">
          <a:xfrm flipV="1">
            <a:off x="6553200" y="3429000"/>
            <a:ext cx="381000" cy="76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7627" name="Line 43"/>
          <p:cNvSpPr>
            <a:spLocks noChangeShapeType="1"/>
          </p:cNvSpPr>
          <p:nvPr/>
        </p:nvSpPr>
        <p:spPr bwMode="auto">
          <a:xfrm flipH="1">
            <a:off x="1828800" y="6019800"/>
            <a:ext cx="381000" cy="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/>
              <a:t>Route Reply in AODV</a:t>
            </a:r>
          </a:p>
        </p:txBody>
      </p:sp>
      <p:sp>
        <p:nvSpPr>
          <p:cNvPr id="7096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838200"/>
            <a:ext cx="7772400" cy="4572000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An </a:t>
            </a:r>
            <a:r>
              <a:rPr lang="en-US">
                <a:solidFill>
                  <a:srgbClr val="339933"/>
                </a:solidFill>
              </a:rPr>
              <a:t>intermediate node</a:t>
            </a:r>
            <a:r>
              <a:rPr lang="en-US"/>
              <a:t> (not the destination) may also send a </a:t>
            </a:r>
            <a:r>
              <a:rPr lang="en-US">
                <a:solidFill>
                  <a:srgbClr val="A50021"/>
                </a:solidFill>
              </a:rPr>
              <a:t>Route Reply (RREP)</a:t>
            </a:r>
            <a:r>
              <a:rPr lang="en-US"/>
              <a:t> provided that it knows a </a:t>
            </a:r>
            <a:r>
              <a:rPr lang="en-US">
                <a:solidFill>
                  <a:srgbClr val="FF0000"/>
                </a:solidFill>
              </a:rPr>
              <a:t>more recent path</a:t>
            </a:r>
            <a:r>
              <a:rPr lang="en-US"/>
              <a:t> than the one previously known to sender S</a:t>
            </a:r>
          </a:p>
          <a:p>
            <a:endParaRPr lang="en-US"/>
          </a:p>
          <a:p>
            <a:r>
              <a:rPr lang="en-US"/>
              <a:t>To determine whether the path known to an intermediate node is more recent, </a:t>
            </a:r>
            <a:r>
              <a:rPr lang="en-US" i="1">
                <a:solidFill>
                  <a:srgbClr val="A50021"/>
                </a:solidFill>
              </a:rPr>
              <a:t>destination sequence numbers</a:t>
            </a:r>
            <a:r>
              <a:rPr lang="en-US"/>
              <a:t> are used</a:t>
            </a:r>
          </a:p>
          <a:p>
            <a:endParaRPr lang="en-US"/>
          </a:p>
          <a:p>
            <a:r>
              <a:rPr lang="en-US"/>
              <a:t>The likelihood that an intermediate node will send a Route Reply when using AODV not as high as DSR</a:t>
            </a:r>
          </a:p>
          <a:p>
            <a:pPr lvl="1"/>
            <a:r>
              <a:rPr lang="en-US"/>
              <a:t>A new Route Request by node S for a destination is assigned a higher destination sequence number. An intermediate node which knows a route, but with a smaller sequence number, </a:t>
            </a:r>
            <a:r>
              <a:rPr lang="en-US">
                <a:solidFill>
                  <a:srgbClr val="FF0000"/>
                </a:solidFill>
              </a:rPr>
              <a:t>cannot send</a:t>
            </a:r>
            <a:r>
              <a:rPr lang="en-US"/>
              <a:t> Route Reply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9634A-9495-4FDE-83D6-5A8DCD80DBB8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Forward Path Setup in AODV</a:t>
            </a:r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34B2-E897-413B-89C9-A9329D49C088}" type="slidenum">
              <a:rPr lang="en-US"/>
              <a:pPr/>
              <a:t>33</a:t>
            </a:fld>
            <a:endParaRPr lang="en-US"/>
          </a:p>
        </p:txBody>
      </p:sp>
      <p:sp>
        <p:nvSpPr>
          <p:cNvPr id="708611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8612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8613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8614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8615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8616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8617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8618" name="Oval 10" descr="Water droplets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8619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8620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8621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8622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8623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4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5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6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7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8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29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0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1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2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3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4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5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6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7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8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pattFill prst="dkUpDiag">
              <a:fgClr>
                <a:srgbClr val="A50021"/>
              </a:fgClr>
              <a:bgClr>
                <a:srgbClr val="FFFFFF"/>
              </a:bgClr>
            </a:pattFill>
            <a:prstDash val="lg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39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40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8641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8642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44" name="Oval 36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8645" name="Oval 37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8646" name="Line 38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47" name="Oval 39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8648" name="Line 40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49" name="Line 41"/>
          <p:cNvSpPr>
            <a:spLocks noChangeShapeType="1"/>
          </p:cNvSpPr>
          <p:nvPr/>
        </p:nvSpPr>
        <p:spPr bwMode="auto">
          <a:xfrm flipV="1">
            <a:off x="6553200" y="3429000"/>
            <a:ext cx="381000" cy="762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3" name="Freeform 45"/>
          <p:cNvSpPr>
            <a:spLocks/>
          </p:cNvSpPr>
          <p:nvPr/>
        </p:nvSpPr>
        <p:spPr bwMode="auto">
          <a:xfrm>
            <a:off x="3657600" y="2133600"/>
            <a:ext cx="609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44" y="0"/>
              </a:cxn>
              <a:cxn ang="0">
                <a:pos x="384" y="144"/>
              </a:cxn>
            </a:cxnLst>
            <a:rect l="0" t="0" r="r" b="b"/>
            <a:pathLst>
              <a:path w="384" h="144">
                <a:moveTo>
                  <a:pt x="0" y="144"/>
                </a:moveTo>
                <a:cubicBezTo>
                  <a:pt x="40" y="72"/>
                  <a:pt x="80" y="0"/>
                  <a:pt x="144" y="0"/>
                </a:cubicBezTo>
                <a:cubicBezTo>
                  <a:pt x="208" y="0"/>
                  <a:pt x="344" y="120"/>
                  <a:pt x="384" y="144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4" name="Freeform 46"/>
          <p:cNvSpPr>
            <a:spLocks/>
          </p:cNvSpPr>
          <p:nvPr/>
        </p:nvSpPr>
        <p:spPr bwMode="auto">
          <a:xfrm>
            <a:off x="4648200" y="2235200"/>
            <a:ext cx="609600" cy="508000"/>
          </a:xfrm>
          <a:custGeom>
            <a:avLst/>
            <a:gdLst/>
            <a:ahLst/>
            <a:cxnLst>
              <a:cxn ang="0">
                <a:pos x="0" y="128"/>
              </a:cxn>
              <a:cxn ang="0">
                <a:pos x="240" y="32"/>
              </a:cxn>
              <a:cxn ang="0">
                <a:pos x="384" y="320"/>
              </a:cxn>
            </a:cxnLst>
            <a:rect l="0" t="0" r="r" b="b"/>
            <a:pathLst>
              <a:path w="384" h="320">
                <a:moveTo>
                  <a:pt x="0" y="128"/>
                </a:moveTo>
                <a:cubicBezTo>
                  <a:pt x="88" y="64"/>
                  <a:pt x="176" y="0"/>
                  <a:pt x="240" y="32"/>
                </a:cubicBezTo>
                <a:cubicBezTo>
                  <a:pt x="304" y="64"/>
                  <a:pt x="360" y="272"/>
                  <a:pt x="384" y="32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5" name="Freeform 47"/>
          <p:cNvSpPr>
            <a:spLocks/>
          </p:cNvSpPr>
          <p:nvPr/>
        </p:nvSpPr>
        <p:spPr bwMode="auto">
          <a:xfrm>
            <a:off x="5562600" y="2590800"/>
            <a:ext cx="685800" cy="6858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240" y="48"/>
              </a:cxn>
              <a:cxn ang="0">
                <a:pos x="432" y="432"/>
              </a:cxn>
            </a:cxnLst>
            <a:rect l="0" t="0" r="r" b="b"/>
            <a:pathLst>
              <a:path w="432" h="432">
                <a:moveTo>
                  <a:pt x="0" y="144"/>
                </a:moveTo>
                <a:cubicBezTo>
                  <a:pt x="84" y="72"/>
                  <a:pt x="168" y="0"/>
                  <a:pt x="240" y="48"/>
                </a:cubicBezTo>
                <a:cubicBezTo>
                  <a:pt x="312" y="96"/>
                  <a:pt x="372" y="264"/>
                  <a:pt x="432" y="43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6" name="Freeform 48"/>
          <p:cNvSpPr>
            <a:spLocks/>
          </p:cNvSpPr>
          <p:nvPr/>
        </p:nvSpPr>
        <p:spPr bwMode="auto">
          <a:xfrm>
            <a:off x="6553200" y="3581400"/>
            <a:ext cx="4572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48"/>
              </a:cxn>
              <a:cxn ang="0">
                <a:pos x="288" y="192"/>
              </a:cxn>
            </a:cxnLst>
            <a:rect l="0" t="0" r="r" b="b"/>
            <a:pathLst>
              <a:path w="288" h="192">
                <a:moveTo>
                  <a:pt x="0" y="0"/>
                </a:moveTo>
                <a:cubicBezTo>
                  <a:pt x="96" y="8"/>
                  <a:pt x="192" y="16"/>
                  <a:pt x="240" y="48"/>
                </a:cubicBezTo>
                <a:cubicBezTo>
                  <a:pt x="288" y="80"/>
                  <a:pt x="288" y="136"/>
                  <a:pt x="288" y="19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7" name="Freeform 49"/>
          <p:cNvSpPr>
            <a:spLocks/>
          </p:cNvSpPr>
          <p:nvPr/>
        </p:nvSpPr>
        <p:spPr bwMode="auto">
          <a:xfrm>
            <a:off x="1600200" y="6248400"/>
            <a:ext cx="609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44" y="0"/>
              </a:cxn>
              <a:cxn ang="0">
                <a:pos x="384" y="144"/>
              </a:cxn>
            </a:cxnLst>
            <a:rect l="0" t="0" r="r" b="b"/>
            <a:pathLst>
              <a:path w="384" h="144">
                <a:moveTo>
                  <a:pt x="0" y="144"/>
                </a:moveTo>
                <a:cubicBezTo>
                  <a:pt x="40" y="72"/>
                  <a:pt x="80" y="0"/>
                  <a:pt x="144" y="0"/>
                </a:cubicBezTo>
                <a:cubicBezTo>
                  <a:pt x="208" y="0"/>
                  <a:pt x="344" y="120"/>
                  <a:pt x="384" y="144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8658" name="Text Box 50"/>
          <p:cNvSpPr txBox="1">
            <a:spLocks noChangeArrowheads="1"/>
          </p:cNvSpPr>
          <p:nvPr/>
        </p:nvSpPr>
        <p:spPr bwMode="auto">
          <a:xfrm>
            <a:off x="2362200" y="5257800"/>
            <a:ext cx="61642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Forward links are setup when RREP travels along</a:t>
            </a:r>
          </a:p>
          <a:p>
            <a:pPr algn="l"/>
            <a:r>
              <a:rPr lang="en-US"/>
              <a:t>the reverse path</a:t>
            </a:r>
          </a:p>
          <a:p>
            <a:pPr algn="l"/>
            <a:endParaRPr lang="en-US"/>
          </a:p>
          <a:p>
            <a:pPr algn="l"/>
            <a:r>
              <a:rPr lang="en-US"/>
              <a:t>Represents a link on the forward path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Delivery in AODV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6E58-EDDB-4511-AC83-3408519BD7E0}" type="slidenum">
              <a:rPr lang="en-US"/>
              <a:pPr/>
              <a:t>34</a:t>
            </a:fld>
            <a:endParaRPr lang="en-US"/>
          </a:p>
        </p:txBody>
      </p:sp>
      <p:sp>
        <p:nvSpPr>
          <p:cNvPr id="705539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05540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05541" name="Oval 5" descr="Water droplets"/>
          <p:cNvSpPr>
            <a:spLocks noChangeArrowheads="1"/>
          </p:cNvSpPr>
          <p:nvPr/>
        </p:nvSpPr>
        <p:spPr bwMode="auto">
          <a:xfrm>
            <a:off x="3124200" y="2286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705542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05543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05544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705545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705546" name="Oval 10" descr="Water droplets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05547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05548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705549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I</a:t>
            </a:r>
          </a:p>
        </p:txBody>
      </p:sp>
      <p:sp>
        <p:nvSpPr>
          <p:cNvPr id="705550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705551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2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3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4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5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6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8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59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0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1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3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5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7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68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  <p:sp>
        <p:nvSpPr>
          <p:cNvPr id="705569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705570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71" name="Oval 35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M</a:t>
            </a:r>
          </a:p>
        </p:txBody>
      </p:sp>
      <p:sp>
        <p:nvSpPr>
          <p:cNvPr id="705572" name="Line 36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73" name="Oval 37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N</a:t>
            </a:r>
          </a:p>
        </p:txBody>
      </p:sp>
      <p:sp>
        <p:nvSpPr>
          <p:cNvPr id="705574" name="Line 38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75" name="Oval 39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L</a:t>
            </a:r>
          </a:p>
        </p:txBody>
      </p:sp>
      <p:sp>
        <p:nvSpPr>
          <p:cNvPr id="705576" name="Line 40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78" name="Text Box 42"/>
          <p:cNvSpPr txBox="1">
            <a:spLocks noChangeArrowheads="1"/>
          </p:cNvSpPr>
          <p:nvPr/>
        </p:nvSpPr>
        <p:spPr bwMode="auto">
          <a:xfrm>
            <a:off x="822325" y="5592763"/>
            <a:ext cx="62182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Routing table entries used to forward data packet.</a:t>
            </a:r>
          </a:p>
          <a:p>
            <a:pPr algn="l"/>
            <a:endParaRPr lang="en-US"/>
          </a:p>
          <a:p>
            <a:pPr algn="l"/>
            <a:r>
              <a:rPr lang="en-US"/>
              <a:t>Route is </a:t>
            </a:r>
            <a:r>
              <a:rPr lang="en-US" i="1">
                <a:solidFill>
                  <a:srgbClr val="FF0000"/>
                </a:solidFill>
              </a:rPr>
              <a:t>not</a:t>
            </a:r>
            <a:r>
              <a:rPr lang="en-US"/>
              <a:t> included in packet header.</a:t>
            </a:r>
          </a:p>
        </p:txBody>
      </p:sp>
      <p:sp>
        <p:nvSpPr>
          <p:cNvPr id="705579" name="Text Box 43"/>
          <p:cNvSpPr txBox="1">
            <a:spLocks noChangeArrowheads="1"/>
          </p:cNvSpPr>
          <p:nvPr/>
        </p:nvSpPr>
        <p:spPr bwMode="auto">
          <a:xfrm>
            <a:off x="3581400" y="1752600"/>
            <a:ext cx="892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705580" name="Freeform 44"/>
          <p:cNvSpPr>
            <a:spLocks/>
          </p:cNvSpPr>
          <p:nvPr/>
        </p:nvSpPr>
        <p:spPr bwMode="auto">
          <a:xfrm>
            <a:off x="3657600" y="2133600"/>
            <a:ext cx="609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144" y="0"/>
              </a:cxn>
              <a:cxn ang="0">
                <a:pos x="384" y="144"/>
              </a:cxn>
            </a:cxnLst>
            <a:rect l="0" t="0" r="r" b="b"/>
            <a:pathLst>
              <a:path w="384" h="144">
                <a:moveTo>
                  <a:pt x="0" y="144"/>
                </a:moveTo>
                <a:cubicBezTo>
                  <a:pt x="40" y="72"/>
                  <a:pt x="80" y="0"/>
                  <a:pt x="144" y="0"/>
                </a:cubicBezTo>
                <a:cubicBezTo>
                  <a:pt x="208" y="0"/>
                  <a:pt x="344" y="120"/>
                  <a:pt x="384" y="144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81" name="Freeform 45"/>
          <p:cNvSpPr>
            <a:spLocks/>
          </p:cNvSpPr>
          <p:nvPr/>
        </p:nvSpPr>
        <p:spPr bwMode="auto">
          <a:xfrm>
            <a:off x="4648200" y="2235200"/>
            <a:ext cx="609600" cy="508000"/>
          </a:xfrm>
          <a:custGeom>
            <a:avLst/>
            <a:gdLst/>
            <a:ahLst/>
            <a:cxnLst>
              <a:cxn ang="0">
                <a:pos x="0" y="128"/>
              </a:cxn>
              <a:cxn ang="0">
                <a:pos x="240" y="32"/>
              </a:cxn>
              <a:cxn ang="0">
                <a:pos x="384" y="320"/>
              </a:cxn>
            </a:cxnLst>
            <a:rect l="0" t="0" r="r" b="b"/>
            <a:pathLst>
              <a:path w="384" h="320">
                <a:moveTo>
                  <a:pt x="0" y="128"/>
                </a:moveTo>
                <a:cubicBezTo>
                  <a:pt x="88" y="64"/>
                  <a:pt x="176" y="0"/>
                  <a:pt x="240" y="32"/>
                </a:cubicBezTo>
                <a:cubicBezTo>
                  <a:pt x="304" y="64"/>
                  <a:pt x="360" y="272"/>
                  <a:pt x="384" y="32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82" name="Freeform 46"/>
          <p:cNvSpPr>
            <a:spLocks/>
          </p:cNvSpPr>
          <p:nvPr/>
        </p:nvSpPr>
        <p:spPr bwMode="auto">
          <a:xfrm>
            <a:off x="5562600" y="2590800"/>
            <a:ext cx="685800" cy="6858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240" y="48"/>
              </a:cxn>
              <a:cxn ang="0">
                <a:pos x="432" y="432"/>
              </a:cxn>
            </a:cxnLst>
            <a:rect l="0" t="0" r="r" b="b"/>
            <a:pathLst>
              <a:path w="432" h="432">
                <a:moveTo>
                  <a:pt x="0" y="144"/>
                </a:moveTo>
                <a:cubicBezTo>
                  <a:pt x="84" y="72"/>
                  <a:pt x="168" y="0"/>
                  <a:pt x="240" y="48"/>
                </a:cubicBezTo>
                <a:cubicBezTo>
                  <a:pt x="312" y="96"/>
                  <a:pt x="372" y="264"/>
                  <a:pt x="432" y="43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5583" name="Freeform 47"/>
          <p:cNvSpPr>
            <a:spLocks/>
          </p:cNvSpPr>
          <p:nvPr/>
        </p:nvSpPr>
        <p:spPr bwMode="auto">
          <a:xfrm>
            <a:off x="6553200" y="3581400"/>
            <a:ext cx="4572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0" y="48"/>
              </a:cxn>
              <a:cxn ang="0">
                <a:pos x="288" y="192"/>
              </a:cxn>
            </a:cxnLst>
            <a:rect l="0" t="0" r="r" b="b"/>
            <a:pathLst>
              <a:path w="288" h="192">
                <a:moveTo>
                  <a:pt x="0" y="0"/>
                </a:moveTo>
                <a:cubicBezTo>
                  <a:pt x="96" y="8"/>
                  <a:pt x="192" y="16"/>
                  <a:pt x="240" y="48"/>
                </a:cubicBezTo>
                <a:cubicBezTo>
                  <a:pt x="288" y="80"/>
                  <a:pt x="288" y="136"/>
                  <a:pt x="288" y="192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Timeouts</a:t>
            </a:r>
          </a:p>
        </p:txBody>
      </p:sp>
      <p:sp>
        <p:nvSpPr>
          <p:cNvPr id="7065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  <a:p>
            <a:r>
              <a:rPr lang="en-US"/>
              <a:t>A routing table entry maintaining a </a:t>
            </a:r>
            <a:r>
              <a:rPr lang="en-US">
                <a:solidFill>
                  <a:srgbClr val="339933"/>
                </a:solidFill>
              </a:rPr>
              <a:t>reverse path</a:t>
            </a:r>
            <a:r>
              <a:rPr lang="en-US"/>
              <a:t> is purged after a timeout interval</a:t>
            </a:r>
          </a:p>
          <a:p>
            <a:pPr lvl="1"/>
            <a:r>
              <a:rPr lang="en-US"/>
              <a:t>timeout should be long enough to allow RREP to come back</a:t>
            </a:r>
          </a:p>
          <a:p>
            <a:endParaRPr lang="en-US"/>
          </a:p>
          <a:p>
            <a:r>
              <a:rPr lang="en-US"/>
              <a:t>A routing table entry maintaining a </a:t>
            </a:r>
            <a:r>
              <a:rPr lang="en-US">
                <a:solidFill>
                  <a:srgbClr val="339933"/>
                </a:solidFill>
              </a:rPr>
              <a:t>forward path</a:t>
            </a:r>
            <a:r>
              <a:rPr lang="en-US"/>
              <a:t> is purged if </a:t>
            </a:r>
            <a:r>
              <a:rPr lang="en-US" i="1">
                <a:solidFill>
                  <a:srgbClr val="A50021"/>
                </a:solidFill>
              </a:rPr>
              <a:t>not used</a:t>
            </a:r>
            <a:r>
              <a:rPr lang="en-US"/>
              <a:t> for a </a:t>
            </a:r>
            <a:r>
              <a:rPr lang="en-US" i="1">
                <a:solidFill>
                  <a:srgbClr val="FF0000"/>
                </a:solidFill>
              </a:rPr>
              <a:t>active_route_timeout</a:t>
            </a:r>
            <a:r>
              <a:rPr lang="en-US"/>
              <a:t> interval</a:t>
            </a:r>
          </a:p>
          <a:p>
            <a:pPr lvl="1"/>
            <a:r>
              <a:rPr lang="en-US"/>
              <a:t>if no is data being sent using a particular routing table entry,  that entry will be deleted from the routing table (even if the route may actually still be valid)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FA09F-58D4-43C6-9649-E9F1302362C4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 Failure Reporting</a:t>
            </a:r>
          </a:p>
        </p:txBody>
      </p:sp>
      <p:sp>
        <p:nvSpPr>
          <p:cNvPr id="710659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  <a:p>
            <a:r>
              <a:rPr lang="en-US"/>
              <a:t>A neighbor of node X is considered </a:t>
            </a:r>
            <a:r>
              <a:rPr lang="en-US">
                <a:solidFill>
                  <a:schemeClr val="accent1"/>
                </a:solidFill>
              </a:rPr>
              <a:t>active</a:t>
            </a:r>
            <a:r>
              <a:rPr lang="en-US"/>
              <a:t> for a routing table entry if the neighbor sent a packet within </a:t>
            </a:r>
            <a:r>
              <a:rPr lang="en-US" i="1">
                <a:solidFill>
                  <a:srgbClr val="FF0000"/>
                </a:solidFill>
              </a:rPr>
              <a:t>active_route_timeout</a:t>
            </a:r>
            <a:r>
              <a:rPr lang="en-US"/>
              <a:t> interval which was forwarded using that entry</a:t>
            </a:r>
          </a:p>
          <a:p>
            <a:endParaRPr lang="en-US"/>
          </a:p>
          <a:p>
            <a:r>
              <a:rPr lang="en-US"/>
              <a:t>When the next hop link in a routing table entry breaks, all </a:t>
            </a:r>
            <a:r>
              <a:rPr lang="en-US">
                <a:solidFill>
                  <a:schemeClr val="accent1"/>
                </a:solidFill>
              </a:rPr>
              <a:t>active </a:t>
            </a:r>
            <a:r>
              <a:rPr lang="en-US"/>
              <a:t>neighbors are informed</a:t>
            </a:r>
          </a:p>
          <a:p>
            <a:endParaRPr lang="en-US"/>
          </a:p>
          <a:p>
            <a:r>
              <a:rPr lang="en-US"/>
              <a:t>Link failures are propagated by means of Route Error messages, which also update destination sequence numbers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BC881-D78C-47D6-8594-290DBF5739F3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Route Error</a:t>
            </a:r>
          </a:p>
        </p:txBody>
      </p:sp>
      <p:sp>
        <p:nvSpPr>
          <p:cNvPr id="1058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When node X is unable to forward packet P (from node S to node D) on link (X,Y), it generates a RERR message</a:t>
            </a:r>
          </a:p>
          <a:p>
            <a:endParaRPr lang="en-US"/>
          </a:p>
          <a:p>
            <a:r>
              <a:rPr lang="en-US"/>
              <a:t>Node X increments the destination sequence number for D cached at node X</a:t>
            </a:r>
          </a:p>
          <a:p>
            <a:endParaRPr lang="en-US"/>
          </a:p>
          <a:p>
            <a:r>
              <a:rPr lang="en-US"/>
              <a:t>The incremented sequence number </a:t>
            </a:r>
            <a:r>
              <a:rPr lang="en-US" i="1"/>
              <a:t>N</a:t>
            </a:r>
            <a:r>
              <a:rPr lang="en-US"/>
              <a:t> is included in the RERR</a:t>
            </a:r>
          </a:p>
          <a:p>
            <a:endParaRPr lang="en-US"/>
          </a:p>
          <a:p>
            <a:r>
              <a:rPr lang="en-US"/>
              <a:t>When node S receives the RERR, it initiates a new route discovery for D using destination sequence number at least as large as </a:t>
            </a:r>
            <a:r>
              <a:rPr lang="en-US" i="1"/>
              <a:t>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443CD-F646-4251-ACFC-8FF120207153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Destination Sequence Number</a:t>
            </a:r>
          </a:p>
        </p:txBody>
      </p:sp>
      <p:sp>
        <p:nvSpPr>
          <p:cNvPr id="1059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Continuing from the previous slide </a:t>
            </a:r>
            <a:r>
              <a:rPr lang="en-US" b="1"/>
              <a:t>…</a:t>
            </a:r>
          </a:p>
          <a:p>
            <a:endParaRPr lang="en-US"/>
          </a:p>
          <a:p>
            <a:r>
              <a:rPr lang="en-US"/>
              <a:t>When node D receives the route request with destination sequence number N, node D will set its sequence number to N, unless it is already larger than 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103FA-B54C-4E7E-9AB4-07E951165068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 Failure Detection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>
                <a:solidFill>
                  <a:schemeClr val="accent1"/>
                </a:solidFill>
              </a:rPr>
              <a:t>Hello</a:t>
            </a:r>
            <a:r>
              <a:rPr lang="en-US"/>
              <a:t> messages: Neighboring nodes periodically exchange hello message</a:t>
            </a:r>
          </a:p>
          <a:p>
            <a:endParaRPr lang="en-US"/>
          </a:p>
          <a:p>
            <a:r>
              <a:rPr lang="en-US"/>
              <a:t>Absence of hello message is used as an indication of link failure</a:t>
            </a:r>
          </a:p>
          <a:p>
            <a:endParaRPr lang="en-US"/>
          </a:p>
          <a:p>
            <a:r>
              <a:rPr lang="en-US"/>
              <a:t>Alternatively, failure to receive several MAC-level acknowledgement may be used as an indication of link failure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E83E1-BD25-4BEB-B4F7-4EFFC6E744C2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en-US"/>
              <a:t>Request Zone in LAR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42EE-C5D0-4617-9CA3-5796A918161B}" type="slidenum">
              <a:rPr lang="en-US"/>
              <a:pPr/>
              <a:t>4</a:t>
            </a:fld>
            <a:endParaRPr lang="en-US"/>
          </a:p>
        </p:txBody>
      </p:sp>
      <p:sp>
        <p:nvSpPr>
          <p:cNvPr id="675843" name="Oval 3"/>
          <p:cNvSpPr>
            <a:spLocks noChangeArrowheads="1"/>
          </p:cNvSpPr>
          <p:nvPr/>
        </p:nvSpPr>
        <p:spPr bwMode="auto">
          <a:xfrm>
            <a:off x="5029200" y="3352800"/>
            <a:ext cx="2362200" cy="2286000"/>
          </a:xfrm>
          <a:prstGeom prst="ellipse">
            <a:avLst/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44" name="Text Box 4"/>
          <p:cNvSpPr txBox="1">
            <a:spLocks noChangeArrowheads="1"/>
          </p:cNvSpPr>
          <p:nvPr/>
        </p:nvSpPr>
        <p:spPr bwMode="auto">
          <a:xfrm>
            <a:off x="6019800" y="42672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675845" name="Text Box 5"/>
          <p:cNvSpPr txBox="1">
            <a:spLocks noChangeArrowheads="1"/>
          </p:cNvSpPr>
          <p:nvPr/>
        </p:nvSpPr>
        <p:spPr bwMode="auto">
          <a:xfrm>
            <a:off x="6553200" y="49530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675846" name="Line 6"/>
          <p:cNvSpPr>
            <a:spLocks noChangeShapeType="1"/>
          </p:cNvSpPr>
          <p:nvPr/>
        </p:nvSpPr>
        <p:spPr bwMode="auto">
          <a:xfrm flipH="1">
            <a:off x="5181600" y="4495800"/>
            <a:ext cx="9144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47" name="Text Box 7"/>
          <p:cNvSpPr txBox="1">
            <a:spLocks noChangeArrowheads="1"/>
          </p:cNvSpPr>
          <p:nvPr/>
        </p:nvSpPr>
        <p:spPr bwMode="auto">
          <a:xfrm>
            <a:off x="5345113" y="4449763"/>
            <a:ext cx="28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r</a:t>
            </a:r>
          </a:p>
        </p:txBody>
      </p:sp>
      <p:sp>
        <p:nvSpPr>
          <p:cNvPr id="675850" name="Oval 10"/>
          <p:cNvSpPr>
            <a:spLocks noChangeArrowheads="1"/>
          </p:cNvSpPr>
          <p:nvPr/>
        </p:nvSpPr>
        <p:spPr bwMode="auto">
          <a:xfrm>
            <a:off x="1828800" y="5486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675851" name="Rectangle 11"/>
          <p:cNvSpPr>
            <a:spLocks noChangeArrowheads="1"/>
          </p:cNvSpPr>
          <p:nvPr/>
        </p:nvSpPr>
        <p:spPr bwMode="auto">
          <a:xfrm>
            <a:off x="1676400" y="3200400"/>
            <a:ext cx="57150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52" name="Text Box 12"/>
          <p:cNvSpPr txBox="1">
            <a:spLocks noChangeArrowheads="1"/>
          </p:cNvSpPr>
          <p:nvPr/>
        </p:nvSpPr>
        <p:spPr bwMode="auto">
          <a:xfrm>
            <a:off x="4495800" y="2743200"/>
            <a:ext cx="1865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Request Zone</a:t>
            </a:r>
          </a:p>
        </p:txBody>
      </p:sp>
      <p:sp>
        <p:nvSpPr>
          <p:cNvPr id="675853" name="Rectangle 13"/>
          <p:cNvSpPr>
            <a:spLocks noChangeArrowheads="1"/>
          </p:cNvSpPr>
          <p:nvPr/>
        </p:nvSpPr>
        <p:spPr bwMode="auto">
          <a:xfrm>
            <a:off x="304800" y="1143000"/>
            <a:ext cx="76962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54" name="Text Box 14"/>
          <p:cNvSpPr txBox="1">
            <a:spLocks noChangeArrowheads="1"/>
          </p:cNvSpPr>
          <p:nvPr/>
        </p:nvSpPr>
        <p:spPr bwMode="auto">
          <a:xfrm>
            <a:off x="4870450" y="1249363"/>
            <a:ext cx="2005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Network Space</a:t>
            </a:r>
          </a:p>
        </p:txBody>
      </p:sp>
      <p:sp>
        <p:nvSpPr>
          <p:cNvPr id="675856" name="Oval 16"/>
          <p:cNvSpPr>
            <a:spLocks noChangeArrowheads="1"/>
          </p:cNvSpPr>
          <p:nvPr/>
        </p:nvSpPr>
        <p:spPr bwMode="auto">
          <a:xfrm>
            <a:off x="2133600" y="4724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75857" name="Oval 17"/>
          <p:cNvSpPr>
            <a:spLocks noChangeArrowheads="1"/>
          </p:cNvSpPr>
          <p:nvPr/>
        </p:nvSpPr>
        <p:spPr bwMode="auto">
          <a:xfrm>
            <a:off x="838200" y="4876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675858" name="Line 18"/>
          <p:cNvSpPr>
            <a:spLocks noChangeShapeType="1"/>
          </p:cNvSpPr>
          <p:nvPr/>
        </p:nvSpPr>
        <p:spPr bwMode="auto">
          <a:xfrm>
            <a:off x="1371600" y="5334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59" name="Line 19"/>
          <p:cNvSpPr>
            <a:spLocks noChangeShapeType="1"/>
          </p:cNvSpPr>
          <p:nvPr/>
        </p:nvSpPr>
        <p:spPr bwMode="auto">
          <a:xfrm flipH="1">
            <a:off x="2286000" y="5334000"/>
            <a:ext cx="76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6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/>
              <a:t>Why Sequence Numbers in AODV</a:t>
            </a:r>
          </a:p>
        </p:txBody>
      </p:sp>
      <p:sp>
        <p:nvSpPr>
          <p:cNvPr id="1053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To avoid using old/broken routes</a:t>
            </a:r>
          </a:p>
          <a:p>
            <a:pPr lvl="1"/>
            <a:r>
              <a:rPr lang="en-US"/>
              <a:t>To determine which route is newer</a:t>
            </a:r>
          </a:p>
          <a:p>
            <a:pPr lvl="1"/>
            <a:endParaRPr lang="en-US"/>
          </a:p>
          <a:p>
            <a:r>
              <a:rPr lang="en-US"/>
              <a:t>To prevent formation of loops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Assume that A does not know about failure of link C-D because RERR sent by C is lost</a:t>
            </a:r>
          </a:p>
          <a:p>
            <a:pPr lvl="1"/>
            <a:r>
              <a:rPr lang="en-US"/>
              <a:t>Now C performs a route discovery for D. Node A receives the RREQ (say, via path C-E-A)</a:t>
            </a:r>
          </a:p>
          <a:p>
            <a:pPr lvl="1"/>
            <a:r>
              <a:rPr lang="en-US"/>
              <a:t>Node A will reply since A knows a route to D via node B</a:t>
            </a:r>
          </a:p>
          <a:p>
            <a:pPr lvl="1"/>
            <a:r>
              <a:rPr lang="en-US"/>
              <a:t>Results in a loop (for instance, C-E-A-B-C )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5FA52-53DE-4A88-B692-4823E065A324}" type="slidenum">
              <a:rPr lang="en-US"/>
              <a:pPr/>
              <a:t>40</a:t>
            </a:fld>
            <a:endParaRPr lang="en-US"/>
          </a:p>
        </p:txBody>
      </p:sp>
      <p:sp>
        <p:nvSpPr>
          <p:cNvPr id="1053700" name="Oval 4"/>
          <p:cNvSpPr>
            <a:spLocks noChangeArrowheads="1"/>
          </p:cNvSpPr>
          <p:nvPr/>
        </p:nvSpPr>
        <p:spPr bwMode="auto">
          <a:xfrm>
            <a:off x="1924050" y="33337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1053701" name="Oval 5"/>
          <p:cNvSpPr>
            <a:spLocks noChangeArrowheads="1"/>
          </p:cNvSpPr>
          <p:nvPr/>
        </p:nvSpPr>
        <p:spPr bwMode="auto">
          <a:xfrm>
            <a:off x="3143250" y="33337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1053702" name="Oval 6"/>
          <p:cNvSpPr>
            <a:spLocks noChangeArrowheads="1"/>
          </p:cNvSpPr>
          <p:nvPr/>
        </p:nvSpPr>
        <p:spPr bwMode="auto">
          <a:xfrm>
            <a:off x="4552950" y="33337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1053703" name="Oval 7"/>
          <p:cNvSpPr>
            <a:spLocks noChangeArrowheads="1"/>
          </p:cNvSpPr>
          <p:nvPr/>
        </p:nvSpPr>
        <p:spPr bwMode="auto">
          <a:xfrm>
            <a:off x="6057900" y="33337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53706" name="Line 10"/>
          <p:cNvSpPr>
            <a:spLocks noChangeShapeType="1"/>
          </p:cNvSpPr>
          <p:nvPr/>
        </p:nvSpPr>
        <p:spPr bwMode="auto">
          <a:xfrm>
            <a:off x="2533650" y="363855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7" name="Line 11"/>
          <p:cNvSpPr>
            <a:spLocks noChangeShapeType="1"/>
          </p:cNvSpPr>
          <p:nvPr/>
        </p:nvSpPr>
        <p:spPr bwMode="auto">
          <a:xfrm>
            <a:off x="3752850" y="3638550"/>
            <a:ext cx="8001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8" name="Line 12"/>
          <p:cNvSpPr>
            <a:spLocks noChangeShapeType="1"/>
          </p:cNvSpPr>
          <p:nvPr/>
        </p:nvSpPr>
        <p:spPr bwMode="auto">
          <a:xfrm>
            <a:off x="5162550" y="3638550"/>
            <a:ext cx="895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09" name="Line 13"/>
          <p:cNvSpPr>
            <a:spLocks noChangeShapeType="1"/>
          </p:cNvSpPr>
          <p:nvPr/>
        </p:nvSpPr>
        <p:spPr bwMode="auto">
          <a:xfrm>
            <a:off x="5486400" y="333375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10" name="Line 14"/>
          <p:cNvSpPr>
            <a:spLocks noChangeShapeType="1"/>
          </p:cNvSpPr>
          <p:nvPr/>
        </p:nvSpPr>
        <p:spPr bwMode="auto">
          <a:xfrm flipH="1">
            <a:off x="5486400" y="333375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11" name="Oval 15"/>
          <p:cNvSpPr>
            <a:spLocks noChangeArrowheads="1"/>
          </p:cNvSpPr>
          <p:nvPr/>
        </p:nvSpPr>
        <p:spPr bwMode="auto">
          <a:xfrm>
            <a:off x="3143250" y="39433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1053714" name="Line 18"/>
          <p:cNvSpPr>
            <a:spLocks noChangeShapeType="1"/>
          </p:cNvSpPr>
          <p:nvPr/>
        </p:nvSpPr>
        <p:spPr bwMode="auto">
          <a:xfrm>
            <a:off x="2438400" y="388620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3715" name="Line 19"/>
          <p:cNvSpPr>
            <a:spLocks noChangeShapeType="1"/>
          </p:cNvSpPr>
          <p:nvPr/>
        </p:nvSpPr>
        <p:spPr bwMode="auto">
          <a:xfrm flipV="1">
            <a:off x="3733800" y="3886200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/>
              <a:t>Why Sequence Numbers in AODV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Loop C-E-A-B-C</a:t>
            </a:r>
          </a:p>
          <a:p>
            <a:pPr lvl="1"/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8E9EF-72A8-46D3-B020-F994E05A43A4}" type="slidenum">
              <a:rPr lang="en-US"/>
              <a:pPr/>
              <a:t>41</a:t>
            </a:fld>
            <a:endParaRPr lang="en-US"/>
          </a:p>
        </p:txBody>
      </p:sp>
      <p:sp>
        <p:nvSpPr>
          <p:cNvPr id="1060868" name="Oval 4"/>
          <p:cNvSpPr>
            <a:spLocks noChangeArrowheads="1"/>
          </p:cNvSpPr>
          <p:nvPr/>
        </p:nvSpPr>
        <p:spPr bwMode="auto">
          <a:xfrm>
            <a:off x="1924050" y="17716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1060869" name="Oval 5"/>
          <p:cNvSpPr>
            <a:spLocks noChangeArrowheads="1"/>
          </p:cNvSpPr>
          <p:nvPr/>
        </p:nvSpPr>
        <p:spPr bwMode="auto">
          <a:xfrm>
            <a:off x="3143250" y="17716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1060870" name="Oval 6"/>
          <p:cNvSpPr>
            <a:spLocks noChangeArrowheads="1"/>
          </p:cNvSpPr>
          <p:nvPr/>
        </p:nvSpPr>
        <p:spPr bwMode="auto">
          <a:xfrm>
            <a:off x="4552950" y="17716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1060871" name="Oval 7"/>
          <p:cNvSpPr>
            <a:spLocks noChangeArrowheads="1"/>
          </p:cNvSpPr>
          <p:nvPr/>
        </p:nvSpPr>
        <p:spPr bwMode="auto">
          <a:xfrm>
            <a:off x="6057900" y="17716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60872" name="Line 8"/>
          <p:cNvSpPr>
            <a:spLocks noChangeShapeType="1"/>
          </p:cNvSpPr>
          <p:nvPr/>
        </p:nvSpPr>
        <p:spPr bwMode="auto">
          <a:xfrm>
            <a:off x="2533650" y="2076450"/>
            <a:ext cx="60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873" name="Line 9"/>
          <p:cNvSpPr>
            <a:spLocks noChangeShapeType="1"/>
          </p:cNvSpPr>
          <p:nvPr/>
        </p:nvSpPr>
        <p:spPr bwMode="auto">
          <a:xfrm>
            <a:off x="3752850" y="2076450"/>
            <a:ext cx="8001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877" name="Oval 13"/>
          <p:cNvSpPr>
            <a:spLocks noChangeArrowheads="1"/>
          </p:cNvSpPr>
          <p:nvPr/>
        </p:nvSpPr>
        <p:spPr bwMode="auto">
          <a:xfrm>
            <a:off x="3143250" y="238125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1060878" name="Line 14"/>
          <p:cNvSpPr>
            <a:spLocks noChangeShapeType="1"/>
          </p:cNvSpPr>
          <p:nvPr/>
        </p:nvSpPr>
        <p:spPr bwMode="auto">
          <a:xfrm>
            <a:off x="2438400" y="2324100"/>
            <a:ext cx="6858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0879" name="Line 15"/>
          <p:cNvSpPr>
            <a:spLocks noChangeShapeType="1"/>
          </p:cNvSpPr>
          <p:nvPr/>
        </p:nvSpPr>
        <p:spPr bwMode="auto">
          <a:xfrm flipV="1">
            <a:off x="3733800" y="2324100"/>
            <a:ext cx="9144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Summary: AODV</a:t>
            </a:r>
          </a:p>
        </p:txBody>
      </p:sp>
      <p:sp>
        <p:nvSpPr>
          <p:cNvPr id="71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  <a:p>
            <a:r>
              <a:rPr lang="en-US"/>
              <a:t>Routes need not be included in packet headers</a:t>
            </a:r>
          </a:p>
          <a:p>
            <a:endParaRPr lang="en-US"/>
          </a:p>
          <a:p>
            <a:r>
              <a:rPr lang="en-US"/>
              <a:t>Nodes maintain routing tables containing entries only for routes that are in active use</a:t>
            </a:r>
          </a:p>
          <a:p>
            <a:endParaRPr lang="en-US"/>
          </a:p>
          <a:p>
            <a:r>
              <a:rPr lang="en-US"/>
              <a:t>At most one next-hop per destination maintained at each node</a:t>
            </a:r>
          </a:p>
          <a:p>
            <a:pPr lvl="1"/>
            <a:r>
              <a:rPr lang="en-US"/>
              <a:t>DSR may maintain several routes for a single destination</a:t>
            </a:r>
          </a:p>
          <a:p>
            <a:pPr lvl="1"/>
            <a:endParaRPr lang="en-US"/>
          </a:p>
          <a:p>
            <a:r>
              <a:rPr lang="en-US"/>
              <a:t>Unused routes expire even if topology does not change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037DC-82F3-4431-AE85-70C14CB51D94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far ...</a:t>
            </a:r>
          </a:p>
        </p:txBody>
      </p:sp>
      <p:sp>
        <p:nvSpPr>
          <p:cNvPr id="71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All protocols discussed so far perform some form of flooding</a:t>
            </a:r>
          </a:p>
          <a:p>
            <a:endParaRPr lang="en-US"/>
          </a:p>
          <a:p>
            <a:r>
              <a:rPr lang="en-US"/>
              <a:t>Now we will consider protocols which try to reduce/avoid such behavior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85F5A-6D02-462B-A4E8-40FD8C4B12E3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Temporally-Ordered Routing Algorithm</a:t>
            </a:r>
            <a:br>
              <a:rPr lang="en-US"/>
            </a:br>
            <a:r>
              <a:rPr lang="en-US"/>
              <a:t>(TORA) </a:t>
            </a:r>
            <a:r>
              <a:rPr lang="en-US">
                <a:solidFill>
                  <a:schemeClr val="hlink"/>
                </a:solidFill>
              </a:rPr>
              <a:t>[Park97Infocom]</a:t>
            </a:r>
            <a:endParaRPr lang="en-US"/>
          </a:p>
        </p:txBody>
      </p:sp>
      <p:sp>
        <p:nvSpPr>
          <p:cNvPr id="7485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TORA modifies the </a:t>
            </a:r>
            <a:r>
              <a:rPr lang="en-US">
                <a:solidFill>
                  <a:srgbClr val="A50021"/>
                </a:solidFill>
              </a:rPr>
              <a:t>partial </a:t>
            </a:r>
            <a:r>
              <a:rPr lang="en-US"/>
              <a:t>link reversal method to be able to </a:t>
            </a:r>
            <a:r>
              <a:rPr lang="en-US">
                <a:solidFill>
                  <a:srgbClr val="339933"/>
                </a:solidFill>
              </a:rPr>
              <a:t>detect partitions</a:t>
            </a:r>
          </a:p>
          <a:p>
            <a:endParaRPr lang="en-US">
              <a:solidFill>
                <a:srgbClr val="339933"/>
              </a:solidFill>
            </a:endParaRPr>
          </a:p>
          <a:p>
            <a:endParaRPr lang="en-US"/>
          </a:p>
          <a:p>
            <a:r>
              <a:rPr lang="en-US"/>
              <a:t>When a partition is detected, all nodes in the partition are informed, and </a:t>
            </a:r>
            <a:r>
              <a:rPr lang="en-US">
                <a:solidFill>
                  <a:srgbClr val="FF0000"/>
                </a:solidFill>
              </a:rPr>
              <a:t>link reversals</a:t>
            </a:r>
            <a:r>
              <a:rPr lang="en-US"/>
              <a:t> in that partition </a:t>
            </a:r>
            <a:r>
              <a:rPr lang="en-US">
                <a:solidFill>
                  <a:srgbClr val="FF0000"/>
                </a:solidFill>
              </a:rPr>
              <a:t>cease</a:t>
            </a:r>
            <a:endParaRPr lang="en-US"/>
          </a:p>
          <a:p>
            <a:endParaRPr lang="en-US">
              <a:solidFill>
                <a:srgbClr val="339933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23194-5481-4F64-B284-1E56916F3A2F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0804-D21D-4ACD-850D-2AF7A742C2D4}" type="slidenum">
              <a:rPr lang="en-US"/>
              <a:pPr/>
              <a:t>45</a:t>
            </a:fld>
            <a:endParaRPr lang="en-US"/>
          </a:p>
        </p:txBody>
      </p:sp>
      <p:sp>
        <p:nvSpPr>
          <p:cNvPr id="749572" name="Oval 4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49573" name="Oval 5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49574" name="Oval 6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49575" name="Oval 7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49576" name="Oval 8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49577" name="Oval 9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49580" name="Line 12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1" name="Line 13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3" name="Line 15"/>
          <p:cNvSpPr>
            <a:spLocks noChangeShapeType="1"/>
          </p:cNvSpPr>
          <p:nvPr/>
        </p:nvSpPr>
        <p:spPr bwMode="auto">
          <a:xfrm flipH="1">
            <a:off x="2286000" y="2438400"/>
            <a:ext cx="609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4" name="Line 16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6" name="Line 18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7" name="Line 19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88" name="Text Box 20"/>
          <p:cNvSpPr txBox="1">
            <a:spLocks noChangeArrowheads="1"/>
          </p:cNvSpPr>
          <p:nvPr/>
        </p:nvSpPr>
        <p:spPr bwMode="auto">
          <a:xfrm>
            <a:off x="6324600" y="1905000"/>
            <a:ext cx="1792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DAG for</a:t>
            </a:r>
          </a:p>
          <a:p>
            <a:pPr algn="l"/>
            <a:r>
              <a:rPr lang="en-US"/>
              <a:t>destination D</a:t>
            </a:r>
          </a:p>
        </p:txBody>
      </p:sp>
      <p:sp>
        <p:nvSpPr>
          <p:cNvPr id="749589" name="Line 21"/>
          <p:cNvSpPr>
            <a:spLocks noChangeShapeType="1"/>
          </p:cNvSpPr>
          <p:nvPr/>
        </p:nvSpPr>
        <p:spPr bwMode="auto">
          <a:xfrm>
            <a:off x="2362200" y="2514600"/>
            <a:ext cx="609600" cy="3810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9590" name="Line 22"/>
          <p:cNvSpPr>
            <a:spLocks noChangeShapeType="1"/>
          </p:cNvSpPr>
          <p:nvPr/>
        </p:nvSpPr>
        <p:spPr bwMode="auto">
          <a:xfrm>
            <a:off x="2590800" y="2286000"/>
            <a:ext cx="76200" cy="7620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3AA32-AD8A-45B7-8013-0BF725004E33}" type="slidenum">
              <a:rPr lang="en-US"/>
              <a:pPr/>
              <a:t>46</a:t>
            </a:fld>
            <a:endParaRPr lang="en-US"/>
          </a:p>
        </p:txBody>
      </p:sp>
      <p:sp>
        <p:nvSpPr>
          <p:cNvPr id="750595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0596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0597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0598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0599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0600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0601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0602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0604" name="Line 12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0605" name="Line 13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0606" name="Line 14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0607" name="Text Box 15"/>
          <p:cNvSpPr txBox="1">
            <a:spLocks noChangeArrowheads="1"/>
          </p:cNvSpPr>
          <p:nvPr/>
        </p:nvSpPr>
        <p:spPr bwMode="auto">
          <a:xfrm>
            <a:off x="6096000" y="4419600"/>
            <a:ext cx="21447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TORA uses a</a:t>
            </a:r>
          </a:p>
          <a:p>
            <a:pPr algn="l"/>
            <a:r>
              <a:rPr lang="en-US"/>
              <a:t>modified partial</a:t>
            </a:r>
          </a:p>
          <a:p>
            <a:pPr algn="l"/>
            <a:r>
              <a:rPr lang="en-US"/>
              <a:t>reversal method</a:t>
            </a:r>
          </a:p>
        </p:txBody>
      </p:sp>
      <p:sp>
        <p:nvSpPr>
          <p:cNvPr id="750610" name="Text Box 18"/>
          <p:cNvSpPr txBox="1">
            <a:spLocks noChangeArrowheads="1"/>
          </p:cNvSpPr>
          <p:nvPr/>
        </p:nvSpPr>
        <p:spPr bwMode="auto">
          <a:xfrm>
            <a:off x="622300" y="6049963"/>
            <a:ext cx="3768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A has no outgoing links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05F17-9816-48F8-A822-7DA9013C0D80}" type="slidenum">
              <a:rPr lang="en-US"/>
              <a:pPr/>
              <a:t>47</a:t>
            </a:fld>
            <a:endParaRPr lang="en-US"/>
          </a:p>
        </p:txBody>
      </p:sp>
      <p:sp>
        <p:nvSpPr>
          <p:cNvPr id="751619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1620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1621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1622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1623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1624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1625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1626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1627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1628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1629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1630" name="Text Box 14"/>
          <p:cNvSpPr txBox="1">
            <a:spLocks noChangeArrowheads="1"/>
          </p:cNvSpPr>
          <p:nvPr/>
        </p:nvSpPr>
        <p:spPr bwMode="auto">
          <a:xfrm>
            <a:off x="6096000" y="4419600"/>
            <a:ext cx="21447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TORA uses a</a:t>
            </a:r>
          </a:p>
          <a:p>
            <a:pPr algn="l"/>
            <a:r>
              <a:rPr lang="en-US"/>
              <a:t>modified partial</a:t>
            </a:r>
          </a:p>
          <a:p>
            <a:pPr algn="l"/>
            <a:r>
              <a:rPr lang="en-US"/>
              <a:t>reversal method</a:t>
            </a:r>
          </a:p>
        </p:txBody>
      </p:sp>
      <p:sp>
        <p:nvSpPr>
          <p:cNvPr id="751631" name="Text Box 15"/>
          <p:cNvSpPr txBox="1">
            <a:spLocks noChangeArrowheads="1"/>
          </p:cNvSpPr>
          <p:nvPr/>
        </p:nvSpPr>
        <p:spPr bwMode="auto">
          <a:xfrm>
            <a:off x="622300" y="6049963"/>
            <a:ext cx="3768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B has no outgoing links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28B52-AED4-4462-8DFE-140CE9C63A3F}" type="slidenum">
              <a:rPr lang="en-US"/>
              <a:pPr/>
              <a:t>48</a:t>
            </a:fld>
            <a:endParaRPr lang="en-US"/>
          </a:p>
        </p:txBody>
      </p:sp>
      <p:sp>
        <p:nvSpPr>
          <p:cNvPr id="752643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2644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2645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2646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2647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2648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2649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2650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2651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2652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2653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2655" name="Text Box 15"/>
          <p:cNvSpPr txBox="1">
            <a:spLocks noChangeArrowheads="1"/>
          </p:cNvSpPr>
          <p:nvPr/>
        </p:nvSpPr>
        <p:spPr bwMode="auto">
          <a:xfrm>
            <a:off x="622300" y="6049963"/>
            <a:ext cx="3768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B has no outgoing links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1D142-A38E-48C6-8A42-295201790045}" type="slidenum">
              <a:rPr lang="en-US"/>
              <a:pPr/>
              <a:t>49</a:t>
            </a:fld>
            <a:endParaRPr lang="en-US"/>
          </a:p>
        </p:txBody>
      </p:sp>
      <p:sp>
        <p:nvSpPr>
          <p:cNvPr id="753667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3668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3669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3670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3671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3672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3673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3674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3675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3676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3677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3679" name="Text Box 15"/>
          <p:cNvSpPr txBox="1">
            <a:spLocks noChangeArrowheads="1"/>
          </p:cNvSpPr>
          <p:nvPr/>
        </p:nvSpPr>
        <p:spPr bwMode="auto">
          <a:xfrm>
            <a:off x="685800" y="5791200"/>
            <a:ext cx="65293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C has no outgoing links -- all its neighbor have</a:t>
            </a:r>
          </a:p>
          <a:p>
            <a:pPr algn="l"/>
            <a:r>
              <a:rPr lang="en-US"/>
              <a:t>reversed links previously. </a:t>
            </a:r>
            <a:endParaRPr 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</a:t>
            </a:r>
          </a:p>
        </p:txBody>
      </p:sp>
      <p:sp>
        <p:nvSpPr>
          <p:cNvPr id="67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Only nodes </a:t>
            </a:r>
            <a:r>
              <a:rPr lang="en-US">
                <a:solidFill>
                  <a:srgbClr val="339933"/>
                </a:solidFill>
              </a:rPr>
              <a:t>within the request zone</a:t>
            </a:r>
            <a:r>
              <a:rPr lang="en-US"/>
              <a:t> forward route requests</a:t>
            </a:r>
          </a:p>
          <a:p>
            <a:pPr lvl="1"/>
            <a:r>
              <a:rPr lang="en-US"/>
              <a:t>Node A does not forward RREQ, but node B does (see previous slide)</a:t>
            </a:r>
          </a:p>
          <a:p>
            <a:pPr lvl="1"/>
            <a:endParaRPr lang="en-US"/>
          </a:p>
          <a:p>
            <a:r>
              <a:rPr lang="en-US"/>
              <a:t>Request zone explicitly specified in the route request</a:t>
            </a:r>
          </a:p>
          <a:p>
            <a:endParaRPr lang="en-US"/>
          </a:p>
          <a:p>
            <a:r>
              <a:rPr lang="en-US"/>
              <a:t>Each node must  know its physical location to determine whether it is within the request zone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F63EC-46F2-4170-8D59-00FBA2AF5979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BDD75-C903-4657-9C8A-17EA43A4D2C9}" type="slidenum">
              <a:rPr lang="en-US"/>
              <a:pPr/>
              <a:t>50</a:t>
            </a:fld>
            <a:endParaRPr lang="en-US"/>
          </a:p>
        </p:txBody>
      </p:sp>
      <p:sp>
        <p:nvSpPr>
          <p:cNvPr id="754691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4692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4693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4694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4695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4696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4697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4698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4699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4700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4701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4703" name="Text Box 15"/>
          <p:cNvSpPr txBox="1">
            <a:spLocks noChangeArrowheads="1"/>
          </p:cNvSpPr>
          <p:nvPr/>
        </p:nvSpPr>
        <p:spPr bwMode="auto">
          <a:xfrm>
            <a:off x="685800" y="5638800"/>
            <a:ext cx="6164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Nodes A and B receive the </a:t>
            </a:r>
            <a:r>
              <a:rPr lang="en-US">
                <a:solidFill>
                  <a:srgbClr val="FF0000"/>
                </a:solidFill>
              </a:rPr>
              <a:t>reflection</a:t>
            </a:r>
            <a:r>
              <a:rPr lang="en-US"/>
              <a:t> from node C</a:t>
            </a:r>
          </a:p>
          <a:p>
            <a:pPr algn="l"/>
            <a:endParaRPr lang="en-US"/>
          </a:p>
          <a:p>
            <a:pPr algn="l"/>
            <a:r>
              <a:rPr lang="en-US"/>
              <a:t>Node B now has no outgoing link</a:t>
            </a:r>
            <a:endParaRPr lang="en-US" i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DDEF1-59DC-4F13-8E61-038EA528E7DD}" type="slidenum">
              <a:rPr lang="en-US"/>
              <a:pPr/>
              <a:t>51</a:t>
            </a:fld>
            <a:endParaRPr lang="en-US"/>
          </a:p>
        </p:txBody>
      </p:sp>
      <p:sp>
        <p:nvSpPr>
          <p:cNvPr id="755715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5716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5717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5718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5719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5720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5721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5722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5723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5724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5725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5727" name="Text Box 15"/>
          <p:cNvSpPr txBox="1">
            <a:spLocks noChangeArrowheads="1"/>
          </p:cNvSpPr>
          <p:nvPr/>
        </p:nvSpPr>
        <p:spPr bwMode="auto">
          <a:xfrm>
            <a:off x="685800" y="5791200"/>
            <a:ext cx="7300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A has received the </a:t>
            </a:r>
            <a:r>
              <a:rPr lang="en-US">
                <a:solidFill>
                  <a:schemeClr val="accent1"/>
                </a:solidFill>
              </a:rPr>
              <a:t>reflection from all its neighbors</a:t>
            </a:r>
            <a:r>
              <a:rPr lang="en-US"/>
              <a:t>.</a:t>
            </a:r>
          </a:p>
          <a:p>
            <a:pPr algn="l"/>
            <a:r>
              <a:rPr lang="en-US"/>
              <a:t>Node A determines that it is partitioned from destination D.</a:t>
            </a:r>
            <a:endParaRPr lang="en-US" i="1">
              <a:solidFill>
                <a:srgbClr val="FF0000"/>
              </a:solidFill>
            </a:endParaRPr>
          </a:p>
        </p:txBody>
      </p:sp>
      <p:sp>
        <p:nvSpPr>
          <p:cNvPr id="755728" name="Text Box 16"/>
          <p:cNvSpPr txBox="1">
            <a:spLocks noChangeArrowheads="1"/>
          </p:cNvSpPr>
          <p:nvPr/>
        </p:nvSpPr>
        <p:spPr bwMode="auto">
          <a:xfrm>
            <a:off x="5486400" y="3048000"/>
            <a:ext cx="3017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B </a:t>
            </a:r>
            <a:r>
              <a:rPr lang="en-US">
                <a:solidFill>
                  <a:srgbClr val="FF0000"/>
                </a:solidFill>
              </a:rPr>
              <a:t>propagates</a:t>
            </a:r>
            <a:r>
              <a:rPr lang="en-US"/>
              <a:t> </a:t>
            </a:r>
          </a:p>
          <a:p>
            <a:pPr algn="l"/>
            <a:r>
              <a:rPr lang="en-US"/>
              <a:t>the </a:t>
            </a:r>
            <a:r>
              <a:rPr lang="en-US">
                <a:solidFill>
                  <a:srgbClr val="FF0000"/>
                </a:solidFill>
              </a:rPr>
              <a:t>reflection</a:t>
            </a:r>
            <a:r>
              <a:rPr lang="en-US"/>
              <a:t> to node 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Partition Detection in TORA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84B42-43F3-4DA3-805A-EB56CE3A5099}" type="slidenum">
              <a:rPr lang="en-US"/>
              <a:pPr/>
              <a:t>52</a:t>
            </a:fld>
            <a:endParaRPr lang="en-US"/>
          </a:p>
        </p:txBody>
      </p:sp>
      <p:sp>
        <p:nvSpPr>
          <p:cNvPr id="756739" name="Oval 3"/>
          <p:cNvSpPr>
            <a:spLocks noChangeArrowheads="1"/>
          </p:cNvSpPr>
          <p:nvPr/>
        </p:nvSpPr>
        <p:spPr bwMode="auto">
          <a:xfrm>
            <a:off x="2743200" y="19050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756740" name="Oval 4"/>
          <p:cNvSpPr>
            <a:spLocks noChangeArrowheads="1"/>
          </p:cNvSpPr>
          <p:nvPr/>
        </p:nvSpPr>
        <p:spPr bwMode="auto">
          <a:xfrm>
            <a:off x="4495800" y="13716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756741" name="Oval 5"/>
          <p:cNvSpPr>
            <a:spLocks noChangeArrowheads="1"/>
          </p:cNvSpPr>
          <p:nvPr/>
        </p:nvSpPr>
        <p:spPr bwMode="auto">
          <a:xfrm>
            <a:off x="17526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756742" name="Oval 6"/>
          <p:cNvSpPr>
            <a:spLocks noChangeArrowheads="1"/>
          </p:cNvSpPr>
          <p:nvPr/>
        </p:nvSpPr>
        <p:spPr bwMode="auto">
          <a:xfrm>
            <a:off x="2057400" y="4191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56743" name="Oval 7"/>
          <p:cNvSpPr>
            <a:spLocks noChangeArrowheads="1"/>
          </p:cNvSpPr>
          <p:nvPr/>
        </p:nvSpPr>
        <p:spPr bwMode="auto">
          <a:xfrm>
            <a:off x="3352800" y="4800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756744" name="Oval 8"/>
          <p:cNvSpPr>
            <a:spLocks noChangeArrowheads="1"/>
          </p:cNvSpPr>
          <p:nvPr/>
        </p:nvSpPr>
        <p:spPr bwMode="auto">
          <a:xfrm>
            <a:off x="4038600" y="25146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756745" name="Line 9"/>
          <p:cNvSpPr>
            <a:spLocks noChangeShapeType="1"/>
          </p:cNvSpPr>
          <p:nvPr/>
        </p:nvSpPr>
        <p:spPr bwMode="auto">
          <a:xfrm flipV="1">
            <a:off x="3276600" y="17526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6746" name="Line 10"/>
          <p:cNvSpPr>
            <a:spLocks noChangeShapeType="1"/>
          </p:cNvSpPr>
          <p:nvPr/>
        </p:nvSpPr>
        <p:spPr bwMode="auto">
          <a:xfrm>
            <a:off x="3276600" y="2438400"/>
            <a:ext cx="7620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6747" name="Line 11"/>
          <p:cNvSpPr>
            <a:spLocks noChangeShapeType="1"/>
          </p:cNvSpPr>
          <p:nvPr/>
        </p:nvSpPr>
        <p:spPr bwMode="auto">
          <a:xfrm>
            <a:off x="2133600" y="3505200"/>
            <a:ext cx="1524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6748" name="Line 12"/>
          <p:cNvSpPr>
            <a:spLocks noChangeShapeType="1"/>
          </p:cNvSpPr>
          <p:nvPr/>
        </p:nvSpPr>
        <p:spPr bwMode="auto">
          <a:xfrm>
            <a:off x="2590800" y="4724400"/>
            <a:ext cx="762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6749" name="Line 13"/>
          <p:cNvSpPr>
            <a:spLocks noChangeShapeType="1"/>
          </p:cNvSpPr>
          <p:nvPr/>
        </p:nvSpPr>
        <p:spPr bwMode="auto">
          <a:xfrm flipH="1">
            <a:off x="4495800" y="1981200"/>
            <a:ext cx="228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6751" name="Text Box 15"/>
          <p:cNvSpPr txBox="1">
            <a:spLocks noChangeArrowheads="1"/>
          </p:cNvSpPr>
          <p:nvPr/>
        </p:nvSpPr>
        <p:spPr bwMode="auto">
          <a:xfrm>
            <a:off x="5257800" y="2819400"/>
            <a:ext cx="34861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On detecting a partition,</a:t>
            </a:r>
          </a:p>
          <a:p>
            <a:pPr algn="l"/>
            <a:r>
              <a:rPr lang="en-US"/>
              <a:t>node A sends a clear (CLR)</a:t>
            </a:r>
          </a:p>
          <a:p>
            <a:pPr algn="l"/>
            <a:r>
              <a:rPr lang="en-US"/>
              <a:t>message that purges all</a:t>
            </a:r>
          </a:p>
          <a:p>
            <a:pPr algn="l"/>
            <a:r>
              <a:rPr lang="en-US"/>
              <a:t>directed links in that</a:t>
            </a:r>
          </a:p>
          <a:p>
            <a:pPr algn="l"/>
            <a:r>
              <a:rPr lang="en-US"/>
              <a:t>partition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TORA</a:t>
            </a:r>
          </a:p>
        </p:txBody>
      </p:sp>
      <p:sp>
        <p:nvSpPr>
          <p:cNvPr id="757763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  <a:p>
            <a:r>
              <a:rPr lang="en-US"/>
              <a:t>Improves on the partial link reversal method in [Gafni81] by detecting partitions and stopping non-productive link reversals</a:t>
            </a:r>
          </a:p>
          <a:p>
            <a:endParaRPr lang="en-US"/>
          </a:p>
          <a:p>
            <a:r>
              <a:rPr lang="en-US"/>
              <a:t>Paths may not be shortest</a:t>
            </a:r>
          </a:p>
          <a:p>
            <a:endParaRPr lang="en-US"/>
          </a:p>
          <a:p>
            <a:r>
              <a:rPr lang="en-US"/>
              <a:t>The DAG provides many hosts the ability to send packets to a given destination</a:t>
            </a:r>
          </a:p>
          <a:p>
            <a:pPr lvl="1"/>
            <a:r>
              <a:rPr lang="en-US"/>
              <a:t>Beneficial when many hosts want to communicate with a single destination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C6079-E444-451E-9613-77132B9E3F7C}" type="slidenum">
              <a:rPr lang="en-US"/>
              <a:pPr/>
              <a:t>53</a:t>
            </a:fld>
            <a:endParaRPr 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TORA Design Decision</a:t>
            </a:r>
          </a:p>
        </p:txBody>
      </p:sp>
      <p:sp>
        <p:nvSpPr>
          <p:cNvPr id="10690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5133975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One proposal for modifying TORA optionally allowed a more proactive behavior, such that a DAG would be maintained even if no node is attempting to transmit to the destination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Moral of the story: The link reversal algorithm in [Gafni81] does not dictate a proactive or reactive response to link failure/repair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Decision on reactive/proactive behavior should be made based on environment under consideration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D1819-BAB2-4380-ABC3-15481A36C9FE}" type="slidenum">
              <a:rPr lang="en-US"/>
              <a:pPr/>
              <a:t>54</a:t>
            </a:fld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far ...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All nodes had identical responsibilities</a:t>
            </a:r>
          </a:p>
          <a:p>
            <a:endParaRPr lang="en-US"/>
          </a:p>
          <a:p>
            <a:r>
              <a:rPr lang="en-US"/>
              <a:t>Some schemes propose giving special responsibilities to a subset of nodes</a:t>
            </a:r>
          </a:p>
          <a:p>
            <a:pPr lvl="1"/>
            <a:r>
              <a:rPr lang="en-US"/>
              <a:t>Even if all nodes are physically identical</a:t>
            </a:r>
          </a:p>
          <a:p>
            <a:pPr lvl="1"/>
            <a:endParaRPr lang="en-US"/>
          </a:p>
          <a:p>
            <a:r>
              <a:rPr lang="en-US">
                <a:solidFill>
                  <a:srgbClr val="339933"/>
                </a:solidFill>
              </a:rPr>
              <a:t>Core-based</a:t>
            </a:r>
            <a:r>
              <a:rPr lang="en-US"/>
              <a:t> schemes are examples of such schemes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C035-BEE5-430B-A4CF-7BB48BDE69F3}" type="slidenum">
              <a:rPr lang="en-US"/>
              <a:pPr/>
              <a:t>55</a:t>
            </a:fld>
            <a:endParaRPr 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Proactive Protocols</a:t>
            </a:r>
          </a:p>
        </p:txBody>
      </p:sp>
      <p:sp>
        <p:nvSpPr>
          <p:cNvPr id="962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Most of the schemes discussed so far are reactive</a:t>
            </a:r>
          </a:p>
          <a:p>
            <a:endParaRPr lang="en-US"/>
          </a:p>
          <a:p>
            <a:r>
              <a:rPr lang="en-US"/>
              <a:t>Proactive schemes based on distance-vector and link-state mechanisms have also been proposed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F41D4-59A8-4DD0-AD47-3D7E718E39BD}" type="slidenum">
              <a:rPr lang="en-US"/>
              <a:pPr/>
              <a:t>56</a:t>
            </a:fld>
            <a:endParaRPr 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</a:t>
            </a:r>
            <a:r>
              <a:rPr lang="en-US" dirty="0" smtClean="0"/>
              <a:t>Routing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63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Each node periodically floods status of its links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Each node re-broadcasts link state information received from its neighbor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Each node keeps track of link state information received from other nodes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Each node uses above information to determine next hop to each destination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91C5A-0F79-441F-8F32-D5242EFC8C29}" type="slidenum">
              <a:rPr lang="en-US"/>
              <a:pPr/>
              <a:t>57</a:t>
            </a:fld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en-US" dirty="0"/>
              <a:t>Optimized Link State Routing (OLSR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952323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r>
              <a:rPr lang="en-US"/>
              <a:t>The overhead of flooding link state information is reduced by requiring fewer nodes to forward the information</a:t>
            </a:r>
          </a:p>
          <a:p>
            <a:endParaRPr lang="en-US"/>
          </a:p>
          <a:p>
            <a:r>
              <a:rPr lang="en-US"/>
              <a:t>A broadcast from node X is only forwarded by its </a:t>
            </a:r>
            <a:r>
              <a:rPr lang="en-US" i="1">
                <a:solidFill>
                  <a:srgbClr val="A50021"/>
                </a:solidFill>
              </a:rPr>
              <a:t>multipoint relays</a:t>
            </a:r>
          </a:p>
          <a:p>
            <a:endParaRPr lang="en-US" i="1">
              <a:solidFill>
                <a:srgbClr val="A50021"/>
              </a:solidFill>
            </a:endParaRPr>
          </a:p>
          <a:p>
            <a:r>
              <a:rPr lang="en-US"/>
              <a:t>Multipoint relays of node X are its neighbors such that each two-hop neighbor of X is a one-hop neighbor of at least one multipoint relay of X</a:t>
            </a:r>
          </a:p>
          <a:p>
            <a:pPr lvl="1"/>
            <a:r>
              <a:rPr lang="en-US"/>
              <a:t>Each node transmits its neighbor list in periodic beacons, so that all nodes can know their 2-hop neighbors, in order to choose the multipoint relays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8B422-9A9F-40E9-A871-48A2AA249C36}" type="slidenum">
              <a:rPr lang="en-US"/>
              <a:pPr/>
              <a:t>58</a:t>
            </a:fld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Optimized Link State Routing (OLSR)</a:t>
            </a:r>
          </a:p>
        </p:txBody>
      </p:sp>
      <p:sp>
        <p:nvSpPr>
          <p:cNvPr id="967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Nodes C and E are multipoint relays of node A</a:t>
            </a:r>
          </a:p>
          <a:p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E5E95-900A-4518-BEAA-6F1BCA4BED4E}" type="slidenum">
              <a:rPr lang="en-US"/>
              <a:pPr/>
              <a:t>59</a:t>
            </a:fld>
            <a:endParaRPr lang="en-US"/>
          </a:p>
        </p:txBody>
      </p:sp>
      <p:sp>
        <p:nvSpPr>
          <p:cNvPr id="967684" name="Oval 4"/>
          <p:cNvSpPr>
            <a:spLocks noChangeArrowheads="1"/>
          </p:cNvSpPr>
          <p:nvPr/>
        </p:nvSpPr>
        <p:spPr bwMode="auto">
          <a:xfrm>
            <a:off x="3524250" y="36957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67685" name="Oval 5"/>
          <p:cNvSpPr>
            <a:spLocks noChangeArrowheads="1"/>
          </p:cNvSpPr>
          <p:nvPr/>
        </p:nvSpPr>
        <p:spPr bwMode="auto">
          <a:xfrm>
            <a:off x="2876550" y="29908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67686" name="Oval 6"/>
          <p:cNvSpPr>
            <a:spLocks noChangeArrowheads="1"/>
          </p:cNvSpPr>
          <p:nvPr/>
        </p:nvSpPr>
        <p:spPr bwMode="auto">
          <a:xfrm>
            <a:off x="3943350" y="29527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67687" name="Oval 7"/>
          <p:cNvSpPr>
            <a:spLocks noChangeArrowheads="1"/>
          </p:cNvSpPr>
          <p:nvPr/>
        </p:nvSpPr>
        <p:spPr bwMode="auto">
          <a:xfrm>
            <a:off x="2705100" y="40195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67688" name="Oval 8"/>
          <p:cNvSpPr>
            <a:spLocks noChangeArrowheads="1"/>
          </p:cNvSpPr>
          <p:nvPr/>
        </p:nvSpPr>
        <p:spPr bwMode="auto">
          <a:xfrm>
            <a:off x="3581400" y="45339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67689" name="Oval 9"/>
          <p:cNvSpPr>
            <a:spLocks noChangeArrowheads="1"/>
          </p:cNvSpPr>
          <p:nvPr/>
        </p:nvSpPr>
        <p:spPr bwMode="auto">
          <a:xfrm>
            <a:off x="4343400" y="37528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67690" name="Oval 10"/>
          <p:cNvSpPr>
            <a:spLocks noChangeArrowheads="1"/>
          </p:cNvSpPr>
          <p:nvPr/>
        </p:nvSpPr>
        <p:spPr bwMode="auto">
          <a:xfrm>
            <a:off x="5334000" y="37719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67691" name="Oval 11"/>
          <p:cNvSpPr>
            <a:spLocks noChangeArrowheads="1"/>
          </p:cNvSpPr>
          <p:nvPr/>
        </p:nvSpPr>
        <p:spPr bwMode="auto">
          <a:xfrm>
            <a:off x="1828800" y="4305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67692" name="Oval 12"/>
          <p:cNvSpPr>
            <a:spLocks noChangeArrowheads="1"/>
          </p:cNvSpPr>
          <p:nvPr/>
        </p:nvSpPr>
        <p:spPr bwMode="auto">
          <a:xfrm>
            <a:off x="6019800" y="40195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967693" name="Oval 13"/>
          <p:cNvSpPr>
            <a:spLocks noChangeArrowheads="1"/>
          </p:cNvSpPr>
          <p:nvPr/>
        </p:nvSpPr>
        <p:spPr bwMode="auto">
          <a:xfrm>
            <a:off x="5905500" y="3067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967694" name="Line 14"/>
          <p:cNvSpPr>
            <a:spLocks noChangeShapeType="1"/>
          </p:cNvSpPr>
          <p:nvPr/>
        </p:nvSpPr>
        <p:spPr bwMode="auto">
          <a:xfrm flipV="1">
            <a:off x="2419350" y="4419600"/>
            <a:ext cx="2857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95" name="Line 15"/>
          <p:cNvSpPr>
            <a:spLocks noChangeShapeType="1"/>
          </p:cNvSpPr>
          <p:nvPr/>
        </p:nvSpPr>
        <p:spPr bwMode="auto">
          <a:xfrm>
            <a:off x="3314700" y="35623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96" name="Line 16"/>
          <p:cNvSpPr>
            <a:spLocks noChangeShapeType="1"/>
          </p:cNvSpPr>
          <p:nvPr/>
        </p:nvSpPr>
        <p:spPr bwMode="auto">
          <a:xfrm flipV="1">
            <a:off x="3276600" y="4114800"/>
            <a:ext cx="2476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97" name="Line 17"/>
          <p:cNvSpPr>
            <a:spLocks noChangeShapeType="1"/>
          </p:cNvSpPr>
          <p:nvPr/>
        </p:nvSpPr>
        <p:spPr bwMode="auto">
          <a:xfrm>
            <a:off x="3829050" y="4286250"/>
            <a:ext cx="5715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98" name="Line 18"/>
          <p:cNvSpPr>
            <a:spLocks noChangeShapeType="1"/>
          </p:cNvSpPr>
          <p:nvPr/>
        </p:nvSpPr>
        <p:spPr bwMode="auto">
          <a:xfrm flipV="1">
            <a:off x="3943350" y="3505200"/>
            <a:ext cx="15240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699" name="Line 19"/>
          <p:cNvSpPr>
            <a:spLocks noChangeShapeType="1"/>
          </p:cNvSpPr>
          <p:nvPr/>
        </p:nvSpPr>
        <p:spPr bwMode="auto">
          <a:xfrm>
            <a:off x="4133850" y="4000500"/>
            <a:ext cx="2286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0" name="Line 20"/>
          <p:cNvSpPr>
            <a:spLocks noChangeShapeType="1"/>
          </p:cNvSpPr>
          <p:nvPr/>
        </p:nvSpPr>
        <p:spPr bwMode="auto">
          <a:xfrm>
            <a:off x="4953000" y="40576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1" name="Line 21"/>
          <p:cNvSpPr>
            <a:spLocks noChangeShapeType="1"/>
          </p:cNvSpPr>
          <p:nvPr/>
        </p:nvSpPr>
        <p:spPr bwMode="auto">
          <a:xfrm flipH="1">
            <a:off x="5829300" y="3581400"/>
            <a:ext cx="1905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2" name="Line 22"/>
          <p:cNvSpPr>
            <a:spLocks noChangeShapeType="1"/>
          </p:cNvSpPr>
          <p:nvPr/>
        </p:nvSpPr>
        <p:spPr bwMode="auto">
          <a:xfrm>
            <a:off x="5924550" y="4152900"/>
            <a:ext cx="9525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3" name="Line 23"/>
          <p:cNvSpPr>
            <a:spLocks noChangeShapeType="1"/>
          </p:cNvSpPr>
          <p:nvPr/>
        </p:nvSpPr>
        <p:spPr bwMode="auto">
          <a:xfrm>
            <a:off x="6248400" y="3676650"/>
            <a:ext cx="3810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4" name="Line 24"/>
          <p:cNvSpPr>
            <a:spLocks noChangeShapeType="1"/>
          </p:cNvSpPr>
          <p:nvPr/>
        </p:nvSpPr>
        <p:spPr bwMode="auto">
          <a:xfrm flipH="1">
            <a:off x="3009900" y="3581400"/>
            <a:ext cx="7620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5" name="Line 25"/>
          <p:cNvSpPr>
            <a:spLocks noChangeShapeType="1"/>
          </p:cNvSpPr>
          <p:nvPr/>
        </p:nvSpPr>
        <p:spPr bwMode="auto">
          <a:xfrm flipV="1">
            <a:off x="3486150" y="3257550"/>
            <a:ext cx="47625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6" name="Line 26"/>
          <p:cNvSpPr>
            <a:spLocks noChangeShapeType="1"/>
          </p:cNvSpPr>
          <p:nvPr/>
        </p:nvSpPr>
        <p:spPr bwMode="auto">
          <a:xfrm>
            <a:off x="4381500" y="3543300"/>
            <a:ext cx="17145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7" name="Line 27"/>
          <p:cNvSpPr>
            <a:spLocks noChangeShapeType="1"/>
          </p:cNvSpPr>
          <p:nvPr/>
        </p:nvSpPr>
        <p:spPr bwMode="auto">
          <a:xfrm>
            <a:off x="3238500" y="4533900"/>
            <a:ext cx="36195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8" name="Line 28"/>
          <p:cNvSpPr>
            <a:spLocks noChangeShapeType="1"/>
          </p:cNvSpPr>
          <p:nvPr/>
        </p:nvSpPr>
        <p:spPr bwMode="auto">
          <a:xfrm flipH="1">
            <a:off x="4133850" y="4362450"/>
            <a:ext cx="4381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09" name="Oval 29"/>
          <p:cNvSpPr>
            <a:spLocks noChangeArrowheads="1"/>
          </p:cNvSpPr>
          <p:nvPr/>
        </p:nvSpPr>
        <p:spPr bwMode="auto">
          <a:xfrm>
            <a:off x="323850" y="60198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7710" name="Text Box 30"/>
          <p:cNvSpPr txBox="1">
            <a:spLocks noChangeArrowheads="1"/>
          </p:cNvSpPr>
          <p:nvPr/>
        </p:nvSpPr>
        <p:spPr bwMode="auto">
          <a:xfrm>
            <a:off x="993775" y="6202363"/>
            <a:ext cx="6162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that has broadcast state information from 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Only nodes </a:t>
            </a:r>
            <a:r>
              <a:rPr lang="en-US">
                <a:solidFill>
                  <a:srgbClr val="339933"/>
                </a:solidFill>
              </a:rPr>
              <a:t>within the request zone</a:t>
            </a:r>
            <a:r>
              <a:rPr lang="en-US"/>
              <a:t> forward route requests</a:t>
            </a:r>
          </a:p>
          <a:p>
            <a:endParaRPr lang="en-US"/>
          </a:p>
          <a:p>
            <a:r>
              <a:rPr lang="en-US"/>
              <a:t>If route discovery using the smaller request zone fails to find  a route, the sender initiates another route discovery (after a timeout) using a larger request zone</a:t>
            </a:r>
          </a:p>
          <a:p>
            <a:pPr lvl="1"/>
            <a:r>
              <a:rPr lang="en-US"/>
              <a:t>the larger request zone may be the entire network</a:t>
            </a:r>
          </a:p>
          <a:p>
            <a:pPr lvl="1"/>
            <a:endParaRPr lang="en-US"/>
          </a:p>
          <a:p>
            <a:r>
              <a:rPr lang="en-US"/>
              <a:t>Rest of route discovery protocol similar to DSR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0FDE7-0D43-40FD-9B24-541B8E7ABC7D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Optimized Link State Routing (OLSR)</a:t>
            </a:r>
          </a:p>
        </p:txBody>
      </p:sp>
      <p:sp>
        <p:nvSpPr>
          <p:cNvPr id="968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Nodes C and E forward information received from A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B475-9463-42B2-82FD-CAB1624319E3}" type="slidenum">
              <a:rPr lang="en-US"/>
              <a:pPr/>
              <a:t>60</a:t>
            </a:fld>
            <a:endParaRPr lang="en-US"/>
          </a:p>
        </p:txBody>
      </p:sp>
      <p:sp>
        <p:nvSpPr>
          <p:cNvPr id="968708" name="Oval 4"/>
          <p:cNvSpPr>
            <a:spLocks noChangeArrowheads="1"/>
          </p:cNvSpPr>
          <p:nvPr/>
        </p:nvSpPr>
        <p:spPr bwMode="auto">
          <a:xfrm>
            <a:off x="3524250" y="36957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68709" name="Oval 5"/>
          <p:cNvSpPr>
            <a:spLocks noChangeArrowheads="1"/>
          </p:cNvSpPr>
          <p:nvPr/>
        </p:nvSpPr>
        <p:spPr bwMode="auto">
          <a:xfrm>
            <a:off x="2876550" y="29908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68710" name="Oval 6"/>
          <p:cNvSpPr>
            <a:spLocks noChangeArrowheads="1"/>
          </p:cNvSpPr>
          <p:nvPr/>
        </p:nvSpPr>
        <p:spPr bwMode="auto">
          <a:xfrm>
            <a:off x="3943350" y="29527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68711" name="Oval 7"/>
          <p:cNvSpPr>
            <a:spLocks noChangeArrowheads="1"/>
          </p:cNvSpPr>
          <p:nvPr/>
        </p:nvSpPr>
        <p:spPr bwMode="auto">
          <a:xfrm>
            <a:off x="2705100" y="401955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68712" name="Oval 8"/>
          <p:cNvSpPr>
            <a:spLocks noChangeArrowheads="1"/>
          </p:cNvSpPr>
          <p:nvPr/>
        </p:nvSpPr>
        <p:spPr bwMode="auto">
          <a:xfrm>
            <a:off x="3581400" y="45339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68713" name="Oval 9"/>
          <p:cNvSpPr>
            <a:spLocks noChangeArrowheads="1"/>
          </p:cNvSpPr>
          <p:nvPr/>
        </p:nvSpPr>
        <p:spPr bwMode="auto">
          <a:xfrm>
            <a:off x="4343400" y="375285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68714" name="Oval 10"/>
          <p:cNvSpPr>
            <a:spLocks noChangeArrowheads="1"/>
          </p:cNvSpPr>
          <p:nvPr/>
        </p:nvSpPr>
        <p:spPr bwMode="auto">
          <a:xfrm>
            <a:off x="5334000" y="37719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68715" name="Oval 11"/>
          <p:cNvSpPr>
            <a:spLocks noChangeArrowheads="1"/>
          </p:cNvSpPr>
          <p:nvPr/>
        </p:nvSpPr>
        <p:spPr bwMode="auto">
          <a:xfrm>
            <a:off x="1828800" y="4305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68716" name="Oval 12"/>
          <p:cNvSpPr>
            <a:spLocks noChangeArrowheads="1"/>
          </p:cNvSpPr>
          <p:nvPr/>
        </p:nvSpPr>
        <p:spPr bwMode="auto">
          <a:xfrm>
            <a:off x="6019800" y="40195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968717" name="Oval 13"/>
          <p:cNvSpPr>
            <a:spLocks noChangeArrowheads="1"/>
          </p:cNvSpPr>
          <p:nvPr/>
        </p:nvSpPr>
        <p:spPr bwMode="auto">
          <a:xfrm>
            <a:off x="5905500" y="3067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968718" name="Line 14"/>
          <p:cNvSpPr>
            <a:spLocks noChangeShapeType="1"/>
          </p:cNvSpPr>
          <p:nvPr/>
        </p:nvSpPr>
        <p:spPr bwMode="auto">
          <a:xfrm flipV="1">
            <a:off x="2419350" y="4419600"/>
            <a:ext cx="2857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19" name="Line 15"/>
          <p:cNvSpPr>
            <a:spLocks noChangeShapeType="1"/>
          </p:cNvSpPr>
          <p:nvPr/>
        </p:nvSpPr>
        <p:spPr bwMode="auto">
          <a:xfrm>
            <a:off x="3314700" y="35623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0" name="Line 16"/>
          <p:cNvSpPr>
            <a:spLocks noChangeShapeType="1"/>
          </p:cNvSpPr>
          <p:nvPr/>
        </p:nvSpPr>
        <p:spPr bwMode="auto">
          <a:xfrm flipV="1">
            <a:off x="3276600" y="4114800"/>
            <a:ext cx="2476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1" name="Line 17"/>
          <p:cNvSpPr>
            <a:spLocks noChangeShapeType="1"/>
          </p:cNvSpPr>
          <p:nvPr/>
        </p:nvSpPr>
        <p:spPr bwMode="auto">
          <a:xfrm>
            <a:off x="3829050" y="4286250"/>
            <a:ext cx="5715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2" name="Line 18"/>
          <p:cNvSpPr>
            <a:spLocks noChangeShapeType="1"/>
          </p:cNvSpPr>
          <p:nvPr/>
        </p:nvSpPr>
        <p:spPr bwMode="auto">
          <a:xfrm flipV="1">
            <a:off x="3943350" y="3505200"/>
            <a:ext cx="15240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3" name="Line 19"/>
          <p:cNvSpPr>
            <a:spLocks noChangeShapeType="1"/>
          </p:cNvSpPr>
          <p:nvPr/>
        </p:nvSpPr>
        <p:spPr bwMode="auto">
          <a:xfrm>
            <a:off x="4133850" y="4000500"/>
            <a:ext cx="2286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4" name="Line 20"/>
          <p:cNvSpPr>
            <a:spLocks noChangeShapeType="1"/>
          </p:cNvSpPr>
          <p:nvPr/>
        </p:nvSpPr>
        <p:spPr bwMode="auto">
          <a:xfrm>
            <a:off x="4953000" y="40576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5" name="Line 21"/>
          <p:cNvSpPr>
            <a:spLocks noChangeShapeType="1"/>
          </p:cNvSpPr>
          <p:nvPr/>
        </p:nvSpPr>
        <p:spPr bwMode="auto">
          <a:xfrm flipH="1">
            <a:off x="5829300" y="3581400"/>
            <a:ext cx="1905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6" name="Line 22"/>
          <p:cNvSpPr>
            <a:spLocks noChangeShapeType="1"/>
          </p:cNvSpPr>
          <p:nvPr/>
        </p:nvSpPr>
        <p:spPr bwMode="auto">
          <a:xfrm>
            <a:off x="5924550" y="4152900"/>
            <a:ext cx="9525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7" name="Line 23"/>
          <p:cNvSpPr>
            <a:spLocks noChangeShapeType="1"/>
          </p:cNvSpPr>
          <p:nvPr/>
        </p:nvSpPr>
        <p:spPr bwMode="auto">
          <a:xfrm>
            <a:off x="6248400" y="3676650"/>
            <a:ext cx="3810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8" name="Line 24"/>
          <p:cNvSpPr>
            <a:spLocks noChangeShapeType="1"/>
          </p:cNvSpPr>
          <p:nvPr/>
        </p:nvSpPr>
        <p:spPr bwMode="auto">
          <a:xfrm flipH="1">
            <a:off x="3009900" y="3581400"/>
            <a:ext cx="7620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29" name="Line 25"/>
          <p:cNvSpPr>
            <a:spLocks noChangeShapeType="1"/>
          </p:cNvSpPr>
          <p:nvPr/>
        </p:nvSpPr>
        <p:spPr bwMode="auto">
          <a:xfrm flipV="1">
            <a:off x="3486150" y="3257550"/>
            <a:ext cx="47625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30" name="Line 26"/>
          <p:cNvSpPr>
            <a:spLocks noChangeShapeType="1"/>
          </p:cNvSpPr>
          <p:nvPr/>
        </p:nvSpPr>
        <p:spPr bwMode="auto">
          <a:xfrm>
            <a:off x="4381500" y="3543300"/>
            <a:ext cx="17145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31" name="Line 27"/>
          <p:cNvSpPr>
            <a:spLocks noChangeShapeType="1"/>
          </p:cNvSpPr>
          <p:nvPr/>
        </p:nvSpPr>
        <p:spPr bwMode="auto">
          <a:xfrm>
            <a:off x="3238500" y="4533900"/>
            <a:ext cx="36195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32" name="Line 28"/>
          <p:cNvSpPr>
            <a:spLocks noChangeShapeType="1"/>
          </p:cNvSpPr>
          <p:nvPr/>
        </p:nvSpPr>
        <p:spPr bwMode="auto">
          <a:xfrm flipH="1">
            <a:off x="4133850" y="4362450"/>
            <a:ext cx="4381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33" name="Oval 29"/>
          <p:cNvSpPr>
            <a:spLocks noChangeArrowheads="1"/>
          </p:cNvSpPr>
          <p:nvPr/>
        </p:nvSpPr>
        <p:spPr bwMode="auto">
          <a:xfrm>
            <a:off x="323850" y="60198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8734" name="Text Box 30"/>
          <p:cNvSpPr txBox="1">
            <a:spLocks noChangeArrowheads="1"/>
          </p:cNvSpPr>
          <p:nvPr/>
        </p:nvSpPr>
        <p:spPr bwMode="auto">
          <a:xfrm>
            <a:off x="993775" y="6202363"/>
            <a:ext cx="6162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that has broadcast state information from 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Optimized Link State Routing (OLSR)</a:t>
            </a:r>
          </a:p>
        </p:txBody>
      </p:sp>
      <p:sp>
        <p:nvSpPr>
          <p:cNvPr id="969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Nodes E and K are multipoint relays for node H</a:t>
            </a:r>
          </a:p>
          <a:p>
            <a:r>
              <a:rPr lang="en-US"/>
              <a:t>Node K forwards information received from H</a:t>
            </a:r>
          </a:p>
          <a:p>
            <a:pPr lvl="1"/>
            <a:r>
              <a:rPr lang="en-US"/>
              <a:t>E has already forwarded the same information once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96515-F76D-4837-9006-DB9EB04CAFB3}" type="slidenum">
              <a:rPr lang="en-US"/>
              <a:pPr/>
              <a:t>61</a:t>
            </a:fld>
            <a:endParaRPr lang="en-US"/>
          </a:p>
        </p:txBody>
      </p:sp>
      <p:sp>
        <p:nvSpPr>
          <p:cNvPr id="969732" name="Oval 4"/>
          <p:cNvSpPr>
            <a:spLocks noChangeArrowheads="1"/>
          </p:cNvSpPr>
          <p:nvPr/>
        </p:nvSpPr>
        <p:spPr bwMode="auto">
          <a:xfrm>
            <a:off x="3524250" y="36957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69733" name="Oval 5"/>
          <p:cNvSpPr>
            <a:spLocks noChangeArrowheads="1"/>
          </p:cNvSpPr>
          <p:nvPr/>
        </p:nvSpPr>
        <p:spPr bwMode="auto">
          <a:xfrm>
            <a:off x="2876550" y="29908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69734" name="Oval 6"/>
          <p:cNvSpPr>
            <a:spLocks noChangeArrowheads="1"/>
          </p:cNvSpPr>
          <p:nvPr/>
        </p:nvSpPr>
        <p:spPr bwMode="auto">
          <a:xfrm>
            <a:off x="3943350" y="29527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69735" name="Oval 7"/>
          <p:cNvSpPr>
            <a:spLocks noChangeArrowheads="1"/>
          </p:cNvSpPr>
          <p:nvPr/>
        </p:nvSpPr>
        <p:spPr bwMode="auto">
          <a:xfrm>
            <a:off x="2705100" y="401955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69736" name="Oval 8"/>
          <p:cNvSpPr>
            <a:spLocks noChangeArrowheads="1"/>
          </p:cNvSpPr>
          <p:nvPr/>
        </p:nvSpPr>
        <p:spPr bwMode="auto">
          <a:xfrm>
            <a:off x="3581400" y="45339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69737" name="Oval 9"/>
          <p:cNvSpPr>
            <a:spLocks noChangeArrowheads="1"/>
          </p:cNvSpPr>
          <p:nvPr/>
        </p:nvSpPr>
        <p:spPr bwMode="auto">
          <a:xfrm>
            <a:off x="4343400" y="375285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69738" name="Oval 10"/>
          <p:cNvSpPr>
            <a:spLocks noChangeArrowheads="1"/>
          </p:cNvSpPr>
          <p:nvPr/>
        </p:nvSpPr>
        <p:spPr bwMode="auto">
          <a:xfrm>
            <a:off x="5334000" y="37719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69739" name="Oval 11"/>
          <p:cNvSpPr>
            <a:spLocks noChangeArrowheads="1"/>
          </p:cNvSpPr>
          <p:nvPr/>
        </p:nvSpPr>
        <p:spPr bwMode="auto">
          <a:xfrm>
            <a:off x="1828800" y="4305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69740" name="Oval 12"/>
          <p:cNvSpPr>
            <a:spLocks noChangeArrowheads="1"/>
          </p:cNvSpPr>
          <p:nvPr/>
        </p:nvSpPr>
        <p:spPr bwMode="auto">
          <a:xfrm>
            <a:off x="6019800" y="40195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K</a:t>
            </a:r>
          </a:p>
        </p:txBody>
      </p:sp>
      <p:sp>
        <p:nvSpPr>
          <p:cNvPr id="969741" name="Oval 13"/>
          <p:cNvSpPr>
            <a:spLocks noChangeArrowheads="1"/>
          </p:cNvSpPr>
          <p:nvPr/>
        </p:nvSpPr>
        <p:spPr bwMode="auto">
          <a:xfrm>
            <a:off x="5905500" y="3067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J</a:t>
            </a:r>
          </a:p>
        </p:txBody>
      </p:sp>
      <p:sp>
        <p:nvSpPr>
          <p:cNvPr id="969742" name="Line 14"/>
          <p:cNvSpPr>
            <a:spLocks noChangeShapeType="1"/>
          </p:cNvSpPr>
          <p:nvPr/>
        </p:nvSpPr>
        <p:spPr bwMode="auto">
          <a:xfrm flipV="1">
            <a:off x="2419350" y="4419600"/>
            <a:ext cx="28575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3" name="Line 15"/>
          <p:cNvSpPr>
            <a:spLocks noChangeShapeType="1"/>
          </p:cNvSpPr>
          <p:nvPr/>
        </p:nvSpPr>
        <p:spPr bwMode="auto">
          <a:xfrm>
            <a:off x="3314700" y="35623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4" name="Line 16"/>
          <p:cNvSpPr>
            <a:spLocks noChangeShapeType="1"/>
          </p:cNvSpPr>
          <p:nvPr/>
        </p:nvSpPr>
        <p:spPr bwMode="auto">
          <a:xfrm flipV="1">
            <a:off x="3276600" y="4114800"/>
            <a:ext cx="2476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5" name="Line 17"/>
          <p:cNvSpPr>
            <a:spLocks noChangeShapeType="1"/>
          </p:cNvSpPr>
          <p:nvPr/>
        </p:nvSpPr>
        <p:spPr bwMode="auto">
          <a:xfrm>
            <a:off x="3829050" y="4286250"/>
            <a:ext cx="57150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6" name="Line 18"/>
          <p:cNvSpPr>
            <a:spLocks noChangeShapeType="1"/>
          </p:cNvSpPr>
          <p:nvPr/>
        </p:nvSpPr>
        <p:spPr bwMode="auto">
          <a:xfrm flipV="1">
            <a:off x="3943350" y="3505200"/>
            <a:ext cx="15240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7" name="Line 19"/>
          <p:cNvSpPr>
            <a:spLocks noChangeShapeType="1"/>
          </p:cNvSpPr>
          <p:nvPr/>
        </p:nvSpPr>
        <p:spPr bwMode="auto">
          <a:xfrm>
            <a:off x="4133850" y="4000500"/>
            <a:ext cx="2286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8" name="Line 20"/>
          <p:cNvSpPr>
            <a:spLocks noChangeShapeType="1"/>
          </p:cNvSpPr>
          <p:nvPr/>
        </p:nvSpPr>
        <p:spPr bwMode="auto">
          <a:xfrm>
            <a:off x="4953000" y="40576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49" name="Line 21"/>
          <p:cNvSpPr>
            <a:spLocks noChangeShapeType="1"/>
          </p:cNvSpPr>
          <p:nvPr/>
        </p:nvSpPr>
        <p:spPr bwMode="auto">
          <a:xfrm flipH="1">
            <a:off x="5829300" y="3581400"/>
            <a:ext cx="1905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0" name="Line 22"/>
          <p:cNvSpPr>
            <a:spLocks noChangeShapeType="1"/>
          </p:cNvSpPr>
          <p:nvPr/>
        </p:nvSpPr>
        <p:spPr bwMode="auto">
          <a:xfrm>
            <a:off x="5924550" y="4152900"/>
            <a:ext cx="9525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1" name="Line 23"/>
          <p:cNvSpPr>
            <a:spLocks noChangeShapeType="1"/>
          </p:cNvSpPr>
          <p:nvPr/>
        </p:nvSpPr>
        <p:spPr bwMode="auto">
          <a:xfrm>
            <a:off x="6248400" y="3676650"/>
            <a:ext cx="3810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2" name="Line 24"/>
          <p:cNvSpPr>
            <a:spLocks noChangeShapeType="1"/>
          </p:cNvSpPr>
          <p:nvPr/>
        </p:nvSpPr>
        <p:spPr bwMode="auto">
          <a:xfrm flipH="1">
            <a:off x="3009900" y="3581400"/>
            <a:ext cx="7620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3" name="Line 25"/>
          <p:cNvSpPr>
            <a:spLocks noChangeShapeType="1"/>
          </p:cNvSpPr>
          <p:nvPr/>
        </p:nvSpPr>
        <p:spPr bwMode="auto">
          <a:xfrm flipV="1">
            <a:off x="3486150" y="3257550"/>
            <a:ext cx="47625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4" name="Line 26"/>
          <p:cNvSpPr>
            <a:spLocks noChangeShapeType="1"/>
          </p:cNvSpPr>
          <p:nvPr/>
        </p:nvSpPr>
        <p:spPr bwMode="auto">
          <a:xfrm>
            <a:off x="4381500" y="3543300"/>
            <a:ext cx="17145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5" name="Line 27"/>
          <p:cNvSpPr>
            <a:spLocks noChangeShapeType="1"/>
          </p:cNvSpPr>
          <p:nvPr/>
        </p:nvSpPr>
        <p:spPr bwMode="auto">
          <a:xfrm>
            <a:off x="3238500" y="4533900"/>
            <a:ext cx="36195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6" name="Line 28"/>
          <p:cNvSpPr>
            <a:spLocks noChangeShapeType="1"/>
          </p:cNvSpPr>
          <p:nvPr/>
        </p:nvSpPr>
        <p:spPr bwMode="auto">
          <a:xfrm flipH="1">
            <a:off x="4133850" y="4362450"/>
            <a:ext cx="4381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7" name="Oval 29"/>
          <p:cNvSpPr>
            <a:spLocks noChangeArrowheads="1"/>
          </p:cNvSpPr>
          <p:nvPr/>
        </p:nvSpPr>
        <p:spPr bwMode="auto">
          <a:xfrm>
            <a:off x="323850" y="6019800"/>
            <a:ext cx="609600" cy="609600"/>
          </a:xfrm>
          <a:prstGeom prst="ellipse">
            <a:avLst/>
          </a:prstGeom>
          <a:solidFill>
            <a:srgbClr val="99CCFF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9758" name="Text Box 30"/>
          <p:cNvSpPr txBox="1">
            <a:spLocks noChangeArrowheads="1"/>
          </p:cNvSpPr>
          <p:nvPr/>
        </p:nvSpPr>
        <p:spPr bwMode="auto">
          <a:xfrm>
            <a:off x="993775" y="6202363"/>
            <a:ext cx="6162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Node that has broadcast state information from 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OLSR</a:t>
            </a:r>
          </a:p>
        </p:txBody>
      </p:sp>
      <p:sp>
        <p:nvSpPr>
          <p:cNvPr id="1068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OLSR floods information through the multipoint relays</a:t>
            </a:r>
          </a:p>
          <a:p>
            <a:endParaRPr lang="en-US"/>
          </a:p>
          <a:p>
            <a:r>
              <a:rPr lang="en-US"/>
              <a:t>The flooded itself is fir links connecting nodes to respective multipoint relays</a:t>
            </a:r>
          </a:p>
          <a:p>
            <a:endParaRPr lang="en-US"/>
          </a:p>
          <a:p>
            <a:r>
              <a:rPr lang="en-US"/>
              <a:t>Routes used by OLSR only include multipoint relays as intermediate nodes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97569-7918-4F70-8400-9D755AB4B2D6}" type="slidenum">
              <a:rPr lang="en-US"/>
              <a:pPr/>
              <a:t>62</a:t>
            </a:fld>
            <a:endParaRPr 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Destination-Sequenced Distance-Vector (DSDV) </a:t>
            </a:r>
            <a:r>
              <a:rPr lang="en-US">
                <a:solidFill>
                  <a:schemeClr val="hlink"/>
                </a:solidFill>
              </a:rPr>
              <a:t>[Perkins94Sigcomm]</a:t>
            </a:r>
            <a:endParaRPr lang="en-US"/>
          </a:p>
        </p:txBody>
      </p:sp>
      <p:sp>
        <p:nvSpPr>
          <p:cNvPr id="972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Each node maintains a routing table which stores</a:t>
            </a:r>
          </a:p>
          <a:p>
            <a:pPr lvl="1"/>
            <a:r>
              <a:rPr lang="en-US"/>
              <a:t>next hop towards each destination</a:t>
            </a:r>
          </a:p>
          <a:p>
            <a:pPr lvl="1"/>
            <a:r>
              <a:rPr lang="en-US"/>
              <a:t>a cost metric for the path to each destination</a:t>
            </a:r>
          </a:p>
          <a:p>
            <a:pPr lvl="1"/>
            <a:r>
              <a:rPr lang="en-US"/>
              <a:t>a destination sequence number that is created by the destination itself</a:t>
            </a:r>
          </a:p>
          <a:p>
            <a:pPr lvl="1"/>
            <a:r>
              <a:rPr lang="en-US"/>
              <a:t>Sequence numbers used to avoid formation of loops</a:t>
            </a:r>
          </a:p>
          <a:p>
            <a:endParaRPr lang="en-US"/>
          </a:p>
          <a:p>
            <a:r>
              <a:rPr lang="en-US"/>
              <a:t>Each node periodically forwards the routing table to its neighbors</a:t>
            </a:r>
          </a:p>
          <a:p>
            <a:pPr lvl="1"/>
            <a:r>
              <a:rPr lang="en-US"/>
              <a:t>Each node increments and appends its sequence number when sending its local routing table</a:t>
            </a:r>
          </a:p>
          <a:p>
            <a:pPr lvl="1"/>
            <a:r>
              <a:rPr lang="en-US"/>
              <a:t>This sequence number will be attached to route entries created for this node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E8131-E1A6-4AB1-915D-42EC9D8E4B4E}" type="slidenum">
              <a:rPr lang="en-US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Destination-Sequenced Distance-Vector (DSDV)</a:t>
            </a:r>
          </a:p>
        </p:txBody>
      </p:sp>
      <p:sp>
        <p:nvSpPr>
          <p:cNvPr id="973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Assume that node X receives routing information from Y about a route to node Z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  <a:p>
            <a:r>
              <a:rPr lang="en-US"/>
              <a:t>Let S(X) and S(Y) denote the destination sequence number for node Z as stored at node X, and as sent by node Y with its routing table to node X, respectively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AD255-0758-440E-B8CA-DB821208E9F6}" type="slidenum">
              <a:rPr lang="en-US"/>
              <a:pPr/>
              <a:t>64</a:t>
            </a:fld>
            <a:endParaRPr lang="en-US"/>
          </a:p>
        </p:txBody>
      </p:sp>
      <p:sp>
        <p:nvSpPr>
          <p:cNvPr id="973828" name="Oval 4"/>
          <p:cNvSpPr>
            <a:spLocks noChangeArrowheads="1"/>
          </p:cNvSpPr>
          <p:nvPr/>
        </p:nvSpPr>
        <p:spPr bwMode="auto">
          <a:xfrm>
            <a:off x="3067050" y="2476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X</a:t>
            </a:r>
          </a:p>
        </p:txBody>
      </p:sp>
      <p:sp>
        <p:nvSpPr>
          <p:cNvPr id="973829" name="Oval 5"/>
          <p:cNvSpPr>
            <a:spLocks noChangeArrowheads="1"/>
          </p:cNvSpPr>
          <p:nvPr/>
        </p:nvSpPr>
        <p:spPr bwMode="auto">
          <a:xfrm>
            <a:off x="4476750" y="2476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973830" name="Line 6"/>
          <p:cNvSpPr>
            <a:spLocks noChangeShapeType="1"/>
          </p:cNvSpPr>
          <p:nvPr/>
        </p:nvSpPr>
        <p:spPr bwMode="auto">
          <a:xfrm flipH="1" flipV="1">
            <a:off x="3714750" y="2781300"/>
            <a:ext cx="742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3831" name="Oval 7"/>
          <p:cNvSpPr>
            <a:spLocks noChangeArrowheads="1"/>
          </p:cNvSpPr>
          <p:nvPr/>
        </p:nvSpPr>
        <p:spPr bwMode="auto">
          <a:xfrm>
            <a:off x="6286500" y="24574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Destination-Sequenced Distance-Vector (DSDV)</a:t>
            </a:r>
          </a:p>
        </p:txBody>
      </p:sp>
      <p:sp>
        <p:nvSpPr>
          <p:cNvPr id="974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Node X takes the following steps:</a:t>
            </a:r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If  S(X) &gt; S(Y), then X ignores the routing information received from Y </a:t>
            </a:r>
          </a:p>
          <a:p>
            <a:pPr lvl="1"/>
            <a:endParaRPr lang="en-US"/>
          </a:p>
          <a:p>
            <a:pPr lvl="1"/>
            <a:r>
              <a:rPr lang="en-US"/>
              <a:t>If S(X) = S(Y), and cost of going through Y is smaller than the route known to X, then X sets Y as the next hop to Z</a:t>
            </a:r>
          </a:p>
          <a:p>
            <a:pPr lvl="1"/>
            <a:endParaRPr lang="en-US"/>
          </a:p>
          <a:p>
            <a:pPr lvl="1"/>
            <a:r>
              <a:rPr lang="en-US"/>
              <a:t>If S(X) &lt; S(Y), then X sets Y as the next hop to Z, and S(X) is updated to equal S(Y)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F6F16-8034-46E8-9384-430CDD893ECE}" type="slidenum">
              <a:rPr lang="en-US"/>
              <a:pPr/>
              <a:t>65</a:t>
            </a:fld>
            <a:endParaRPr lang="en-US"/>
          </a:p>
        </p:txBody>
      </p:sp>
      <p:sp>
        <p:nvSpPr>
          <p:cNvPr id="974856" name="Oval 8"/>
          <p:cNvSpPr>
            <a:spLocks noChangeArrowheads="1"/>
          </p:cNvSpPr>
          <p:nvPr/>
        </p:nvSpPr>
        <p:spPr bwMode="auto">
          <a:xfrm>
            <a:off x="3067050" y="2476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X</a:t>
            </a:r>
          </a:p>
        </p:txBody>
      </p:sp>
      <p:sp>
        <p:nvSpPr>
          <p:cNvPr id="974857" name="Oval 9"/>
          <p:cNvSpPr>
            <a:spLocks noChangeArrowheads="1"/>
          </p:cNvSpPr>
          <p:nvPr/>
        </p:nvSpPr>
        <p:spPr bwMode="auto">
          <a:xfrm>
            <a:off x="4476750" y="2476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Y</a:t>
            </a:r>
          </a:p>
        </p:txBody>
      </p:sp>
      <p:sp>
        <p:nvSpPr>
          <p:cNvPr id="974858" name="Line 10"/>
          <p:cNvSpPr>
            <a:spLocks noChangeShapeType="1"/>
          </p:cNvSpPr>
          <p:nvPr/>
        </p:nvSpPr>
        <p:spPr bwMode="auto">
          <a:xfrm flipH="1" flipV="1">
            <a:off x="3714750" y="2781300"/>
            <a:ext cx="742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4859" name="Oval 11"/>
          <p:cNvSpPr>
            <a:spLocks noChangeArrowheads="1"/>
          </p:cNvSpPr>
          <p:nvPr/>
        </p:nvSpPr>
        <p:spPr bwMode="auto">
          <a:xfrm>
            <a:off x="6286500" y="24574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Z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Hybrid Protocols</a:t>
            </a:r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8050-D73B-4AE5-8DAA-158A32AAC756}" type="slidenum">
              <a:rPr lang="en-US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Zone Routing Protocol (ZRP) </a:t>
            </a:r>
            <a:r>
              <a:rPr lang="en-US">
                <a:solidFill>
                  <a:schemeClr val="hlink"/>
                </a:solidFill>
              </a:rPr>
              <a:t>[Haas98]</a:t>
            </a:r>
            <a:endParaRPr lang="en-US"/>
          </a:p>
        </p:txBody>
      </p:sp>
      <p:sp>
        <p:nvSpPr>
          <p:cNvPr id="78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arlett" pitchFamily="2" charset="2"/>
              <a:buNone/>
            </a:pPr>
            <a:r>
              <a:rPr lang="en-US"/>
              <a:t>Zone routing protocol combines</a:t>
            </a:r>
          </a:p>
          <a:p>
            <a:endParaRPr lang="en-US"/>
          </a:p>
          <a:p>
            <a:r>
              <a:rPr lang="en-US"/>
              <a:t>Proactive protocol: which pro-actively updates network state and maintains route regardless of whether any data traffic exists or not</a:t>
            </a:r>
          </a:p>
          <a:p>
            <a:endParaRPr lang="en-US"/>
          </a:p>
          <a:p>
            <a:r>
              <a:rPr lang="en-US"/>
              <a:t>Reactive protocol: which only determines route to a destination if there is some data to be sent to the destination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77772-7568-407D-97CB-2F694C7B0F69}" type="slidenum">
              <a:rPr lang="en-US"/>
              <a:pPr/>
              <a:t>67</a:t>
            </a:fld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ZRP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All nodes within hop distance  at most </a:t>
            </a:r>
            <a:r>
              <a:rPr lang="en-US" i="1">
                <a:solidFill>
                  <a:srgbClr val="FF0000"/>
                </a:solidFill>
              </a:rPr>
              <a:t>d </a:t>
            </a:r>
            <a:r>
              <a:rPr lang="en-US"/>
              <a:t>from a node X are said to be in the </a:t>
            </a:r>
            <a:r>
              <a:rPr lang="en-US">
                <a:solidFill>
                  <a:srgbClr val="009900"/>
                </a:solidFill>
              </a:rPr>
              <a:t>routing zone</a:t>
            </a:r>
            <a:r>
              <a:rPr lang="en-US"/>
              <a:t> of node X</a:t>
            </a:r>
          </a:p>
          <a:p>
            <a:endParaRPr lang="en-US"/>
          </a:p>
          <a:p>
            <a:r>
              <a:rPr lang="en-US"/>
              <a:t>All nodes at hop distance exactly </a:t>
            </a:r>
            <a:r>
              <a:rPr lang="en-US" i="1">
                <a:solidFill>
                  <a:srgbClr val="FF0000"/>
                </a:solidFill>
              </a:rPr>
              <a:t>d</a:t>
            </a:r>
            <a:r>
              <a:rPr lang="en-US"/>
              <a:t> are said to be </a:t>
            </a:r>
            <a:r>
              <a:rPr lang="en-US">
                <a:solidFill>
                  <a:srgbClr val="009900"/>
                </a:solidFill>
              </a:rPr>
              <a:t>peripheral</a:t>
            </a:r>
            <a:r>
              <a:rPr lang="en-US"/>
              <a:t> nodes of node X’s routing zone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318E-DD33-4F1E-9016-01830119E68E}" type="slidenum">
              <a:rPr lang="en-US"/>
              <a:pPr/>
              <a:t>68</a:t>
            </a:fld>
            <a:endParaRPr 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ZRP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/>
          </a:p>
          <a:p>
            <a:r>
              <a:rPr lang="en-US">
                <a:solidFill>
                  <a:srgbClr val="339933"/>
                </a:solidFill>
              </a:rPr>
              <a:t>Intra-zone routing</a:t>
            </a:r>
            <a:r>
              <a:rPr lang="en-US"/>
              <a:t>: Pro-actively maintain state information for links within a short distance from any given node</a:t>
            </a:r>
          </a:p>
          <a:p>
            <a:pPr lvl="1"/>
            <a:r>
              <a:rPr lang="en-US"/>
              <a:t>Routes to nodes within short distance are thus maintained proactively (using, say, link state or distance vector protocol)</a:t>
            </a:r>
          </a:p>
          <a:p>
            <a:pPr lvl="1"/>
            <a:endParaRPr lang="en-US"/>
          </a:p>
          <a:p>
            <a:r>
              <a:rPr lang="en-US">
                <a:solidFill>
                  <a:srgbClr val="339933"/>
                </a:solidFill>
              </a:rPr>
              <a:t>Inter-zone routing</a:t>
            </a:r>
            <a:r>
              <a:rPr lang="en-US"/>
              <a:t>: Use a route discovery protocol for determining routes to far away nodes. Route discovery is similar to DSR with the exception that route requests are propagated via peripheral nodes.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8617D-E409-4F30-9264-14948A6EE1AC}" type="slidenum">
              <a:rPr lang="en-US"/>
              <a:pPr/>
              <a:t>69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LAR Variations: </a:t>
            </a:r>
            <a:r>
              <a:rPr lang="en-US">
                <a:solidFill>
                  <a:schemeClr val="accent1"/>
                </a:solidFill>
              </a:rPr>
              <a:t>Adaptive Request Zone</a:t>
            </a:r>
            <a:endParaRPr lang="en-US"/>
          </a:p>
        </p:txBody>
      </p:sp>
      <p:sp>
        <p:nvSpPr>
          <p:cNvPr id="67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Each node may modify the request zone included in the forwarded request</a:t>
            </a:r>
          </a:p>
          <a:p>
            <a:endParaRPr lang="en-US"/>
          </a:p>
          <a:p>
            <a:r>
              <a:rPr lang="en-US"/>
              <a:t>Modified request zone may be determined using more recent/accurate information, and may be smaller than the original request zone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7E7E5-29FA-415C-AA53-49ED9EC529EC}" type="slidenum">
              <a:rPr lang="en-US"/>
              <a:pPr/>
              <a:t>7</a:t>
            </a:fld>
            <a:endParaRPr lang="en-US"/>
          </a:p>
        </p:txBody>
      </p:sp>
      <p:sp>
        <p:nvSpPr>
          <p:cNvPr id="678916" name="Oval 4"/>
          <p:cNvSpPr>
            <a:spLocks noChangeArrowheads="1"/>
          </p:cNvSpPr>
          <p:nvPr/>
        </p:nvSpPr>
        <p:spPr bwMode="auto">
          <a:xfrm>
            <a:off x="990600" y="571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2057400" y="5181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678918" name="Rectangle 6"/>
          <p:cNvSpPr>
            <a:spLocks noChangeArrowheads="1"/>
          </p:cNvSpPr>
          <p:nvPr/>
        </p:nvSpPr>
        <p:spPr bwMode="auto">
          <a:xfrm>
            <a:off x="990600" y="4343400"/>
            <a:ext cx="64770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8919" name="Line 7"/>
          <p:cNvSpPr>
            <a:spLocks noChangeShapeType="1"/>
          </p:cNvSpPr>
          <p:nvPr/>
        </p:nvSpPr>
        <p:spPr bwMode="auto">
          <a:xfrm flipV="1">
            <a:off x="1600200" y="56388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8920" name="Rectangle 8"/>
          <p:cNvSpPr>
            <a:spLocks noChangeArrowheads="1"/>
          </p:cNvSpPr>
          <p:nvPr/>
        </p:nvSpPr>
        <p:spPr bwMode="auto">
          <a:xfrm>
            <a:off x="1981200" y="4419600"/>
            <a:ext cx="49530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8921" name="Text Box 9"/>
          <p:cNvSpPr txBox="1">
            <a:spLocks noChangeArrowheads="1"/>
          </p:cNvSpPr>
          <p:nvPr/>
        </p:nvSpPr>
        <p:spPr bwMode="auto">
          <a:xfrm>
            <a:off x="2638425" y="5715000"/>
            <a:ext cx="3502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Request zone adapted by B</a:t>
            </a:r>
          </a:p>
        </p:txBody>
      </p:sp>
      <p:sp>
        <p:nvSpPr>
          <p:cNvPr id="678923" name="Text Box 11"/>
          <p:cNvSpPr txBox="1">
            <a:spLocks noChangeArrowheads="1"/>
          </p:cNvSpPr>
          <p:nvPr/>
        </p:nvSpPr>
        <p:spPr bwMode="auto">
          <a:xfrm>
            <a:off x="1524000" y="6096000"/>
            <a:ext cx="4319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Request zone defined by sender 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ZRP: Example with</a:t>
            </a:r>
            <a:br>
              <a:rPr lang="en-US"/>
            </a:br>
            <a:r>
              <a:rPr lang="en-US">
                <a:solidFill>
                  <a:srgbClr val="FF0000"/>
                </a:solidFill>
              </a:rPr>
              <a:t>Zone Radius = </a:t>
            </a:r>
            <a:r>
              <a:rPr lang="en-US" i="1">
                <a:solidFill>
                  <a:srgbClr val="FF0000"/>
                </a:solidFill>
              </a:rPr>
              <a:t>d = 2</a:t>
            </a:r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3091-CAE2-4E42-9477-7716C487E7EE}" type="slidenum">
              <a:rPr lang="en-US"/>
              <a:pPr/>
              <a:t>70</a:t>
            </a:fld>
            <a:endParaRPr lang="en-US"/>
          </a:p>
        </p:txBody>
      </p:sp>
      <p:sp>
        <p:nvSpPr>
          <p:cNvPr id="792580" name="Oval 4"/>
          <p:cNvSpPr>
            <a:spLocks noChangeArrowheads="1"/>
          </p:cNvSpPr>
          <p:nvPr/>
        </p:nvSpPr>
        <p:spPr bwMode="auto">
          <a:xfrm>
            <a:off x="2667000" y="19812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581" name="Oval 5"/>
          <p:cNvSpPr>
            <a:spLocks noChangeArrowheads="1"/>
          </p:cNvSpPr>
          <p:nvPr/>
        </p:nvSpPr>
        <p:spPr bwMode="auto">
          <a:xfrm>
            <a:off x="3657600" y="29718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733800" y="2209800"/>
            <a:ext cx="2667000" cy="2590800"/>
            <a:chOff x="2352" y="1392"/>
            <a:chExt cx="1680" cy="1632"/>
          </a:xfrm>
        </p:grpSpPr>
        <p:sp>
          <p:nvSpPr>
            <p:cNvPr id="792582" name="Oval 6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83" name="Oval 7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676400" y="2286000"/>
            <a:ext cx="2667000" cy="2590800"/>
            <a:chOff x="2352" y="1392"/>
            <a:chExt cx="1680" cy="1632"/>
          </a:xfrm>
        </p:grpSpPr>
        <p:sp>
          <p:nvSpPr>
            <p:cNvPr id="792586" name="Oval 10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87" name="Oval 11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648200" y="2819400"/>
            <a:ext cx="2667000" cy="2590800"/>
            <a:chOff x="2352" y="1392"/>
            <a:chExt cx="1680" cy="1632"/>
          </a:xfrm>
        </p:grpSpPr>
        <p:sp>
          <p:nvSpPr>
            <p:cNvPr id="792589" name="Oval 13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90" name="Oval 14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</p:grpSp>
      <p:sp>
        <p:nvSpPr>
          <p:cNvPr id="792592" name="Oval 16"/>
          <p:cNvSpPr>
            <a:spLocks noChangeArrowheads="1"/>
          </p:cNvSpPr>
          <p:nvPr/>
        </p:nvSpPr>
        <p:spPr bwMode="auto">
          <a:xfrm>
            <a:off x="990600" y="30480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593" name="Oval 17"/>
          <p:cNvSpPr>
            <a:spLocks noChangeArrowheads="1"/>
          </p:cNvSpPr>
          <p:nvPr/>
        </p:nvSpPr>
        <p:spPr bwMode="auto">
          <a:xfrm>
            <a:off x="1981200" y="40386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1066800" y="1524000"/>
            <a:ext cx="2667000" cy="2590800"/>
            <a:chOff x="2352" y="1392"/>
            <a:chExt cx="1680" cy="1632"/>
          </a:xfrm>
        </p:grpSpPr>
        <p:sp>
          <p:nvSpPr>
            <p:cNvPr id="792595" name="Oval 19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2596" name="Oval 20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</p:grpSp>
      <p:sp>
        <p:nvSpPr>
          <p:cNvPr id="792600" name="Oval 24"/>
          <p:cNvSpPr>
            <a:spLocks noChangeArrowheads="1"/>
          </p:cNvSpPr>
          <p:nvPr/>
        </p:nvSpPr>
        <p:spPr bwMode="auto">
          <a:xfrm>
            <a:off x="6553200" y="35814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792604" name="Line 28"/>
          <p:cNvSpPr>
            <a:spLocks noChangeShapeType="1"/>
          </p:cNvSpPr>
          <p:nvPr/>
        </p:nvSpPr>
        <p:spPr bwMode="auto">
          <a:xfrm flipV="1">
            <a:off x="4191000" y="28956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05" name="Line 29"/>
          <p:cNvSpPr>
            <a:spLocks noChangeShapeType="1"/>
          </p:cNvSpPr>
          <p:nvPr/>
        </p:nvSpPr>
        <p:spPr bwMode="auto">
          <a:xfrm>
            <a:off x="4648200" y="28956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06" name="Line 30"/>
          <p:cNvSpPr>
            <a:spLocks noChangeShapeType="1"/>
          </p:cNvSpPr>
          <p:nvPr/>
        </p:nvSpPr>
        <p:spPr bwMode="auto">
          <a:xfrm flipH="1">
            <a:off x="3200400" y="32766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07" name="Line 31"/>
          <p:cNvSpPr>
            <a:spLocks noChangeShapeType="1"/>
          </p:cNvSpPr>
          <p:nvPr/>
        </p:nvSpPr>
        <p:spPr bwMode="auto">
          <a:xfrm flipH="1" flipV="1">
            <a:off x="2514600" y="29718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08" name="Line 32"/>
          <p:cNvSpPr>
            <a:spLocks noChangeShapeType="1"/>
          </p:cNvSpPr>
          <p:nvPr/>
        </p:nvSpPr>
        <p:spPr bwMode="auto">
          <a:xfrm flipH="1" flipV="1">
            <a:off x="2362200" y="3581400"/>
            <a:ext cx="304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09" name="Line 33"/>
          <p:cNvSpPr>
            <a:spLocks noChangeShapeType="1"/>
          </p:cNvSpPr>
          <p:nvPr/>
        </p:nvSpPr>
        <p:spPr bwMode="auto">
          <a:xfrm flipH="1">
            <a:off x="2286000" y="3657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10" name="Line 34"/>
          <p:cNvSpPr>
            <a:spLocks noChangeShapeType="1"/>
          </p:cNvSpPr>
          <p:nvPr/>
        </p:nvSpPr>
        <p:spPr bwMode="auto">
          <a:xfrm>
            <a:off x="5029200" y="38100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11" name="Line 35"/>
          <p:cNvSpPr>
            <a:spLocks noChangeShapeType="1"/>
          </p:cNvSpPr>
          <p:nvPr/>
        </p:nvSpPr>
        <p:spPr bwMode="auto">
          <a:xfrm flipV="1">
            <a:off x="5181600" y="4191000"/>
            <a:ext cx="4572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15" name="Text Box 39"/>
          <p:cNvSpPr txBox="1">
            <a:spLocks noChangeArrowheads="1"/>
          </p:cNvSpPr>
          <p:nvPr/>
        </p:nvSpPr>
        <p:spPr bwMode="auto">
          <a:xfrm>
            <a:off x="5638800" y="1524000"/>
            <a:ext cx="2228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S performs route</a:t>
            </a:r>
          </a:p>
          <a:p>
            <a:r>
              <a:rPr lang="en-US"/>
              <a:t>discovery for D</a:t>
            </a:r>
          </a:p>
        </p:txBody>
      </p:sp>
      <p:sp>
        <p:nvSpPr>
          <p:cNvPr id="792616" name="Line 40"/>
          <p:cNvSpPr>
            <a:spLocks noChangeShapeType="1"/>
          </p:cNvSpPr>
          <p:nvPr/>
        </p:nvSpPr>
        <p:spPr bwMode="auto">
          <a:xfrm flipV="1">
            <a:off x="990600" y="6229350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2617" name="Text Box 41"/>
          <p:cNvSpPr txBox="1">
            <a:spLocks noChangeArrowheads="1"/>
          </p:cNvSpPr>
          <p:nvPr/>
        </p:nvSpPr>
        <p:spPr bwMode="auto">
          <a:xfrm>
            <a:off x="1584325" y="6030913"/>
            <a:ext cx="287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Denotes route request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ZRP: Example with </a:t>
            </a:r>
            <a:r>
              <a:rPr lang="en-US" i="1">
                <a:solidFill>
                  <a:srgbClr val="FF0000"/>
                </a:solidFill>
              </a:rPr>
              <a:t>d = 2</a:t>
            </a:r>
            <a:endParaRPr lang="en-US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03067-F538-48BB-8106-1AC463BD699C}" type="slidenum">
              <a:rPr lang="en-US"/>
              <a:pPr/>
              <a:t>71</a:t>
            </a:fld>
            <a:endParaRPr lang="en-US"/>
          </a:p>
        </p:txBody>
      </p:sp>
      <p:sp>
        <p:nvSpPr>
          <p:cNvPr id="1073155" name="Oval 3"/>
          <p:cNvSpPr>
            <a:spLocks noChangeArrowheads="1"/>
          </p:cNvSpPr>
          <p:nvPr/>
        </p:nvSpPr>
        <p:spPr bwMode="auto">
          <a:xfrm>
            <a:off x="2667000" y="19812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56" name="Oval 4"/>
          <p:cNvSpPr>
            <a:spLocks noChangeArrowheads="1"/>
          </p:cNvSpPr>
          <p:nvPr/>
        </p:nvSpPr>
        <p:spPr bwMode="auto">
          <a:xfrm>
            <a:off x="3657600" y="29718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733800" y="2209800"/>
            <a:ext cx="2667000" cy="2590800"/>
            <a:chOff x="2352" y="1392"/>
            <a:chExt cx="1680" cy="1632"/>
          </a:xfrm>
        </p:grpSpPr>
        <p:sp>
          <p:nvSpPr>
            <p:cNvPr id="1073158" name="Oval 6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159" name="Oval 7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676400" y="2286000"/>
            <a:ext cx="2667000" cy="2590800"/>
            <a:chOff x="2352" y="1392"/>
            <a:chExt cx="1680" cy="1632"/>
          </a:xfrm>
        </p:grpSpPr>
        <p:sp>
          <p:nvSpPr>
            <p:cNvPr id="1073161" name="Oval 9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162" name="Oval 10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648200" y="2819400"/>
            <a:ext cx="2667000" cy="2590800"/>
            <a:chOff x="2352" y="1392"/>
            <a:chExt cx="1680" cy="1632"/>
          </a:xfrm>
        </p:grpSpPr>
        <p:sp>
          <p:nvSpPr>
            <p:cNvPr id="1073164" name="Oval 12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165" name="Oval 13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</p:grpSp>
      <p:sp>
        <p:nvSpPr>
          <p:cNvPr id="1073166" name="Oval 14"/>
          <p:cNvSpPr>
            <a:spLocks noChangeArrowheads="1"/>
          </p:cNvSpPr>
          <p:nvPr/>
        </p:nvSpPr>
        <p:spPr bwMode="auto">
          <a:xfrm>
            <a:off x="990600" y="30480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67" name="Oval 15"/>
          <p:cNvSpPr>
            <a:spLocks noChangeArrowheads="1"/>
          </p:cNvSpPr>
          <p:nvPr/>
        </p:nvSpPr>
        <p:spPr bwMode="auto">
          <a:xfrm>
            <a:off x="1981200" y="40386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066800" y="1524000"/>
            <a:ext cx="2667000" cy="2590800"/>
            <a:chOff x="2352" y="1392"/>
            <a:chExt cx="1680" cy="1632"/>
          </a:xfrm>
        </p:grpSpPr>
        <p:sp>
          <p:nvSpPr>
            <p:cNvPr id="1073169" name="Oval 17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170" name="Oval 18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</p:grpSp>
      <p:sp>
        <p:nvSpPr>
          <p:cNvPr id="1073171" name="Oval 19"/>
          <p:cNvSpPr>
            <a:spLocks noChangeArrowheads="1"/>
          </p:cNvSpPr>
          <p:nvPr/>
        </p:nvSpPr>
        <p:spPr bwMode="auto">
          <a:xfrm>
            <a:off x="6553200" y="35814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73172" name="Line 20"/>
          <p:cNvSpPr>
            <a:spLocks noChangeShapeType="1"/>
          </p:cNvSpPr>
          <p:nvPr/>
        </p:nvSpPr>
        <p:spPr bwMode="auto">
          <a:xfrm flipV="1">
            <a:off x="4191000" y="2895600"/>
            <a:ext cx="381000" cy="1524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73" name="Line 21"/>
          <p:cNvSpPr>
            <a:spLocks noChangeShapeType="1"/>
          </p:cNvSpPr>
          <p:nvPr/>
        </p:nvSpPr>
        <p:spPr bwMode="auto">
          <a:xfrm>
            <a:off x="4648200" y="2895600"/>
            <a:ext cx="228600" cy="3810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78" name="Line 26"/>
          <p:cNvSpPr>
            <a:spLocks noChangeShapeType="1"/>
          </p:cNvSpPr>
          <p:nvPr/>
        </p:nvSpPr>
        <p:spPr bwMode="auto">
          <a:xfrm>
            <a:off x="5029200" y="3810000"/>
            <a:ext cx="76200" cy="4572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79" name="Line 27"/>
          <p:cNvSpPr>
            <a:spLocks noChangeShapeType="1"/>
          </p:cNvSpPr>
          <p:nvPr/>
        </p:nvSpPr>
        <p:spPr bwMode="auto">
          <a:xfrm flipV="1">
            <a:off x="5181600" y="4191000"/>
            <a:ext cx="457200" cy="7620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80" name="Text Box 28"/>
          <p:cNvSpPr txBox="1">
            <a:spLocks noChangeArrowheads="1"/>
          </p:cNvSpPr>
          <p:nvPr/>
        </p:nvSpPr>
        <p:spPr bwMode="auto">
          <a:xfrm>
            <a:off x="5638800" y="1524000"/>
            <a:ext cx="2228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S performs route</a:t>
            </a:r>
          </a:p>
          <a:p>
            <a:r>
              <a:rPr lang="en-US"/>
              <a:t>discovery for D</a:t>
            </a:r>
          </a:p>
        </p:txBody>
      </p:sp>
      <p:sp>
        <p:nvSpPr>
          <p:cNvPr id="1073181" name="Line 29"/>
          <p:cNvSpPr>
            <a:spLocks noChangeShapeType="1"/>
          </p:cNvSpPr>
          <p:nvPr/>
        </p:nvSpPr>
        <p:spPr bwMode="auto">
          <a:xfrm flipV="1">
            <a:off x="990600" y="6229350"/>
            <a:ext cx="457200" cy="0"/>
          </a:xfrm>
          <a:prstGeom prst="line">
            <a:avLst/>
          </a:prstGeom>
          <a:noFill/>
          <a:ln w="38100">
            <a:solidFill>
              <a:srgbClr val="009900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3182" name="Text Box 30"/>
          <p:cNvSpPr txBox="1">
            <a:spLocks noChangeArrowheads="1"/>
          </p:cNvSpPr>
          <p:nvPr/>
        </p:nvSpPr>
        <p:spPr bwMode="auto">
          <a:xfrm>
            <a:off x="1584325" y="6030913"/>
            <a:ext cx="2568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Denotes route reply</a:t>
            </a:r>
          </a:p>
        </p:txBody>
      </p:sp>
      <p:sp>
        <p:nvSpPr>
          <p:cNvPr id="1073183" name="Text Box 31"/>
          <p:cNvSpPr txBox="1">
            <a:spLocks noChangeArrowheads="1"/>
          </p:cNvSpPr>
          <p:nvPr/>
        </p:nvSpPr>
        <p:spPr bwMode="auto">
          <a:xfrm>
            <a:off x="4572000" y="5638800"/>
            <a:ext cx="36687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E knows route from E to D, </a:t>
            </a:r>
          </a:p>
          <a:p>
            <a:pPr algn="l"/>
            <a:r>
              <a:rPr lang="en-US"/>
              <a:t>so route request need not be</a:t>
            </a:r>
          </a:p>
          <a:p>
            <a:pPr algn="l"/>
            <a:r>
              <a:rPr lang="en-US"/>
              <a:t>forwarded to D from E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1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ZRP: Example with </a:t>
            </a:r>
            <a:r>
              <a:rPr lang="en-US" i="1">
                <a:solidFill>
                  <a:srgbClr val="FF0000"/>
                </a:solidFill>
              </a:rPr>
              <a:t>d = 2</a:t>
            </a:r>
            <a:endParaRPr lang="en-US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7D3B8-026C-4838-A3D8-64331208B3A0}" type="slidenum">
              <a:rPr lang="en-US"/>
              <a:pPr/>
              <a:t>72</a:t>
            </a:fld>
            <a:endParaRPr lang="en-US"/>
          </a:p>
        </p:txBody>
      </p:sp>
      <p:sp>
        <p:nvSpPr>
          <p:cNvPr id="1074179" name="Oval 3"/>
          <p:cNvSpPr>
            <a:spLocks noChangeArrowheads="1"/>
          </p:cNvSpPr>
          <p:nvPr/>
        </p:nvSpPr>
        <p:spPr bwMode="auto">
          <a:xfrm>
            <a:off x="2667000" y="19812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180" name="Oval 4"/>
          <p:cNvSpPr>
            <a:spLocks noChangeArrowheads="1"/>
          </p:cNvSpPr>
          <p:nvPr/>
        </p:nvSpPr>
        <p:spPr bwMode="auto">
          <a:xfrm>
            <a:off x="3657600" y="29718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S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733800" y="2209800"/>
            <a:ext cx="2667000" cy="2590800"/>
            <a:chOff x="2352" y="1392"/>
            <a:chExt cx="1680" cy="1632"/>
          </a:xfrm>
        </p:grpSpPr>
        <p:sp>
          <p:nvSpPr>
            <p:cNvPr id="1074182" name="Oval 6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183" name="Oval 7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C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676400" y="2286000"/>
            <a:ext cx="2667000" cy="2590800"/>
            <a:chOff x="2352" y="1392"/>
            <a:chExt cx="1680" cy="1632"/>
          </a:xfrm>
        </p:grpSpPr>
        <p:sp>
          <p:nvSpPr>
            <p:cNvPr id="1074185" name="Oval 9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186" name="Oval 10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A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648200" y="2819400"/>
            <a:ext cx="2667000" cy="2590800"/>
            <a:chOff x="2352" y="1392"/>
            <a:chExt cx="1680" cy="1632"/>
          </a:xfrm>
        </p:grpSpPr>
        <p:sp>
          <p:nvSpPr>
            <p:cNvPr id="1074188" name="Oval 12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189" name="Oval 13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E</a:t>
              </a:r>
            </a:p>
          </p:txBody>
        </p:sp>
      </p:grpSp>
      <p:sp>
        <p:nvSpPr>
          <p:cNvPr id="1074190" name="Oval 14"/>
          <p:cNvSpPr>
            <a:spLocks noChangeArrowheads="1"/>
          </p:cNvSpPr>
          <p:nvPr/>
        </p:nvSpPr>
        <p:spPr bwMode="auto">
          <a:xfrm>
            <a:off x="990600" y="3048000"/>
            <a:ext cx="2667000" cy="2590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191" name="Oval 15"/>
          <p:cNvSpPr>
            <a:spLocks noChangeArrowheads="1"/>
          </p:cNvSpPr>
          <p:nvPr/>
        </p:nvSpPr>
        <p:spPr bwMode="auto">
          <a:xfrm>
            <a:off x="1981200" y="40386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066800" y="1524000"/>
            <a:ext cx="2667000" cy="2590800"/>
            <a:chOff x="2352" y="1392"/>
            <a:chExt cx="1680" cy="1632"/>
          </a:xfrm>
        </p:grpSpPr>
        <p:sp>
          <p:nvSpPr>
            <p:cNvPr id="1074193" name="Oval 17"/>
            <p:cNvSpPr>
              <a:spLocks noChangeArrowheads="1"/>
            </p:cNvSpPr>
            <p:nvPr/>
          </p:nvSpPr>
          <p:spPr bwMode="auto">
            <a:xfrm>
              <a:off x="2352" y="1392"/>
              <a:ext cx="1680" cy="163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194" name="Oval 18"/>
            <p:cNvSpPr>
              <a:spLocks noChangeArrowheads="1"/>
            </p:cNvSpPr>
            <p:nvPr/>
          </p:nvSpPr>
          <p:spPr bwMode="auto">
            <a:xfrm>
              <a:off x="2976" y="2016"/>
              <a:ext cx="384" cy="384"/>
            </a:xfrm>
            <a:prstGeom prst="ellipse">
              <a:avLst/>
            </a:prstGeom>
            <a:solidFill>
              <a:srgbClr val="FFFF66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/>
                <a:t>B</a:t>
              </a:r>
            </a:p>
          </p:txBody>
        </p:sp>
      </p:grpSp>
      <p:sp>
        <p:nvSpPr>
          <p:cNvPr id="1074195" name="Oval 19"/>
          <p:cNvSpPr>
            <a:spLocks noChangeArrowheads="1"/>
          </p:cNvSpPr>
          <p:nvPr/>
        </p:nvSpPr>
        <p:spPr bwMode="auto">
          <a:xfrm>
            <a:off x="6553200" y="3581400"/>
            <a:ext cx="609600" cy="6096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1074196" name="Line 20"/>
          <p:cNvSpPr>
            <a:spLocks noChangeShapeType="1"/>
          </p:cNvSpPr>
          <p:nvPr/>
        </p:nvSpPr>
        <p:spPr bwMode="auto">
          <a:xfrm flipV="1">
            <a:off x="4191000" y="2895600"/>
            <a:ext cx="381000" cy="15240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197" name="Line 21"/>
          <p:cNvSpPr>
            <a:spLocks noChangeShapeType="1"/>
          </p:cNvSpPr>
          <p:nvPr/>
        </p:nvSpPr>
        <p:spPr bwMode="auto">
          <a:xfrm>
            <a:off x="4648200" y="2895600"/>
            <a:ext cx="228600" cy="38100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202" name="Line 26"/>
          <p:cNvSpPr>
            <a:spLocks noChangeShapeType="1"/>
          </p:cNvSpPr>
          <p:nvPr/>
        </p:nvSpPr>
        <p:spPr bwMode="auto">
          <a:xfrm>
            <a:off x="5029200" y="3810000"/>
            <a:ext cx="76200" cy="45720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203" name="Line 27"/>
          <p:cNvSpPr>
            <a:spLocks noChangeShapeType="1"/>
          </p:cNvSpPr>
          <p:nvPr/>
        </p:nvSpPr>
        <p:spPr bwMode="auto">
          <a:xfrm flipV="1">
            <a:off x="5181600" y="4191000"/>
            <a:ext cx="457200" cy="7620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204" name="Text Box 28"/>
          <p:cNvSpPr txBox="1">
            <a:spLocks noChangeArrowheads="1"/>
          </p:cNvSpPr>
          <p:nvPr/>
        </p:nvSpPr>
        <p:spPr bwMode="auto">
          <a:xfrm>
            <a:off x="5638800" y="1524000"/>
            <a:ext cx="2228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S performs route</a:t>
            </a:r>
          </a:p>
          <a:p>
            <a:r>
              <a:rPr lang="en-US"/>
              <a:t>discovery for D</a:t>
            </a:r>
          </a:p>
        </p:txBody>
      </p:sp>
      <p:sp>
        <p:nvSpPr>
          <p:cNvPr id="1074205" name="Line 29"/>
          <p:cNvSpPr>
            <a:spLocks noChangeShapeType="1"/>
          </p:cNvSpPr>
          <p:nvPr/>
        </p:nvSpPr>
        <p:spPr bwMode="auto">
          <a:xfrm flipV="1">
            <a:off x="990600" y="6229350"/>
            <a:ext cx="457200" cy="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4206" name="Text Box 30"/>
          <p:cNvSpPr txBox="1">
            <a:spLocks noChangeArrowheads="1"/>
          </p:cNvSpPr>
          <p:nvPr/>
        </p:nvSpPr>
        <p:spPr bwMode="auto">
          <a:xfrm>
            <a:off x="1584325" y="6030913"/>
            <a:ext cx="361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en-US"/>
              <a:t>Denotes route taken by Data</a:t>
            </a:r>
          </a:p>
        </p:txBody>
      </p:sp>
      <p:sp>
        <p:nvSpPr>
          <p:cNvPr id="1074207" name="Line 31"/>
          <p:cNvSpPr>
            <a:spLocks noChangeShapeType="1"/>
          </p:cNvSpPr>
          <p:nvPr/>
        </p:nvSpPr>
        <p:spPr bwMode="auto">
          <a:xfrm flipV="1">
            <a:off x="6248400" y="3886200"/>
            <a:ext cx="304800" cy="152400"/>
          </a:xfrm>
          <a:prstGeom prst="line">
            <a:avLst/>
          </a:prstGeom>
          <a:noFill/>
          <a:ln w="38100">
            <a:solidFill>
              <a:srgbClr val="FF9966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Landmark Routing (LANMAR) for MANET with Group </a:t>
            </a:r>
            <a:r>
              <a:rPr lang="en-US" dirty="0" smtClean="0"/>
              <a:t>Mobility</a:t>
            </a:r>
            <a:endParaRPr lang="en-US" dirty="0"/>
          </a:p>
        </p:txBody>
      </p:sp>
      <p:sp>
        <p:nvSpPr>
          <p:cNvPr id="947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A </a:t>
            </a:r>
            <a:r>
              <a:rPr lang="en-US" i="1">
                <a:solidFill>
                  <a:srgbClr val="A50021"/>
                </a:solidFill>
              </a:rPr>
              <a:t>landmark </a:t>
            </a:r>
            <a:r>
              <a:rPr lang="en-US"/>
              <a:t>node is elected for a group of nodes that are likely to move together</a:t>
            </a:r>
          </a:p>
          <a:p>
            <a:endParaRPr lang="en-US"/>
          </a:p>
          <a:p>
            <a:r>
              <a:rPr lang="en-US"/>
              <a:t>A</a:t>
            </a:r>
            <a:r>
              <a:rPr lang="en-US" i="1">
                <a:solidFill>
                  <a:srgbClr val="339933"/>
                </a:solidFill>
              </a:rPr>
              <a:t> scope</a:t>
            </a:r>
            <a:r>
              <a:rPr lang="en-US"/>
              <a:t> is defined such that each node would typically be within the scope of its </a:t>
            </a:r>
            <a:r>
              <a:rPr lang="en-US">
                <a:solidFill>
                  <a:srgbClr val="A50021"/>
                </a:solidFill>
              </a:rPr>
              <a:t>landmark</a:t>
            </a:r>
            <a:r>
              <a:rPr lang="en-US"/>
              <a:t> node</a:t>
            </a:r>
          </a:p>
          <a:p>
            <a:endParaRPr lang="en-US"/>
          </a:p>
          <a:p>
            <a:r>
              <a:rPr lang="en-US"/>
              <a:t>Each node propagates </a:t>
            </a:r>
            <a:r>
              <a:rPr lang="en-US" i="1">
                <a:solidFill>
                  <a:srgbClr val="339933"/>
                </a:solidFill>
              </a:rPr>
              <a:t>link state</a:t>
            </a:r>
            <a:r>
              <a:rPr lang="en-US"/>
              <a:t> information corresponding only to nodes within it </a:t>
            </a:r>
            <a:r>
              <a:rPr lang="en-US" i="1">
                <a:solidFill>
                  <a:srgbClr val="339933"/>
                </a:solidFill>
              </a:rPr>
              <a:t>scope</a:t>
            </a:r>
            <a:r>
              <a:rPr lang="en-US"/>
              <a:t> and </a:t>
            </a:r>
            <a:r>
              <a:rPr lang="en-US" i="1">
                <a:solidFill>
                  <a:srgbClr val="A50021"/>
                </a:solidFill>
              </a:rPr>
              <a:t>distance-vector</a:t>
            </a:r>
            <a:r>
              <a:rPr lang="en-US"/>
              <a:t> information for all </a:t>
            </a:r>
            <a:r>
              <a:rPr lang="en-US" i="1">
                <a:solidFill>
                  <a:srgbClr val="A50021"/>
                </a:solidFill>
              </a:rPr>
              <a:t>landmark</a:t>
            </a:r>
            <a:r>
              <a:rPr lang="en-US"/>
              <a:t> nodes</a:t>
            </a:r>
          </a:p>
          <a:p>
            <a:pPr lvl="1"/>
            <a:r>
              <a:rPr lang="en-US"/>
              <a:t>Combination of link-state and distance-vector</a:t>
            </a:r>
          </a:p>
          <a:p>
            <a:pPr lvl="1"/>
            <a:r>
              <a:rPr lang="en-US"/>
              <a:t>Distance-vector used for landmark nodes outside the scope</a:t>
            </a:r>
          </a:p>
          <a:p>
            <a:pPr lvl="1"/>
            <a:r>
              <a:rPr lang="en-US"/>
              <a:t>No state information for non-landmark nodes outside scope maintained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BA96-2532-40F2-BD28-691AF4BEBF5F}" type="slidenum">
              <a:rPr lang="en-US"/>
              <a:pPr/>
              <a:t>73</a:t>
            </a:fld>
            <a:endParaRPr 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4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LANMAR Routing to Nodes Within Scope</a:t>
            </a:r>
          </a:p>
        </p:txBody>
      </p:sp>
      <p:sp>
        <p:nvSpPr>
          <p:cNvPr id="975875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Assume that node C is within scope of node A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Routing from A to C: Node A can determine next hop to node C using the available link state information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34923-01EB-400F-93D6-1FD5AC8DF208}" type="slidenum">
              <a:rPr lang="en-US"/>
              <a:pPr/>
              <a:t>74</a:t>
            </a:fld>
            <a:endParaRPr lang="en-US"/>
          </a:p>
        </p:txBody>
      </p:sp>
      <p:sp>
        <p:nvSpPr>
          <p:cNvPr id="975876" name="Oval 1028"/>
          <p:cNvSpPr>
            <a:spLocks noChangeArrowheads="1"/>
          </p:cNvSpPr>
          <p:nvPr/>
        </p:nvSpPr>
        <p:spPr bwMode="auto">
          <a:xfrm>
            <a:off x="3219450" y="34671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75877" name="Oval 1029"/>
          <p:cNvSpPr>
            <a:spLocks noChangeArrowheads="1"/>
          </p:cNvSpPr>
          <p:nvPr/>
        </p:nvSpPr>
        <p:spPr bwMode="auto">
          <a:xfrm>
            <a:off x="4210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75878" name="Oval 1030"/>
          <p:cNvSpPr>
            <a:spLocks noChangeArrowheads="1"/>
          </p:cNvSpPr>
          <p:nvPr/>
        </p:nvSpPr>
        <p:spPr bwMode="auto">
          <a:xfrm>
            <a:off x="4953000" y="29146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75879" name="Oval 1031"/>
          <p:cNvSpPr>
            <a:spLocks noChangeArrowheads="1"/>
          </p:cNvSpPr>
          <p:nvPr/>
        </p:nvSpPr>
        <p:spPr bwMode="auto">
          <a:xfrm>
            <a:off x="7391400" y="3543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75882" name="Oval 1034"/>
          <p:cNvSpPr>
            <a:spLocks noChangeArrowheads="1"/>
          </p:cNvSpPr>
          <p:nvPr/>
        </p:nvSpPr>
        <p:spPr bwMode="auto">
          <a:xfrm>
            <a:off x="6610350" y="20383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75883" name="Oval 1035"/>
          <p:cNvSpPr>
            <a:spLocks noChangeArrowheads="1"/>
          </p:cNvSpPr>
          <p:nvPr/>
        </p:nvSpPr>
        <p:spPr bwMode="auto">
          <a:xfrm>
            <a:off x="7200900" y="2686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75884" name="Line 1036"/>
          <p:cNvSpPr>
            <a:spLocks noChangeShapeType="1"/>
          </p:cNvSpPr>
          <p:nvPr/>
        </p:nvSpPr>
        <p:spPr bwMode="auto">
          <a:xfrm>
            <a:off x="7124700" y="2571750"/>
            <a:ext cx="20955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86" name="Line 1038"/>
          <p:cNvSpPr>
            <a:spLocks noChangeShapeType="1"/>
          </p:cNvSpPr>
          <p:nvPr/>
        </p:nvSpPr>
        <p:spPr bwMode="auto">
          <a:xfrm>
            <a:off x="7543800" y="3295650"/>
            <a:ext cx="1143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87" name="Oval 1039"/>
          <p:cNvSpPr>
            <a:spLocks noChangeArrowheads="1"/>
          </p:cNvSpPr>
          <p:nvPr/>
        </p:nvSpPr>
        <p:spPr bwMode="auto">
          <a:xfrm>
            <a:off x="6496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75888" name="Oval 1040"/>
          <p:cNvSpPr>
            <a:spLocks noChangeArrowheads="1"/>
          </p:cNvSpPr>
          <p:nvPr/>
        </p:nvSpPr>
        <p:spPr bwMode="auto">
          <a:xfrm>
            <a:off x="5962650" y="2857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75889" name="Line 1041"/>
          <p:cNvSpPr>
            <a:spLocks noChangeShapeType="1"/>
          </p:cNvSpPr>
          <p:nvPr/>
        </p:nvSpPr>
        <p:spPr bwMode="auto">
          <a:xfrm flipH="1">
            <a:off x="6438900" y="2590800"/>
            <a:ext cx="3238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0" name="Line 1042"/>
          <p:cNvSpPr>
            <a:spLocks noChangeShapeType="1"/>
          </p:cNvSpPr>
          <p:nvPr/>
        </p:nvSpPr>
        <p:spPr bwMode="auto">
          <a:xfrm>
            <a:off x="3829050" y="379095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1" name="Line 1043"/>
          <p:cNvSpPr>
            <a:spLocks noChangeShapeType="1"/>
          </p:cNvSpPr>
          <p:nvPr/>
        </p:nvSpPr>
        <p:spPr bwMode="auto">
          <a:xfrm flipV="1">
            <a:off x="4762500" y="3352800"/>
            <a:ext cx="266700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2" name="Line 1044"/>
          <p:cNvSpPr>
            <a:spLocks noChangeShapeType="1"/>
          </p:cNvSpPr>
          <p:nvPr/>
        </p:nvSpPr>
        <p:spPr bwMode="auto">
          <a:xfrm flipV="1">
            <a:off x="5562600" y="3181350"/>
            <a:ext cx="419100" cy="1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3" name="Line 1045"/>
          <p:cNvSpPr>
            <a:spLocks noChangeShapeType="1"/>
          </p:cNvSpPr>
          <p:nvPr/>
        </p:nvSpPr>
        <p:spPr bwMode="auto">
          <a:xfrm>
            <a:off x="6457950" y="3409950"/>
            <a:ext cx="1143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4" name="Line 1046"/>
          <p:cNvSpPr>
            <a:spLocks noChangeShapeType="1"/>
          </p:cNvSpPr>
          <p:nvPr/>
        </p:nvSpPr>
        <p:spPr bwMode="auto">
          <a:xfrm>
            <a:off x="7105650" y="3810000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5895" name="Line 1047"/>
          <p:cNvSpPr>
            <a:spLocks noChangeShapeType="1"/>
          </p:cNvSpPr>
          <p:nvPr/>
        </p:nvSpPr>
        <p:spPr bwMode="auto">
          <a:xfrm flipV="1">
            <a:off x="6991350" y="3219450"/>
            <a:ext cx="3238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LANMAR Routing to Nodes Outside Scope</a:t>
            </a:r>
          </a:p>
        </p:txBody>
      </p:sp>
      <p:sp>
        <p:nvSpPr>
          <p:cNvPr id="9768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90537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/>
              <a:t>Routing from node A to F which is outside A’s scope</a:t>
            </a:r>
          </a:p>
          <a:p>
            <a:pPr>
              <a:lnSpc>
                <a:spcPct val="90000"/>
              </a:lnSpc>
            </a:pPr>
            <a:r>
              <a:rPr lang="en-US"/>
              <a:t>Let H be the landmark node for node F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Node A somehow knows that H is the landmark for C</a:t>
            </a:r>
          </a:p>
          <a:p>
            <a:pPr>
              <a:lnSpc>
                <a:spcPct val="90000"/>
              </a:lnSpc>
            </a:pPr>
            <a:r>
              <a:rPr lang="en-US"/>
              <a:t>Node A can determine next hop to node H using the available distance vector information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1499A-310A-487D-9BDA-AC226556F860}" type="slidenum">
              <a:rPr lang="en-US"/>
              <a:pPr/>
              <a:t>75</a:t>
            </a:fld>
            <a:endParaRPr lang="en-US"/>
          </a:p>
        </p:txBody>
      </p:sp>
      <p:sp>
        <p:nvSpPr>
          <p:cNvPr id="976900" name="Oval 4"/>
          <p:cNvSpPr>
            <a:spLocks noChangeArrowheads="1"/>
          </p:cNvSpPr>
          <p:nvPr/>
        </p:nvSpPr>
        <p:spPr bwMode="auto">
          <a:xfrm>
            <a:off x="3219450" y="34671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76901" name="Oval 5"/>
          <p:cNvSpPr>
            <a:spLocks noChangeArrowheads="1"/>
          </p:cNvSpPr>
          <p:nvPr/>
        </p:nvSpPr>
        <p:spPr bwMode="auto">
          <a:xfrm>
            <a:off x="4210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76902" name="Oval 6"/>
          <p:cNvSpPr>
            <a:spLocks noChangeArrowheads="1"/>
          </p:cNvSpPr>
          <p:nvPr/>
        </p:nvSpPr>
        <p:spPr bwMode="auto">
          <a:xfrm>
            <a:off x="4953000" y="29146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76903" name="Oval 7"/>
          <p:cNvSpPr>
            <a:spLocks noChangeArrowheads="1"/>
          </p:cNvSpPr>
          <p:nvPr/>
        </p:nvSpPr>
        <p:spPr bwMode="auto">
          <a:xfrm>
            <a:off x="7391400" y="3543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76904" name="Oval 8"/>
          <p:cNvSpPr>
            <a:spLocks noChangeArrowheads="1"/>
          </p:cNvSpPr>
          <p:nvPr/>
        </p:nvSpPr>
        <p:spPr bwMode="auto">
          <a:xfrm>
            <a:off x="6610350" y="20383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76905" name="Oval 9"/>
          <p:cNvSpPr>
            <a:spLocks noChangeArrowheads="1"/>
          </p:cNvSpPr>
          <p:nvPr/>
        </p:nvSpPr>
        <p:spPr bwMode="auto">
          <a:xfrm>
            <a:off x="7200900" y="2686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76906" name="Line 10"/>
          <p:cNvSpPr>
            <a:spLocks noChangeShapeType="1"/>
          </p:cNvSpPr>
          <p:nvPr/>
        </p:nvSpPr>
        <p:spPr bwMode="auto">
          <a:xfrm>
            <a:off x="7124700" y="2571750"/>
            <a:ext cx="20955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7" name="Line 11"/>
          <p:cNvSpPr>
            <a:spLocks noChangeShapeType="1"/>
          </p:cNvSpPr>
          <p:nvPr/>
        </p:nvSpPr>
        <p:spPr bwMode="auto">
          <a:xfrm>
            <a:off x="7543800" y="3295650"/>
            <a:ext cx="1143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8" name="Oval 12"/>
          <p:cNvSpPr>
            <a:spLocks noChangeArrowheads="1"/>
          </p:cNvSpPr>
          <p:nvPr/>
        </p:nvSpPr>
        <p:spPr bwMode="auto">
          <a:xfrm>
            <a:off x="6496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76909" name="Oval 13"/>
          <p:cNvSpPr>
            <a:spLocks noChangeArrowheads="1"/>
          </p:cNvSpPr>
          <p:nvPr/>
        </p:nvSpPr>
        <p:spPr bwMode="auto">
          <a:xfrm>
            <a:off x="5962650" y="2857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76910" name="Line 14"/>
          <p:cNvSpPr>
            <a:spLocks noChangeShapeType="1"/>
          </p:cNvSpPr>
          <p:nvPr/>
        </p:nvSpPr>
        <p:spPr bwMode="auto">
          <a:xfrm flipH="1">
            <a:off x="6438900" y="2590800"/>
            <a:ext cx="3238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1" name="Line 15"/>
          <p:cNvSpPr>
            <a:spLocks noChangeShapeType="1"/>
          </p:cNvSpPr>
          <p:nvPr/>
        </p:nvSpPr>
        <p:spPr bwMode="auto">
          <a:xfrm>
            <a:off x="3829050" y="379095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2" name="Line 16"/>
          <p:cNvSpPr>
            <a:spLocks noChangeShapeType="1"/>
          </p:cNvSpPr>
          <p:nvPr/>
        </p:nvSpPr>
        <p:spPr bwMode="auto">
          <a:xfrm flipV="1">
            <a:off x="4762500" y="3352800"/>
            <a:ext cx="266700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3" name="Line 17"/>
          <p:cNvSpPr>
            <a:spLocks noChangeShapeType="1"/>
          </p:cNvSpPr>
          <p:nvPr/>
        </p:nvSpPr>
        <p:spPr bwMode="auto">
          <a:xfrm flipV="1">
            <a:off x="5562600" y="3181350"/>
            <a:ext cx="4191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4" name="Line 18"/>
          <p:cNvSpPr>
            <a:spLocks noChangeShapeType="1"/>
          </p:cNvSpPr>
          <p:nvPr/>
        </p:nvSpPr>
        <p:spPr bwMode="auto">
          <a:xfrm>
            <a:off x="6457950" y="3409950"/>
            <a:ext cx="1143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5" name="Line 19"/>
          <p:cNvSpPr>
            <a:spLocks noChangeShapeType="1"/>
          </p:cNvSpPr>
          <p:nvPr/>
        </p:nvSpPr>
        <p:spPr bwMode="auto">
          <a:xfrm>
            <a:off x="7105650" y="3810000"/>
            <a:ext cx="285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16" name="Line 20"/>
          <p:cNvSpPr>
            <a:spLocks noChangeShapeType="1"/>
          </p:cNvSpPr>
          <p:nvPr/>
        </p:nvSpPr>
        <p:spPr bwMode="auto">
          <a:xfrm flipV="1">
            <a:off x="6991350" y="3219450"/>
            <a:ext cx="3238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LANMAR Routing to Nodes Outside Scope</a:t>
            </a:r>
          </a:p>
        </p:txBody>
      </p:sp>
      <p:sp>
        <p:nvSpPr>
          <p:cNvPr id="9779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776788"/>
          </a:xfrm>
        </p:spPr>
        <p:txBody>
          <a:bodyPr>
            <a:normAutofit fontScale="92500"/>
          </a:bodyPr>
          <a:lstStyle/>
          <a:p>
            <a:r>
              <a:rPr lang="en-US"/>
              <a:t>Node D is within scope of node F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Node D can determine next hop to node F using link state information</a:t>
            </a:r>
          </a:p>
          <a:p>
            <a:r>
              <a:rPr lang="en-US"/>
              <a:t>The packet for F may never reach the landmark node H, even though initially node A sends it towards H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08295-47B7-4BB7-851B-3510A7F7D247}" type="slidenum">
              <a:rPr lang="en-US"/>
              <a:pPr/>
              <a:t>76</a:t>
            </a:fld>
            <a:endParaRPr lang="en-US"/>
          </a:p>
        </p:txBody>
      </p:sp>
      <p:sp>
        <p:nvSpPr>
          <p:cNvPr id="977924" name="Oval 4"/>
          <p:cNvSpPr>
            <a:spLocks noChangeArrowheads="1"/>
          </p:cNvSpPr>
          <p:nvPr/>
        </p:nvSpPr>
        <p:spPr bwMode="auto">
          <a:xfrm>
            <a:off x="3219450" y="34671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77925" name="Oval 5"/>
          <p:cNvSpPr>
            <a:spLocks noChangeArrowheads="1"/>
          </p:cNvSpPr>
          <p:nvPr/>
        </p:nvSpPr>
        <p:spPr bwMode="auto">
          <a:xfrm>
            <a:off x="4210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77926" name="Oval 6"/>
          <p:cNvSpPr>
            <a:spLocks noChangeArrowheads="1"/>
          </p:cNvSpPr>
          <p:nvPr/>
        </p:nvSpPr>
        <p:spPr bwMode="auto">
          <a:xfrm>
            <a:off x="4953000" y="29146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C</a:t>
            </a:r>
          </a:p>
        </p:txBody>
      </p:sp>
      <p:sp>
        <p:nvSpPr>
          <p:cNvPr id="977927" name="Oval 7"/>
          <p:cNvSpPr>
            <a:spLocks noChangeArrowheads="1"/>
          </p:cNvSpPr>
          <p:nvPr/>
        </p:nvSpPr>
        <p:spPr bwMode="auto">
          <a:xfrm>
            <a:off x="7391400" y="35433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F</a:t>
            </a:r>
          </a:p>
        </p:txBody>
      </p:sp>
      <p:sp>
        <p:nvSpPr>
          <p:cNvPr id="977928" name="Oval 8"/>
          <p:cNvSpPr>
            <a:spLocks noChangeArrowheads="1"/>
          </p:cNvSpPr>
          <p:nvPr/>
        </p:nvSpPr>
        <p:spPr bwMode="auto">
          <a:xfrm>
            <a:off x="6610350" y="20383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H</a:t>
            </a:r>
          </a:p>
        </p:txBody>
      </p:sp>
      <p:sp>
        <p:nvSpPr>
          <p:cNvPr id="977929" name="Oval 9"/>
          <p:cNvSpPr>
            <a:spLocks noChangeArrowheads="1"/>
          </p:cNvSpPr>
          <p:nvPr/>
        </p:nvSpPr>
        <p:spPr bwMode="auto">
          <a:xfrm>
            <a:off x="7200900" y="26860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G</a:t>
            </a:r>
          </a:p>
        </p:txBody>
      </p:sp>
      <p:sp>
        <p:nvSpPr>
          <p:cNvPr id="977930" name="Line 10"/>
          <p:cNvSpPr>
            <a:spLocks noChangeShapeType="1"/>
          </p:cNvSpPr>
          <p:nvPr/>
        </p:nvSpPr>
        <p:spPr bwMode="auto">
          <a:xfrm>
            <a:off x="7124700" y="2571750"/>
            <a:ext cx="20955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1" name="Line 11"/>
          <p:cNvSpPr>
            <a:spLocks noChangeShapeType="1"/>
          </p:cNvSpPr>
          <p:nvPr/>
        </p:nvSpPr>
        <p:spPr bwMode="auto">
          <a:xfrm>
            <a:off x="7543800" y="3295650"/>
            <a:ext cx="1143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2" name="Oval 12"/>
          <p:cNvSpPr>
            <a:spLocks noChangeArrowheads="1"/>
          </p:cNvSpPr>
          <p:nvPr/>
        </p:nvSpPr>
        <p:spPr bwMode="auto">
          <a:xfrm>
            <a:off x="6496050" y="34099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E</a:t>
            </a:r>
          </a:p>
        </p:txBody>
      </p:sp>
      <p:sp>
        <p:nvSpPr>
          <p:cNvPr id="977933" name="Oval 13"/>
          <p:cNvSpPr>
            <a:spLocks noChangeArrowheads="1"/>
          </p:cNvSpPr>
          <p:nvPr/>
        </p:nvSpPr>
        <p:spPr bwMode="auto">
          <a:xfrm>
            <a:off x="5962650" y="28575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D</a:t>
            </a:r>
          </a:p>
        </p:txBody>
      </p:sp>
      <p:sp>
        <p:nvSpPr>
          <p:cNvPr id="977934" name="Line 14"/>
          <p:cNvSpPr>
            <a:spLocks noChangeShapeType="1"/>
          </p:cNvSpPr>
          <p:nvPr/>
        </p:nvSpPr>
        <p:spPr bwMode="auto">
          <a:xfrm flipH="1">
            <a:off x="6438900" y="2590800"/>
            <a:ext cx="3238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5" name="Line 15"/>
          <p:cNvSpPr>
            <a:spLocks noChangeShapeType="1"/>
          </p:cNvSpPr>
          <p:nvPr/>
        </p:nvSpPr>
        <p:spPr bwMode="auto">
          <a:xfrm>
            <a:off x="3829050" y="379095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6" name="Line 16"/>
          <p:cNvSpPr>
            <a:spLocks noChangeShapeType="1"/>
          </p:cNvSpPr>
          <p:nvPr/>
        </p:nvSpPr>
        <p:spPr bwMode="auto">
          <a:xfrm flipV="1">
            <a:off x="4762500" y="3352800"/>
            <a:ext cx="266700" cy="190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7" name="Line 17"/>
          <p:cNvSpPr>
            <a:spLocks noChangeShapeType="1"/>
          </p:cNvSpPr>
          <p:nvPr/>
        </p:nvSpPr>
        <p:spPr bwMode="auto">
          <a:xfrm flipV="1">
            <a:off x="5562600" y="3181350"/>
            <a:ext cx="419100" cy="19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39" name="Line 19"/>
          <p:cNvSpPr>
            <a:spLocks noChangeShapeType="1"/>
          </p:cNvSpPr>
          <p:nvPr/>
        </p:nvSpPr>
        <p:spPr bwMode="auto">
          <a:xfrm>
            <a:off x="7105650" y="3810000"/>
            <a:ext cx="2857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40" name="Line 20"/>
          <p:cNvSpPr>
            <a:spLocks noChangeShapeType="1"/>
          </p:cNvSpPr>
          <p:nvPr/>
        </p:nvSpPr>
        <p:spPr bwMode="auto">
          <a:xfrm flipV="1">
            <a:off x="6991350" y="3219450"/>
            <a:ext cx="3238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41" name="Line 21"/>
          <p:cNvSpPr>
            <a:spLocks noChangeShapeType="1"/>
          </p:cNvSpPr>
          <p:nvPr/>
        </p:nvSpPr>
        <p:spPr bwMode="auto">
          <a:xfrm>
            <a:off x="6343650" y="3429000"/>
            <a:ext cx="285750" cy="38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80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LANMAR scheme uses node identifiers as landmarks</a:t>
            </a:r>
          </a:p>
          <a:p>
            <a:endParaRPr lang="en-US"/>
          </a:p>
          <a:p>
            <a:r>
              <a:rPr lang="en-US">
                <a:solidFill>
                  <a:srgbClr val="A50021"/>
                </a:solidFill>
              </a:rPr>
              <a:t>Anchored Geodesic Scheme</a:t>
            </a:r>
            <a:r>
              <a:rPr lang="en-US"/>
              <a:t> [LeBoudec00] uses geographical regions as landmarks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B046F-7784-4933-A32F-1B7A58AFE198}" type="slidenum">
              <a:rPr lang="en-US"/>
              <a:pPr/>
              <a:t>77</a:t>
            </a:fld>
            <a:endParaRPr 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Geodesic Routing Without </a:t>
            </a:r>
            <a:r>
              <a:rPr lang="en-US" dirty="0" smtClean="0"/>
              <a:t>Anchors</a:t>
            </a:r>
            <a:endParaRPr lang="en-US" dirty="0"/>
          </a:p>
        </p:txBody>
      </p:sp>
      <p:sp>
        <p:nvSpPr>
          <p:cNvPr id="9799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Each node somehow keeps track of routes to nodes within its zone  (</a:t>
            </a:r>
            <a:r>
              <a:rPr lang="en-US">
                <a:solidFill>
                  <a:srgbClr val="A50021"/>
                </a:solidFill>
              </a:rPr>
              <a:t>intra-zone routing</a:t>
            </a:r>
            <a:r>
              <a:rPr lang="en-US"/>
              <a:t>)</a:t>
            </a:r>
          </a:p>
          <a:p>
            <a:r>
              <a:rPr lang="en-US"/>
              <a:t>Each node also records physical locations of nodes on its zone boundary</a:t>
            </a:r>
          </a:p>
          <a:p>
            <a:r>
              <a:rPr lang="en-US">
                <a:solidFill>
                  <a:srgbClr val="A50021"/>
                </a:solidFill>
              </a:rPr>
              <a:t>Inter-zone routing:</a:t>
            </a:r>
            <a:r>
              <a:rPr lang="en-US"/>
              <a:t> When a packet is to be routed to someone outside the zone, the packet is sent to a zone-boundary node </a:t>
            </a:r>
            <a:r>
              <a:rPr lang="en-US" i="1">
                <a:solidFill>
                  <a:srgbClr val="339933"/>
                </a:solidFill>
              </a:rPr>
              <a:t>in the direction of the destination</a:t>
            </a:r>
          </a:p>
          <a:p>
            <a:r>
              <a:rPr lang="en-US"/>
              <a:t>The packet is forwarded in this manner until it reaches someone within the destination’s zone</a:t>
            </a:r>
          </a:p>
          <a:p>
            <a:r>
              <a:rPr lang="en-US"/>
              <a:t>This node then uses intra-zone routing to deliver the packet</a:t>
            </a:r>
          </a:p>
          <a:p>
            <a:r>
              <a:rPr lang="en-US"/>
              <a:t>Similar to the GEDIR protocol </a:t>
            </a:r>
            <a:r>
              <a:rPr lang="en-US">
                <a:solidFill>
                  <a:schemeClr val="hlink"/>
                </a:solidFill>
              </a:rPr>
              <a:t>[Lin98]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06EA9-6B82-4A89-8ABC-5127FB6A37E3}" type="slidenum">
              <a:rPr lang="en-US"/>
              <a:pPr/>
              <a:t>78</a:t>
            </a:fld>
            <a:endParaRPr 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Anchored Geodesic Routing </a:t>
            </a:r>
            <a:r>
              <a:rPr lang="en-US">
                <a:solidFill>
                  <a:schemeClr val="hlink"/>
                </a:solidFill>
              </a:rPr>
              <a:t>[Blazevic00,Hubaux00wcnc]</a:t>
            </a:r>
            <a:endParaRPr lang="en-US"/>
          </a:p>
        </p:txBody>
      </p:sp>
      <p:sp>
        <p:nvSpPr>
          <p:cNvPr id="978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Anchors can be used to go around connectivity holes</a:t>
            </a:r>
          </a:p>
          <a:p>
            <a:endParaRPr lang="en-US"/>
          </a:p>
          <a:p>
            <a:r>
              <a:rPr lang="en-US"/>
              <a:t>Anchors are physical locations/areas. The route may be specified as a series of intermediate physical areas to be traversed to reach the destination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E361C-FF2B-430D-B154-D215E40C8284}" type="slidenum">
              <a:rPr lang="en-US"/>
              <a:pPr/>
              <a:t>79</a:t>
            </a:fld>
            <a:endParaRPr lang="en-US"/>
          </a:p>
        </p:txBody>
      </p:sp>
      <p:sp>
        <p:nvSpPr>
          <p:cNvPr id="978948" name="Freeform 4"/>
          <p:cNvSpPr>
            <a:spLocks/>
          </p:cNvSpPr>
          <p:nvPr/>
        </p:nvSpPr>
        <p:spPr bwMode="auto">
          <a:xfrm>
            <a:off x="3524250" y="4743450"/>
            <a:ext cx="3200400" cy="1828800"/>
          </a:xfrm>
          <a:custGeom>
            <a:avLst/>
            <a:gdLst/>
            <a:ahLst/>
            <a:cxnLst>
              <a:cxn ang="0">
                <a:pos x="60" y="492"/>
              </a:cxn>
              <a:cxn ang="0">
                <a:pos x="12" y="408"/>
              </a:cxn>
              <a:cxn ang="0">
                <a:pos x="504" y="0"/>
              </a:cxn>
              <a:cxn ang="0">
                <a:pos x="2016" y="516"/>
              </a:cxn>
              <a:cxn ang="0">
                <a:pos x="1572" y="1152"/>
              </a:cxn>
              <a:cxn ang="0">
                <a:pos x="768" y="1116"/>
              </a:cxn>
              <a:cxn ang="0">
                <a:pos x="396" y="1044"/>
              </a:cxn>
              <a:cxn ang="0">
                <a:pos x="84" y="1008"/>
              </a:cxn>
              <a:cxn ang="0">
                <a:pos x="0" y="864"/>
              </a:cxn>
              <a:cxn ang="0">
                <a:pos x="60" y="492"/>
              </a:cxn>
            </a:cxnLst>
            <a:rect l="0" t="0" r="r" b="b"/>
            <a:pathLst>
              <a:path w="2016" h="1152">
                <a:moveTo>
                  <a:pt x="60" y="492"/>
                </a:moveTo>
                <a:cubicBezTo>
                  <a:pt x="44" y="464"/>
                  <a:pt x="28" y="436"/>
                  <a:pt x="12" y="408"/>
                </a:cubicBezTo>
                <a:lnTo>
                  <a:pt x="504" y="0"/>
                </a:lnTo>
                <a:lnTo>
                  <a:pt x="2016" y="516"/>
                </a:lnTo>
                <a:lnTo>
                  <a:pt x="1572" y="1152"/>
                </a:lnTo>
                <a:lnTo>
                  <a:pt x="768" y="1116"/>
                </a:lnTo>
                <a:lnTo>
                  <a:pt x="396" y="1044"/>
                </a:lnTo>
                <a:lnTo>
                  <a:pt x="84" y="1008"/>
                </a:lnTo>
                <a:lnTo>
                  <a:pt x="0" y="864"/>
                </a:lnTo>
                <a:lnTo>
                  <a:pt x="60" y="492"/>
                </a:lnTo>
                <a:close/>
              </a:path>
            </a:pathLst>
          </a:custGeom>
          <a:solidFill>
            <a:schemeClr val="bg2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8949" name="Oval 5"/>
          <p:cNvSpPr>
            <a:spLocks noChangeArrowheads="1"/>
          </p:cNvSpPr>
          <p:nvPr/>
        </p:nvSpPr>
        <p:spPr bwMode="auto">
          <a:xfrm>
            <a:off x="7067550" y="516255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B</a:t>
            </a:r>
          </a:p>
        </p:txBody>
      </p:sp>
      <p:sp>
        <p:nvSpPr>
          <p:cNvPr id="978950" name="Oval 6"/>
          <p:cNvSpPr>
            <a:spLocks noChangeArrowheads="1"/>
          </p:cNvSpPr>
          <p:nvPr/>
        </p:nvSpPr>
        <p:spPr bwMode="auto">
          <a:xfrm>
            <a:off x="1162050" y="5715000"/>
            <a:ext cx="609600" cy="609600"/>
          </a:xfrm>
          <a:prstGeom prst="ellipse">
            <a:avLst/>
          </a:prstGeom>
          <a:solidFill>
            <a:srgbClr val="FFFF66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/>
              <a:t>A</a:t>
            </a:r>
          </a:p>
        </p:txBody>
      </p:sp>
      <p:sp>
        <p:nvSpPr>
          <p:cNvPr id="978951" name="Line 7"/>
          <p:cNvSpPr>
            <a:spLocks noChangeShapeType="1"/>
          </p:cNvSpPr>
          <p:nvPr/>
        </p:nvSpPr>
        <p:spPr bwMode="auto">
          <a:xfrm flipV="1">
            <a:off x="1828800" y="5524500"/>
            <a:ext cx="1333500" cy="342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8952" name="Line 8"/>
          <p:cNvSpPr>
            <a:spLocks noChangeShapeType="1"/>
          </p:cNvSpPr>
          <p:nvPr/>
        </p:nvSpPr>
        <p:spPr bwMode="auto">
          <a:xfrm flipV="1">
            <a:off x="3257550" y="4400550"/>
            <a:ext cx="100965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8953" name="Line 9"/>
          <p:cNvSpPr>
            <a:spLocks noChangeShapeType="1"/>
          </p:cNvSpPr>
          <p:nvPr/>
        </p:nvSpPr>
        <p:spPr bwMode="auto">
          <a:xfrm>
            <a:off x="4362450" y="4381500"/>
            <a:ext cx="2609850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LAR Variations: </a:t>
            </a:r>
            <a:r>
              <a:rPr lang="en-US">
                <a:solidFill>
                  <a:schemeClr val="accent1"/>
                </a:solidFill>
              </a:rPr>
              <a:t>Implicit Request Zone</a:t>
            </a:r>
            <a:endParaRPr lang="en-US"/>
          </a:p>
        </p:txBody>
      </p:sp>
      <p:sp>
        <p:nvSpPr>
          <p:cNvPr id="67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  <a:p>
            <a:r>
              <a:rPr lang="en-US"/>
              <a:t>In the previous scheme, a route request explicitly specified a request zone</a:t>
            </a:r>
          </a:p>
          <a:p>
            <a:endParaRPr lang="en-US"/>
          </a:p>
          <a:p>
            <a:r>
              <a:rPr lang="en-US">
                <a:solidFill>
                  <a:srgbClr val="FF0000"/>
                </a:solidFill>
              </a:rPr>
              <a:t>Alternative approach:</a:t>
            </a:r>
            <a:r>
              <a:rPr lang="en-US"/>
              <a:t> A node X forwards a route request received from Y if node X is deemed to be closer to the expected zone as compared to Y</a:t>
            </a:r>
          </a:p>
          <a:p>
            <a:endParaRPr lang="en-US"/>
          </a:p>
          <a:p>
            <a:r>
              <a:rPr lang="en-US"/>
              <a:t>The motivation is to attempt to bring the route request physically closer to the destination node after each forwarding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BF17A-6242-4F12-87BE-133AFE4D5F2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Protocols discussed so far find/maintain a route provided it exists</a:t>
            </a:r>
          </a:p>
          <a:p>
            <a:endParaRPr lang="en-US"/>
          </a:p>
          <a:p>
            <a:r>
              <a:rPr lang="en-US"/>
              <a:t>Some protocols attempt to ensure that a route exists by</a:t>
            </a:r>
          </a:p>
          <a:p>
            <a:pPr lvl="1"/>
            <a:r>
              <a:rPr lang="en-US"/>
              <a:t>Power Control </a:t>
            </a:r>
            <a:r>
              <a:rPr lang="en-US">
                <a:solidFill>
                  <a:schemeClr val="hlink"/>
                </a:solidFill>
              </a:rPr>
              <a:t>[Ramanathan00Infocom]</a:t>
            </a:r>
          </a:p>
          <a:p>
            <a:pPr lvl="1"/>
            <a:r>
              <a:rPr lang="en-US"/>
              <a:t>Limiting movement of hosts or forcing them to take detours</a:t>
            </a:r>
            <a:r>
              <a:rPr lang="en-US">
                <a:solidFill>
                  <a:schemeClr val="hlink"/>
                </a:solidFill>
              </a:rPr>
              <a:t> [Reuben98thesis]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8CA9C-4732-49EC-BA70-CB8DB745E36F}" type="slidenum">
              <a:rPr lang="en-US"/>
              <a:pPr/>
              <a:t>80</a:t>
            </a:fld>
            <a:endParaRPr 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 Control</a:t>
            </a:r>
          </a:p>
        </p:txBody>
      </p:sp>
      <p:sp>
        <p:nvSpPr>
          <p:cNvPr id="983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Protocols discussed so far find a route, on a </a:t>
            </a:r>
            <a:r>
              <a:rPr lang="en-US" sz="2000" i="1" dirty="0">
                <a:solidFill>
                  <a:srgbClr val="A50021"/>
                </a:solidFill>
              </a:rPr>
              <a:t>given</a:t>
            </a:r>
            <a:r>
              <a:rPr lang="en-US" sz="2000" dirty="0"/>
              <a:t> network topology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Some researchers propose </a:t>
            </a:r>
            <a:r>
              <a:rPr lang="en-US" sz="2000" i="1" dirty="0">
                <a:solidFill>
                  <a:srgbClr val="339933"/>
                </a:solidFill>
              </a:rPr>
              <a:t>controlling</a:t>
            </a:r>
            <a:r>
              <a:rPr lang="en-US" sz="2000" dirty="0"/>
              <a:t> network topology by transmission power control to yield network properties which may be desirable </a:t>
            </a:r>
            <a:r>
              <a:rPr lang="en-US" sz="2000" dirty="0">
                <a:solidFill>
                  <a:schemeClr val="hlink"/>
                </a:solidFill>
              </a:rPr>
              <a:t>[Ramanathan00Infocom]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Such approaches can significantly impact performance at several layers of protocol stack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[Wattwnhofer00Infocom]  provides a distributed mechanism for power control which allows for local decisions, but guarantees global connectivity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Each node uses a power level that ensures that the node has at least one neighbor in each </a:t>
            </a:r>
            <a:r>
              <a:rPr lang="en-US" sz="1800" i="1" dirty="0"/>
              <a:t>cone </a:t>
            </a:r>
            <a:r>
              <a:rPr lang="en-US" sz="1800" dirty="0"/>
              <a:t>with angle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/3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FB88-5F8D-43A5-BA7A-9A39AD392586}" type="slidenum">
              <a:rPr lang="en-US"/>
              <a:pPr/>
              <a:t>81</a:t>
            </a:fld>
            <a:endParaRPr 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Some Variations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7FA3B-71CA-4CC4-8C4F-D4C2B8B5A4B1}" type="slidenum">
              <a:rPr lang="en-US"/>
              <a:pPr/>
              <a:t>82</a:t>
            </a:fld>
            <a:endParaRPr 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Power-Aware </a:t>
            </a:r>
            <a:r>
              <a:rPr lang="en-US" dirty="0" smtClean="0"/>
              <a:t>Routing</a:t>
            </a:r>
            <a:endParaRPr lang="en-US" dirty="0"/>
          </a:p>
        </p:txBody>
      </p:sp>
      <p:sp>
        <p:nvSpPr>
          <p:cNvPr id="10926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891088"/>
          </a:xfrm>
        </p:spPr>
        <p:txBody>
          <a:bodyPr/>
          <a:lstStyle/>
          <a:p>
            <a:pPr>
              <a:buFont typeface="Marlett" pitchFamily="2" charset="2"/>
              <a:buNone/>
            </a:pPr>
            <a:r>
              <a:rPr lang="en-US"/>
              <a:t>Define optimization criteria as a function of energy</a:t>
            </a:r>
          </a:p>
          <a:p>
            <a:pPr>
              <a:buFont typeface="Marlett" pitchFamily="2" charset="2"/>
              <a:buNone/>
            </a:pPr>
            <a:r>
              <a:rPr lang="en-US"/>
              <a:t>consumption. </a:t>
            </a:r>
            <a:r>
              <a:rPr lang="en-US">
                <a:solidFill>
                  <a:srgbClr val="FF0000"/>
                </a:solidFill>
              </a:rPr>
              <a:t>Examples:</a:t>
            </a:r>
          </a:p>
          <a:p>
            <a:pPr>
              <a:buFont typeface="Marlett" pitchFamily="2" charset="2"/>
              <a:buNone/>
            </a:pPr>
            <a:endParaRPr lang="en-US">
              <a:solidFill>
                <a:srgbClr val="FF0000"/>
              </a:solidFill>
            </a:endParaRPr>
          </a:p>
          <a:p>
            <a:r>
              <a:rPr lang="en-US"/>
              <a:t>Minimize energy consumed per packet</a:t>
            </a:r>
          </a:p>
          <a:p>
            <a:endParaRPr lang="en-US"/>
          </a:p>
          <a:p>
            <a:r>
              <a:rPr lang="en-US"/>
              <a:t>Minimize time to network partition due to energy depletion</a:t>
            </a:r>
          </a:p>
          <a:p>
            <a:endParaRPr lang="en-US"/>
          </a:p>
          <a:p>
            <a:r>
              <a:rPr lang="en-US"/>
              <a:t>Maximize duration before a node fails due to energy depletion</a:t>
            </a:r>
            <a:endParaRPr lang="en-US" b="1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B057D8-6814-424E-BC0A-6FF98BED9E87}" type="slidenum">
              <a:rPr lang="en-US"/>
              <a:pPr/>
              <a:t>83</a:t>
            </a:fld>
            <a:endParaRPr 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Power-Aware Routing </a:t>
            </a:r>
            <a:r>
              <a:rPr lang="en-US">
                <a:solidFill>
                  <a:schemeClr val="hlink"/>
                </a:solidFill>
              </a:rPr>
              <a:t>[Singh98Mobicom]</a:t>
            </a:r>
            <a:endParaRPr lang="en-US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Assign a weigh to each link</a:t>
            </a:r>
          </a:p>
          <a:p>
            <a:endParaRPr lang="en-US"/>
          </a:p>
          <a:p>
            <a:r>
              <a:rPr lang="en-US"/>
              <a:t>Weight of a link may be a function of energy consumed when transmitting a packet on that link, as well as the residual energy level</a:t>
            </a:r>
          </a:p>
          <a:p>
            <a:pPr lvl="1"/>
            <a:r>
              <a:rPr lang="en-US"/>
              <a:t>low residual energy level may correspond to a high cost</a:t>
            </a:r>
          </a:p>
          <a:p>
            <a:pPr lvl="1"/>
            <a:endParaRPr lang="en-US"/>
          </a:p>
          <a:p>
            <a:r>
              <a:rPr lang="en-US"/>
              <a:t>Prefer a route with the smallest aggregate weight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AFDF6-D1A7-4002-9A90-9B11F183B68B}" type="slidenum">
              <a:rPr lang="en-US"/>
              <a:pPr/>
              <a:t>84</a:t>
            </a:fld>
            <a:endParaRPr 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Power-Aware Routing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arlett" pitchFamily="2" charset="2"/>
              <a:buNone/>
            </a:pPr>
            <a:r>
              <a:rPr lang="en-US"/>
              <a:t>Possible modification to DSR to make it power aware (for simplicity, assume no route caching):</a:t>
            </a:r>
          </a:p>
          <a:p>
            <a:pPr>
              <a:lnSpc>
                <a:spcPct val="90000"/>
              </a:lnSpc>
              <a:buFont typeface="Marlett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Route Requests aggregate the weights of all traversed links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Destination responds with a Route Reply to a Route Request if</a:t>
            </a:r>
          </a:p>
          <a:p>
            <a:pPr lvl="1">
              <a:lnSpc>
                <a:spcPct val="90000"/>
              </a:lnSpc>
            </a:pPr>
            <a:r>
              <a:rPr lang="en-US"/>
              <a:t>it is the first RREQ with a given (“current”) sequence number, or</a:t>
            </a:r>
          </a:p>
          <a:p>
            <a:pPr lvl="1">
              <a:lnSpc>
                <a:spcPct val="90000"/>
              </a:lnSpc>
            </a:pPr>
            <a:r>
              <a:rPr lang="en-US"/>
              <a:t>its weight is smaller than all other RREQs received with the current sequence number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 lvl="1">
              <a:lnSpc>
                <a:spcPct val="90000"/>
              </a:lnSpc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A3FA1-2F4B-497A-B708-3B037104FEE8}" type="slidenum">
              <a:rPr lang="en-US"/>
              <a:pPr/>
              <a:t>85</a:t>
            </a:fld>
            <a:endParaRPr 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Signal Stability Based Adaptive Routing (SSA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95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Similar to DSR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 node X re-broadcasts a Route Request received from Y only if the (X,Y) link is deemed to have a </a:t>
            </a:r>
            <a:r>
              <a:rPr lang="en-US" i="1">
                <a:solidFill>
                  <a:srgbClr val="339933"/>
                </a:solidFill>
              </a:rPr>
              <a:t>strong signal stability</a:t>
            </a:r>
          </a:p>
          <a:p>
            <a:pPr>
              <a:lnSpc>
                <a:spcPct val="90000"/>
              </a:lnSpc>
            </a:pPr>
            <a:endParaRPr lang="en-US" i="1">
              <a:solidFill>
                <a:srgbClr val="339933"/>
              </a:solidFill>
            </a:endParaRPr>
          </a:p>
          <a:p>
            <a:pPr>
              <a:lnSpc>
                <a:spcPct val="90000"/>
              </a:lnSpc>
            </a:pPr>
            <a:r>
              <a:rPr lang="en-US"/>
              <a:t>Signal stability is evaluated as a moving average of the signal strength of packets received on the link in recent past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An alternative approach would be to assign a cost as a function of signal stability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C457-F114-47ED-911D-605032587D2C}" type="slidenum">
              <a:rPr lang="en-US"/>
              <a:pPr/>
              <a:t>86</a:t>
            </a:fld>
            <a:endParaRPr lang="en-US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Associatively-Based </a:t>
            </a:r>
            <a:r>
              <a:rPr lang="en-US" dirty="0"/>
              <a:t>Routing (ABR)</a:t>
            </a:r>
            <a:br>
              <a:rPr lang="en-US" dirty="0"/>
            </a:br>
            <a:endParaRPr lang="en-US" dirty="0"/>
          </a:p>
        </p:txBody>
      </p:sp>
      <p:sp>
        <p:nvSpPr>
          <p:cNvPr id="10967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Only links that have been stable for some minimum duration are utilized</a:t>
            </a:r>
          </a:p>
          <a:p>
            <a:pPr lvl="1"/>
            <a:r>
              <a:rPr lang="en-US">
                <a:solidFill>
                  <a:srgbClr val="339933"/>
                </a:solidFill>
              </a:rPr>
              <a:t>motivation</a:t>
            </a:r>
            <a:r>
              <a:rPr lang="en-US"/>
              <a:t>: If a link has been stable beyond some minimum threshold, it is likely to be stable for a longer interval. If it has not been stable longer than the threshold, then it may soon break (could be a </a:t>
            </a:r>
            <a:r>
              <a:rPr lang="en-US" i="1">
                <a:solidFill>
                  <a:srgbClr val="A50021"/>
                </a:solidFill>
              </a:rPr>
              <a:t>transient</a:t>
            </a:r>
            <a:r>
              <a:rPr lang="en-US"/>
              <a:t> link)</a:t>
            </a:r>
          </a:p>
          <a:p>
            <a:pPr lvl="1"/>
            <a:endParaRPr lang="en-US"/>
          </a:p>
          <a:p>
            <a:r>
              <a:rPr lang="en-US">
                <a:solidFill>
                  <a:srgbClr val="339933"/>
                </a:solidFill>
              </a:rPr>
              <a:t>A</a:t>
            </a:r>
            <a:r>
              <a:rPr lang="en-US" i="1">
                <a:solidFill>
                  <a:srgbClr val="339933"/>
                </a:solidFill>
              </a:rPr>
              <a:t>ssociation stability</a:t>
            </a:r>
            <a:r>
              <a:rPr lang="en-US"/>
              <a:t> determined for each link</a:t>
            </a:r>
          </a:p>
          <a:p>
            <a:pPr lvl="1"/>
            <a:r>
              <a:rPr lang="en-US"/>
              <a:t>measures duration for which the link has been stable</a:t>
            </a:r>
          </a:p>
          <a:p>
            <a:pPr lvl="1"/>
            <a:endParaRPr lang="en-US"/>
          </a:p>
          <a:p>
            <a:r>
              <a:rPr lang="en-US"/>
              <a:t>Prefer paths with high aggregate association stability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096D-7C56-4BA2-AABB-9C84757DB1D4}" type="slidenum">
              <a:rPr lang="en-US"/>
              <a:pPr/>
              <a:t>87</a:t>
            </a:fld>
            <a:endParaRPr lang="en-US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Geography Adaptive </a:t>
            </a:r>
            <a:r>
              <a:rPr lang="en-US" dirty="0" smtClean="0"/>
              <a:t>Fidelity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1097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Each node associates itself with a square in a </a:t>
            </a:r>
            <a:r>
              <a:rPr lang="en-US" i="1"/>
              <a:t>virtual grid</a:t>
            </a:r>
          </a:p>
          <a:p>
            <a:endParaRPr lang="en-US"/>
          </a:p>
          <a:p>
            <a:r>
              <a:rPr lang="en-US"/>
              <a:t>Node in each grid square coordinate to determine who will sleep and how long</a:t>
            </a:r>
          </a:p>
          <a:p>
            <a:pPr>
              <a:buFont typeface="Marlett" pitchFamily="2" charset="2"/>
              <a:buNone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054F-1C83-4347-AAED-930B1E81B2FD}" type="slidenum">
              <a:rPr lang="en-US"/>
              <a:pPr/>
              <a:t>88</a:t>
            </a:fld>
            <a:endParaRPr lang="en-US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Preemptive </a:t>
            </a:r>
            <a:r>
              <a:rPr lang="en-US" dirty="0" smtClean="0"/>
              <a:t>Routing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1112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Add some proactivity to reactive routing protocols such as DSR and AODV</a:t>
            </a:r>
          </a:p>
          <a:p>
            <a:endParaRPr lang="en-US"/>
          </a:p>
          <a:p>
            <a:r>
              <a:rPr lang="en-US"/>
              <a:t>Route discovery initiated when it appears that an active route will break in the near future</a:t>
            </a:r>
          </a:p>
          <a:p>
            <a:endParaRPr lang="en-US"/>
          </a:p>
          <a:p>
            <a:r>
              <a:rPr lang="en-US"/>
              <a:t>Initiating route discover </a:t>
            </a:r>
            <a:r>
              <a:rPr lang="en-US" i="1">
                <a:solidFill>
                  <a:schemeClr val="accent1"/>
                </a:solidFill>
              </a:rPr>
              <a:t>before</a:t>
            </a:r>
            <a:r>
              <a:rPr lang="en-US"/>
              <a:t> existing route breaks reduces discovery latency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FD56-F1B7-47B5-BEC0-1ACB3D8BED43}" type="slidenum">
              <a:rPr lang="en-US"/>
              <a:pPr/>
              <a:t>89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Location-Aided Routing</a:t>
            </a:r>
          </a:p>
        </p:txBody>
      </p:sp>
      <p:sp>
        <p:nvSpPr>
          <p:cNvPr id="1037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The basic proposal assumes that, </a:t>
            </a:r>
            <a:r>
              <a:rPr lang="en-US" i="1">
                <a:solidFill>
                  <a:srgbClr val="A50021"/>
                </a:solidFill>
              </a:rPr>
              <a:t>initially,</a:t>
            </a:r>
            <a:r>
              <a:rPr lang="en-US"/>
              <a:t> location information for node X becomes known to Y only during a route discovery</a:t>
            </a:r>
          </a:p>
          <a:p>
            <a:r>
              <a:rPr lang="en-US"/>
              <a:t>This location information is used for a future route discovery</a:t>
            </a:r>
          </a:p>
          <a:p>
            <a:pPr lvl="1"/>
            <a:r>
              <a:rPr lang="en-US"/>
              <a:t>Each route discovery yields more updated information which is used for the next discovery</a:t>
            </a:r>
          </a:p>
          <a:p>
            <a:pPr>
              <a:buFont typeface="Marlett" pitchFamily="2" charset="2"/>
              <a:buNone/>
            </a:pPr>
            <a:r>
              <a:rPr lang="en-US" b="1"/>
              <a:t>Variations</a:t>
            </a:r>
          </a:p>
          <a:p>
            <a:r>
              <a:rPr lang="en-US"/>
              <a:t>Location information can also be piggybacked on any message from Y to X</a:t>
            </a:r>
          </a:p>
          <a:p>
            <a:r>
              <a:rPr lang="en-US"/>
              <a:t>Y may also proactively distribute its location information</a:t>
            </a:r>
          </a:p>
          <a:p>
            <a:pPr lvl="1"/>
            <a:r>
              <a:rPr lang="en-US"/>
              <a:t>Similar to other protocols discussed later (e.g., DREAM, GLS)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2CFE-C799-4BEF-8B76-DDB1B032A86F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4348</Words>
  <Application>Microsoft Office PowerPoint</Application>
  <PresentationFormat>On-screen Show (4:3)</PresentationFormat>
  <Paragraphs>971</Paragraphs>
  <Slides>89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90" baseType="lpstr">
      <vt:lpstr>Flow</vt:lpstr>
      <vt:lpstr>Location-Aided Routing (LAR)</vt:lpstr>
      <vt:lpstr>Location-Aided Routing (LAR)</vt:lpstr>
      <vt:lpstr>Expected Zone in LAR</vt:lpstr>
      <vt:lpstr>Request Zone in LAR</vt:lpstr>
      <vt:lpstr>LAR</vt:lpstr>
      <vt:lpstr>LAR</vt:lpstr>
      <vt:lpstr>LAR Variations: Adaptive Request Zone</vt:lpstr>
      <vt:lpstr>LAR Variations: Implicit Request Zone</vt:lpstr>
      <vt:lpstr>Location-Aided Routing</vt:lpstr>
      <vt:lpstr>Location Aided Routing (LAR)</vt:lpstr>
      <vt:lpstr>Slide 11</vt:lpstr>
      <vt:lpstr>Distance Routing Effect Algorithm for Mobility (DREAM) [Basagni98Mobicom]</vt:lpstr>
      <vt:lpstr>Distance Routing Effect Algorithm for Mobility (DREAM)</vt:lpstr>
      <vt:lpstr>Distance Routing Effect Algorithm for Mobility (DREAM)</vt:lpstr>
      <vt:lpstr>Relative Distance Micro-Discovery Routing (RDMAR)</vt:lpstr>
      <vt:lpstr>Geographic Distance Routing (GEDIR)</vt:lpstr>
      <vt:lpstr>Geographic Distance Routing (GEDIR)</vt:lpstr>
      <vt:lpstr>Broadcast Storm Problem</vt:lpstr>
      <vt:lpstr>Broadcast Storm Problem</vt:lpstr>
      <vt:lpstr>Solutions for Broadcast Storm</vt:lpstr>
      <vt:lpstr>Solutions for Broadcast Storms</vt:lpstr>
      <vt:lpstr>Summary: Broadcast Storm Problem</vt:lpstr>
      <vt:lpstr>Ad Hoc On-Demand Distance Vector Routing (AODV) [Perkins99Wmcsa]</vt:lpstr>
      <vt:lpstr>AODV</vt:lpstr>
      <vt:lpstr>Route Requests in AODV</vt:lpstr>
      <vt:lpstr>Route Requests in AODV</vt:lpstr>
      <vt:lpstr>Route Requests in AODV</vt:lpstr>
      <vt:lpstr>Reverse Path Setup in AODV</vt:lpstr>
      <vt:lpstr>Reverse Path Setup in AODV</vt:lpstr>
      <vt:lpstr>Reverse Path Setup in AODV</vt:lpstr>
      <vt:lpstr>Route Reply in AODV</vt:lpstr>
      <vt:lpstr>Route Reply in AODV</vt:lpstr>
      <vt:lpstr>Forward Path Setup in AODV</vt:lpstr>
      <vt:lpstr>Data Delivery in AODV</vt:lpstr>
      <vt:lpstr>Timeouts</vt:lpstr>
      <vt:lpstr>Link Failure Reporting</vt:lpstr>
      <vt:lpstr>Route Error</vt:lpstr>
      <vt:lpstr>Destination Sequence Number</vt:lpstr>
      <vt:lpstr>Link Failure Detection</vt:lpstr>
      <vt:lpstr>Why Sequence Numbers in AODV</vt:lpstr>
      <vt:lpstr>Why Sequence Numbers in AODV</vt:lpstr>
      <vt:lpstr>Summary: AODV</vt:lpstr>
      <vt:lpstr>So far ...</vt:lpstr>
      <vt:lpstr>Temporally-Ordered Routing Algorithm (TORA) [Park97Infocom]</vt:lpstr>
      <vt:lpstr>Partition Detection in TORA</vt:lpstr>
      <vt:lpstr>Partition Detection in TORA</vt:lpstr>
      <vt:lpstr>Partition Detection in TORA</vt:lpstr>
      <vt:lpstr>Partition Detection in TORA</vt:lpstr>
      <vt:lpstr>Partition Detection in TORA</vt:lpstr>
      <vt:lpstr>Partition Detection in TORA</vt:lpstr>
      <vt:lpstr>Partition Detection in TORA</vt:lpstr>
      <vt:lpstr>Partition Detection in TORA</vt:lpstr>
      <vt:lpstr>TORA</vt:lpstr>
      <vt:lpstr>TORA Design Decision</vt:lpstr>
      <vt:lpstr>So far ...</vt:lpstr>
      <vt:lpstr>Proactive Protocols</vt:lpstr>
      <vt:lpstr>Link State Routing</vt:lpstr>
      <vt:lpstr>Optimized Link State Routing (OLSR)</vt:lpstr>
      <vt:lpstr>Optimized Link State Routing (OLSR)</vt:lpstr>
      <vt:lpstr>Optimized Link State Routing (OLSR)</vt:lpstr>
      <vt:lpstr>Optimized Link State Routing (OLSR)</vt:lpstr>
      <vt:lpstr>OLSR</vt:lpstr>
      <vt:lpstr>Destination-Sequenced Distance-Vector (DSDV) [Perkins94Sigcomm]</vt:lpstr>
      <vt:lpstr>Destination-Sequenced Distance-Vector (DSDV)</vt:lpstr>
      <vt:lpstr>Destination-Sequenced Distance-Vector (DSDV)</vt:lpstr>
      <vt:lpstr>Hybrid Protocols</vt:lpstr>
      <vt:lpstr>Zone Routing Protocol (ZRP) [Haas98]</vt:lpstr>
      <vt:lpstr>ZRP</vt:lpstr>
      <vt:lpstr>ZRP</vt:lpstr>
      <vt:lpstr>ZRP: Example with Zone Radius = d = 2</vt:lpstr>
      <vt:lpstr>ZRP: Example with d = 2</vt:lpstr>
      <vt:lpstr>ZRP: Example with d = 2</vt:lpstr>
      <vt:lpstr>Landmark Routing (LANMAR) for MANET with Group Mobility</vt:lpstr>
      <vt:lpstr>LANMAR Routing to Nodes Within Scope</vt:lpstr>
      <vt:lpstr>LANMAR Routing to Nodes Outside Scope</vt:lpstr>
      <vt:lpstr>LANMAR Routing to Nodes Outside Scope</vt:lpstr>
      <vt:lpstr>Slide 77</vt:lpstr>
      <vt:lpstr>Geodesic Routing Without Anchors</vt:lpstr>
      <vt:lpstr>Anchored Geodesic Routing [Blazevic00,Hubaux00wcnc]</vt:lpstr>
      <vt:lpstr>Routing</vt:lpstr>
      <vt:lpstr>Power Control</vt:lpstr>
      <vt:lpstr>Some Variations</vt:lpstr>
      <vt:lpstr>Power-Aware Routing</vt:lpstr>
      <vt:lpstr>Power-Aware Routing [Singh98Mobicom]</vt:lpstr>
      <vt:lpstr>Power-Aware Routing</vt:lpstr>
      <vt:lpstr>Signal Stability Based Adaptive Routing (SSA)</vt:lpstr>
      <vt:lpstr>Associatively-Based Routing (ABR) </vt:lpstr>
      <vt:lpstr>Geography Adaptive Fidelity</vt:lpstr>
      <vt:lpstr>Preemptive Routing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Ad Hoc Networks Routing</dc:title>
  <dc:creator>Mak khattak</dc:creator>
  <cp:lastModifiedBy>MuaZzam KhaTTak</cp:lastModifiedBy>
  <cp:revision>9</cp:revision>
  <dcterms:created xsi:type="dcterms:W3CDTF">2013-03-25T11:54:16Z</dcterms:created>
  <dcterms:modified xsi:type="dcterms:W3CDTF">2013-11-08T07:14:44Z</dcterms:modified>
</cp:coreProperties>
</file>