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3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70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872D1B-9B51-5537-743B-048E0B4074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D2B2CA7-242E-3500-56BF-A3A68B0A2E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B185CD-BEFC-A43D-26A1-B307772C2B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924BD-D973-4B4E-95EB-53463066901C}" type="datetimeFigureOut">
              <a:rPr lang="en-ID" smtClean="0"/>
              <a:t>29/03/2024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ECA638-A2A3-255F-64EE-FFDC9E5BB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E0BAC6-85D8-8608-B6E6-CD1F50C05A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22312-D202-48BD-843B-738D79D89DE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83316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C78A04-1FA7-867A-31AF-C2D28368D3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C8EF4BF-26D0-58D3-2D17-695FBCE26C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8B2476-BEFC-E1E1-6404-94CF9767D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924BD-D973-4B4E-95EB-53463066901C}" type="datetimeFigureOut">
              <a:rPr lang="en-ID" smtClean="0"/>
              <a:t>29/03/2024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387873-8183-2EBA-EA87-09A54CB7D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DC9556-45FE-8815-E034-F497787481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22312-D202-48BD-843B-738D79D89DE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41340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AAE9B55-2B4C-B88C-F563-9E351883B5B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C9A260F-AAF9-9C15-6AAD-3E17EDC3AD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F326B2-4017-4A78-B481-459AE176D5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924BD-D973-4B4E-95EB-53463066901C}" type="datetimeFigureOut">
              <a:rPr lang="en-ID" smtClean="0"/>
              <a:t>29/03/2024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83CEEC-E906-0159-A5AD-CD2EF8DA28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2F2D24-2EB8-1B71-0937-CD2EE31FF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22312-D202-48BD-843B-738D79D89DE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34675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ABF61-C2D3-9EE0-F611-F7F4A311F7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1F2772-D97B-D04C-726E-A7A80FC39F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207E9D-485C-06C1-BC82-221FAD1011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924BD-D973-4B4E-95EB-53463066901C}" type="datetimeFigureOut">
              <a:rPr lang="en-ID" smtClean="0"/>
              <a:t>29/03/2024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C6BEC9-AD52-32FC-02C8-90ED7D53A2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F93712-6FEE-95BD-ADBC-8C11D6FF2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22312-D202-48BD-843B-738D79D89DE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800020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B828E4-A3FB-245A-DA7A-C235C3250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9007EC-5F21-943D-D6FC-15143890EA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E82D76-C81D-5F1B-2D4B-5B8C50B2A9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924BD-D973-4B4E-95EB-53463066901C}" type="datetimeFigureOut">
              <a:rPr lang="en-ID" smtClean="0"/>
              <a:t>29/03/2024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488E6F-2443-8832-CBD8-6AA5321A4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256C96-BEC1-27F6-FB88-56361E36F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22312-D202-48BD-843B-738D79D89DE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600021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36B17E-6B89-5767-06CD-D9B6F5D8EB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B545D6-124C-533D-3FA3-DF11F6E26D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AF0775-68BC-DECA-451C-277B25D82A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01EB09-8B3C-D8A7-E2AF-1A3CDC8398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924BD-D973-4B4E-95EB-53463066901C}" type="datetimeFigureOut">
              <a:rPr lang="en-ID" smtClean="0"/>
              <a:t>29/03/2024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1B44A0-D1C4-E9F1-A3C6-9C6E129A1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14C2DD-5DB5-1CA9-C719-2EF28031E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22312-D202-48BD-843B-738D79D89DE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433543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312842-EE33-6ADD-1160-B70816C924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1E0C72-5676-AD5B-E96D-500843CC12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D53C78C-04DA-0B57-ECB1-6FE1B1F9BD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C9B8F5-84BB-706B-A03C-B5CE1E7F0C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0A391C-3DD2-3DBA-589E-09F6F8E36E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C8DF1E1-C4AD-CA3C-6E3A-187D3888C4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924BD-D973-4B4E-95EB-53463066901C}" type="datetimeFigureOut">
              <a:rPr lang="en-ID" smtClean="0"/>
              <a:t>29/03/2024</a:t>
            </a:fld>
            <a:endParaRPr lang="en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002AEDD-BF3F-84AC-00E5-7C0067FE3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78E6849-54A5-C9AF-2EBB-C987E2651D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22312-D202-48BD-843B-738D79D89DE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68101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DAE950-E0FE-CCB4-27F7-A80F977E84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3B04E3-544A-3EEA-BAF7-E5F933A8A8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924BD-D973-4B4E-95EB-53463066901C}" type="datetimeFigureOut">
              <a:rPr lang="en-ID" smtClean="0"/>
              <a:t>29/03/2024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3CFE828-94D0-A3E1-A518-3CBA4BB8E1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2B2CAF3-33A9-B0D0-E9A7-23B342A16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22312-D202-48BD-843B-738D79D89DE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80275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1070F78-CAAB-6123-20A5-9FA4BA3A16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924BD-D973-4B4E-95EB-53463066901C}" type="datetimeFigureOut">
              <a:rPr lang="en-ID" smtClean="0"/>
              <a:t>29/03/2024</a:t>
            </a:fld>
            <a:endParaRPr lang="en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9AFB504-FD20-2C15-18F9-8F8084A9F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5943A7-2A1C-D661-EA48-9F9C92A8F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22312-D202-48BD-843B-738D79D89DE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19062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403E2F-F165-B31C-40C0-64CB4A7BE7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C60270-6CB7-480E-729C-F36610C486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81E765-DF93-EB62-7A35-63EA1EE106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6553AA-D99B-EF09-8C3E-079F34B8CC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924BD-D973-4B4E-95EB-53463066901C}" type="datetimeFigureOut">
              <a:rPr lang="en-ID" smtClean="0"/>
              <a:t>29/03/2024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D578E1-94D8-1B8A-A1CB-3C49ED85E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8834F8-2F8E-47B6-82EE-009115B48A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22312-D202-48BD-843B-738D79D89DE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9664298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4CA8ED-FCD5-2CFF-7A91-7BFAFD3A1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158A53E-8FDC-8417-EDB1-77FB801179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3EC08A-859C-6E98-0AAB-40A519F0BF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68C53F-BCF0-2A9C-E762-3FA2789D8E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924BD-D973-4B4E-95EB-53463066901C}" type="datetimeFigureOut">
              <a:rPr lang="en-ID" smtClean="0"/>
              <a:t>29/03/2024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6E8FC4-191C-BA2D-97E4-5B3736113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8537FA-33AC-2CE3-27F0-493D3E727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22312-D202-48BD-843B-738D79D89DE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85212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7E7C8D0-FB25-EAB4-AB2A-74459A608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82275B-3300-C2E2-CB6B-11C77C7617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7D5B84-9E89-602D-1E15-0B8E0F8697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6924BD-D973-4B4E-95EB-53463066901C}" type="datetimeFigureOut">
              <a:rPr lang="en-ID" smtClean="0"/>
              <a:t>29/03/2024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D477B5-C41F-4335-749E-C9AC3F7DE4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0581E9-494E-5A05-09E1-57D9B13418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922312-D202-48BD-843B-738D79D89DE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600850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51B55-CF95-1DA1-99E7-BB57B4C321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3226117"/>
          </a:xfrm>
        </p:spPr>
        <p:txBody>
          <a:bodyPr>
            <a:normAutofit/>
          </a:bodyPr>
          <a:lstStyle/>
          <a:p>
            <a:r>
              <a:rPr lang="en-ID" sz="7200" dirty="0"/>
              <a:t>Cara </a:t>
            </a:r>
            <a:r>
              <a:rPr lang="en-ID" sz="7200" dirty="0" err="1"/>
              <a:t>Mudah</a:t>
            </a:r>
            <a:r>
              <a:rPr lang="en-ID" sz="7200" dirty="0"/>
              <a:t> Menyusun </a:t>
            </a:r>
            <a:r>
              <a:rPr lang="en-ID" sz="7200" dirty="0" err="1"/>
              <a:t>Materi</a:t>
            </a:r>
            <a:r>
              <a:rPr lang="en-ID" sz="7200" dirty="0"/>
              <a:t> </a:t>
            </a:r>
            <a:r>
              <a:rPr lang="en-ID" sz="7200" dirty="0" err="1"/>
              <a:t>Esensial</a:t>
            </a:r>
            <a:r>
              <a:rPr lang="en-ID" sz="7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074394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296266-D7DC-4750-FA14-7DC5CB57DD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D" sz="4800" b="1" dirty="0" err="1"/>
              <a:t>Relevansi</a:t>
            </a:r>
            <a:endParaRPr lang="en-ID" sz="48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438537-BDC7-84DB-D16A-6C10267632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ID" sz="4000" dirty="0" err="1"/>
              <a:t>Berarti</a:t>
            </a:r>
            <a:r>
              <a:rPr lang="en-ID" sz="4000" dirty="0"/>
              <a:t> </a:t>
            </a:r>
            <a:r>
              <a:rPr lang="en-ID" sz="4000" dirty="0" err="1"/>
              <a:t>berhubungan</a:t>
            </a:r>
            <a:r>
              <a:rPr lang="en-ID" sz="4000" dirty="0"/>
              <a:t> </a:t>
            </a:r>
            <a:r>
              <a:rPr lang="en-ID" sz="4000" dirty="0" err="1"/>
              <a:t>satu</a:t>
            </a:r>
            <a:r>
              <a:rPr lang="en-ID" sz="4000" dirty="0"/>
              <a:t> </a:t>
            </a:r>
            <a:r>
              <a:rPr lang="en-ID" sz="4000" dirty="0" err="1"/>
              <a:t>sama</a:t>
            </a:r>
            <a:r>
              <a:rPr lang="en-ID" sz="4000" dirty="0"/>
              <a:t> lain. </a:t>
            </a:r>
          </a:p>
          <a:p>
            <a:pPr marL="0" indent="0">
              <a:buNone/>
            </a:pPr>
            <a:r>
              <a:rPr lang="en-ID" sz="4000" dirty="0" err="1"/>
              <a:t>Relevansi</a:t>
            </a:r>
            <a:r>
              <a:rPr lang="en-ID" sz="4000" dirty="0"/>
              <a:t> </a:t>
            </a:r>
            <a:r>
              <a:rPr lang="en-ID" sz="4000" dirty="0" err="1"/>
              <a:t>ini</a:t>
            </a:r>
            <a:r>
              <a:rPr lang="en-ID" sz="4000" dirty="0"/>
              <a:t> </a:t>
            </a:r>
            <a:r>
              <a:rPr lang="en-ID" sz="4000" dirty="0" err="1"/>
              <a:t>bisa</a:t>
            </a:r>
            <a:r>
              <a:rPr lang="en-ID" sz="4000" dirty="0"/>
              <a:t> </a:t>
            </a:r>
            <a:r>
              <a:rPr lang="en-ID" sz="4000" dirty="0" err="1"/>
              <a:t>ditinjau</a:t>
            </a:r>
            <a:r>
              <a:rPr lang="en-ID" sz="4000" dirty="0"/>
              <a:t> </a:t>
            </a:r>
            <a:r>
              <a:rPr lang="en-ID" sz="4000" dirty="0" err="1"/>
              <a:t>dari</a:t>
            </a:r>
            <a:r>
              <a:rPr lang="en-ID" sz="4000" dirty="0"/>
              <a:t> dua </a:t>
            </a:r>
            <a:r>
              <a:rPr lang="en-ID" sz="4000" dirty="0" err="1"/>
              <a:t>hal</a:t>
            </a:r>
            <a:r>
              <a:rPr lang="en-ID" sz="4000" dirty="0"/>
              <a:t>, </a:t>
            </a:r>
          </a:p>
          <a:p>
            <a:pPr marL="538163" indent="-538163">
              <a:buNone/>
            </a:pPr>
            <a:r>
              <a:rPr lang="en-ID" sz="4000" dirty="0"/>
              <a:t>1. </a:t>
            </a:r>
            <a:r>
              <a:rPr lang="en-ID" sz="4000" dirty="0" err="1"/>
              <a:t>Pertama</a:t>
            </a:r>
            <a:r>
              <a:rPr lang="en-ID" sz="4000" dirty="0"/>
              <a:t>, </a:t>
            </a:r>
            <a:r>
              <a:rPr lang="en-ID" sz="4000" dirty="0" err="1"/>
              <a:t>materi</a:t>
            </a:r>
            <a:r>
              <a:rPr lang="en-ID" sz="4000" dirty="0"/>
              <a:t> pada KD </a:t>
            </a:r>
            <a:r>
              <a:rPr lang="en-ID" sz="4000" dirty="0" err="1"/>
              <a:t>tertentu</a:t>
            </a:r>
            <a:r>
              <a:rPr lang="en-ID" sz="4000" dirty="0"/>
              <a:t> </a:t>
            </a:r>
            <a:r>
              <a:rPr lang="en-ID" sz="4000" dirty="0" err="1"/>
              <a:t>berhubungan</a:t>
            </a:r>
            <a:r>
              <a:rPr lang="en-ID" sz="4000" dirty="0"/>
              <a:t> </a:t>
            </a:r>
            <a:r>
              <a:rPr lang="en-ID" sz="4000" dirty="0" err="1"/>
              <a:t>dengan</a:t>
            </a:r>
            <a:r>
              <a:rPr lang="en-ID" sz="4000" dirty="0"/>
              <a:t> </a:t>
            </a:r>
            <a:r>
              <a:rPr lang="en-ID" sz="4000" dirty="0" err="1"/>
              <a:t>materi</a:t>
            </a:r>
            <a:r>
              <a:rPr lang="en-ID" sz="4000" dirty="0"/>
              <a:t> pada </a:t>
            </a:r>
            <a:r>
              <a:rPr lang="en-ID" sz="4000" b="1" dirty="0"/>
              <a:t>KD </a:t>
            </a:r>
            <a:r>
              <a:rPr lang="en-ID" sz="4000" b="1" dirty="0" err="1"/>
              <a:t>lainnya</a:t>
            </a:r>
            <a:endParaRPr lang="en-ID" sz="4000" b="1" dirty="0"/>
          </a:p>
          <a:p>
            <a:pPr marL="538163" indent="-538163">
              <a:buNone/>
            </a:pPr>
            <a:r>
              <a:rPr lang="en-ID" sz="4000" dirty="0"/>
              <a:t>2. </a:t>
            </a:r>
            <a:r>
              <a:rPr lang="en-ID" sz="4000" dirty="0" err="1"/>
              <a:t>Kedua</a:t>
            </a:r>
            <a:r>
              <a:rPr lang="en-ID" sz="4000" dirty="0"/>
              <a:t>, </a:t>
            </a:r>
            <a:r>
              <a:rPr lang="en-ID" sz="4000" dirty="0" err="1"/>
              <a:t>materi</a:t>
            </a:r>
            <a:r>
              <a:rPr lang="en-ID" sz="4000" dirty="0"/>
              <a:t> pada KD </a:t>
            </a:r>
            <a:r>
              <a:rPr lang="en-ID" sz="4000" dirty="0" err="1"/>
              <a:t>tertentu</a:t>
            </a:r>
            <a:r>
              <a:rPr lang="en-ID" sz="4000" dirty="0"/>
              <a:t> </a:t>
            </a:r>
            <a:r>
              <a:rPr lang="en-ID" sz="4000" dirty="0" err="1"/>
              <a:t>berhubungan</a:t>
            </a:r>
            <a:r>
              <a:rPr lang="en-ID" sz="4000" dirty="0"/>
              <a:t> </a:t>
            </a:r>
            <a:r>
              <a:rPr lang="en-ID" sz="4000" dirty="0" err="1"/>
              <a:t>dengan</a:t>
            </a:r>
            <a:r>
              <a:rPr lang="en-ID" sz="4000" dirty="0"/>
              <a:t> </a:t>
            </a:r>
            <a:r>
              <a:rPr lang="en-ID" sz="4000" dirty="0" err="1"/>
              <a:t>materi</a:t>
            </a:r>
            <a:r>
              <a:rPr lang="en-ID" sz="4000" dirty="0"/>
              <a:t> pada </a:t>
            </a:r>
            <a:r>
              <a:rPr lang="en-ID" sz="4000" b="1" dirty="0" err="1"/>
              <a:t>mata</a:t>
            </a:r>
            <a:r>
              <a:rPr lang="en-ID" sz="4000" b="1" dirty="0"/>
              <a:t> </a:t>
            </a:r>
            <a:r>
              <a:rPr lang="en-ID" sz="4000" b="1" dirty="0" err="1"/>
              <a:t>pelajaran</a:t>
            </a:r>
            <a:r>
              <a:rPr lang="en-ID" sz="4000" b="1" dirty="0"/>
              <a:t> </a:t>
            </a:r>
            <a:r>
              <a:rPr lang="en-ID" sz="4000" b="1" dirty="0" err="1"/>
              <a:t>lainnya</a:t>
            </a:r>
            <a:endParaRPr lang="en-ID" sz="4000" b="1" dirty="0"/>
          </a:p>
        </p:txBody>
      </p:sp>
    </p:spTree>
    <p:extLst>
      <p:ext uri="{BB962C8B-B14F-4D97-AF65-F5344CB8AC3E}">
        <p14:creationId xmlns:p14="http://schemas.microsoft.com/office/powerpoint/2010/main" val="20819503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C0262F-15F4-D2CB-64B3-939221F962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6222"/>
            <a:ext cx="10515600" cy="1325563"/>
          </a:xfrm>
        </p:spPr>
        <p:txBody>
          <a:bodyPr/>
          <a:lstStyle/>
          <a:p>
            <a:r>
              <a:rPr lang="en-ID" b="1" dirty="0" err="1"/>
              <a:t>Keterpakaian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2D355B-8946-885A-A664-1A59F69895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81785"/>
            <a:ext cx="105156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ID" sz="3600" dirty="0" err="1"/>
              <a:t>Materi</a:t>
            </a:r>
            <a:r>
              <a:rPr lang="en-ID" sz="3600" dirty="0"/>
              <a:t> pada KD </a:t>
            </a:r>
            <a:r>
              <a:rPr lang="en-ID" sz="3600" dirty="0" err="1"/>
              <a:t>tersebut</a:t>
            </a:r>
            <a:r>
              <a:rPr lang="en-ID" sz="3600" dirty="0"/>
              <a:t> </a:t>
            </a:r>
            <a:r>
              <a:rPr lang="en-ID" sz="3600" dirty="0" err="1"/>
              <a:t>memiliki</a:t>
            </a:r>
            <a:r>
              <a:rPr lang="en-ID" sz="3600" dirty="0"/>
              <a:t> </a:t>
            </a:r>
            <a:r>
              <a:rPr lang="en-ID" sz="3600" dirty="0" err="1"/>
              <a:t>tingkat</a:t>
            </a:r>
            <a:r>
              <a:rPr lang="en-ID" sz="3600" dirty="0"/>
              <a:t> </a:t>
            </a:r>
            <a:r>
              <a:rPr lang="en-ID" sz="3600" dirty="0" err="1"/>
              <a:t>keterpakaian</a:t>
            </a:r>
            <a:r>
              <a:rPr lang="en-ID" sz="3600" dirty="0"/>
              <a:t> yang </a:t>
            </a:r>
            <a:r>
              <a:rPr lang="en-ID" sz="3600" dirty="0" err="1"/>
              <a:t>tinggi</a:t>
            </a:r>
            <a:r>
              <a:rPr lang="en-ID" sz="3600" dirty="0"/>
              <a:t> </a:t>
            </a:r>
            <a:r>
              <a:rPr lang="en-ID" sz="3600" dirty="0" err="1"/>
              <a:t>dalam</a:t>
            </a:r>
            <a:r>
              <a:rPr lang="en-ID" sz="3600" dirty="0"/>
              <a:t> </a:t>
            </a:r>
            <a:r>
              <a:rPr lang="en-ID" sz="3600" dirty="0" err="1"/>
              <a:t>kehidupan</a:t>
            </a:r>
            <a:r>
              <a:rPr lang="en-ID" sz="3600" dirty="0"/>
              <a:t> </a:t>
            </a:r>
            <a:r>
              <a:rPr lang="en-ID" sz="3600" dirty="0" err="1"/>
              <a:t>sehari-hari</a:t>
            </a:r>
            <a:r>
              <a:rPr lang="en-ID" sz="3600" dirty="0"/>
              <a:t> </a:t>
            </a:r>
            <a:r>
              <a:rPr lang="en-ID" sz="3600" dirty="0" err="1"/>
              <a:t>peserta</a:t>
            </a:r>
            <a:r>
              <a:rPr lang="en-ID" sz="3600" dirty="0"/>
              <a:t> </a:t>
            </a:r>
            <a:r>
              <a:rPr lang="en-ID" sz="3600" dirty="0" err="1"/>
              <a:t>didik</a:t>
            </a:r>
            <a:r>
              <a:rPr lang="en-ID" sz="3600" dirty="0"/>
              <a:t>. </a:t>
            </a:r>
          </a:p>
          <a:p>
            <a:pPr marL="0" indent="0">
              <a:buNone/>
            </a:pPr>
            <a:r>
              <a:rPr lang="en-ID" sz="3600" dirty="0" err="1"/>
              <a:t>Disadari</a:t>
            </a:r>
            <a:r>
              <a:rPr lang="en-ID" sz="3600" dirty="0"/>
              <a:t> </a:t>
            </a:r>
            <a:r>
              <a:rPr lang="en-ID" sz="3600" dirty="0" err="1"/>
              <a:t>bahwa</a:t>
            </a:r>
            <a:r>
              <a:rPr lang="en-ID" sz="3600" dirty="0"/>
              <a:t> </a:t>
            </a:r>
            <a:r>
              <a:rPr lang="en-ID" sz="3600" dirty="0" err="1"/>
              <a:t>dari</a:t>
            </a:r>
            <a:r>
              <a:rPr lang="en-ID" sz="3600" dirty="0"/>
              <a:t> </a:t>
            </a:r>
            <a:r>
              <a:rPr lang="en-ID" sz="3600" dirty="0" err="1"/>
              <a:t>sekian</a:t>
            </a:r>
            <a:r>
              <a:rPr lang="en-ID" sz="3600" dirty="0"/>
              <a:t> </a:t>
            </a:r>
            <a:r>
              <a:rPr lang="en-ID" sz="3600" dirty="0" err="1"/>
              <a:t>jumlah</a:t>
            </a:r>
            <a:r>
              <a:rPr lang="en-ID" sz="3600" dirty="0"/>
              <a:t> KD yang </a:t>
            </a:r>
            <a:r>
              <a:rPr lang="en-ID" sz="3600" dirty="0" err="1"/>
              <a:t>dipelajari</a:t>
            </a:r>
            <a:r>
              <a:rPr lang="en-ID" sz="3600" dirty="0"/>
              <a:t>, </a:t>
            </a:r>
            <a:r>
              <a:rPr lang="en-ID" sz="3600" dirty="0" err="1"/>
              <a:t>tingkat</a:t>
            </a:r>
            <a:r>
              <a:rPr lang="en-ID" sz="3600" dirty="0"/>
              <a:t> </a:t>
            </a:r>
            <a:r>
              <a:rPr lang="en-ID" sz="3600" dirty="0" err="1"/>
              <a:t>keterpakaian</a:t>
            </a:r>
            <a:r>
              <a:rPr lang="en-ID" sz="3600" dirty="0"/>
              <a:t> </a:t>
            </a:r>
            <a:r>
              <a:rPr lang="en-ID" sz="3600" dirty="0" err="1"/>
              <a:t>dalam</a:t>
            </a:r>
            <a:r>
              <a:rPr lang="en-ID" sz="3600" dirty="0"/>
              <a:t> </a:t>
            </a:r>
            <a:r>
              <a:rPr lang="en-ID" sz="3600" dirty="0" err="1"/>
              <a:t>kehidupan</a:t>
            </a:r>
            <a:r>
              <a:rPr lang="en-ID" sz="3600" dirty="0"/>
              <a:t> </a:t>
            </a:r>
            <a:r>
              <a:rPr lang="en-ID" sz="3600" dirty="0" err="1"/>
              <a:t>sehari-hari</a:t>
            </a:r>
            <a:r>
              <a:rPr lang="en-ID" sz="3600" dirty="0"/>
              <a:t> </a:t>
            </a:r>
            <a:r>
              <a:rPr lang="en-ID" sz="3600" dirty="0" err="1"/>
              <a:t>beragam</a:t>
            </a:r>
            <a:r>
              <a:rPr lang="en-ID" sz="3600" dirty="0"/>
              <a:t>. </a:t>
            </a:r>
          </a:p>
          <a:p>
            <a:pPr marL="0" indent="0">
              <a:buNone/>
            </a:pPr>
            <a:r>
              <a:rPr lang="en-ID" sz="3600" dirty="0"/>
              <a:t>Ada KD yang </a:t>
            </a:r>
            <a:r>
              <a:rPr lang="en-ID" sz="3600" dirty="0" err="1"/>
              <a:t>materinya</a:t>
            </a:r>
            <a:r>
              <a:rPr lang="en-ID" sz="3600" dirty="0"/>
              <a:t> </a:t>
            </a:r>
            <a:r>
              <a:rPr lang="en-ID" sz="3600" dirty="0" err="1"/>
              <a:t>memang</a:t>
            </a:r>
            <a:r>
              <a:rPr lang="en-ID" sz="3600" dirty="0"/>
              <a:t> </a:t>
            </a:r>
            <a:r>
              <a:rPr lang="en-ID" sz="3600" dirty="0" err="1"/>
              <a:t>mempelajari</a:t>
            </a:r>
            <a:r>
              <a:rPr lang="en-ID" sz="3600" dirty="0"/>
              <a:t> </a:t>
            </a:r>
            <a:r>
              <a:rPr lang="en-ID" sz="3600" dirty="0" err="1"/>
              <a:t>tentang</a:t>
            </a:r>
            <a:r>
              <a:rPr lang="en-ID" sz="3600" dirty="0"/>
              <a:t> </a:t>
            </a:r>
            <a:r>
              <a:rPr lang="en-ID" sz="3600" dirty="0" err="1"/>
              <a:t>kehidupan</a:t>
            </a:r>
            <a:r>
              <a:rPr lang="en-ID" sz="3600" dirty="0"/>
              <a:t> </a:t>
            </a:r>
            <a:r>
              <a:rPr lang="en-ID" sz="3600" dirty="0" err="1"/>
              <a:t>siswa</a:t>
            </a:r>
            <a:r>
              <a:rPr lang="en-ID" sz="3600" dirty="0"/>
              <a:t> dan </a:t>
            </a:r>
            <a:r>
              <a:rPr lang="en-ID" sz="3600" dirty="0" err="1"/>
              <a:t>lingkungannnya</a:t>
            </a:r>
            <a:r>
              <a:rPr lang="en-ID" sz="3600" dirty="0"/>
              <a:t> (sangat </a:t>
            </a:r>
            <a:r>
              <a:rPr lang="en-ID" sz="3600" dirty="0" err="1"/>
              <a:t>aplikatif</a:t>
            </a:r>
            <a:r>
              <a:rPr lang="en-ID" sz="3600" dirty="0"/>
              <a:t>) dan </a:t>
            </a:r>
            <a:r>
              <a:rPr lang="en-ID" sz="3600" dirty="0" err="1"/>
              <a:t>ada</a:t>
            </a:r>
            <a:r>
              <a:rPr lang="en-ID" sz="3600" dirty="0"/>
              <a:t> pula </a:t>
            </a:r>
            <a:r>
              <a:rPr lang="en-ID" sz="3600" dirty="0" err="1"/>
              <a:t>materi</a:t>
            </a:r>
            <a:r>
              <a:rPr lang="en-ID" sz="3600" dirty="0"/>
              <a:t> pada KD </a:t>
            </a:r>
            <a:r>
              <a:rPr lang="en-ID" sz="3600" dirty="0" err="1"/>
              <a:t>tertentu</a:t>
            </a:r>
            <a:r>
              <a:rPr lang="en-ID" sz="3600" dirty="0"/>
              <a:t> </a:t>
            </a:r>
            <a:r>
              <a:rPr lang="en-ID" sz="3600" dirty="0" err="1"/>
              <a:t>kurang</a:t>
            </a:r>
            <a:r>
              <a:rPr lang="en-ID" sz="3600" dirty="0"/>
              <a:t> </a:t>
            </a:r>
            <a:r>
              <a:rPr lang="en-ID" sz="3600" dirty="0" err="1"/>
              <a:t>aplikatif</a:t>
            </a:r>
            <a:r>
              <a:rPr lang="en-ID" sz="3600" dirty="0"/>
              <a:t> (</a:t>
            </a:r>
            <a:r>
              <a:rPr lang="en-ID" sz="3600" dirty="0" err="1"/>
              <a:t>lebih</a:t>
            </a:r>
            <a:r>
              <a:rPr lang="en-ID" sz="3600" dirty="0"/>
              <a:t> </a:t>
            </a:r>
            <a:r>
              <a:rPr lang="en-ID" sz="3600" dirty="0" err="1"/>
              <a:t>teoritis</a:t>
            </a:r>
            <a:r>
              <a:rPr lang="en-ID" sz="3600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2772099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D07F7C2E-F55B-B91C-7D9B-4C53A599DD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55520" y="0"/>
            <a:ext cx="8382000" cy="6776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0081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2CF51E-95A6-7D66-0C5A-073EA76F8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D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Identifikasi</a:t>
            </a:r>
            <a:r>
              <a:rPr lang="en-ID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Jenis-jenis</a:t>
            </a:r>
            <a:r>
              <a:rPr lang="en-ID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Materi</a:t>
            </a:r>
            <a:r>
              <a:rPr lang="en-ID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Pembelajaran</a:t>
            </a:r>
            <a:br>
              <a:rPr lang="en-ID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28FE6-33D1-B730-95BB-D085ED7387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ID" sz="4000" dirty="0" err="1"/>
              <a:t>Identifikasi</a:t>
            </a:r>
            <a:r>
              <a:rPr lang="en-ID" sz="4000" dirty="0"/>
              <a:t> </a:t>
            </a:r>
            <a:r>
              <a:rPr lang="en-ID" sz="4000" dirty="0" err="1"/>
              <a:t>dilakukan</a:t>
            </a:r>
            <a:r>
              <a:rPr lang="en-ID" sz="4000" dirty="0"/>
              <a:t> </a:t>
            </a:r>
            <a:r>
              <a:rPr lang="en-ID" sz="4000" dirty="0" err="1"/>
              <a:t>berkaitan</a:t>
            </a:r>
            <a:r>
              <a:rPr lang="en-ID" sz="4000" dirty="0"/>
              <a:t> </a:t>
            </a:r>
            <a:r>
              <a:rPr lang="en-ID" sz="4000" dirty="0" err="1"/>
              <a:t>dengan</a:t>
            </a:r>
            <a:r>
              <a:rPr lang="en-ID" sz="4000" dirty="0"/>
              <a:t> </a:t>
            </a:r>
            <a:r>
              <a:rPr lang="en-ID" sz="4000" dirty="0" err="1"/>
              <a:t>kesesuaian</a:t>
            </a:r>
            <a:r>
              <a:rPr lang="en-ID" sz="4000" dirty="0"/>
              <a:t> </a:t>
            </a:r>
            <a:r>
              <a:rPr lang="en-ID" sz="4000" dirty="0" err="1"/>
              <a:t>materi</a:t>
            </a:r>
            <a:r>
              <a:rPr lang="en-ID" sz="4000" dirty="0"/>
              <a:t> </a:t>
            </a:r>
            <a:r>
              <a:rPr lang="en-ID" sz="4000" dirty="0" err="1"/>
              <a:t>pembelajaran</a:t>
            </a:r>
            <a:r>
              <a:rPr lang="en-ID" sz="4000" dirty="0"/>
              <a:t> </a:t>
            </a:r>
            <a:r>
              <a:rPr lang="en-ID" sz="4000" dirty="0" err="1"/>
              <a:t>dengan</a:t>
            </a:r>
            <a:r>
              <a:rPr lang="en-ID" sz="4000" dirty="0"/>
              <a:t> </a:t>
            </a:r>
            <a:r>
              <a:rPr lang="en-ID" sz="4000" dirty="0" err="1"/>
              <a:t>tingkatan</a:t>
            </a:r>
            <a:r>
              <a:rPr lang="en-ID" sz="4000" dirty="0"/>
              <a:t> </a:t>
            </a:r>
            <a:r>
              <a:rPr lang="en-ID" sz="4000" dirty="0" err="1"/>
              <a:t>aktivitas</a:t>
            </a:r>
            <a:r>
              <a:rPr lang="en-ID" sz="4000" dirty="0"/>
              <a:t>/</a:t>
            </a:r>
            <a:r>
              <a:rPr lang="en-ID" sz="4000" dirty="0" err="1"/>
              <a:t>ranah</a:t>
            </a:r>
            <a:r>
              <a:rPr lang="en-ID" sz="4000" dirty="0"/>
              <a:t> </a:t>
            </a:r>
            <a:r>
              <a:rPr lang="en-ID" sz="4000" dirty="0" err="1"/>
              <a:t>pembelajarannya</a:t>
            </a:r>
            <a:r>
              <a:rPr lang="en-ID" sz="4000" dirty="0"/>
              <a:t>.  </a:t>
            </a:r>
          </a:p>
          <a:p>
            <a:pPr marL="0" indent="0">
              <a:buNone/>
            </a:pPr>
            <a:r>
              <a:rPr lang="en-ID" sz="4000" dirty="0"/>
              <a:t>Hal-</a:t>
            </a:r>
            <a:r>
              <a:rPr lang="en-ID" sz="4000" dirty="0" err="1"/>
              <a:t>hal</a:t>
            </a:r>
            <a:r>
              <a:rPr lang="en-ID" sz="4000" dirty="0"/>
              <a:t> yang </a:t>
            </a:r>
            <a:r>
              <a:rPr lang="en-ID" sz="4000" dirty="0" err="1"/>
              <a:t>perlu</a:t>
            </a:r>
            <a:r>
              <a:rPr lang="en-ID" sz="4000" dirty="0"/>
              <a:t> </a:t>
            </a:r>
            <a:r>
              <a:rPr lang="en-ID" sz="4000" dirty="0" err="1"/>
              <a:t>diperhatikan</a:t>
            </a:r>
            <a:r>
              <a:rPr lang="en-ID" sz="4000" dirty="0"/>
              <a:t> </a:t>
            </a:r>
            <a:r>
              <a:rPr lang="en-ID" sz="4000" dirty="0" err="1"/>
              <a:t>berkenaan</a:t>
            </a:r>
            <a:r>
              <a:rPr lang="en-ID" sz="4000" dirty="0"/>
              <a:t> </a:t>
            </a:r>
            <a:r>
              <a:rPr lang="en-ID" sz="4000" dirty="0" err="1"/>
              <a:t>dengan</a:t>
            </a:r>
            <a:r>
              <a:rPr lang="en-ID" sz="4000" dirty="0"/>
              <a:t> </a:t>
            </a:r>
            <a:r>
              <a:rPr lang="en-ID" sz="4000" dirty="0" err="1"/>
              <a:t>pemilihan</a:t>
            </a:r>
            <a:r>
              <a:rPr lang="en-ID" sz="4000" dirty="0"/>
              <a:t> </a:t>
            </a:r>
            <a:r>
              <a:rPr lang="en-ID" sz="4000" dirty="0" err="1"/>
              <a:t>materi</a:t>
            </a:r>
            <a:r>
              <a:rPr lang="en-ID" sz="4000" dirty="0"/>
              <a:t> </a:t>
            </a:r>
            <a:r>
              <a:rPr lang="en-ID" sz="4000" dirty="0" err="1"/>
              <a:t>pembelajaran</a:t>
            </a:r>
            <a:r>
              <a:rPr lang="en-ID" sz="4000" dirty="0"/>
              <a:t> </a:t>
            </a:r>
            <a:r>
              <a:rPr lang="en-ID" sz="4000" dirty="0" err="1"/>
              <a:t>adalah</a:t>
            </a:r>
            <a:r>
              <a:rPr lang="en-ID" sz="4000" dirty="0"/>
              <a:t> </a:t>
            </a:r>
            <a:r>
              <a:rPr lang="en-ID" sz="4000" dirty="0" err="1"/>
              <a:t>jenis</a:t>
            </a:r>
            <a:r>
              <a:rPr lang="en-ID" sz="4000" dirty="0"/>
              <a:t>, </a:t>
            </a:r>
            <a:r>
              <a:rPr lang="en-ID" sz="4000" dirty="0" err="1"/>
              <a:t>cakupan</a:t>
            </a:r>
            <a:r>
              <a:rPr lang="en-ID" sz="4000" dirty="0"/>
              <a:t>, </a:t>
            </a:r>
            <a:r>
              <a:rPr lang="en-ID" sz="4000" dirty="0" err="1"/>
              <a:t>urutan</a:t>
            </a:r>
            <a:r>
              <a:rPr lang="en-ID" sz="4000" dirty="0"/>
              <a:t>, dan </a:t>
            </a:r>
            <a:r>
              <a:rPr lang="en-ID" sz="4000" dirty="0" err="1"/>
              <a:t>perlakuan</a:t>
            </a:r>
            <a:r>
              <a:rPr lang="en-ID" sz="4000" dirty="0"/>
              <a:t> (treatment) </a:t>
            </a:r>
            <a:r>
              <a:rPr lang="en-ID" sz="4000" dirty="0" err="1"/>
              <a:t>terhadap</a:t>
            </a:r>
            <a:r>
              <a:rPr lang="en-ID" sz="4000" dirty="0"/>
              <a:t> </a:t>
            </a:r>
            <a:r>
              <a:rPr lang="en-ID" sz="4000" dirty="0" err="1"/>
              <a:t>materi</a:t>
            </a:r>
            <a:r>
              <a:rPr lang="en-ID" sz="4000" dirty="0"/>
              <a:t> </a:t>
            </a:r>
            <a:r>
              <a:rPr lang="en-ID" sz="4000" dirty="0" err="1"/>
              <a:t>pembelajaran</a:t>
            </a:r>
            <a:r>
              <a:rPr lang="en-ID" sz="4000" dirty="0"/>
              <a:t> </a:t>
            </a:r>
            <a:r>
              <a:rPr lang="en-ID" sz="4000" dirty="0" err="1"/>
              <a:t>tersebut</a:t>
            </a:r>
            <a:r>
              <a:rPr lang="en-ID" sz="4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529035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A689C3-867F-DCFE-2C40-28A0AC180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Jenis-jenis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materi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pembelajaran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dapat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diklasifikasi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sebagai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berikut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6318E5-5702-017B-17F7-01D505EE3C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ID" sz="36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Faktual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</a:t>
            </a:r>
          </a:p>
          <a:p>
            <a:r>
              <a:rPr lang="en-ID" sz="3600" dirty="0" err="1">
                <a:solidFill>
                  <a:srgbClr val="000000"/>
                </a:solidFill>
                <a:latin typeface="Arial" panose="020B0604020202020204" pitchFamily="34" charset="0"/>
              </a:rPr>
              <a:t>Y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aitu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segala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hal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yang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bewujud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kenyataan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dan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kebenaran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meliputi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nama-nama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objek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peristiwa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sejarah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lambang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nama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tempat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nama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orang,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nama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komponen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suatu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benda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dan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sebagainya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 </a:t>
            </a:r>
          </a:p>
          <a:p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Contoh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dalam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mata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pelajaran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Sejarah: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Peristiwa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sekitar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Proklamasi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17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Agustus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1945 dan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pembentukan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Pemerintahan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Indonesia</a:t>
            </a:r>
            <a:endParaRPr lang="en-ID" sz="3600" dirty="0"/>
          </a:p>
        </p:txBody>
      </p:sp>
    </p:spTree>
    <p:extLst>
      <p:ext uri="{BB962C8B-B14F-4D97-AF65-F5344CB8AC3E}">
        <p14:creationId xmlns:p14="http://schemas.microsoft.com/office/powerpoint/2010/main" val="25906468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44BB0D-A1AC-BFE9-222E-18DBE8D39F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9320" y="768985"/>
            <a:ext cx="10175240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ID" sz="4800" b="1" i="0" dirty="0" err="1">
                <a:solidFill>
                  <a:srgbClr val="000000"/>
                </a:solidFill>
                <a:effectLst/>
                <a:latin typeface="inherit"/>
              </a:rPr>
              <a:t>Konseptual</a:t>
            </a:r>
            <a:r>
              <a:rPr lang="en-ID" sz="4800" b="1" i="0" dirty="0">
                <a:solidFill>
                  <a:srgbClr val="000000"/>
                </a:solidFill>
                <a:effectLst/>
                <a:latin typeface="inherit"/>
              </a:rPr>
              <a:t> </a:t>
            </a:r>
          </a:p>
          <a:p>
            <a:r>
              <a:rPr lang="en-ID" sz="3600" dirty="0" err="1">
                <a:solidFill>
                  <a:srgbClr val="000000"/>
                </a:solidFill>
                <a:latin typeface="Arial" panose="020B0604020202020204" pitchFamily="34" charset="0"/>
              </a:rPr>
              <a:t>Y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aitu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segala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yang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berwujud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pengertian-pengertian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baru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yang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bisa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timbul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sebagai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hasil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pemikiran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meliputi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definisi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pengertian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ciri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khusus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hakikat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inti /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isi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dan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sebagainya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 </a:t>
            </a:r>
          </a:p>
          <a:p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Contoh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dalam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mata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pelajaran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Biologi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: Hutan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hujan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tropis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di Indonesia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sebagai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sumber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plasma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nutfah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Usaha-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usaha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pelestarian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keanekargaman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hayati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Indonesia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secara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in-situ dan ex-situ,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dsb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5034879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E2CE7-EDA9-A67D-D3B9-35C59C75D1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9960" y="1144905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ID" sz="4300" b="1" i="0" dirty="0" err="1">
                <a:solidFill>
                  <a:srgbClr val="000000"/>
                </a:solidFill>
                <a:effectLst/>
                <a:latin typeface="inherit"/>
              </a:rPr>
              <a:t>Prinsip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</a:t>
            </a:r>
          </a:p>
          <a:p>
            <a:pPr marL="0" indent="0">
              <a:buNone/>
            </a:pPr>
            <a:endParaRPr lang="en-ID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r>
              <a:rPr lang="en-ID" sz="3600" dirty="0" err="1">
                <a:solidFill>
                  <a:srgbClr val="000000"/>
                </a:solidFill>
                <a:latin typeface="Arial" panose="020B0604020202020204" pitchFamily="34" charset="0"/>
              </a:rPr>
              <a:t>Y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aitu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berupa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hal-hal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utama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pokok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dan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memiliki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posisi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terpenting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meliputi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dalil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rumus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adagium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postulat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paradigma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teorema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serta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hubungan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antarkonsep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yang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menggambarkan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implikasi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sebab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akibat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 </a:t>
            </a:r>
          </a:p>
          <a:p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Contoh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dalam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mata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pelajaran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Fisika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: Hukum Newton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tentang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gerak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Hukum 1 Newton, Hukum 2 Newton, Hukum 3 Newton,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Gesekan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Statis dan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Gesekan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Kinetis, dan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sebagainya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8104574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F4B-9973-8F3F-09B2-BB1BD76132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D" sz="4800" b="1" i="0" dirty="0" err="1">
                <a:solidFill>
                  <a:srgbClr val="000000"/>
                </a:solidFill>
                <a:effectLst/>
                <a:latin typeface="inherit"/>
              </a:rPr>
              <a:t>Prosedural</a:t>
            </a:r>
            <a:endParaRPr lang="en-ID" sz="4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C635FE-7E3A-4E3C-230C-E3E1A15B1A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9657080" cy="4351338"/>
          </a:xfrm>
        </p:spPr>
        <p:txBody>
          <a:bodyPr/>
          <a:lstStyle/>
          <a:p>
            <a:pPr marL="0" indent="0">
              <a:buNone/>
            </a:pPr>
            <a:r>
              <a:rPr lang="en-ID" sz="4000" dirty="0" err="1">
                <a:solidFill>
                  <a:srgbClr val="000000"/>
                </a:solidFill>
                <a:latin typeface="Arial" panose="020B0604020202020204" pitchFamily="34" charset="0"/>
              </a:rPr>
              <a:t>M</a:t>
            </a:r>
            <a:r>
              <a:rPr lang="en-ID" sz="40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erupakan</a:t>
            </a:r>
            <a:r>
              <a:rPr lang="en-ID" sz="4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40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langkah-langkah</a:t>
            </a:r>
            <a:r>
              <a:rPr lang="en-ID" sz="4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40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sistematis</a:t>
            </a:r>
            <a:r>
              <a:rPr lang="en-ID" sz="4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40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atau</a:t>
            </a:r>
            <a:r>
              <a:rPr lang="en-ID" sz="4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40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berurutan</a:t>
            </a:r>
            <a:r>
              <a:rPr lang="en-ID" sz="4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40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dalam</a:t>
            </a:r>
            <a:r>
              <a:rPr lang="en-ID" sz="4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40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mengerjakan</a:t>
            </a:r>
            <a:r>
              <a:rPr lang="en-ID" sz="4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40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suatu</a:t>
            </a:r>
            <a:r>
              <a:rPr lang="en-ID" sz="4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40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aktivitas</a:t>
            </a:r>
            <a:r>
              <a:rPr lang="en-ID" sz="4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dan </a:t>
            </a:r>
            <a:r>
              <a:rPr lang="en-ID" sz="40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kronologi</a:t>
            </a:r>
            <a:r>
              <a:rPr lang="en-ID" sz="4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40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suatu</a:t>
            </a:r>
            <a:r>
              <a:rPr lang="en-ID" sz="4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40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sistem</a:t>
            </a:r>
            <a:r>
              <a:rPr lang="en-ID" sz="4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 </a:t>
            </a:r>
          </a:p>
          <a:p>
            <a:pPr marL="0" indent="0">
              <a:buNone/>
            </a:pPr>
            <a:r>
              <a:rPr lang="en-ID" sz="40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Contoh</a:t>
            </a:r>
            <a:r>
              <a:rPr lang="en-ID" sz="4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sz="40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dalam</a:t>
            </a:r>
            <a:r>
              <a:rPr lang="en-ID" sz="4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40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mata</a:t>
            </a:r>
            <a:r>
              <a:rPr lang="en-ID" sz="4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40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pelajaran</a:t>
            </a:r>
            <a:r>
              <a:rPr lang="en-ID" sz="4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TIK: Langkah-</a:t>
            </a:r>
            <a:r>
              <a:rPr lang="en-ID" sz="40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langkah</a:t>
            </a:r>
            <a:r>
              <a:rPr lang="en-ID" sz="4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40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mengakses</a:t>
            </a:r>
            <a:r>
              <a:rPr lang="en-ID" sz="4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internet, </a:t>
            </a:r>
            <a:r>
              <a:rPr lang="en-ID" sz="40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trik</a:t>
            </a:r>
            <a:r>
              <a:rPr lang="en-ID" sz="4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dan strategi </a:t>
            </a:r>
            <a:r>
              <a:rPr lang="en-ID" sz="40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penggunaan</a:t>
            </a:r>
            <a:r>
              <a:rPr lang="en-ID" sz="4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Web Browser dan Search Engine, dan </a:t>
            </a:r>
            <a:r>
              <a:rPr lang="en-ID" sz="40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sebagainya</a:t>
            </a:r>
            <a:r>
              <a:rPr lang="en-ID" sz="4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7352729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32D95-7440-A8BC-9DA0-E05DF4FBBE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Metakognitif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87AB1B-9FDF-769F-9F6A-0D85996EEC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8975395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47221-2786-6979-6FCA-5E5426CDD0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/>
          <a:lstStyle/>
          <a:p>
            <a:r>
              <a:rPr lang="en-ID" b="1" dirty="0" err="1">
                <a:solidFill>
                  <a:srgbClr val="000000"/>
                </a:solidFill>
                <a:latin typeface="Arial" panose="020B0604020202020204" pitchFamily="34" charset="0"/>
              </a:rPr>
              <a:t>Sikap</a:t>
            </a:r>
            <a:r>
              <a:rPr lang="en-ID" b="1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ID" b="1" dirty="0" err="1">
                <a:solidFill>
                  <a:srgbClr val="000000"/>
                </a:solidFill>
                <a:latin typeface="Arial" panose="020B0604020202020204" pitchFamily="34" charset="0"/>
              </a:rPr>
              <a:t>atau</a:t>
            </a:r>
            <a:r>
              <a:rPr lang="en-ID" b="1" dirty="0">
                <a:solidFill>
                  <a:srgbClr val="000000"/>
                </a:solidFill>
                <a:latin typeface="Arial" panose="020B0604020202020204" pitchFamily="34" charset="0"/>
              </a:rPr>
              <a:t> Nilai</a:t>
            </a:r>
            <a:r>
              <a:rPr lang="en-ID" dirty="0">
                <a:solidFill>
                  <a:srgbClr val="000000"/>
                </a:solidFill>
                <a:latin typeface="Arial" panose="020B0604020202020204" pitchFamily="34" charset="0"/>
              </a:rPr>
              <a:t> 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BA617E-4BD4-0E4B-9B62-E52D9AB2DA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6440" y="1131410"/>
            <a:ext cx="9789160" cy="538114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ID" sz="3600" dirty="0" err="1">
                <a:solidFill>
                  <a:srgbClr val="000000"/>
                </a:solidFill>
                <a:latin typeface="Arial" panose="020B0604020202020204" pitchFamily="34" charset="0"/>
              </a:rPr>
              <a:t>M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erupakan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hasil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belajar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aspek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sikap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marL="0" indent="0">
              <a:buNone/>
            </a:pPr>
            <a:r>
              <a:rPr lang="en-ID" sz="3600" dirty="0" err="1">
                <a:solidFill>
                  <a:srgbClr val="000000"/>
                </a:solidFill>
                <a:latin typeface="Arial" panose="020B0604020202020204" pitchFamily="34" charset="0"/>
              </a:rPr>
              <a:t>M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isalnya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nilai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kejujuran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kasih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sayang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tolong-menolong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semangat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dan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minat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belajar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dan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bekerja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dsb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 </a:t>
            </a:r>
          </a:p>
          <a:p>
            <a:pPr marL="0" indent="0">
              <a:buNone/>
            </a:pP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Contoh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dalam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mata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pelajaran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Geografi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: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Pemanfaatan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lingkungan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hidup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dan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pembangunan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berkelanjutan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yaitu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pengertian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lingkungan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komponen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ekosistem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lingkungan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hidup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sebagai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sumberdaya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dan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pembangunan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berkelanjutan</a:t>
            </a:r>
            <a:endParaRPr lang="en-ID" sz="3600" dirty="0"/>
          </a:p>
        </p:txBody>
      </p:sp>
    </p:spTree>
    <p:extLst>
      <p:ext uri="{BB962C8B-B14F-4D97-AF65-F5344CB8AC3E}">
        <p14:creationId xmlns:p14="http://schemas.microsoft.com/office/powerpoint/2010/main" val="3036166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9660BA-E43F-81FA-F0CC-31A6DC56E1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b="1" dirty="0" err="1"/>
              <a:t>Materi</a:t>
            </a:r>
            <a:r>
              <a:rPr lang="en-ID" b="1" dirty="0"/>
              <a:t> </a:t>
            </a:r>
            <a:r>
              <a:rPr lang="en-ID" b="1" dirty="0" err="1"/>
              <a:t>pembelajaran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25C239-311E-AA60-45BF-308699430D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ID" sz="4400" dirty="0" err="1"/>
              <a:t>Menempati</a:t>
            </a:r>
            <a:r>
              <a:rPr lang="en-ID" sz="4400" dirty="0"/>
              <a:t> </a:t>
            </a:r>
            <a:r>
              <a:rPr lang="en-ID" sz="4400" dirty="0" err="1"/>
              <a:t>posisi</a:t>
            </a:r>
            <a:r>
              <a:rPr lang="en-ID" sz="4400" dirty="0"/>
              <a:t> yang sangat </a:t>
            </a:r>
            <a:r>
              <a:rPr lang="en-ID" sz="4400" dirty="0" err="1"/>
              <a:t>penting</a:t>
            </a:r>
            <a:r>
              <a:rPr lang="en-ID" sz="4400" dirty="0"/>
              <a:t> </a:t>
            </a:r>
            <a:r>
              <a:rPr lang="en-ID" sz="4400" dirty="0" err="1"/>
              <a:t>dari</a:t>
            </a:r>
            <a:r>
              <a:rPr lang="en-ID" sz="4400" dirty="0"/>
              <a:t> </a:t>
            </a:r>
            <a:r>
              <a:rPr lang="en-ID" sz="4400" dirty="0" err="1"/>
              <a:t>keseluruhan</a:t>
            </a:r>
            <a:r>
              <a:rPr lang="en-ID" sz="4400" dirty="0"/>
              <a:t> </a:t>
            </a:r>
            <a:r>
              <a:rPr lang="en-ID" sz="4400" dirty="0" err="1"/>
              <a:t>kurikulum</a:t>
            </a:r>
            <a:r>
              <a:rPr lang="en-ID" sz="4400" dirty="0"/>
              <a:t>, yang </a:t>
            </a:r>
            <a:r>
              <a:rPr lang="en-ID" sz="4400" dirty="0" err="1"/>
              <a:t>harus</a:t>
            </a:r>
            <a:r>
              <a:rPr lang="en-ID" sz="4400" dirty="0"/>
              <a:t> </a:t>
            </a:r>
            <a:r>
              <a:rPr lang="en-ID" sz="4400" dirty="0" err="1"/>
              <a:t>dipersiapkan</a:t>
            </a:r>
            <a:r>
              <a:rPr lang="en-ID" sz="4400" dirty="0"/>
              <a:t> agar </a:t>
            </a:r>
            <a:r>
              <a:rPr lang="en-ID" sz="4400" dirty="0" err="1"/>
              <a:t>pelaksanaan</a:t>
            </a:r>
            <a:r>
              <a:rPr lang="en-ID" sz="4400" dirty="0"/>
              <a:t> </a:t>
            </a:r>
            <a:r>
              <a:rPr lang="en-ID" sz="4400" dirty="0" err="1"/>
              <a:t>pembelajaran</a:t>
            </a:r>
            <a:r>
              <a:rPr lang="en-ID" sz="4400" dirty="0"/>
              <a:t> </a:t>
            </a:r>
            <a:r>
              <a:rPr lang="en-ID" sz="4400" dirty="0" err="1"/>
              <a:t>dapat</a:t>
            </a:r>
            <a:r>
              <a:rPr lang="en-ID" sz="4400" dirty="0"/>
              <a:t> </a:t>
            </a:r>
            <a:r>
              <a:rPr lang="en-ID" sz="4400" dirty="0" err="1"/>
              <a:t>mencapai</a:t>
            </a:r>
            <a:r>
              <a:rPr lang="en-ID" sz="4400" dirty="0"/>
              <a:t> </a:t>
            </a:r>
            <a:r>
              <a:rPr lang="en-ID" sz="4400" dirty="0" err="1"/>
              <a:t>sasaran</a:t>
            </a:r>
            <a:r>
              <a:rPr lang="en-ID" sz="4400" dirty="0"/>
              <a:t>. </a:t>
            </a:r>
          </a:p>
          <a:p>
            <a:pPr marL="0" indent="0">
              <a:buNone/>
            </a:pPr>
            <a:r>
              <a:rPr lang="en-ID" sz="4400" dirty="0" err="1"/>
              <a:t>Sasaran</a:t>
            </a:r>
            <a:r>
              <a:rPr lang="en-ID" sz="4400" dirty="0"/>
              <a:t> </a:t>
            </a:r>
            <a:r>
              <a:rPr lang="en-ID" sz="4400" dirty="0" err="1"/>
              <a:t>tersebut</a:t>
            </a:r>
            <a:r>
              <a:rPr lang="en-ID" sz="4400" dirty="0"/>
              <a:t> </a:t>
            </a:r>
            <a:r>
              <a:rPr lang="en-ID" sz="4400" dirty="0" err="1"/>
              <a:t>harus</a:t>
            </a:r>
            <a:r>
              <a:rPr lang="en-ID" sz="4400" dirty="0"/>
              <a:t> </a:t>
            </a:r>
            <a:r>
              <a:rPr lang="en-ID" sz="4400" dirty="0" err="1"/>
              <a:t>sesuai</a:t>
            </a:r>
            <a:r>
              <a:rPr lang="en-ID" sz="4400" dirty="0"/>
              <a:t> </a:t>
            </a:r>
            <a:r>
              <a:rPr lang="en-ID" sz="4400" dirty="0" err="1"/>
              <a:t>dengan</a:t>
            </a:r>
            <a:r>
              <a:rPr lang="en-ID" sz="4400" dirty="0"/>
              <a:t> </a:t>
            </a:r>
            <a:r>
              <a:rPr lang="en-ID" sz="4400" dirty="0" err="1"/>
              <a:t>Standar</a:t>
            </a:r>
            <a:r>
              <a:rPr lang="en-ID" sz="4400" dirty="0"/>
              <a:t> </a:t>
            </a:r>
            <a:r>
              <a:rPr lang="en-ID" sz="4400" dirty="0" err="1"/>
              <a:t>Kompetensi</a:t>
            </a:r>
            <a:r>
              <a:rPr lang="en-ID" sz="4400" dirty="0"/>
              <a:t> (SK) dan </a:t>
            </a:r>
            <a:r>
              <a:rPr lang="en-ID" sz="4400" dirty="0" err="1"/>
              <a:t>Kompetensi</a:t>
            </a:r>
            <a:r>
              <a:rPr lang="en-ID" sz="4400" dirty="0"/>
              <a:t> Dasar (KD) yang </a:t>
            </a:r>
            <a:r>
              <a:rPr lang="en-ID" sz="4400" dirty="0" err="1"/>
              <a:t>harus</a:t>
            </a:r>
            <a:r>
              <a:rPr lang="en-ID" sz="4400" dirty="0"/>
              <a:t> </a:t>
            </a:r>
            <a:r>
              <a:rPr lang="en-ID" sz="4400" dirty="0" err="1"/>
              <a:t>dicapai</a:t>
            </a:r>
            <a:r>
              <a:rPr lang="en-ID" sz="4400" dirty="0"/>
              <a:t> oleh </a:t>
            </a:r>
            <a:r>
              <a:rPr lang="en-ID" sz="4400" dirty="0" err="1"/>
              <a:t>peserta</a:t>
            </a:r>
            <a:r>
              <a:rPr lang="en-ID" sz="4400" dirty="0"/>
              <a:t> </a:t>
            </a:r>
            <a:r>
              <a:rPr lang="en-ID" sz="4400" dirty="0" err="1"/>
              <a:t>didik</a:t>
            </a:r>
            <a:r>
              <a:rPr lang="en-ID" sz="4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098372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E54277-ABB1-1571-F0D5-DEA26A7ECD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D" b="1" dirty="0">
                <a:solidFill>
                  <a:srgbClr val="000000"/>
                </a:solidFill>
                <a:latin typeface="Arial" panose="020B0604020202020204" pitchFamily="34" charset="0"/>
              </a:rPr>
              <a:t>Strategi </a:t>
            </a:r>
            <a:r>
              <a:rPr lang="en-ID" b="1" dirty="0" err="1">
                <a:solidFill>
                  <a:srgbClr val="000000"/>
                </a:solidFill>
                <a:latin typeface="Arial" panose="020B0604020202020204" pitchFamily="34" charset="0"/>
              </a:rPr>
              <a:t>Penyampaian</a:t>
            </a:r>
            <a:r>
              <a:rPr lang="en-ID" b="1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ID" b="1" dirty="0" err="1">
                <a:solidFill>
                  <a:srgbClr val="000000"/>
                </a:solidFill>
                <a:latin typeface="Arial" panose="020B0604020202020204" pitchFamily="34" charset="0"/>
              </a:rPr>
              <a:t>Jenis-Jenis</a:t>
            </a:r>
            <a:r>
              <a:rPr lang="en-ID" b="1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ID" b="1" dirty="0" err="1">
                <a:solidFill>
                  <a:srgbClr val="000000"/>
                </a:solidFill>
                <a:latin typeface="Arial" panose="020B0604020202020204" pitchFamily="34" charset="0"/>
              </a:rPr>
              <a:t>Materi</a:t>
            </a:r>
            <a:br>
              <a:rPr lang="en-ID" b="1" dirty="0">
                <a:solidFill>
                  <a:srgbClr val="000000"/>
                </a:solidFill>
                <a:latin typeface="Arial" panose="020B0604020202020204" pitchFamily="34" charset="0"/>
              </a:rPr>
            </a:b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A64E09-8259-834D-BA55-8AB28745FF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154920" cy="4351338"/>
          </a:xfrm>
        </p:spPr>
        <p:txBody>
          <a:bodyPr>
            <a:normAutofit fontScale="92500"/>
          </a:bodyPr>
          <a:lstStyle/>
          <a:p>
            <a:pPr marL="0" indent="0" algn="l" fontAlgn="base">
              <a:buNone/>
            </a:pP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Secara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garis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besar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langkah-langkah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menyampaikan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materi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pembelajaran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sangat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bergantung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kepada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jenis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materi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yang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akan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disajikan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 </a:t>
            </a:r>
          </a:p>
          <a:p>
            <a:pPr marL="0" indent="0" algn="l" fontAlgn="base">
              <a:buNone/>
            </a:pP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Langkah-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langkah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dan strategi yang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dijabarkan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dalam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panduan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ini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adalah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masih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dalam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taraf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minimal. </a:t>
            </a:r>
          </a:p>
          <a:p>
            <a:pPr marL="0" indent="0" algn="l" fontAlgn="base">
              <a:buNone/>
            </a:pP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Pengembangannya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diserahkan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pada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kreativitas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guru,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sepanjang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tidak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menyalahi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kaidah-kaidah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yang </a:t>
            </a:r>
            <a:r>
              <a:rPr lang="en-ID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ada</a:t>
            </a:r>
            <a:r>
              <a:rPr lang="en-ID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5356571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A3EE1-B5D6-62E1-8C0F-157BECF1A3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</p:spPr>
        <p:txBody>
          <a:bodyPr/>
          <a:lstStyle/>
          <a:p>
            <a:r>
              <a:rPr lang="en-ID" b="1" dirty="0">
                <a:solidFill>
                  <a:srgbClr val="000000"/>
                </a:solidFill>
                <a:latin typeface="inherit"/>
              </a:rPr>
              <a:t>1. Strategi </a:t>
            </a:r>
            <a:r>
              <a:rPr lang="en-ID" b="1" dirty="0" err="1">
                <a:solidFill>
                  <a:srgbClr val="000000"/>
                </a:solidFill>
                <a:latin typeface="inherit"/>
              </a:rPr>
              <a:t>Penyampaian</a:t>
            </a:r>
            <a:r>
              <a:rPr lang="en-ID" b="1" dirty="0">
                <a:solidFill>
                  <a:srgbClr val="000000"/>
                </a:solidFill>
                <a:latin typeface="inherit"/>
              </a:rPr>
              <a:t> </a:t>
            </a:r>
            <a:r>
              <a:rPr lang="en-ID" b="1" dirty="0" err="1">
                <a:solidFill>
                  <a:srgbClr val="000000"/>
                </a:solidFill>
                <a:latin typeface="inherit"/>
              </a:rPr>
              <a:t>Materi</a:t>
            </a:r>
            <a:r>
              <a:rPr lang="en-ID" b="1" dirty="0">
                <a:solidFill>
                  <a:srgbClr val="000000"/>
                </a:solidFill>
                <a:latin typeface="inherit"/>
              </a:rPr>
              <a:t> </a:t>
            </a:r>
            <a:r>
              <a:rPr lang="en-ID" b="1" dirty="0" err="1">
                <a:solidFill>
                  <a:srgbClr val="000000"/>
                </a:solidFill>
                <a:latin typeface="inherit"/>
              </a:rPr>
              <a:t>Faktual</a:t>
            </a:r>
            <a:br>
              <a:rPr lang="en-ID" dirty="0">
                <a:solidFill>
                  <a:srgbClr val="000000"/>
                </a:solidFill>
                <a:latin typeface="Arial" panose="020B0604020202020204" pitchFamily="34" charset="0"/>
              </a:rPr>
            </a:b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768678-A48A-43D3-9926-F13F34D7BC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03425"/>
            <a:ext cx="10515600" cy="4351338"/>
          </a:xfrm>
        </p:spPr>
        <p:txBody>
          <a:bodyPr>
            <a:normAutofit lnSpcReduction="10000"/>
          </a:bodyPr>
          <a:lstStyle/>
          <a:p>
            <a:pPr algn="l" fontAlgn="base"/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Jika guru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harus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manyajikan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materi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pembelajaran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jenis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Faktual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(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nama-nama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benda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nama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tempat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peristiwa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sejarah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nama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orang,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nama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lambang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atau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simbol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dan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sebagainya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).</a:t>
            </a:r>
          </a:p>
          <a:p>
            <a:pPr algn="l" fontAlgn="base"/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Langkah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membelajarkan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materi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pembelajaran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jenis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Faktual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adalah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: </a:t>
            </a:r>
          </a:p>
          <a:p>
            <a:pPr marL="0" indent="263525" algn="l" fontAlgn="base">
              <a:buNone/>
            </a:pP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a.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Sajikan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fakta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Bahan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Ajar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Perencanaan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Pembelajaran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 </a:t>
            </a:r>
          </a:p>
          <a:p>
            <a:pPr marL="0" indent="263525" algn="l" fontAlgn="base">
              <a:buNone/>
            </a:pP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b.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Berikan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bantuan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untuk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materi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yang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harus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dihafal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marL="0" indent="263525" algn="l" fontAlgn="base">
              <a:buNone/>
            </a:pP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c.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Berikan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soal-soal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mengingat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kembali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(review) </a:t>
            </a:r>
          </a:p>
          <a:p>
            <a:pPr marL="0" indent="263525" algn="l" fontAlgn="base">
              <a:buNone/>
            </a:pP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d.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Berikan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umpan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balik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marL="0" indent="263525" algn="l" fontAlgn="base">
              <a:buNone/>
            </a:pP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e.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Berikan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tes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1844563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6C6372-0495-9F26-5597-25E913FF1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69595"/>
          </a:xfrm>
        </p:spPr>
        <p:txBody>
          <a:bodyPr>
            <a:normAutofit fontScale="90000"/>
          </a:bodyPr>
          <a:lstStyle/>
          <a:p>
            <a:br>
              <a:rPr lang="en-ID" b="1" dirty="0">
                <a:solidFill>
                  <a:srgbClr val="000000"/>
                </a:solidFill>
                <a:latin typeface="inherit"/>
              </a:rPr>
            </a:br>
            <a:r>
              <a:rPr lang="en-ID" b="1" dirty="0">
                <a:solidFill>
                  <a:srgbClr val="000000"/>
                </a:solidFill>
                <a:latin typeface="inherit"/>
              </a:rPr>
              <a:t>2. Strategi </a:t>
            </a:r>
            <a:r>
              <a:rPr lang="en-ID" b="1" dirty="0" err="1">
                <a:solidFill>
                  <a:srgbClr val="000000"/>
                </a:solidFill>
                <a:latin typeface="inherit"/>
              </a:rPr>
              <a:t>Penyampaian</a:t>
            </a:r>
            <a:r>
              <a:rPr lang="en-ID" b="1" dirty="0">
                <a:solidFill>
                  <a:srgbClr val="000000"/>
                </a:solidFill>
                <a:latin typeface="inherit"/>
              </a:rPr>
              <a:t> </a:t>
            </a:r>
            <a:r>
              <a:rPr lang="en-ID" b="1" dirty="0" err="1">
                <a:solidFill>
                  <a:srgbClr val="000000"/>
                </a:solidFill>
                <a:latin typeface="inherit"/>
              </a:rPr>
              <a:t>Materi</a:t>
            </a:r>
            <a:r>
              <a:rPr lang="en-ID" b="1" dirty="0">
                <a:solidFill>
                  <a:srgbClr val="000000"/>
                </a:solidFill>
                <a:latin typeface="inherit"/>
              </a:rPr>
              <a:t> </a:t>
            </a:r>
            <a:r>
              <a:rPr lang="en-ID" b="1" dirty="0" err="1">
                <a:solidFill>
                  <a:srgbClr val="000000"/>
                </a:solidFill>
                <a:latin typeface="inherit"/>
              </a:rPr>
              <a:t>Konseptual</a:t>
            </a:r>
            <a:br>
              <a:rPr lang="en-ID" dirty="0">
                <a:solidFill>
                  <a:srgbClr val="000000"/>
                </a:solidFill>
                <a:latin typeface="Arial" panose="020B0604020202020204" pitchFamily="34" charset="0"/>
              </a:rPr>
            </a:b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08D8CF-4623-1C15-D680-41E369F70B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78560"/>
            <a:ext cx="10515600" cy="5679440"/>
          </a:xfrm>
        </p:spPr>
        <p:txBody>
          <a:bodyPr>
            <a:normAutofit lnSpcReduction="10000"/>
          </a:bodyPr>
          <a:lstStyle/>
          <a:p>
            <a:pPr algn="l" fontAlgn="base"/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Materi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pembelajaran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jenis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Konseptual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adalah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materi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berupa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definisi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atau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pengertian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 </a:t>
            </a:r>
          </a:p>
          <a:p>
            <a:pPr algn="l" fontAlgn="base"/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Tujuan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mempelajari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konsep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adalah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agar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peserta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didik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paham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dapat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menunjukkan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ciri-ciri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unsur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membedakan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membandingkan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menggeneralisasi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dan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sebagainya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pPr algn="l" fontAlgn="base"/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Langkah-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langkah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mengajarkan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atau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menyampaikan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materi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pembelajaran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jenis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Konseptual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adalah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sebagai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berikut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: </a:t>
            </a:r>
          </a:p>
          <a:p>
            <a:pPr marL="0" indent="263525" algn="l" fontAlgn="base">
              <a:buNone/>
            </a:pP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a.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Sajikan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Konsep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marL="630238" indent="-366713" algn="l" fontAlgn="base">
              <a:buNone/>
            </a:pP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b.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Berikan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bantuan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(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berupa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inti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isi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ciri-ciri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pokok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contoh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dan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bukan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contoh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) </a:t>
            </a:r>
          </a:p>
          <a:p>
            <a:pPr marL="0" indent="263525" algn="l" fontAlgn="base">
              <a:buNone/>
            </a:pP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c.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Berikan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soal-soal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latihan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dan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tugas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marL="0" indent="263525" algn="l" fontAlgn="base">
              <a:buNone/>
            </a:pP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d.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Berikan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umpanbalik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marL="0" indent="263525" algn="l" fontAlgn="base">
              <a:buNone/>
            </a:pP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e.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Berikan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tes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220886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5B306A-F541-1E0E-5073-3F72BB5AFF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22325"/>
            <a:ext cx="10515600" cy="650875"/>
          </a:xfrm>
        </p:spPr>
        <p:txBody>
          <a:bodyPr>
            <a:normAutofit fontScale="90000"/>
          </a:bodyPr>
          <a:lstStyle/>
          <a:p>
            <a:br>
              <a:rPr lang="en-ID" b="1" dirty="0">
                <a:solidFill>
                  <a:srgbClr val="000000"/>
                </a:solidFill>
                <a:latin typeface="inherit"/>
              </a:rPr>
            </a:br>
            <a:r>
              <a:rPr lang="en-ID" b="1" dirty="0">
                <a:solidFill>
                  <a:srgbClr val="000000"/>
                </a:solidFill>
                <a:latin typeface="inherit"/>
              </a:rPr>
              <a:t>3. Strategi </a:t>
            </a:r>
            <a:r>
              <a:rPr lang="en-ID" b="1" dirty="0" err="1">
                <a:solidFill>
                  <a:srgbClr val="000000"/>
                </a:solidFill>
                <a:latin typeface="inherit"/>
              </a:rPr>
              <a:t>Penyampaian</a:t>
            </a:r>
            <a:r>
              <a:rPr lang="en-ID" b="1" dirty="0">
                <a:solidFill>
                  <a:srgbClr val="000000"/>
                </a:solidFill>
                <a:latin typeface="inherit"/>
              </a:rPr>
              <a:t> </a:t>
            </a:r>
            <a:r>
              <a:rPr lang="en-ID" b="1" dirty="0" err="1">
                <a:solidFill>
                  <a:srgbClr val="000000"/>
                </a:solidFill>
                <a:latin typeface="inherit"/>
              </a:rPr>
              <a:t>Materi</a:t>
            </a:r>
            <a:r>
              <a:rPr lang="en-ID" b="1" dirty="0">
                <a:solidFill>
                  <a:srgbClr val="000000"/>
                </a:solidFill>
                <a:latin typeface="inherit"/>
              </a:rPr>
              <a:t> </a:t>
            </a:r>
            <a:r>
              <a:rPr lang="en-ID" b="1" dirty="0" err="1">
                <a:solidFill>
                  <a:srgbClr val="000000"/>
                </a:solidFill>
                <a:latin typeface="inherit"/>
              </a:rPr>
              <a:t>Prinsip</a:t>
            </a:r>
            <a:br>
              <a:rPr lang="en-ID" dirty="0">
                <a:solidFill>
                  <a:srgbClr val="000000"/>
                </a:solidFill>
                <a:latin typeface="Arial" panose="020B0604020202020204" pitchFamily="34" charset="0"/>
              </a:rPr>
            </a:b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7F98EF-F66F-E46F-6638-7FE48FA0EB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89785"/>
            <a:ext cx="9839960" cy="4351338"/>
          </a:xfrm>
        </p:spPr>
        <p:txBody>
          <a:bodyPr/>
          <a:lstStyle/>
          <a:p>
            <a:pPr algn="l" fontAlgn="base"/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Termasuk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materi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pembelajaran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jenis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prinsip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adalah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dalil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rumus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hukum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(law),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postulat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teorema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dan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sebagainya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pPr algn="l" fontAlgn="base"/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Langkah-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langkah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mengajarkan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atau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menyampaikan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materi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pembelajaran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jenis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prinsip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adalah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: </a:t>
            </a:r>
          </a:p>
          <a:p>
            <a:pPr marL="0" indent="263525" algn="l" fontAlgn="base">
              <a:buNone/>
            </a:pP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a.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Berikan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prinsip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marL="0" indent="263525" algn="l" fontAlgn="base">
              <a:buNone/>
            </a:pP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b.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Berikan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bantuan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berupa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contoh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penerapan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prinsip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marL="0" indent="263525" algn="l" fontAlgn="base">
              <a:buNone/>
            </a:pP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c.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Berikan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soal-soal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latihan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marL="0" indent="263525" algn="l" fontAlgn="base">
              <a:buNone/>
            </a:pP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d.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Berikan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umpan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balik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marL="0" indent="263525" algn="l" fontAlgn="base">
              <a:buNone/>
            </a:pP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e.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Berikan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tes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541878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9520D9-3E5D-31CE-A8A3-BD0A45679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30555"/>
          </a:xfrm>
        </p:spPr>
        <p:txBody>
          <a:bodyPr>
            <a:normAutofit fontScale="90000"/>
          </a:bodyPr>
          <a:lstStyle/>
          <a:p>
            <a:br>
              <a:rPr lang="en-ID" b="1" dirty="0">
                <a:solidFill>
                  <a:srgbClr val="000000"/>
                </a:solidFill>
                <a:latin typeface="inherit"/>
              </a:rPr>
            </a:br>
            <a:r>
              <a:rPr lang="en-ID" b="1" dirty="0">
                <a:solidFill>
                  <a:srgbClr val="000000"/>
                </a:solidFill>
                <a:latin typeface="inherit"/>
              </a:rPr>
              <a:t>4. Strategi </a:t>
            </a:r>
            <a:r>
              <a:rPr lang="en-ID" b="1" dirty="0" err="1">
                <a:solidFill>
                  <a:srgbClr val="000000"/>
                </a:solidFill>
                <a:latin typeface="inherit"/>
              </a:rPr>
              <a:t>Penyampaian</a:t>
            </a:r>
            <a:r>
              <a:rPr lang="en-ID" b="1" dirty="0">
                <a:solidFill>
                  <a:srgbClr val="000000"/>
                </a:solidFill>
                <a:latin typeface="inherit"/>
              </a:rPr>
              <a:t> </a:t>
            </a:r>
            <a:r>
              <a:rPr lang="en-ID" b="1" dirty="0" err="1">
                <a:solidFill>
                  <a:srgbClr val="000000"/>
                </a:solidFill>
                <a:latin typeface="inherit"/>
              </a:rPr>
              <a:t>Materi</a:t>
            </a:r>
            <a:r>
              <a:rPr lang="en-ID" b="1" dirty="0">
                <a:solidFill>
                  <a:srgbClr val="000000"/>
                </a:solidFill>
                <a:latin typeface="inherit"/>
              </a:rPr>
              <a:t> </a:t>
            </a:r>
            <a:r>
              <a:rPr lang="en-ID" b="1" dirty="0" err="1">
                <a:solidFill>
                  <a:srgbClr val="000000"/>
                </a:solidFill>
                <a:latin typeface="inherit"/>
              </a:rPr>
              <a:t>Prosedural</a:t>
            </a:r>
            <a:br>
              <a:rPr lang="en-ID" dirty="0">
                <a:solidFill>
                  <a:srgbClr val="000000"/>
                </a:solidFill>
                <a:latin typeface="Arial" panose="020B0604020202020204" pitchFamily="34" charset="0"/>
              </a:rPr>
            </a:b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CE9920-C758-8208-70A1-356706CEE2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7080" y="1195069"/>
            <a:ext cx="10515600" cy="5297805"/>
          </a:xfrm>
        </p:spPr>
        <p:txBody>
          <a:bodyPr>
            <a:normAutofit fontScale="92500" lnSpcReduction="20000"/>
          </a:bodyPr>
          <a:lstStyle/>
          <a:p>
            <a:pPr algn="l" fontAlgn="base"/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Tujuan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mempelajari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Prosedural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adalah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agar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peserta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didik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dapat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melakukan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atau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mempraktekkan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prosedur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tersebut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bukan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sekedar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paham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atau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hafal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 </a:t>
            </a:r>
          </a:p>
          <a:p>
            <a:pPr algn="l" fontAlgn="base"/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Termasuk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materi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pembelajaran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jenis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materi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Prosedural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adalah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langkah-langkah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mengerjakan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suatu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tugas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secara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urut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 </a:t>
            </a:r>
          </a:p>
          <a:p>
            <a:pPr algn="l" fontAlgn="base"/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Misalnya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langkah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menghidupkan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televisi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menghidupkan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dan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mematikan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komputer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pPr algn="l" fontAlgn="base"/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Langkah-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langkah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mengajarkan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materi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Prosedural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meliputi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: </a:t>
            </a:r>
          </a:p>
          <a:p>
            <a:pPr marL="630238" indent="-366713" algn="l" fontAlgn="base">
              <a:buNone/>
            </a:pP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a.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menyajikan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prosedur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marL="630238" indent="-366713" algn="l" fontAlgn="base">
              <a:buNone/>
            </a:pP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b.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pemberian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bantuan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dengan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jalan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mendemonstrasikan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bagaimana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cara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melaksanakan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prosedur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marL="630238" indent="-366713" algn="l" fontAlgn="base">
              <a:buNone/>
            </a:pP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c.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memberikan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latihan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(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praktik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) </a:t>
            </a:r>
          </a:p>
          <a:p>
            <a:pPr marL="630238" indent="-366713" algn="l" fontAlgn="base">
              <a:buNone/>
            </a:pP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d.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memberikan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umpanbalik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marL="630238" indent="-366713" algn="l" fontAlgn="base">
              <a:buNone/>
            </a:pP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e.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memberikan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tes</a:t>
            </a:r>
            <a:endParaRPr lang="en-ID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2474444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F9AC8E-9BB4-6791-082C-57D0F66C6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3045"/>
            <a:ext cx="10515600" cy="691515"/>
          </a:xfrm>
        </p:spPr>
        <p:txBody>
          <a:bodyPr>
            <a:normAutofit fontScale="90000"/>
          </a:bodyPr>
          <a:lstStyle/>
          <a:p>
            <a:br>
              <a:rPr lang="en-ID" b="1" dirty="0">
                <a:solidFill>
                  <a:srgbClr val="000000"/>
                </a:solidFill>
                <a:latin typeface="inherit"/>
              </a:rPr>
            </a:br>
            <a:r>
              <a:rPr lang="en-ID" b="1" dirty="0">
                <a:solidFill>
                  <a:srgbClr val="000000"/>
                </a:solidFill>
                <a:latin typeface="inherit"/>
              </a:rPr>
              <a:t>5. Strategi </a:t>
            </a:r>
            <a:r>
              <a:rPr lang="en-ID" b="1" dirty="0" err="1">
                <a:solidFill>
                  <a:srgbClr val="000000"/>
                </a:solidFill>
                <a:latin typeface="inherit"/>
              </a:rPr>
              <a:t>penyampaian</a:t>
            </a:r>
            <a:r>
              <a:rPr lang="en-ID" b="1" dirty="0">
                <a:solidFill>
                  <a:srgbClr val="000000"/>
                </a:solidFill>
                <a:latin typeface="inherit"/>
              </a:rPr>
              <a:t> </a:t>
            </a:r>
            <a:r>
              <a:rPr lang="en-ID" b="1" dirty="0" err="1">
                <a:solidFill>
                  <a:srgbClr val="000000"/>
                </a:solidFill>
                <a:latin typeface="inherit"/>
              </a:rPr>
              <a:t>materi</a:t>
            </a:r>
            <a:r>
              <a:rPr lang="en-ID" b="1" dirty="0">
                <a:solidFill>
                  <a:srgbClr val="000000"/>
                </a:solidFill>
                <a:latin typeface="inherit"/>
              </a:rPr>
              <a:t> </a:t>
            </a:r>
            <a:r>
              <a:rPr lang="en-ID" b="1" dirty="0" err="1">
                <a:solidFill>
                  <a:srgbClr val="000000"/>
                </a:solidFill>
                <a:latin typeface="inherit"/>
              </a:rPr>
              <a:t>aspek</a:t>
            </a:r>
            <a:r>
              <a:rPr lang="en-ID" b="1" dirty="0">
                <a:solidFill>
                  <a:srgbClr val="000000"/>
                </a:solidFill>
                <a:latin typeface="inherit"/>
              </a:rPr>
              <a:t> </a:t>
            </a:r>
            <a:r>
              <a:rPr lang="en-ID" b="1" dirty="0" err="1">
                <a:solidFill>
                  <a:srgbClr val="000000"/>
                </a:solidFill>
                <a:latin typeface="inherit"/>
              </a:rPr>
              <a:t>sikap</a:t>
            </a:r>
            <a:r>
              <a:rPr lang="en-ID" b="1" dirty="0">
                <a:solidFill>
                  <a:srgbClr val="000000"/>
                </a:solidFill>
                <a:latin typeface="inherit"/>
              </a:rPr>
              <a:t> (</a:t>
            </a:r>
            <a:r>
              <a:rPr lang="en-ID" b="1" dirty="0" err="1">
                <a:solidFill>
                  <a:srgbClr val="000000"/>
                </a:solidFill>
                <a:latin typeface="inherit"/>
              </a:rPr>
              <a:t>afektif</a:t>
            </a:r>
            <a:r>
              <a:rPr lang="en-ID" b="1" dirty="0">
                <a:solidFill>
                  <a:srgbClr val="000000"/>
                </a:solidFill>
                <a:latin typeface="inherit"/>
              </a:rPr>
              <a:t>)</a:t>
            </a:r>
            <a:br>
              <a:rPr lang="en-ID" dirty="0">
                <a:solidFill>
                  <a:srgbClr val="000000"/>
                </a:solidFill>
                <a:latin typeface="Arial" panose="020B0604020202020204" pitchFamily="34" charset="0"/>
              </a:rPr>
            </a:b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360CA7-6601-3D10-D764-5899B702E5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39520"/>
            <a:ext cx="10515600" cy="5618480"/>
          </a:xfrm>
        </p:spPr>
        <p:txBody>
          <a:bodyPr>
            <a:normAutofit fontScale="92500" lnSpcReduction="10000"/>
          </a:bodyPr>
          <a:lstStyle/>
          <a:p>
            <a:pPr algn="l" fontAlgn="base"/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Termasuk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materi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pembelajaran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aspek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sikap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(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afektif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)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menurut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Bloom (1978)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adalah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pemberian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respons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penerimaan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suatu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nilai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internalisasi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dan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penilaian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pPr algn="l" fontAlgn="base"/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Beberapa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strategi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mengajarkan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materi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aspek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sikap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antara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lain: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penciptaan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kondisi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pemodelan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atau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contoh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demonstrasi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simulasi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penyampaian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ajaran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atau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dogma. </a:t>
            </a:r>
          </a:p>
          <a:p>
            <a:pPr algn="l" fontAlgn="base"/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Misalnya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pada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mata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pelajaran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Sosiologi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yang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memberikan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contoh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peran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nilai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dan norma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dalam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masyarakat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pPr algn="l" fontAlgn="base"/>
            <a:r>
              <a:rPr lang="en-ID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Strategi</a:t>
            </a:r>
            <a:r>
              <a:rPr lang="en-ID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Penciptaan</a:t>
            </a:r>
            <a:r>
              <a:rPr lang="en-ID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Kondisi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: Agar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memiliki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sikap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normatif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dalam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kehidupan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bermasyarakat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di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depan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loket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dipasang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jalur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untuk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antre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berupa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pagar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besi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yang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hanya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dapat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dilalui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seorang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demi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seorang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secara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bergiliran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 </a:t>
            </a:r>
          </a:p>
          <a:p>
            <a:pPr algn="l" fontAlgn="base"/>
            <a:r>
              <a:rPr lang="en-ID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Strategi</a:t>
            </a:r>
            <a:r>
              <a:rPr lang="en-ID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Pemodelan</a:t>
            </a:r>
            <a:r>
              <a:rPr lang="en-ID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atau</a:t>
            </a:r>
            <a:r>
              <a:rPr lang="en-ID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Contoh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: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Disajikan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contoh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atau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model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seseorang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yang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tidak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memiliki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sikap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normatif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yaitu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seseorang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yang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tidak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mau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tertib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dalam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antrean</a:t>
            </a:r>
            <a:r>
              <a:rPr lang="en-ID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8264562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DF75BF-B19D-62D7-FBC8-CD84C8C882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b="1" dirty="0" err="1"/>
              <a:t>Artinya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86A7A-5485-EC73-D687-4A9F34CC1B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60851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ID" sz="4000" dirty="0" err="1"/>
              <a:t>Materi</a:t>
            </a:r>
            <a:r>
              <a:rPr lang="en-ID" sz="4000" dirty="0"/>
              <a:t> yang </a:t>
            </a:r>
            <a:r>
              <a:rPr lang="en-ID" sz="4000" dirty="0" err="1"/>
              <a:t>ditentukan</a:t>
            </a:r>
            <a:r>
              <a:rPr lang="en-ID" sz="4000" dirty="0"/>
              <a:t> </a:t>
            </a:r>
            <a:r>
              <a:rPr lang="en-ID" sz="4000" dirty="0" err="1"/>
              <a:t>untuk</a:t>
            </a:r>
            <a:r>
              <a:rPr lang="en-ID" sz="4000" dirty="0"/>
              <a:t> </a:t>
            </a:r>
            <a:r>
              <a:rPr lang="en-ID" sz="4000" dirty="0" err="1"/>
              <a:t>kegiatan</a:t>
            </a:r>
            <a:r>
              <a:rPr lang="en-ID" sz="4000" dirty="0"/>
              <a:t> </a:t>
            </a:r>
            <a:r>
              <a:rPr lang="en-ID" sz="4000" dirty="0" err="1"/>
              <a:t>pembelajaran</a:t>
            </a:r>
            <a:r>
              <a:rPr lang="en-ID" sz="4000" dirty="0"/>
              <a:t> </a:t>
            </a:r>
            <a:r>
              <a:rPr lang="en-ID" sz="4000" dirty="0" err="1"/>
              <a:t>hendaknya</a:t>
            </a:r>
            <a:r>
              <a:rPr lang="en-ID" sz="4000" dirty="0"/>
              <a:t> </a:t>
            </a:r>
            <a:r>
              <a:rPr lang="en-ID" sz="4000" dirty="0" err="1"/>
              <a:t>materi</a:t>
            </a:r>
            <a:r>
              <a:rPr lang="en-ID" sz="4000" dirty="0"/>
              <a:t> yang </a:t>
            </a:r>
            <a:r>
              <a:rPr lang="en-ID" sz="4000" dirty="0" err="1"/>
              <a:t>benar-benar</a:t>
            </a:r>
            <a:r>
              <a:rPr lang="en-ID" sz="4000" dirty="0"/>
              <a:t> </a:t>
            </a:r>
            <a:r>
              <a:rPr lang="en-ID" sz="4000" dirty="0" err="1"/>
              <a:t>menunjang</a:t>
            </a:r>
            <a:r>
              <a:rPr lang="en-ID" sz="4000" dirty="0"/>
              <a:t> </a:t>
            </a:r>
            <a:r>
              <a:rPr lang="en-ID" sz="4000" dirty="0" err="1"/>
              <a:t>tercapainya</a:t>
            </a:r>
            <a:r>
              <a:rPr lang="en-ID" sz="4000" dirty="0"/>
              <a:t> </a:t>
            </a:r>
            <a:r>
              <a:rPr lang="en-ID" sz="4000" dirty="0" err="1"/>
              <a:t>standar</a:t>
            </a:r>
            <a:r>
              <a:rPr lang="en-ID" sz="4000" dirty="0"/>
              <a:t> </a:t>
            </a:r>
            <a:r>
              <a:rPr lang="en-ID" sz="4000" dirty="0" err="1"/>
              <a:t>kompetensi</a:t>
            </a:r>
            <a:r>
              <a:rPr lang="en-ID" sz="4000" dirty="0"/>
              <a:t> (SK) dan </a:t>
            </a:r>
            <a:r>
              <a:rPr lang="en-ID" sz="4000" dirty="0" err="1"/>
              <a:t>kompetensi</a:t>
            </a:r>
            <a:r>
              <a:rPr lang="en-ID" sz="4000" dirty="0"/>
              <a:t> </a:t>
            </a:r>
            <a:r>
              <a:rPr lang="en-ID" sz="4000" dirty="0" err="1"/>
              <a:t>dasar</a:t>
            </a:r>
            <a:r>
              <a:rPr lang="en-ID" sz="4000" dirty="0"/>
              <a:t> (KD), </a:t>
            </a:r>
            <a:r>
              <a:rPr lang="en-ID" sz="4000" dirty="0" err="1"/>
              <a:t>serta</a:t>
            </a:r>
            <a:r>
              <a:rPr lang="en-ID" sz="4000" dirty="0"/>
              <a:t> </a:t>
            </a:r>
            <a:r>
              <a:rPr lang="en-ID" sz="4000" dirty="0" err="1"/>
              <a:t>tercapainya</a:t>
            </a:r>
            <a:r>
              <a:rPr lang="en-ID" sz="4000" dirty="0"/>
              <a:t> </a:t>
            </a:r>
            <a:r>
              <a:rPr lang="en-ID" sz="4000" dirty="0" err="1"/>
              <a:t>indikator</a:t>
            </a:r>
            <a:r>
              <a:rPr lang="en-ID" sz="4000" dirty="0"/>
              <a:t> (IPK). </a:t>
            </a:r>
          </a:p>
          <a:p>
            <a:pPr marL="0" indent="0">
              <a:buNone/>
            </a:pPr>
            <a:r>
              <a:rPr lang="en-ID" sz="4000" dirty="0" err="1"/>
              <a:t>Materi</a:t>
            </a:r>
            <a:r>
              <a:rPr lang="en-ID" sz="4000" dirty="0"/>
              <a:t> </a:t>
            </a:r>
            <a:r>
              <a:rPr lang="en-ID" sz="4000" dirty="0" err="1"/>
              <a:t>pembelajaran</a:t>
            </a:r>
            <a:r>
              <a:rPr lang="en-ID" sz="4000" dirty="0"/>
              <a:t> </a:t>
            </a:r>
            <a:r>
              <a:rPr lang="en-ID" sz="4000" dirty="0" err="1"/>
              <a:t>dipilih</a:t>
            </a:r>
            <a:r>
              <a:rPr lang="en-ID" sz="4000" dirty="0"/>
              <a:t> </a:t>
            </a:r>
            <a:r>
              <a:rPr lang="en-ID" sz="4000" dirty="0" err="1"/>
              <a:t>seoptimal</a:t>
            </a:r>
            <a:r>
              <a:rPr lang="en-ID" sz="4000" dirty="0"/>
              <a:t> </a:t>
            </a:r>
            <a:r>
              <a:rPr lang="en-ID" sz="4000" dirty="0" err="1"/>
              <a:t>mungkin</a:t>
            </a:r>
            <a:r>
              <a:rPr lang="en-ID" sz="4000" dirty="0"/>
              <a:t> </a:t>
            </a:r>
            <a:r>
              <a:rPr lang="en-ID" sz="4000" dirty="0" err="1"/>
              <a:t>untuk</a:t>
            </a:r>
            <a:r>
              <a:rPr lang="en-ID" sz="4000" dirty="0"/>
              <a:t> </a:t>
            </a:r>
            <a:r>
              <a:rPr lang="en-ID" sz="4000" dirty="0" err="1"/>
              <a:t>membantu</a:t>
            </a:r>
            <a:r>
              <a:rPr lang="en-ID" sz="4000" dirty="0"/>
              <a:t> </a:t>
            </a:r>
            <a:r>
              <a:rPr lang="en-ID" sz="4000" dirty="0" err="1"/>
              <a:t>peserta</a:t>
            </a:r>
            <a:r>
              <a:rPr lang="en-ID" sz="4000" dirty="0"/>
              <a:t> </a:t>
            </a:r>
            <a:r>
              <a:rPr lang="en-ID" sz="4000" dirty="0" err="1"/>
              <a:t>didik</a:t>
            </a:r>
            <a:r>
              <a:rPr lang="en-ID" sz="4000" dirty="0"/>
              <a:t> </a:t>
            </a:r>
            <a:r>
              <a:rPr lang="en-ID" sz="4000" dirty="0" err="1"/>
              <a:t>dalam</a:t>
            </a:r>
            <a:r>
              <a:rPr lang="en-ID" sz="4000" dirty="0"/>
              <a:t> </a:t>
            </a:r>
            <a:r>
              <a:rPr lang="en-ID" sz="4000" dirty="0" err="1"/>
              <a:t>mencapai</a:t>
            </a:r>
            <a:r>
              <a:rPr lang="en-ID" sz="4000" dirty="0"/>
              <a:t> </a:t>
            </a:r>
            <a:r>
              <a:rPr lang="en-ID" sz="4000" dirty="0" err="1"/>
              <a:t>standar</a:t>
            </a:r>
            <a:r>
              <a:rPr lang="en-ID" sz="4000" dirty="0"/>
              <a:t> </a:t>
            </a:r>
            <a:r>
              <a:rPr lang="en-ID" sz="4000" dirty="0" err="1"/>
              <a:t>kompetensi</a:t>
            </a:r>
            <a:r>
              <a:rPr lang="en-ID" sz="4000" dirty="0"/>
              <a:t> dan </a:t>
            </a:r>
            <a:r>
              <a:rPr lang="en-ID" sz="4000" dirty="0" err="1"/>
              <a:t>kompetensi</a:t>
            </a:r>
            <a:r>
              <a:rPr lang="en-ID" sz="4000" dirty="0"/>
              <a:t> </a:t>
            </a:r>
            <a:r>
              <a:rPr lang="en-ID" sz="4000" dirty="0" err="1"/>
              <a:t>dasar</a:t>
            </a:r>
            <a:endParaRPr lang="en-ID" sz="4000" dirty="0"/>
          </a:p>
        </p:txBody>
      </p:sp>
    </p:spTree>
    <p:extLst>
      <p:ext uri="{BB962C8B-B14F-4D97-AF65-F5344CB8AC3E}">
        <p14:creationId xmlns:p14="http://schemas.microsoft.com/office/powerpoint/2010/main" val="2416606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CD0215-AB23-4ACA-9AFD-14E90F915E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b="1" dirty="0" err="1"/>
              <a:t>Pengertian</a:t>
            </a:r>
            <a:r>
              <a:rPr lang="en-ID" b="1" dirty="0"/>
              <a:t> </a:t>
            </a:r>
            <a:r>
              <a:rPr lang="en-ID" b="1" dirty="0" err="1"/>
              <a:t>Materi</a:t>
            </a:r>
            <a:r>
              <a:rPr lang="en-ID" b="1" dirty="0"/>
              <a:t> </a:t>
            </a:r>
            <a:r>
              <a:rPr lang="en-ID" b="1" dirty="0" err="1"/>
              <a:t>Esensial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EBBF2E-8480-2050-A370-585ACA140F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D" dirty="0" err="1"/>
              <a:t>adalah</a:t>
            </a:r>
            <a:r>
              <a:rPr lang="en-ID" dirty="0"/>
              <a:t> </a:t>
            </a:r>
            <a:r>
              <a:rPr lang="en-ID" dirty="0" err="1"/>
              <a:t>Materi</a:t>
            </a:r>
            <a:r>
              <a:rPr lang="en-ID" dirty="0"/>
              <a:t> </a:t>
            </a:r>
            <a:r>
              <a:rPr lang="en-ID" dirty="0" err="1"/>
              <a:t>Esensial</a:t>
            </a:r>
            <a:r>
              <a:rPr lang="en-ID" dirty="0"/>
              <a:t> di </a:t>
            </a:r>
            <a:r>
              <a:rPr lang="en-ID" dirty="0" err="1"/>
              <a:t>tiap</a:t>
            </a:r>
            <a:r>
              <a:rPr lang="en-ID" dirty="0"/>
              <a:t> </a:t>
            </a:r>
            <a:r>
              <a:rPr lang="en-ID" dirty="0" err="1"/>
              <a:t>mata</a:t>
            </a:r>
            <a:r>
              <a:rPr lang="en-ID" dirty="0"/>
              <a:t> </a:t>
            </a:r>
            <a:r>
              <a:rPr lang="en-ID" dirty="0" err="1"/>
              <a:t>pelajaran</a:t>
            </a:r>
            <a:r>
              <a:rPr lang="en-ID" dirty="0"/>
              <a:t>,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memberi</a:t>
            </a:r>
            <a:r>
              <a:rPr lang="en-ID" dirty="0"/>
              <a:t> </a:t>
            </a:r>
            <a:r>
              <a:rPr lang="en-ID" dirty="0" err="1"/>
              <a:t>ruang</a:t>
            </a:r>
            <a:r>
              <a:rPr lang="en-ID" dirty="0"/>
              <a:t>/</a:t>
            </a:r>
            <a:r>
              <a:rPr lang="en-ID" dirty="0" err="1"/>
              <a:t>waktu</a:t>
            </a:r>
            <a:r>
              <a:rPr lang="en-ID" dirty="0"/>
              <a:t> </a:t>
            </a:r>
            <a:r>
              <a:rPr lang="en-ID" dirty="0" err="1"/>
              <a:t>bagi</a:t>
            </a:r>
            <a:r>
              <a:rPr lang="en-ID" dirty="0"/>
              <a:t> </a:t>
            </a:r>
            <a:r>
              <a:rPr lang="en-ID" dirty="0" err="1"/>
              <a:t>pengembangan</a:t>
            </a:r>
            <a:r>
              <a:rPr lang="en-ID" dirty="0"/>
              <a:t> </a:t>
            </a:r>
            <a:r>
              <a:rPr lang="en-ID" dirty="0" err="1"/>
              <a:t>kompetensi</a:t>
            </a:r>
            <a:r>
              <a:rPr lang="en-ID" dirty="0"/>
              <a:t> -</a:t>
            </a:r>
            <a:r>
              <a:rPr lang="en-ID" dirty="0" err="1"/>
              <a:t>terutama</a:t>
            </a:r>
            <a:r>
              <a:rPr lang="en-ID" dirty="0"/>
              <a:t> </a:t>
            </a:r>
            <a:r>
              <a:rPr lang="en-ID" dirty="0" err="1"/>
              <a:t>kompetensi</a:t>
            </a:r>
            <a:r>
              <a:rPr lang="en-ID" dirty="0"/>
              <a:t> </a:t>
            </a:r>
            <a:r>
              <a:rPr lang="en-ID" dirty="0" err="1"/>
              <a:t>mendasar</a:t>
            </a:r>
            <a:r>
              <a:rPr lang="en-ID" dirty="0"/>
              <a:t> </a:t>
            </a:r>
            <a:r>
              <a:rPr lang="en-ID" dirty="0" err="1"/>
              <a:t>seperti</a:t>
            </a:r>
            <a:r>
              <a:rPr lang="en-ID" dirty="0"/>
              <a:t> </a:t>
            </a:r>
            <a:r>
              <a:rPr lang="en-ID" dirty="0" err="1"/>
              <a:t>literasi</a:t>
            </a:r>
            <a:r>
              <a:rPr lang="en-ID" dirty="0"/>
              <a:t> dan </a:t>
            </a:r>
            <a:r>
              <a:rPr lang="en-ID" dirty="0" err="1"/>
              <a:t>numerasi</a:t>
            </a:r>
            <a:r>
              <a:rPr lang="en-ID" dirty="0"/>
              <a:t> – </a:t>
            </a:r>
            <a:r>
              <a:rPr lang="en-ID" dirty="0" err="1"/>
              <a:t>secara</a:t>
            </a:r>
            <a:r>
              <a:rPr lang="en-ID" dirty="0"/>
              <a:t> </a:t>
            </a:r>
            <a:r>
              <a:rPr lang="en-ID" dirty="0" err="1"/>
              <a:t>lebih</a:t>
            </a:r>
            <a:r>
              <a:rPr lang="en-ID" dirty="0"/>
              <a:t> </a:t>
            </a:r>
            <a:r>
              <a:rPr lang="en-ID" dirty="0" err="1"/>
              <a:t>mendalam</a:t>
            </a:r>
            <a:r>
              <a:rPr lang="en-ID" dirty="0"/>
              <a:t>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pembelajaran</a:t>
            </a:r>
            <a:r>
              <a:rPr lang="en-ID" dirty="0"/>
              <a:t> yang </a:t>
            </a:r>
            <a:r>
              <a:rPr lang="en-ID" dirty="0" err="1"/>
              <a:t>mendalam</a:t>
            </a:r>
            <a:r>
              <a:rPr lang="en-ID" dirty="0"/>
              <a:t> (</a:t>
            </a:r>
            <a:r>
              <a:rPr lang="en-ID" dirty="0" err="1"/>
              <a:t>diskusi</a:t>
            </a:r>
            <a:r>
              <a:rPr lang="en-ID" dirty="0"/>
              <a:t>, </a:t>
            </a:r>
            <a:r>
              <a:rPr lang="en-ID" dirty="0" err="1"/>
              <a:t>kerja</a:t>
            </a:r>
            <a:r>
              <a:rPr lang="en-ID" dirty="0"/>
              <a:t> </a:t>
            </a:r>
            <a:r>
              <a:rPr lang="en-ID" dirty="0" err="1"/>
              <a:t>kelompok</a:t>
            </a:r>
            <a:r>
              <a:rPr lang="en-ID" dirty="0"/>
              <a:t>, </a:t>
            </a:r>
            <a:r>
              <a:rPr lang="en-ID" dirty="0" err="1"/>
              <a:t>pembelajaran</a:t>
            </a:r>
            <a:r>
              <a:rPr lang="en-ID" dirty="0"/>
              <a:t> </a:t>
            </a:r>
            <a:r>
              <a:rPr lang="en-ID" dirty="0" err="1"/>
              <a:t>berbasis</a:t>
            </a:r>
            <a:r>
              <a:rPr lang="en-ID" dirty="0"/>
              <a:t> problem dan </a:t>
            </a:r>
            <a:r>
              <a:rPr lang="en-ID" dirty="0" err="1"/>
              <a:t>projek</a:t>
            </a:r>
            <a:r>
              <a:rPr lang="en-ID" dirty="0"/>
              <a:t>, </a:t>
            </a:r>
            <a:r>
              <a:rPr lang="en-ID" dirty="0" err="1"/>
              <a:t>dll</a:t>
            </a:r>
            <a:r>
              <a:rPr lang="en-ID" dirty="0"/>
              <a:t>.). </a:t>
            </a:r>
          </a:p>
          <a:p>
            <a:r>
              <a:rPr lang="en-ID" dirty="0" err="1"/>
              <a:t>Sehingga</a:t>
            </a:r>
            <a:r>
              <a:rPr lang="en-ID" dirty="0"/>
              <a:t> </a:t>
            </a:r>
            <a:r>
              <a:rPr lang="en-ID" dirty="0" err="1"/>
              <a:t>perlu</a:t>
            </a:r>
            <a:r>
              <a:rPr lang="en-ID" dirty="0"/>
              <a:t> </a:t>
            </a:r>
            <a:r>
              <a:rPr lang="en-ID" dirty="0" err="1"/>
              <a:t>waktu</a:t>
            </a:r>
            <a:r>
              <a:rPr lang="en-ID" dirty="0"/>
              <a:t>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pelaksanaannya</a:t>
            </a:r>
            <a:r>
              <a:rPr lang="en-ID" dirty="0"/>
              <a:t> </a:t>
            </a:r>
            <a:r>
              <a:rPr lang="en-ID" dirty="0" err="1"/>
              <a:t>karena</a:t>
            </a:r>
            <a:r>
              <a:rPr lang="en-ID" dirty="0"/>
              <a:t> </a:t>
            </a:r>
            <a:r>
              <a:rPr lang="en-ID" dirty="0" err="1"/>
              <a:t>materi</a:t>
            </a:r>
            <a:r>
              <a:rPr lang="en-ID" dirty="0"/>
              <a:t> yang </a:t>
            </a:r>
            <a:r>
              <a:rPr lang="en-ID" dirty="0" err="1"/>
              <a:t>terlalu</a:t>
            </a:r>
            <a:r>
              <a:rPr lang="en-ID" dirty="0"/>
              <a:t> </a:t>
            </a:r>
            <a:r>
              <a:rPr lang="en-ID" dirty="0" err="1"/>
              <a:t>padat</a:t>
            </a:r>
            <a:r>
              <a:rPr lang="en-ID" dirty="0"/>
              <a:t> </a:t>
            </a:r>
            <a:r>
              <a:rPr lang="en-ID" dirty="0" err="1"/>
              <a:t>akan</a:t>
            </a:r>
            <a:r>
              <a:rPr lang="en-ID" dirty="0"/>
              <a:t> </a:t>
            </a:r>
            <a:r>
              <a:rPr lang="en-ID" dirty="0" err="1"/>
              <a:t>mendorong</a:t>
            </a:r>
            <a:r>
              <a:rPr lang="en-ID" dirty="0"/>
              <a:t> guru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menggunakan</a:t>
            </a:r>
            <a:r>
              <a:rPr lang="en-ID" dirty="0"/>
              <a:t> </a:t>
            </a:r>
            <a:r>
              <a:rPr lang="en-ID" dirty="0" err="1"/>
              <a:t>ceramah</a:t>
            </a:r>
            <a:r>
              <a:rPr lang="en-ID" dirty="0"/>
              <a:t> </a:t>
            </a:r>
            <a:r>
              <a:rPr lang="en-ID" dirty="0" err="1"/>
              <a:t>satu</a:t>
            </a:r>
            <a:r>
              <a:rPr lang="en-ID" dirty="0"/>
              <a:t> </a:t>
            </a:r>
            <a:r>
              <a:rPr lang="en-ID" dirty="0" err="1"/>
              <a:t>arah</a:t>
            </a:r>
            <a:r>
              <a:rPr lang="en-ID" dirty="0"/>
              <a:t> </a:t>
            </a:r>
            <a:r>
              <a:rPr lang="en-ID" dirty="0" err="1"/>
              <a:t>atau</a:t>
            </a:r>
            <a:r>
              <a:rPr lang="en-ID" dirty="0"/>
              <a:t> </a:t>
            </a:r>
            <a:r>
              <a:rPr lang="en-ID" dirty="0" err="1"/>
              <a:t>metode</a:t>
            </a:r>
            <a:r>
              <a:rPr lang="en-ID" dirty="0"/>
              <a:t> lain yang </a:t>
            </a:r>
            <a:r>
              <a:rPr lang="en-ID" dirty="0" err="1"/>
              <a:t>efisien</a:t>
            </a:r>
            <a:r>
              <a:rPr lang="en-ID" dirty="0"/>
              <a:t>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mengejar</a:t>
            </a:r>
            <a:r>
              <a:rPr lang="en-ID" dirty="0"/>
              <a:t> </a:t>
            </a:r>
            <a:r>
              <a:rPr lang="en-ID" dirty="0" err="1"/>
              <a:t>ketuntasan</a:t>
            </a:r>
            <a:r>
              <a:rPr lang="en-ID" dirty="0"/>
              <a:t> </a:t>
            </a:r>
            <a:r>
              <a:rPr lang="en-ID" dirty="0" err="1"/>
              <a:t>penyampaian</a:t>
            </a:r>
            <a:r>
              <a:rPr lang="en-ID" dirty="0"/>
              <a:t> </a:t>
            </a:r>
            <a:r>
              <a:rPr lang="en-ID" dirty="0" err="1"/>
              <a:t>materi</a:t>
            </a:r>
            <a:r>
              <a:rPr lang="en-ID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610021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F2CAE6-F3CD-7217-8DA7-B5E6144C0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1125"/>
            <a:ext cx="10515600" cy="1325563"/>
          </a:xfrm>
        </p:spPr>
        <p:txBody>
          <a:bodyPr/>
          <a:lstStyle/>
          <a:p>
            <a:r>
              <a:rPr lang="en-ID" dirty="0" err="1"/>
              <a:t>Kepmendikbud</a:t>
            </a:r>
            <a:r>
              <a:rPr lang="en-ID" dirty="0"/>
              <a:t> No 719/P </a:t>
            </a:r>
            <a:r>
              <a:rPr lang="en-ID" dirty="0" err="1"/>
              <a:t>Tahun</a:t>
            </a:r>
            <a:r>
              <a:rPr lang="en-ID" dirty="0"/>
              <a:t> 2020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F933AA-639E-484E-BB54-9B458C6764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6688"/>
            <a:ext cx="10515600" cy="51063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ID" sz="3600" dirty="0" err="1"/>
              <a:t>Kemendikbud</a:t>
            </a:r>
            <a:r>
              <a:rPr lang="en-ID" sz="3600" dirty="0"/>
              <a:t> </a:t>
            </a:r>
            <a:r>
              <a:rPr lang="en-ID" sz="3600" dirty="0" err="1"/>
              <a:t>telah</a:t>
            </a:r>
            <a:r>
              <a:rPr lang="en-ID" sz="3600" dirty="0"/>
              <a:t> </a:t>
            </a:r>
            <a:r>
              <a:rPr lang="en-ID" sz="3600" dirty="0" err="1"/>
              <a:t>menginstruksi</a:t>
            </a:r>
            <a:r>
              <a:rPr lang="en-ID" sz="3600" dirty="0"/>
              <a:t> para </a:t>
            </a:r>
            <a:r>
              <a:rPr lang="en-ID" sz="3600" dirty="0" err="1"/>
              <a:t>pendidiknya</a:t>
            </a:r>
            <a:r>
              <a:rPr lang="en-ID" sz="3600" dirty="0"/>
              <a:t> </a:t>
            </a:r>
            <a:r>
              <a:rPr lang="en-ID" sz="3600" dirty="0" err="1"/>
              <a:t>melakukan</a:t>
            </a:r>
            <a:r>
              <a:rPr lang="en-ID" sz="3600" dirty="0"/>
              <a:t> </a:t>
            </a:r>
            <a:r>
              <a:rPr lang="en-ID" sz="3600" dirty="0" err="1"/>
              <a:t>analisis</a:t>
            </a:r>
            <a:r>
              <a:rPr lang="en-ID" sz="3600" dirty="0"/>
              <a:t> KD </a:t>
            </a:r>
            <a:r>
              <a:rPr lang="en-ID" sz="3600" dirty="0" err="1"/>
              <a:t>esensial</a:t>
            </a:r>
            <a:r>
              <a:rPr lang="en-ID" sz="3600" dirty="0"/>
              <a:t> pada </a:t>
            </a:r>
            <a:r>
              <a:rPr lang="en-ID" sz="3600" dirty="0" err="1"/>
              <a:t>silabus</a:t>
            </a:r>
            <a:r>
              <a:rPr lang="en-ID" sz="3600" dirty="0"/>
              <a:t> masing-masing </a:t>
            </a:r>
            <a:r>
              <a:rPr lang="en-ID" sz="3600" dirty="0" err="1"/>
              <a:t>bidang</a:t>
            </a:r>
            <a:r>
              <a:rPr lang="en-ID" sz="3600" dirty="0"/>
              <a:t> </a:t>
            </a:r>
            <a:r>
              <a:rPr lang="en-ID" sz="3600" dirty="0" err="1"/>
              <a:t>sesuai</a:t>
            </a:r>
            <a:r>
              <a:rPr lang="en-ID" sz="3600" dirty="0"/>
              <a:t> </a:t>
            </a:r>
            <a:r>
              <a:rPr lang="en-ID" sz="3600" dirty="0" err="1"/>
              <a:t>isi</a:t>
            </a:r>
            <a:r>
              <a:rPr lang="en-ID" sz="3600" dirty="0"/>
              <a:t> </a:t>
            </a:r>
            <a:r>
              <a:rPr lang="en-ID" sz="3600" dirty="0" err="1"/>
              <a:t>Pedoman</a:t>
            </a:r>
            <a:r>
              <a:rPr lang="en-ID" sz="3600" dirty="0"/>
              <a:t> </a:t>
            </a:r>
            <a:r>
              <a:rPr lang="en-ID" sz="3600" dirty="0" err="1"/>
              <a:t>Pelaksanaan</a:t>
            </a:r>
            <a:r>
              <a:rPr lang="en-ID" sz="3600" dirty="0"/>
              <a:t> </a:t>
            </a:r>
            <a:r>
              <a:rPr lang="en-ID" sz="3600" dirty="0" err="1"/>
              <a:t>Kurikulum</a:t>
            </a:r>
            <a:r>
              <a:rPr lang="en-ID" sz="3600" dirty="0"/>
              <a:t> pada </a:t>
            </a:r>
            <a:r>
              <a:rPr lang="en-ID" sz="3600" dirty="0" err="1"/>
              <a:t>Satuan</a:t>
            </a:r>
            <a:r>
              <a:rPr lang="en-ID" sz="3600" dirty="0"/>
              <a:t> Pendidikan </a:t>
            </a:r>
            <a:r>
              <a:rPr lang="en-ID" sz="3600" dirty="0" err="1"/>
              <a:t>dalam</a:t>
            </a:r>
            <a:r>
              <a:rPr lang="en-ID" sz="3600" dirty="0"/>
              <a:t> </a:t>
            </a:r>
            <a:r>
              <a:rPr lang="en-ID" sz="3600" dirty="0" err="1"/>
              <a:t>Kondisi</a:t>
            </a:r>
            <a:r>
              <a:rPr lang="en-ID" sz="3600" dirty="0"/>
              <a:t> </a:t>
            </a:r>
            <a:r>
              <a:rPr lang="en-ID" sz="3600" dirty="0" err="1"/>
              <a:t>Khusus</a:t>
            </a:r>
            <a:r>
              <a:rPr lang="en-ID" sz="3600" dirty="0"/>
              <a:t>. </a:t>
            </a:r>
          </a:p>
          <a:p>
            <a:pPr marL="0" indent="0">
              <a:buNone/>
            </a:pPr>
            <a:r>
              <a:rPr lang="en-ID" sz="3600" dirty="0" err="1"/>
              <a:t>Kepmendikbud</a:t>
            </a:r>
            <a:r>
              <a:rPr lang="en-ID" sz="3600" dirty="0"/>
              <a:t> No 719/P </a:t>
            </a:r>
            <a:r>
              <a:rPr lang="en-ID" sz="3600" dirty="0" err="1"/>
              <a:t>Tahun</a:t>
            </a:r>
            <a:r>
              <a:rPr lang="en-ID" sz="3600" dirty="0"/>
              <a:t> 2020 yang </a:t>
            </a:r>
            <a:r>
              <a:rPr lang="en-ID" sz="3600" dirty="0" err="1"/>
              <a:t>menjadi</a:t>
            </a:r>
            <a:r>
              <a:rPr lang="en-ID" sz="3600" dirty="0"/>
              <a:t> </a:t>
            </a:r>
            <a:r>
              <a:rPr lang="en-ID" sz="3600" dirty="0" err="1"/>
              <a:t>landasan</a:t>
            </a:r>
            <a:r>
              <a:rPr lang="en-ID" sz="3600" dirty="0"/>
              <a:t> </a:t>
            </a:r>
            <a:r>
              <a:rPr lang="en-ID" sz="3600" dirty="0" err="1"/>
              <a:t>hukum</a:t>
            </a:r>
            <a:r>
              <a:rPr lang="en-ID" sz="3600" dirty="0"/>
              <a:t> yang </a:t>
            </a:r>
            <a:r>
              <a:rPr lang="en-ID" sz="3600" dirty="0" err="1"/>
              <a:t>tujuannya</a:t>
            </a:r>
            <a:r>
              <a:rPr lang="en-ID" sz="3600" dirty="0"/>
              <a:t> </a:t>
            </a:r>
            <a:r>
              <a:rPr lang="en-ID" sz="3600" dirty="0" err="1"/>
              <a:t>untuk</a:t>
            </a:r>
            <a:r>
              <a:rPr lang="en-ID" sz="3600" dirty="0"/>
              <a:t> </a:t>
            </a:r>
            <a:r>
              <a:rPr lang="en-ID" sz="3600" dirty="0" err="1"/>
              <a:t>memberikan</a:t>
            </a:r>
            <a:r>
              <a:rPr lang="en-ID" sz="3600" dirty="0"/>
              <a:t> </a:t>
            </a:r>
            <a:r>
              <a:rPr lang="en-ID" sz="3600" dirty="0" err="1"/>
              <a:t>fleksibilitas</a:t>
            </a:r>
            <a:r>
              <a:rPr lang="en-ID" sz="3600" dirty="0"/>
              <a:t> pada </a:t>
            </a:r>
            <a:r>
              <a:rPr lang="en-ID" sz="3600" dirty="0" err="1"/>
              <a:t>satuan</a:t>
            </a:r>
            <a:r>
              <a:rPr lang="en-ID" sz="3600" dirty="0"/>
              <a:t> </a:t>
            </a:r>
            <a:r>
              <a:rPr lang="en-ID" sz="3600" dirty="0" err="1"/>
              <a:t>pendidikan</a:t>
            </a:r>
            <a:r>
              <a:rPr lang="en-ID" sz="3600" dirty="0"/>
              <a:t> </a:t>
            </a:r>
            <a:r>
              <a:rPr lang="en-ID" sz="3600" dirty="0" err="1"/>
              <a:t>untuk</a:t>
            </a:r>
            <a:r>
              <a:rPr lang="en-ID" sz="3600" dirty="0"/>
              <a:t> </a:t>
            </a:r>
            <a:r>
              <a:rPr lang="en-ID" sz="3600" dirty="0" err="1"/>
              <a:t>menentukan</a:t>
            </a:r>
            <a:r>
              <a:rPr lang="en-ID" sz="3600" dirty="0"/>
              <a:t> </a:t>
            </a:r>
            <a:r>
              <a:rPr lang="en-ID" sz="3600" dirty="0" err="1"/>
              <a:t>kurikulum</a:t>
            </a:r>
            <a:r>
              <a:rPr lang="en-ID" sz="3600" dirty="0"/>
              <a:t> yang </a:t>
            </a:r>
            <a:r>
              <a:rPr lang="en-ID" sz="3600" dirty="0" err="1"/>
              <a:t>sesuai</a:t>
            </a:r>
            <a:r>
              <a:rPr lang="en-ID" sz="3600" dirty="0"/>
              <a:t> </a:t>
            </a:r>
            <a:r>
              <a:rPr lang="en-ID" sz="3600" dirty="0" err="1"/>
              <a:t>dengan</a:t>
            </a:r>
            <a:r>
              <a:rPr lang="en-ID" sz="3600" dirty="0"/>
              <a:t> </a:t>
            </a:r>
            <a:r>
              <a:rPr lang="en-ID" sz="3600" dirty="0" err="1"/>
              <a:t>kebutuhan</a:t>
            </a:r>
            <a:r>
              <a:rPr lang="en-ID" sz="3600" dirty="0"/>
              <a:t> </a:t>
            </a:r>
            <a:r>
              <a:rPr lang="en-ID" sz="3600" dirty="0" err="1"/>
              <a:t>pembelajaran</a:t>
            </a:r>
            <a:r>
              <a:rPr lang="en-ID" sz="3600" dirty="0"/>
              <a:t> </a:t>
            </a:r>
            <a:r>
              <a:rPr lang="en-ID" sz="3600" dirty="0" err="1"/>
              <a:t>peserta</a:t>
            </a:r>
            <a:r>
              <a:rPr lang="en-ID" sz="3600" dirty="0"/>
              <a:t> </a:t>
            </a:r>
            <a:r>
              <a:rPr lang="en-ID" sz="3600" dirty="0" err="1"/>
              <a:t>didik</a:t>
            </a:r>
            <a:r>
              <a:rPr lang="en-ID" sz="3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046544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2CA5D8-5624-B170-ABE4-EC8350B16F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740" y="862965"/>
            <a:ext cx="11018520" cy="1325563"/>
          </a:xfrm>
        </p:spPr>
        <p:txBody>
          <a:bodyPr>
            <a:noAutofit/>
          </a:bodyPr>
          <a:lstStyle/>
          <a:p>
            <a:r>
              <a:rPr lang="en-ID" sz="4800" dirty="0"/>
              <a:t>Langkah-Langkah Menyusun </a:t>
            </a:r>
            <a:r>
              <a:rPr lang="en-ID" sz="4800" dirty="0" err="1"/>
              <a:t>Materi</a:t>
            </a:r>
            <a:r>
              <a:rPr lang="en-ID" sz="4800" dirty="0"/>
              <a:t> </a:t>
            </a:r>
            <a:r>
              <a:rPr lang="en-ID" sz="4800" dirty="0" err="1"/>
              <a:t>Esensial</a:t>
            </a:r>
            <a:r>
              <a:rPr lang="en-ID" sz="4800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F54AE-C475-F3F8-4E41-BC48D0B45F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6620" y="2405697"/>
            <a:ext cx="1039876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ID" sz="4000" dirty="0"/>
              <a:t>Agar </a:t>
            </a:r>
            <a:r>
              <a:rPr lang="en-ID" sz="4000" dirty="0" err="1"/>
              <a:t>memudahkan</a:t>
            </a:r>
            <a:r>
              <a:rPr lang="en-ID" sz="4000" dirty="0"/>
              <a:t> guru </a:t>
            </a:r>
            <a:r>
              <a:rPr lang="en-ID" sz="4000" dirty="0" err="1"/>
              <a:t>menganalisis</a:t>
            </a:r>
            <a:r>
              <a:rPr lang="en-ID" sz="4000" dirty="0"/>
              <a:t> </a:t>
            </a:r>
            <a:r>
              <a:rPr lang="en-ID" sz="4000" dirty="0" err="1"/>
              <a:t>materi</a:t>
            </a:r>
            <a:r>
              <a:rPr lang="en-ID" sz="4000" dirty="0"/>
              <a:t> </a:t>
            </a:r>
            <a:r>
              <a:rPr lang="en-ID" sz="4000" dirty="0" err="1"/>
              <a:t>esensial</a:t>
            </a:r>
            <a:r>
              <a:rPr lang="en-ID" sz="4000" dirty="0"/>
              <a:t> </a:t>
            </a:r>
            <a:r>
              <a:rPr lang="en-ID" sz="4000" dirty="0" err="1"/>
              <a:t>dalam</a:t>
            </a:r>
            <a:r>
              <a:rPr lang="en-ID" sz="4000" dirty="0"/>
              <a:t> </a:t>
            </a:r>
            <a:r>
              <a:rPr lang="en-ID" sz="4000" dirty="0" err="1"/>
              <a:t>Kurikulum</a:t>
            </a:r>
            <a:r>
              <a:rPr lang="en-ID" sz="4000" dirty="0"/>
              <a:t> 2022, </a:t>
            </a:r>
            <a:r>
              <a:rPr lang="en-ID" sz="4000" dirty="0" err="1"/>
              <a:t>terdapat</a:t>
            </a:r>
            <a:r>
              <a:rPr lang="en-ID" sz="4000" dirty="0"/>
              <a:t> 2 </a:t>
            </a:r>
            <a:r>
              <a:rPr lang="en-ID" sz="4000" dirty="0" err="1"/>
              <a:t>langkah</a:t>
            </a:r>
            <a:r>
              <a:rPr lang="en-ID" sz="4000" dirty="0"/>
              <a:t> </a:t>
            </a:r>
            <a:r>
              <a:rPr lang="en-ID" sz="4000" dirty="0" err="1"/>
              <a:t>besar</a:t>
            </a:r>
            <a:r>
              <a:rPr lang="en-ID" sz="4000" dirty="0"/>
              <a:t> yang </a:t>
            </a:r>
            <a:r>
              <a:rPr lang="en-ID" sz="4000" dirty="0" err="1"/>
              <a:t>dapat</a:t>
            </a:r>
            <a:r>
              <a:rPr lang="en-ID" sz="4000" dirty="0"/>
              <a:t> </a:t>
            </a:r>
            <a:r>
              <a:rPr lang="en-ID" sz="4000" dirty="0" err="1"/>
              <a:t>mudah</a:t>
            </a:r>
            <a:r>
              <a:rPr lang="en-ID" sz="4000" dirty="0"/>
              <a:t> </a:t>
            </a:r>
            <a:r>
              <a:rPr lang="en-ID" sz="4000" dirty="0" err="1"/>
              <a:t>diterapkan</a:t>
            </a:r>
            <a:r>
              <a:rPr lang="en-ID" sz="4000" dirty="0"/>
              <a:t> oleh guru </a:t>
            </a:r>
            <a:r>
              <a:rPr lang="en-ID" sz="4000" dirty="0" err="1"/>
              <a:t>sebagai</a:t>
            </a:r>
            <a:r>
              <a:rPr lang="en-ID" sz="4000" dirty="0"/>
              <a:t> </a:t>
            </a:r>
            <a:r>
              <a:rPr lang="en-ID" sz="4000" dirty="0" err="1"/>
              <a:t>berikut</a:t>
            </a:r>
            <a:r>
              <a:rPr lang="en-ID" sz="4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044578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D1DB88-8AC7-7A15-6D71-9B1D90E7E2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720" y="703262"/>
            <a:ext cx="10927080" cy="1325563"/>
          </a:xfrm>
        </p:spPr>
        <p:txBody>
          <a:bodyPr>
            <a:noAutofit/>
          </a:bodyPr>
          <a:lstStyle/>
          <a:p>
            <a:r>
              <a:rPr lang="en-ID" sz="4800" dirty="0" err="1"/>
              <a:t>Identifikasi</a:t>
            </a:r>
            <a:r>
              <a:rPr lang="en-ID" sz="4800" dirty="0"/>
              <a:t> </a:t>
            </a:r>
            <a:r>
              <a:rPr lang="en-ID" sz="4800" dirty="0" err="1"/>
              <a:t>standar</a:t>
            </a:r>
            <a:r>
              <a:rPr lang="en-ID" sz="4800" dirty="0"/>
              <a:t> </a:t>
            </a:r>
            <a:r>
              <a:rPr lang="en-ID" sz="4800" dirty="0" err="1"/>
              <a:t>kompetensi</a:t>
            </a:r>
            <a:r>
              <a:rPr lang="en-ID" sz="4800" dirty="0"/>
              <a:t> (SK) dan </a:t>
            </a:r>
            <a:r>
              <a:rPr lang="en-ID" sz="4800" dirty="0" err="1"/>
              <a:t>kompetensi</a:t>
            </a:r>
            <a:r>
              <a:rPr lang="en-ID" sz="4800" dirty="0"/>
              <a:t> </a:t>
            </a:r>
            <a:r>
              <a:rPr lang="en-ID" sz="4800" dirty="0" err="1"/>
              <a:t>dasar</a:t>
            </a:r>
            <a:r>
              <a:rPr lang="en-ID" sz="4800" dirty="0"/>
              <a:t> (KD)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64B7C-8986-1A2B-849B-C1AE4935F1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9680" y="2770505"/>
            <a:ext cx="1000252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ID" sz="4000" dirty="0" err="1"/>
              <a:t>Analisis</a:t>
            </a:r>
            <a:r>
              <a:rPr lang="en-ID" sz="4000" dirty="0"/>
              <a:t> KD </a:t>
            </a:r>
            <a:r>
              <a:rPr lang="en-ID" sz="4000" dirty="0" err="1"/>
              <a:t>esensial</a:t>
            </a:r>
            <a:r>
              <a:rPr lang="en-ID" sz="4000" dirty="0"/>
              <a:t> pada </a:t>
            </a:r>
            <a:r>
              <a:rPr lang="en-ID" sz="4000" dirty="0" err="1"/>
              <a:t>silabus</a:t>
            </a:r>
            <a:r>
              <a:rPr lang="en-ID" sz="4000" dirty="0"/>
              <a:t> </a:t>
            </a:r>
            <a:r>
              <a:rPr lang="en-ID" sz="4000" dirty="0" err="1"/>
              <a:t>dapat</a:t>
            </a:r>
            <a:r>
              <a:rPr lang="en-ID" sz="4000" dirty="0"/>
              <a:t> </a:t>
            </a:r>
            <a:r>
              <a:rPr lang="en-ID" sz="4000" dirty="0" err="1"/>
              <a:t>dilakukan</a:t>
            </a:r>
            <a:r>
              <a:rPr lang="en-ID" sz="4000" dirty="0"/>
              <a:t> </a:t>
            </a:r>
            <a:r>
              <a:rPr lang="en-ID" sz="4000" dirty="0" err="1"/>
              <a:t>secara</a:t>
            </a:r>
            <a:r>
              <a:rPr lang="en-ID" sz="4000" dirty="0"/>
              <a:t> </a:t>
            </a:r>
            <a:r>
              <a:rPr lang="en-ID" sz="4000" dirty="0" err="1"/>
              <a:t>mandiri</a:t>
            </a:r>
            <a:r>
              <a:rPr lang="en-ID" sz="4000" dirty="0"/>
              <a:t> </a:t>
            </a:r>
            <a:r>
              <a:rPr lang="en-ID" sz="4000" dirty="0" err="1"/>
              <a:t>dengan</a:t>
            </a:r>
            <a:r>
              <a:rPr lang="en-ID" sz="4000" dirty="0"/>
              <a:t> </a:t>
            </a:r>
            <a:r>
              <a:rPr lang="en-ID" sz="4000" dirty="0" err="1"/>
              <a:t>mengacu</a:t>
            </a:r>
            <a:r>
              <a:rPr lang="en-ID" sz="4000" dirty="0"/>
              <a:t> pada </a:t>
            </a:r>
            <a:r>
              <a:rPr lang="en-ID" sz="4000" dirty="0" err="1"/>
              <a:t>kriteria</a:t>
            </a:r>
            <a:r>
              <a:rPr lang="en-ID" sz="4000" dirty="0"/>
              <a:t> </a:t>
            </a:r>
            <a:r>
              <a:rPr lang="en-ID" sz="4000" dirty="0" err="1"/>
              <a:t>urgensi</a:t>
            </a:r>
            <a:r>
              <a:rPr lang="en-ID" sz="4000" dirty="0"/>
              <a:t>, </a:t>
            </a:r>
            <a:r>
              <a:rPr lang="en-ID" sz="4000" dirty="0" err="1"/>
              <a:t>kontinuitas</a:t>
            </a:r>
            <a:r>
              <a:rPr lang="en-ID" sz="4000" dirty="0"/>
              <a:t>, </a:t>
            </a:r>
            <a:r>
              <a:rPr lang="en-ID" sz="4000" dirty="0" err="1"/>
              <a:t>relevansi</a:t>
            </a:r>
            <a:r>
              <a:rPr lang="en-ID" sz="4000" dirty="0"/>
              <a:t>, </a:t>
            </a:r>
            <a:r>
              <a:rPr lang="en-ID" sz="4000" dirty="0" err="1"/>
              <a:t>keterpakaian</a:t>
            </a:r>
            <a:r>
              <a:rPr lang="en-ID" sz="4000" dirty="0"/>
              <a:t> (UKRK).</a:t>
            </a:r>
          </a:p>
        </p:txBody>
      </p:sp>
    </p:spTree>
    <p:extLst>
      <p:ext uri="{BB962C8B-B14F-4D97-AF65-F5344CB8AC3E}">
        <p14:creationId xmlns:p14="http://schemas.microsoft.com/office/powerpoint/2010/main" val="38690007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475C1-AD7C-21AB-0964-9D42CFBB0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D" sz="5400" b="1" dirty="0" err="1"/>
              <a:t>Urgensi</a:t>
            </a:r>
            <a:endParaRPr lang="en-ID" sz="54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414361-DAFB-EEFB-385F-E86945AF75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ID" sz="4400" dirty="0" err="1"/>
              <a:t>Bermakna</a:t>
            </a:r>
            <a:r>
              <a:rPr lang="en-ID" sz="4400" dirty="0"/>
              <a:t> </a:t>
            </a:r>
            <a:r>
              <a:rPr lang="en-ID" sz="4400" dirty="0" err="1"/>
              <a:t>penting</a:t>
            </a:r>
            <a:r>
              <a:rPr lang="en-ID" sz="4400" dirty="0"/>
              <a:t> </a:t>
            </a:r>
            <a:r>
              <a:rPr lang="en-ID" sz="4400" dirty="0" err="1"/>
              <a:t>atau</a:t>
            </a:r>
            <a:r>
              <a:rPr lang="en-ID" sz="4400" dirty="0"/>
              <a:t> </a:t>
            </a:r>
            <a:r>
              <a:rPr lang="en-ID" sz="4400" dirty="0" err="1"/>
              <a:t>mendesak</a:t>
            </a:r>
            <a:r>
              <a:rPr lang="en-ID" sz="4400" dirty="0"/>
              <a:t> </a:t>
            </a:r>
          </a:p>
          <a:p>
            <a:pPr marL="0" indent="0">
              <a:buNone/>
            </a:pPr>
            <a:r>
              <a:rPr lang="en-ID" sz="4400" dirty="0" err="1"/>
              <a:t>Artinya</a:t>
            </a:r>
            <a:r>
              <a:rPr lang="en-ID" sz="4400" dirty="0"/>
              <a:t>, </a:t>
            </a:r>
            <a:r>
              <a:rPr lang="en-ID" sz="4400" dirty="0" err="1"/>
              <a:t>bahwa</a:t>
            </a:r>
            <a:r>
              <a:rPr lang="en-ID" sz="4400" dirty="0"/>
              <a:t> KD </a:t>
            </a:r>
            <a:r>
              <a:rPr lang="en-ID" sz="4400" dirty="0" err="1"/>
              <a:t>tertentu</a:t>
            </a:r>
            <a:r>
              <a:rPr lang="en-ID" sz="4400" dirty="0"/>
              <a:t> </a:t>
            </a:r>
            <a:r>
              <a:rPr lang="en-ID" sz="4400" dirty="0" err="1"/>
              <a:t>dianggap</a:t>
            </a:r>
            <a:r>
              <a:rPr lang="en-ID" sz="4400" dirty="0"/>
              <a:t> </a:t>
            </a:r>
            <a:r>
              <a:rPr lang="en-ID" sz="4400" dirty="0" err="1"/>
              <a:t>lebih</a:t>
            </a:r>
            <a:r>
              <a:rPr lang="en-ID" sz="4400" dirty="0"/>
              <a:t> </a:t>
            </a:r>
            <a:r>
              <a:rPr lang="en-ID" sz="4400" dirty="0" err="1"/>
              <a:t>penting</a:t>
            </a:r>
            <a:r>
              <a:rPr lang="en-ID" sz="4400" dirty="0"/>
              <a:t> dan </a:t>
            </a:r>
            <a:r>
              <a:rPr lang="en-ID" sz="4400" dirty="0" err="1"/>
              <a:t>mendesak</a:t>
            </a:r>
            <a:r>
              <a:rPr lang="en-ID" sz="4400" dirty="0"/>
              <a:t> </a:t>
            </a:r>
            <a:r>
              <a:rPr lang="en-ID" sz="4400" dirty="0" err="1"/>
              <a:t>untuk</a:t>
            </a:r>
            <a:r>
              <a:rPr lang="en-ID" sz="4400" dirty="0"/>
              <a:t> </a:t>
            </a:r>
            <a:r>
              <a:rPr lang="en-ID" sz="4400" dirty="0" err="1"/>
              <a:t>dipelajari</a:t>
            </a:r>
            <a:r>
              <a:rPr lang="en-ID" sz="4400" dirty="0"/>
              <a:t> </a:t>
            </a:r>
            <a:r>
              <a:rPr lang="en-ID" sz="4400" dirty="0" err="1"/>
              <a:t>dibanding</a:t>
            </a:r>
            <a:r>
              <a:rPr lang="en-ID" sz="4400" dirty="0"/>
              <a:t> </a:t>
            </a:r>
            <a:r>
              <a:rPr lang="en-ID" sz="4400" dirty="0" err="1"/>
              <a:t>dengan</a:t>
            </a:r>
            <a:r>
              <a:rPr lang="en-ID" sz="4400" dirty="0"/>
              <a:t> KD yang </a:t>
            </a:r>
            <a:r>
              <a:rPr lang="en-ID" sz="4400" dirty="0" err="1"/>
              <a:t>lainnya</a:t>
            </a:r>
            <a:r>
              <a:rPr lang="en-ID" sz="4400" dirty="0"/>
              <a:t> </a:t>
            </a:r>
          </a:p>
          <a:p>
            <a:pPr marL="0" indent="0">
              <a:buNone/>
            </a:pPr>
            <a:r>
              <a:rPr lang="en-ID" sz="4400" dirty="0"/>
              <a:t>(</a:t>
            </a:r>
            <a:r>
              <a:rPr lang="en-ID" sz="4400" dirty="0" err="1"/>
              <a:t>misal</a:t>
            </a:r>
            <a:r>
              <a:rPr lang="en-ID" sz="4400" dirty="0"/>
              <a:t>: </a:t>
            </a:r>
            <a:r>
              <a:rPr lang="en-ID" sz="4400" dirty="0" err="1"/>
              <a:t>Khususnya</a:t>
            </a:r>
            <a:r>
              <a:rPr lang="en-ID" sz="4400" dirty="0"/>
              <a:t> di masa pandemic Covid-19 </a:t>
            </a:r>
            <a:r>
              <a:rPr lang="en-ID" sz="4400" dirty="0" err="1"/>
              <a:t>atau</a:t>
            </a:r>
            <a:r>
              <a:rPr lang="en-ID" sz="4400" dirty="0"/>
              <a:t> PTM </a:t>
            </a:r>
            <a:r>
              <a:rPr lang="en-ID" sz="4400" dirty="0" err="1"/>
              <a:t>Terbatas</a:t>
            </a:r>
            <a:r>
              <a:rPr lang="en-ID" sz="4400" dirty="0"/>
              <a:t> </a:t>
            </a:r>
            <a:r>
              <a:rPr lang="en-ID" sz="4400" dirty="0" err="1"/>
              <a:t>saat</a:t>
            </a:r>
            <a:r>
              <a:rPr lang="en-ID" sz="4400" dirty="0"/>
              <a:t> </a:t>
            </a:r>
            <a:r>
              <a:rPr lang="en-ID" sz="4400" dirty="0" err="1"/>
              <a:t>ini</a:t>
            </a:r>
            <a:r>
              <a:rPr lang="en-ID" sz="44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9215994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4C1210-F129-E5F0-EAE1-86CC398529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b="1" dirty="0" err="1"/>
              <a:t>Kontinuitas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1FDFEE-EBB6-FA37-D58E-3DAFBAAC72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980948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ID" sz="3200" dirty="0"/>
              <a:t> </a:t>
            </a:r>
          </a:p>
          <a:p>
            <a:pPr marL="0" indent="0">
              <a:buNone/>
            </a:pPr>
            <a:r>
              <a:rPr lang="en-ID" sz="3200" dirty="0" err="1"/>
              <a:t>Menggabungkan</a:t>
            </a:r>
            <a:r>
              <a:rPr lang="en-ID" sz="3200" dirty="0"/>
              <a:t> </a:t>
            </a:r>
            <a:r>
              <a:rPr lang="en-ID" sz="3200" dirty="0" err="1"/>
              <a:t>atau</a:t>
            </a:r>
            <a:r>
              <a:rPr lang="en-ID" sz="3200" dirty="0"/>
              <a:t> </a:t>
            </a:r>
            <a:r>
              <a:rPr lang="en-ID" sz="3200" dirty="0" err="1"/>
              <a:t>mengintegrasikan</a:t>
            </a:r>
            <a:r>
              <a:rPr lang="en-ID" sz="3200" dirty="0"/>
              <a:t> </a:t>
            </a:r>
            <a:r>
              <a:rPr lang="en-ID" sz="3200" dirty="0" err="1"/>
              <a:t>satu</a:t>
            </a:r>
            <a:r>
              <a:rPr lang="en-ID" sz="3200" dirty="0"/>
              <a:t> KD </a:t>
            </a:r>
            <a:r>
              <a:rPr lang="en-ID" sz="3200" dirty="0" err="1"/>
              <a:t>dengan</a:t>
            </a:r>
            <a:r>
              <a:rPr lang="en-ID" sz="3200" dirty="0"/>
              <a:t> KD </a:t>
            </a:r>
            <a:r>
              <a:rPr lang="en-ID" sz="3200" dirty="0" err="1"/>
              <a:t>lainnya</a:t>
            </a:r>
            <a:r>
              <a:rPr lang="en-ID" sz="3200" dirty="0"/>
              <a:t> yang </a:t>
            </a:r>
            <a:r>
              <a:rPr lang="en-ID" sz="3200" dirty="0" err="1"/>
              <a:t>dianggap</a:t>
            </a:r>
            <a:r>
              <a:rPr lang="en-ID" sz="3200" dirty="0"/>
              <a:t> </a:t>
            </a:r>
            <a:r>
              <a:rPr lang="en-ID" sz="3200" dirty="0" err="1"/>
              <a:t>memiliki</a:t>
            </a:r>
            <a:r>
              <a:rPr lang="en-ID" sz="3200" dirty="0"/>
              <a:t> </a:t>
            </a:r>
            <a:r>
              <a:rPr lang="en-ID" sz="3200" dirty="0" err="1"/>
              <a:t>kesamaan</a:t>
            </a:r>
            <a:r>
              <a:rPr lang="en-ID" sz="3200" dirty="0"/>
              <a:t> </a:t>
            </a:r>
            <a:r>
              <a:rPr lang="en-ID" sz="3200" dirty="0" err="1"/>
              <a:t>atau</a:t>
            </a:r>
            <a:r>
              <a:rPr lang="en-ID" sz="3200" dirty="0"/>
              <a:t> </a:t>
            </a:r>
            <a:r>
              <a:rPr lang="en-ID" sz="3200" dirty="0" err="1"/>
              <a:t>merupakan</a:t>
            </a:r>
            <a:r>
              <a:rPr lang="en-ID" sz="3200" dirty="0"/>
              <a:t> </a:t>
            </a:r>
            <a:r>
              <a:rPr lang="en-ID" sz="3200" dirty="0" err="1"/>
              <a:t>materi</a:t>
            </a:r>
            <a:r>
              <a:rPr lang="en-ID" sz="3200" dirty="0"/>
              <a:t> </a:t>
            </a:r>
            <a:r>
              <a:rPr lang="en-ID" sz="3200" dirty="0" err="1"/>
              <a:t>adalah</a:t>
            </a:r>
            <a:r>
              <a:rPr lang="en-ID" sz="3200" dirty="0"/>
              <a:t> </a:t>
            </a:r>
            <a:r>
              <a:rPr lang="en-ID" sz="3200" dirty="0" err="1"/>
              <a:t>kelanjutan</a:t>
            </a:r>
            <a:r>
              <a:rPr lang="en-ID" sz="3200" dirty="0"/>
              <a:t>. </a:t>
            </a:r>
          </a:p>
          <a:p>
            <a:pPr marL="0" indent="0">
              <a:buNone/>
            </a:pPr>
            <a:r>
              <a:rPr lang="en-ID" sz="3200" dirty="0" err="1"/>
              <a:t>Kontinuitas</a:t>
            </a:r>
            <a:r>
              <a:rPr lang="en-ID" sz="3200" dirty="0"/>
              <a:t> juga </a:t>
            </a:r>
            <a:r>
              <a:rPr lang="en-ID" sz="3200" dirty="0" err="1"/>
              <a:t>bermakna</a:t>
            </a:r>
            <a:r>
              <a:rPr lang="en-ID" sz="3200" dirty="0"/>
              <a:t> </a:t>
            </a:r>
            <a:r>
              <a:rPr lang="en-ID" sz="3200" dirty="0" err="1"/>
              <a:t>bahwa</a:t>
            </a:r>
            <a:r>
              <a:rPr lang="en-ID" sz="3200" dirty="0"/>
              <a:t> </a:t>
            </a:r>
            <a:r>
              <a:rPr lang="en-ID" sz="3200" dirty="0" err="1"/>
              <a:t>materi</a:t>
            </a:r>
            <a:r>
              <a:rPr lang="en-ID" sz="3200" dirty="0"/>
              <a:t> pada KD </a:t>
            </a:r>
            <a:r>
              <a:rPr lang="en-ID" sz="3200" dirty="0" err="1"/>
              <a:t>tersebut</a:t>
            </a:r>
            <a:r>
              <a:rPr lang="en-ID" sz="3200" dirty="0"/>
              <a:t> </a:t>
            </a:r>
            <a:r>
              <a:rPr lang="en-ID" sz="3200" dirty="0" err="1"/>
              <a:t>dipelajari</a:t>
            </a:r>
            <a:r>
              <a:rPr lang="en-ID" sz="3200" dirty="0"/>
              <a:t> </a:t>
            </a:r>
            <a:r>
              <a:rPr lang="en-ID" sz="3200" dirty="0" err="1"/>
              <a:t>lagi</a:t>
            </a:r>
            <a:r>
              <a:rPr lang="en-ID" sz="3200" dirty="0"/>
              <a:t> </a:t>
            </a:r>
            <a:r>
              <a:rPr lang="en-ID" sz="3200" dirty="0" err="1"/>
              <a:t>secara</a:t>
            </a:r>
            <a:r>
              <a:rPr lang="en-ID" sz="3200" dirty="0"/>
              <a:t> </a:t>
            </a:r>
            <a:r>
              <a:rPr lang="en-ID" sz="3200" dirty="0" err="1"/>
              <a:t>lebih</a:t>
            </a:r>
            <a:r>
              <a:rPr lang="en-ID" sz="3200" dirty="0"/>
              <a:t> </a:t>
            </a:r>
            <a:r>
              <a:rPr lang="en-ID" sz="3200" dirty="0" err="1"/>
              <a:t>mendalam</a:t>
            </a:r>
            <a:r>
              <a:rPr lang="en-ID" sz="3200" dirty="0"/>
              <a:t> dan </a:t>
            </a:r>
            <a:r>
              <a:rPr lang="en-ID" sz="3200" dirty="0" err="1"/>
              <a:t>rinci</a:t>
            </a:r>
            <a:r>
              <a:rPr lang="en-ID" sz="3200" dirty="0"/>
              <a:t> pada KD </a:t>
            </a:r>
            <a:r>
              <a:rPr lang="en-ID" sz="3200" dirty="0" err="1"/>
              <a:t>selanjutnya</a:t>
            </a:r>
            <a:endParaRPr lang="en-ID" sz="3200" dirty="0"/>
          </a:p>
        </p:txBody>
      </p:sp>
    </p:spTree>
    <p:extLst>
      <p:ext uri="{BB962C8B-B14F-4D97-AF65-F5344CB8AC3E}">
        <p14:creationId xmlns:p14="http://schemas.microsoft.com/office/powerpoint/2010/main" val="34639101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1514</TotalTime>
  <Words>1310</Words>
  <Application>Microsoft Office PowerPoint</Application>
  <PresentationFormat>Widescreen</PresentationFormat>
  <Paragraphs>101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Arial</vt:lpstr>
      <vt:lpstr>Calibri</vt:lpstr>
      <vt:lpstr>Calibri Light</vt:lpstr>
      <vt:lpstr>inherit</vt:lpstr>
      <vt:lpstr>Office Theme</vt:lpstr>
      <vt:lpstr>Cara Mudah Menyusun Materi Esensial </vt:lpstr>
      <vt:lpstr>Materi pembelajaran</vt:lpstr>
      <vt:lpstr>Artinya</vt:lpstr>
      <vt:lpstr>Pengertian Materi Esensial</vt:lpstr>
      <vt:lpstr>Kepmendikbud No 719/P Tahun 2020</vt:lpstr>
      <vt:lpstr>Langkah-Langkah Menyusun Materi Esensial </vt:lpstr>
      <vt:lpstr>Identifikasi standar kompetensi (SK) dan kompetensi dasar (KD)</vt:lpstr>
      <vt:lpstr>Urgensi</vt:lpstr>
      <vt:lpstr>Kontinuitas</vt:lpstr>
      <vt:lpstr>Relevansi</vt:lpstr>
      <vt:lpstr>Keterpakaian</vt:lpstr>
      <vt:lpstr>PowerPoint Presentation</vt:lpstr>
      <vt:lpstr>Identifikasi Jenis-jenis Materi Pembelajaran </vt:lpstr>
      <vt:lpstr>Jenis-jenis materi pembelajaran dapat diklasifikasi sebagai berikut.</vt:lpstr>
      <vt:lpstr>PowerPoint Presentation</vt:lpstr>
      <vt:lpstr>PowerPoint Presentation</vt:lpstr>
      <vt:lpstr>Prosedural</vt:lpstr>
      <vt:lpstr>Metakognitif</vt:lpstr>
      <vt:lpstr>Sikap atau Nilai </vt:lpstr>
      <vt:lpstr>Strategi Penyampaian Jenis-Jenis Materi </vt:lpstr>
      <vt:lpstr>1. Strategi Penyampaian Materi Faktual </vt:lpstr>
      <vt:lpstr> 2. Strategi Penyampaian Materi Konseptual </vt:lpstr>
      <vt:lpstr> 3. Strategi Penyampaian Materi Prinsip </vt:lpstr>
      <vt:lpstr> 4. Strategi Penyampaian Materi Prosedural </vt:lpstr>
      <vt:lpstr> 5. Strategi penyampaian materi aspek sikap (afektif)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Cara Mudah Menyusun Materi Esensial </dc:title>
  <dc:creator>Fatma Widyastuti</dc:creator>
  <cp:lastModifiedBy>Fatma Widyastuti</cp:lastModifiedBy>
  <cp:revision>4</cp:revision>
  <dcterms:created xsi:type="dcterms:W3CDTF">2024-02-27T01:42:06Z</dcterms:created>
  <dcterms:modified xsi:type="dcterms:W3CDTF">2024-03-28T19:50:10Z</dcterms:modified>
</cp:coreProperties>
</file>