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7" r:id="rId5"/>
    <p:sldId id="281" r:id="rId6"/>
    <p:sldId id="260" r:id="rId7"/>
    <p:sldId id="292" r:id="rId8"/>
    <p:sldId id="300" r:id="rId9"/>
    <p:sldId id="288" r:id="rId10"/>
    <p:sldId id="261" r:id="rId11"/>
    <p:sldId id="274" r:id="rId12"/>
    <p:sldId id="262" r:id="rId13"/>
    <p:sldId id="280" r:id="rId14"/>
    <p:sldId id="263" r:id="rId15"/>
    <p:sldId id="275" r:id="rId16"/>
    <p:sldId id="283" r:id="rId17"/>
    <p:sldId id="293" r:id="rId18"/>
    <p:sldId id="303" r:id="rId19"/>
    <p:sldId id="265" r:id="rId20"/>
    <p:sldId id="266" r:id="rId21"/>
    <p:sldId id="289" r:id="rId22"/>
    <p:sldId id="267" r:id="rId23"/>
    <p:sldId id="268" r:id="rId24"/>
    <p:sldId id="279" r:id="rId25"/>
    <p:sldId id="304" r:id="rId26"/>
    <p:sldId id="295" r:id="rId27"/>
    <p:sldId id="294" r:id="rId28"/>
    <p:sldId id="296" r:id="rId29"/>
    <p:sldId id="271" r:id="rId30"/>
    <p:sldId id="297" r:id="rId31"/>
    <p:sldId id="298" r:id="rId32"/>
    <p:sldId id="299" r:id="rId33"/>
    <p:sldId id="301" r:id="rId34"/>
    <p:sldId id="302" r:id="rId35"/>
    <p:sldId id="27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70" d="100"/>
          <a:sy n="70" d="100"/>
        </p:scale>
        <p:origin x="5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6DFCCC-F662-4474-B973-608DA7CEEAC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55BBD-0DA5-4DFA-ADEA-94D8812DA1A9}" type="slidenum">
              <a:rPr lang="en-US" smtClean="0"/>
              <a:t>‹Nº›</a:t>
            </a:fld>
            <a:endParaRPr lang="en-US"/>
          </a:p>
        </p:txBody>
      </p:sp>
    </p:spTree>
    <p:extLst>
      <p:ext uri="{BB962C8B-B14F-4D97-AF65-F5344CB8AC3E}">
        <p14:creationId xmlns:p14="http://schemas.microsoft.com/office/powerpoint/2010/main" val="124328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DFCCC-F662-4474-B973-608DA7CEEAC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55BBD-0DA5-4DFA-ADEA-94D8812DA1A9}" type="slidenum">
              <a:rPr lang="en-US" smtClean="0"/>
              <a:t>‹Nº›</a:t>
            </a:fld>
            <a:endParaRPr lang="en-US"/>
          </a:p>
        </p:txBody>
      </p:sp>
    </p:spTree>
    <p:extLst>
      <p:ext uri="{BB962C8B-B14F-4D97-AF65-F5344CB8AC3E}">
        <p14:creationId xmlns:p14="http://schemas.microsoft.com/office/powerpoint/2010/main" val="3669895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DFCCC-F662-4474-B973-608DA7CEEAC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55BBD-0DA5-4DFA-ADEA-94D8812DA1A9}" type="slidenum">
              <a:rPr lang="en-US" smtClean="0"/>
              <a:t>‹Nº›</a:t>
            </a:fld>
            <a:endParaRPr lang="en-US"/>
          </a:p>
        </p:txBody>
      </p:sp>
    </p:spTree>
    <p:extLst>
      <p:ext uri="{BB962C8B-B14F-4D97-AF65-F5344CB8AC3E}">
        <p14:creationId xmlns:p14="http://schemas.microsoft.com/office/powerpoint/2010/main" val="295775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6DFCCC-F662-4474-B973-608DA7CEEAC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55BBD-0DA5-4DFA-ADEA-94D8812DA1A9}" type="slidenum">
              <a:rPr lang="en-US" smtClean="0"/>
              <a:t>‹Nº›</a:t>
            </a:fld>
            <a:endParaRPr lang="en-US"/>
          </a:p>
        </p:txBody>
      </p:sp>
    </p:spTree>
    <p:extLst>
      <p:ext uri="{BB962C8B-B14F-4D97-AF65-F5344CB8AC3E}">
        <p14:creationId xmlns:p14="http://schemas.microsoft.com/office/powerpoint/2010/main" val="204314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DFCCC-F662-4474-B973-608DA7CEEAC6}"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755BBD-0DA5-4DFA-ADEA-94D8812DA1A9}" type="slidenum">
              <a:rPr lang="en-US" smtClean="0"/>
              <a:t>‹Nº›</a:t>
            </a:fld>
            <a:endParaRPr lang="en-US"/>
          </a:p>
        </p:txBody>
      </p:sp>
    </p:spTree>
    <p:extLst>
      <p:ext uri="{BB962C8B-B14F-4D97-AF65-F5344CB8AC3E}">
        <p14:creationId xmlns:p14="http://schemas.microsoft.com/office/powerpoint/2010/main" val="13541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6DFCCC-F662-4474-B973-608DA7CEEAC6}"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55BBD-0DA5-4DFA-ADEA-94D8812DA1A9}" type="slidenum">
              <a:rPr lang="en-US" smtClean="0"/>
              <a:t>‹Nº›</a:t>
            </a:fld>
            <a:endParaRPr lang="en-US"/>
          </a:p>
        </p:txBody>
      </p:sp>
    </p:spTree>
    <p:extLst>
      <p:ext uri="{BB962C8B-B14F-4D97-AF65-F5344CB8AC3E}">
        <p14:creationId xmlns:p14="http://schemas.microsoft.com/office/powerpoint/2010/main" val="327254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6DFCCC-F662-4474-B973-608DA7CEEAC6}"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755BBD-0DA5-4DFA-ADEA-94D8812DA1A9}" type="slidenum">
              <a:rPr lang="en-US" smtClean="0"/>
              <a:t>‹Nº›</a:t>
            </a:fld>
            <a:endParaRPr lang="en-US"/>
          </a:p>
        </p:txBody>
      </p:sp>
    </p:spTree>
    <p:extLst>
      <p:ext uri="{BB962C8B-B14F-4D97-AF65-F5344CB8AC3E}">
        <p14:creationId xmlns:p14="http://schemas.microsoft.com/office/powerpoint/2010/main" val="2173036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6DFCCC-F662-4474-B973-608DA7CEEAC6}"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755BBD-0DA5-4DFA-ADEA-94D8812DA1A9}" type="slidenum">
              <a:rPr lang="en-US" smtClean="0"/>
              <a:t>‹Nº›</a:t>
            </a:fld>
            <a:endParaRPr lang="en-US"/>
          </a:p>
        </p:txBody>
      </p:sp>
    </p:spTree>
    <p:extLst>
      <p:ext uri="{BB962C8B-B14F-4D97-AF65-F5344CB8AC3E}">
        <p14:creationId xmlns:p14="http://schemas.microsoft.com/office/powerpoint/2010/main" val="365790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DFCCC-F662-4474-B973-608DA7CEEAC6}"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755BBD-0DA5-4DFA-ADEA-94D8812DA1A9}" type="slidenum">
              <a:rPr lang="en-US" smtClean="0"/>
              <a:t>‹Nº›</a:t>
            </a:fld>
            <a:endParaRPr lang="en-US"/>
          </a:p>
        </p:txBody>
      </p:sp>
    </p:spTree>
    <p:extLst>
      <p:ext uri="{BB962C8B-B14F-4D97-AF65-F5344CB8AC3E}">
        <p14:creationId xmlns:p14="http://schemas.microsoft.com/office/powerpoint/2010/main" val="2018920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DFCCC-F662-4474-B973-608DA7CEEAC6}"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55BBD-0DA5-4DFA-ADEA-94D8812DA1A9}" type="slidenum">
              <a:rPr lang="en-US" smtClean="0"/>
              <a:t>‹Nº›</a:t>
            </a:fld>
            <a:endParaRPr lang="en-US"/>
          </a:p>
        </p:txBody>
      </p:sp>
    </p:spTree>
    <p:extLst>
      <p:ext uri="{BB962C8B-B14F-4D97-AF65-F5344CB8AC3E}">
        <p14:creationId xmlns:p14="http://schemas.microsoft.com/office/powerpoint/2010/main" val="375715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DFCCC-F662-4474-B973-608DA7CEEAC6}"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755BBD-0DA5-4DFA-ADEA-94D8812DA1A9}" type="slidenum">
              <a:rPr lang="en-US" smtClean="0"/>
              <a:t>‹Nº›</a:t>
            </a:fld>
            <a:endParaRPr lang="en-US"/>
          </a:p>
        </p:txBody>
      </p:sp>
    </p:spTree>
    <p:extLst>
      <p:ext uri="{BB962C8B-B14F-4D97-AF65-F5344CB8AC3E}">
        <p14:creationId xmlns:p14="http://schemas.microsoft.com/office/powerpoint/2010/main" val="107690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DFCCC-F662-4474-B973-608DA7CEEAC6}" type="datetimeFigureOut">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755BBD-0DA5-4DFA-ADEA-94D8812DA1A9}" type="slidenum">
              <a:rPr lang="en-US" smtClean="0"/>
              <a:t>‹Nº›</a:t>
            </a:fld>
            <a:endParaRPr lang="en-US"/>
          </a:p>
        </p:txBody>
      </p:sp>
    </p:spTree>
    <p:extLst>
      <p:ext uri="{BB962C8B-B14F-4D97-AF65-F5344CB8AC3E}">
        <p14:creationId xmlns:p14="http://schemas.microsoft.com/office/powerpoint/2010/main" val="312860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5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90.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10.png"/><Relationship Id="rId5" Type="http://schemas.openxmlformats.org/officeDocument/2006/relationships/image" Target="../media/image200.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9.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90.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697" y="673572"/>
            <a:ext cx="1162913" cy="1243299"/>
          </a:xfrm>
          <a:prstGeom prst="rect">
            <a:avLst/>
          </a:prstGeom>
        </p:spPr>
      </p:pic>
      <p:sp>
        <p:nvSpPr>
          <p:cNvPr id="3" name="CuadroTexto 2"/>
          <p:cNvSpPr txBox="1"/>
          <p:nvPr/>
        </p:nvSpPr>
        <p:spPr>
          <a:xfrm>
            <a:off x="8759618" y="6187490"/>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6" name="Imagen 5">
            <a:extLst>
              <a:ext uri="{FF2B5EF4-FFF2-40B4-BE49-F238E27FC236}">
                <a16:creationId xmlns:a16="http://schemas.microsoft.com/office/drawing/2014/main" id="{91B19210-D6CF-4FC5-B80F-0E2684E97CCC}"/>
              </a:ext>
            </a:extLst>
          </p:cNvPr>
          <p:cNvPicPr>
            <a:picLocks noChangeAspect="1"/>
          </p:cNvPicPr>
          <p:nvPr/>
        </p:nvPicPr>
        <p:blipFill>
          <a:blip r:embed="rId3"/>
          <a:stretch>
            <a:fillRect/>
          </a:stretch>
        </p:blipFill>
        <p:spPr>
          <a:xfrm>
            <a:off x="1187879" y="2218179"/>
            <a:ext cx="10350631" cy="3450210"/>
          </a:xfrm>
          <a:prstGeom prst="rect">
            <a:avLst/>
          </a:prstGeom>
        </p:spPr>
      </p:pic>
    </p:spTree>
    <p:extLst>
      <p:ext uri="{BB962C8B-B14F-4D97-AF65-F5344CB8AC3E}">
        <p14:creationId xmlns:p14="http://schemas.microsoft.com/office/powerpoint/2010/main" val="2694208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8867" y="585802"/>
            <a:ext cx="10041466" cy="400110"/>
          </a:xfrm>
          <a:prstGeom prst="rect">
            <a:avLst/>
          </a:prstGeom>
        </p:spPr>
        <p:txBody>
          <a:bodyPr wrap="square">
            <a:spAutoFit/>
          </a:bodyPr>
          <a:lstStyle/>
          <a:p>
            <a:r>
              <a:rPr lang="es-ES_tradnl" sz="2000" b="1" spc="-15"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Correlación y causalidad</a:t>
            </a:r>
            <a:endParaRPr lang="en-US" sz="2000" dirty="0">
              <a:solidFill>
                <a:srgbClr val="002060"/>
              </a:solidFill>
              <a:latin typeface="Arial Black" panose="020B0A04020102020204" pitchFamily="34" charset="0"/>
            </a:endParaRPr>
          </a:p>
        </p:txBody>
      </p:sp>
      <p:sp>
        <p:nvSpPr>
          <p:cNvPr id="6" name="Rectangle 5"/>
          <p:cNvSpPr/>
          <p:nvPr/>
        </p:nvSpPr>
        <p:spPr>
          <a:xfrm>
            <a:off x="668868" y="1081923"/>
            <a:ext cx="9711266" cy="1754326"/>
          </a:xfrm>
          <a:prstGeom prst="rect">
            <a:avLst/>
          </a:prstGeom>
        </p:spPr>
        <p:txBody>
          <a:bodyPr wrap="square">
            <a:spAutoFit/>
          </a:bodyPr>
          <a:lstStyle/>
          <a:p>
            <a:pPr algn="just">
              <a:lnSpc>
                <a:spcPct val="150000"/>
              </a:lnSpc>
              <a:spcAft>
                <a:spcPts val="0"/>
              </a:spcAft>
              <a:tabLst>
                <a:tab pos="-457200" algn="l"/>
              </a:tabLst>
            </a:pPr>
            <a:r>
              <a:rPr lang="es-CR" dirty="0">
                <a:effectLst/>
                <a:ea typeface="Times New Roman" panose="02020603050405020304" pitchFamily="18" charset="0"/>
                <a:cs typeface="Times New Roman" panose="02020603050405020304" pitchFamily="18" charset="0"/>
              </a:rPr>
              <a:t>Hay que tener presente que la fuerza de asociación no significa necesariamente </a:t>
            </a:r>
            <a:r>
              <a:rPr lang="es-CR" b="1" i="1" dirty="0">
                <a:effectLst/>
                <a:ea typeface="Times New Roman" panose="02020603050405020304" pitchFamily="18" charset="0"/>
                <a:cs typeface="Times New Roman" panose="02020603050405020304" pitchFamily="18" charset="0"/>
              </a:rPr>
              <a:t>causalidad</a:t>
            </a:r>
            <a:r>
              <a:rPr lang="es-CR" b="1" dirty="0">
                <a:effectLst/>
                <a:ea typeface="Times New Roman" panose="02020603050405020304" pitchFamily="18" charset="0"/>
                <a:cs typeface="Times New Roman" panose="02020603050405020304" pitchFamily="18" charset="0"/>
              </a:rPr>
              <a:t>.</a:t>
            </a:r>
            <a:r>
              <a:rPr lang="es-CR" dirty="0">
                <a:effectLst/>
                <a:ea typeface="Times New Roman" panose="02020603050405020304" pitchFamily="18" charset="0"/>
                <a:cs typeface="Times New Roman" panose="02020603050405020304" pitchFamily="18" charset="0"/>
              </a:rPr>
              <a:t> El simple hecho de que los cambios en X parezca explicar gran parte de la variación en Y no significa automáticamente que X sea la causa de Y. En efecto, lo inverso puede suceder o bien ambas variables pueden ser causadas por una tercera que no ha sido identificada.</a:t>
            </a:r>
            <a:endParaRPr lang="en-US" dirty="0">
              <a:effectLst/>
              <a:ea typeface="Times New Roman" panose="02020603050405020304" pitchFamily="18" charset="0"/>
              <a:cs typeface="Times New Roman" panose="02020603050405020304" pitchFamily="18" charset="0"/>
            </a:endParaRPr>
          </a:p>
        </p:txBody>
      </p:sp>
      <p:sp>
        <p:nvSpPr>
          <p:cNvPr id="4" name="Rectangle 3"/>
          <p:cNvSpPr/>
          <p:nvPr/>
        </p:nvSpPr>
        <p:spPr>
          <a:xfrm>
            <a:off x="753533" y="3285405"/>
            <a:ext cx="9956800" cy="923330"/>
          </a:xfrm>
          <a:prstGeom prst="rect">
            <a:avLst/>
          </a:prstGeom>
        </p:spPr>
        <p:txBody>
          <a:bodyPr wrap="square">
            <a:spAutoFit/>
          </a:bodyPr>
          <a:lstStyle/>
          <a:p>
            <a:pPr algn="just">
              <a:lnSpc>
                <a:spcPct val="150000"/>
              </a:lnSpc>
            </a:pPr>
            <a:r>
              <a:rPr lang="es-ES" dirty="0"/>
              <a:t>Se trata simplemente de establecer una especie de comparación entre dos o más variables al mismo tiempo, pero de ningún modo la correlación busca explicar porqué las variables sufren tal o cual cambio.</a:t>
            </a:r>
            <a:endParaRPr lang="en-US" dirty="0"/>
          </a:p>
        </p:txBody>
      </p:sp>
    </p:spTree>
    <p:extLst>
      <p:ext uri="{BB962C8B-B14F-4D97-AF65-F5344CB8AC3E}">
        <p14:creationId xmlns:p14="http://schemas.microsoft.com/office/powerpoint/2010/main" val="29790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3467" y="560401"/>
            <a:ext cx="9779000" cy="400110"/>
          </a:xfrm>
          <a:prstGeom prst="rect">
            <a:avLst/>
          </a:prstGeom>
        </p:spPr>
        <p:txBody>
          <a:bodyPr wrap="square">
            <a:spAutoFit/>
          </a:bodyPr>
          <a:lstStyle/>
          <a:p>
            <a:r>
              <a:rPr lang="es-ES_tradnl" sz="2000" b="1" spc="-15"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Prueba de hipótesis sobre el coeficiente de correlación </a:t>
            </a:r>
            <a:endParaRPr lang="en-US" sz="2000" dirty="0">
              <a:solidFill>
                <a:srgbClr val="002060"/>
              </a:solidFill>
              <a:latin typeface="Arial Black" panose="020B0A04020102020204" pitchFamily="34" charset="0"/>
            </a:endParaRPr>
          </a:p>
        </p:txBody>
      </p:sp>
      <p:pic>
        <p:nvPicPr>
          <p:cNvPr id="5" name="Picture 4"/>
          <p:cNvPicPr>
            <a:picLocks noChangeAspect="1"/>
          </p:cNvPicPr>
          <p:nvPr/>
        </p:nvPicPr>
        <p:blipFill>
          <a:blip r:embed="rId2"/>
          <a:stretch>
            <a:fillRect/>
          </a:stretch>
        </p:blipFill>
        <p:spPr>
          <a:xfrm>
            <a:off x="3022599" y="1247246"/>
            <a:ext cx="1024467" cy="597606"/>
          </a:xfrm>
          <a:prstGeom prst="rect">
            <a:avLst/>
          </a:prstGeom>
        </p:spPr>
      </p:pic>
      <p:pic>
        <p:nvPicPr>
          <p:cNvPr id="6" name="Picture 5"/>
          <p:cNvPicPr>
            <a:picLocks noChangeAspect="1"/>
          </p:cNvPicPr>
          <p:nvPr/>
        </p:nvPicPr>
        <p:blipFill>
          <a:blip r:embed="rId3"/>
          <a:stretch>
            <a:fillRect/>
          </a:stretch>
        </p:blipFill>
        <p:spPr>
          <a:xfrm>
            <a:off x="4874419" y="1216418"/>
            <a:ext cx="1026848" cy="524733"/>
          </a:xfrm>
          <a:prstGeom prst="rect">
            <a:avLst/>
          </a:prstGeom>
        </p:spPr>
      </p:pic>
      <p:pic>
        <p:nvPicPr>
          <p:cNvPr id="3" name="Picture 2"/>
          <p:cNvPicPr>
            <a:picLocks noChangeAspect="1"/>
          </p:cNvPicPr>
          <p:nvPr/>
        </p:nvPicPr>
        <p:blipFill>
          <a:blip r:embed="rId4"/>
          <a:stretch>
            <a:fillRect/>
          </a:stretch>
        </p:blipFill>
        <p:spPr>
          <a:xfrm>
            <a:off x="941519" y="1247246"/>
            <a:ext cx="1192081" cy="724598"/>
          </a:xfrm>
          <a:prstGeom prst="rect">
            <a:avLst/>
          </a:prstGeom>
        </p:spPr>
      </p:pic>
      <p:sp>
        <p:nvSpPr>
          <p:cNvPr id="7" name="Rectangle 6"/>
          <p:cNvSpPr/>
          <p:nvPr/>
        </p:nvSpPr>
        <p:spPr>
          <a:xfrm>
            <a:off x="800099" y="2289357"/>
            <a:ext cx="9296400" cy="1338828"/>
          </a:xfrm>
          <a:prstGeom prst="rect">
            <a:avLst/>
          </a:prstGeom>
        </p:spPr>
        <p:txBody>
          <a:bodyPr wrap="square">
            <a:spAutoFit/>
          </a:bodyPr>
          <a:lstStyle/>
          <a:p>
            <a:pPr marL="0" lvl="1" algn="just">
              <a:lnSpc>
                <a:spcPct val="150000"/>
              </a:lnSpc>
              <a:spcAft>
                <a:spcPts val="0"/>
              </a:spcAft>
              <a:tabLst>
                <a:tab pos="447675" algn="l"/>
              </a:tabLst>
            </a:pPr>
            <a:r>
              <a:rPr lang="es-CR" b="1" spc="-10" dirty="0">
                <a:ea typeface="Times New Roman" panose="02020603050405020304" pitchFamily="18" charset="0"/>
                <a:cs typeface="Times New Roman" panose="02020603050405020304" pitchFamily="18" charset="0"/>
              </a:rPr>
              <a:t>6.12 </a:t>
            </a:r>
            <a:r>
              <a:rPr lang="es-CR" spc="-10" dirty="0">
                <a:ea typeface="Times New Roman" panose="02020603050405020304" pitchFamily="18" charset="0"/>
                <a:cs typeface="Times New Roman" panose="02020603050405020304" pitchFamily="18" charset="0"/>
              </a:rPr>
              <a:t>En una compañía de helados se sospecha que el almacenamiento del helado a temperaturas bajas durante largos períodos tiene un efecto en la pérdida de peso del producto. En la planta de almacenamiento de la compañía se obtuvieron los siguientes datos:</a:t>
            </a:r>
            <a:endParaRPr lang="en-US" dirty="0">
              <a:effectLst/>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0422467" y="2723152"/>
            <a:ext cx="1332442" cy="1538756"/>
          </a:xfrm>
          <a:prstGeom prst="rect">
            <a:avLst/>
          </a:prstGeom>
        </p:spPr>
      </p:pic>
      <p:pic>
        <p:nvPicPr>
          <p:cNvPr id="9" name="Picture 8"/>
          <p:cNvPicPr>
            <a:picLocks noChangeAspect="1"/>
          </p:cNvPicPr>
          <p:nvPr/>
        </p:nvPicPr>
        <p:blipFill>
          <a:blip r:embed="rId6"/>
          <a:stretch>
            <a:fillRect/>
          </a:stretch>
        </p:blipFill>
        <p:spPr>
          <a:xfrm>
            <a:off x="2215091" y="3745901"/>
            <a:ext cx="5975350" cy="86098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941519" y="4724597"/>
                <a:ext cx="10734014" cy="646331"/>
              </a:xfrm>
              <a:prstGeom prst="rect">
                <a:avLst/>
              </a:prstGeom>
              <a:noFill/>
            </p:spPr>
            <p:txBody>
              <a:bodyPr wrap="square" rtlCol="0">
                <a:spAutoFit/>
              </a:bodyPr>
              <a:lstStyle/>
              <a:p>
                <a:r>
                  <a:rPr lang="es-CR" dirty="0"/>
                  <a:t>Calcule el coeficiente de correlación lineal. Pruebe la hipótesis de que </a:t>
                </a:r>
                <a14:m>
                  <m:oMath xmlns:m="http://schemas.openxmlformats.org/officeDocument/2006/math">
                    <m:r>
                      <a:rPr lang="es-CR" i="1" smtClean="0">
                        <a:latin typeface="Cambria Math" panose="02040503050406030204" pitchFamily="18" charset="0"/>
                        <a:ea typeface="Cambria Math" panose="02040503050406030204" pitchFamily="18" charset="0"/>
                      </a:rPr>
                      <m:t>𝜌</m:t>
                    </m:r>
                    <m:r>
                      <a:rPr lang="es-CR" i="1" smtClean="0">
                        <a:latin typeface="Cambria Math" panose="02040503050406030204" pitchFamily="18" charset="0"/>
                        <a:ea typeface="Cambria Math" panose="02040503050406030204" pitchFamily="18" charset="0"/>
                      </a:rPr>
                      <m:t>=0</m:t>
                    </m:r>
                  </m:oMath>
                </a14:m>
                <a:r>
                  <a:rPr lang="es-CR" dirty="0"/>
                  <a:t> con un nivel del significación del 10%.</a:t>
                </a:r>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941519" y="4724597"/>
                <a:ext cx="10734014" cy="646331"/>
              </a:xfrm>
              <a:prstGeom prst="rect">
                <a:avLst/>
              </a:prstGeom>
              <a:blipFill rotWithShape="0">
                <a:blip r:embed="rId7"/>
                <a:stretch>
                  <a:fillRect l="-454" t="-4717" b="-14151"/>
                </a:stretch>
              </a:blipFill>
            </p:spPr>
            <p:txBody>
              <a:bodyPr/>
              <a:lstStyle/>
              <a:p>
                <a:r>
                  <a:rPr lang="en-US">
                    <a:noFill/>
                  </a:rPr>
                  <a:t> </a:t>
                </a:r>
              </a:p>
            </p:txBody>
          </p:sp>
        </mc:Fallback>
      </mc:AlternateContent>
      <p:pic>
        <p:nvPicPr>
          <p:cNvPr id="2" name="Imagen 1">
            <a:extLst>
              <a:ext uri="{FF2B5EF4-FFF2-40B4-BE49-F238E27FC236}">
                <a16:creationId xmlns:a16="http://schemas.microsoft.com/office/drawing/2014/main" id="{E10AF949-CDD9-4FBB-B4E7-792EFD18F86A}"/>
              </a:ext>
            </a:extLst>
          </p:cNvPr>
          <p:cNvPicPr>
            <a:picLocks noChangeAspect="1"/>
          </p:cNvPicPr>
          <p:nvPr/>
        </p:nvPicPr>
        <p:blipFill>
          <a:blip r:embed="rId8"/>
          <a:stretch>
            <a:fillRect/>
          </a:stretch>
        </p:blipFill>
        <p:spPr>
          <a:xfrm>
            <a:off x="8858418" y="5207124"/>
            <a:ext cx="2392063" cy="1252985"/>
          </a:xfrm>
          <a:prstGeom prst="rect">
            <a:avLst/>
          </a:prstGeom>
        </p:spPr>
      </p:pic>
    </p:spTree>
    <p:extLst>
      <p:ext uri="{BB962C8B-B14F-4D97-AF65-F5344CB8AC3E}">
        <p14:creationId xmlns:p14="http://schemas.microsoft.com/office/powerpoint/2010/main" val="3910674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4685" y="667941"/>
            <a:ext cx="10244667" cy="400110"/>
          </a:xfrm>
          <a:prstGeom prst="rect">
            <a:avLst/>
          </a:prstGeom>
        </p:spPr>
        <p:txBody>
          <a:bodyPr wrap="square">
            <a:spAutoFit/>
          </a:bodyPr>
          <a:lstStyle/>
          <a:p>
            <a:pPr algn="just">
              <a:spcAft>
                <a:spcPts val="0"/>
              </a:spcAft>
              <a:tabLst>
                <a:tab pos="-457200" algn="l"/>
                <a:tab pos="540385" algn="l"/>
                <a:tab pos="640080" algn="l"/>
                <a:tab pos="914400" algn="l"/>
              </a:tabLst>
            </a:pPr>
            <a:r>
              <a:rPr lang="es-ES_tradnl" sz="2000" b="1" spc="-15"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rPr>
              <a:t>Relación entre dos variables aleatorias</a:t>
            </a:r>
            <a:endParaRPr lang="en-US" sz="2000" b="1" dirty="0">
              <a:effectLst>
                <a:outerShdw blurRad="38100" dist="38100" dir="2700000" algn="tl">
                  <a:srgbClr val="000000">
                    <a:alpha val="43137"/>
                  </a:srgbClr>
                </a:outerShdw>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660399" y="1164165"/>
            <a:ext cx="10380133" cy="1338828"/>
          </a:xfrm>
          <a:prstGeom prst="rect">
            <a:avLst/>
          </a:prstGeom>
        </p:spPr>
        <p:txBody>
          <a:bodyPr wrap="square">
            <a:spAutoFit/>
          </a:bodyPr>
          <a:lstStyle/>
          <a:p>
            <a:pPr indent="450215" algn="just">
              <a:lnSpc>
                <a:spcPct val="150000"/>
              </a:lnSpc>
              <a:spcAft>
                <a:spcPts val="0"/>
              </a:spcAft>
              <a:tabLst>
                <a:tab pos="-457200" algn="l"/>
              </a:tabLst>
            </a:pPr>
            <a:r>
              <a:rPr lang="es-CR" dirty="0"/>
              <a:t>La regresión es una técnica estadística para estudiar la naturaleza de la relación entre dos o más variables. </a:t>
            </a:r>
            <a:r>
              <a:rPr lang="es-CR" spc="-15" dirty="0">
                <a:effectLst/>
                <a:ea typeface="Times New Roman" panose="02020603050405020304" pitchFamily="18" charset="0"/>
                <a:cs typeface="Times New Roman" panose="02020603050405020304" pitchFamily="18" charset="0"/>
              </a:rPr>
              <a:t>La forma de la función de regresión en principio podría ser arbitraria, y tal vez se tenga que la relación más exacta entre las variables </a:t>
            </a:r>
            <a:r>
              <a:rPr lang="es-CR" b="1" i="1" spc="-15" dirty="0">
                <a:effectLst/>
                <a:ea typeface="Times New Roman" panose="02020603050405020304" pitchFamily="18" charset="0"/>
                <a:cs typeface="Times New Roman" panose="02020603050405020304" pitchFamily="18" charset="0"/>
              </a:rPr>
              <a:t>X</a:t>
            </a:r>
            <a:r>
              <a:rPr lang="es-CR" spc="-15" dirty="0">
                <a:effectLst/>
                <a:ea typeface="Times New Roman" panose="02020603050405020304" pitchFamily="18" charset="0"/>
                <a:cs typeface="Times New Roman" panose="02020603050405020304" pitchFamily="18" charset="0"/>
              </a:rPr>
              <a:t> e </a:t>
            </a:r>
            <a:r>
              <a:rPr lang="es-CR" b="1" i="1" spc="-15" dirty="0">
                <a:effectLst/>
                <a:ea typeface="Times New Roman" panose="02020603050405020304" pitchFamily="18" charset="0"/>
                <a:cs typeface="Times New Roman" panose="02020603050405020304" pitchFamily="18" charset="0"/>
              </a:rPr>
              <a:t>Y</a:t>
            </a:r>
            <a:r>
              <a:rPr lang="es-CR" spc="-15" dirty="0">
                <a:effectLst/>
                <a:ea typeface="Times New Roman" panose="02020603050405020304" pitchFamily="18" charset="0"/>
                <a:cs typeface="Times New Roman" panose="02020603050405020304" pitchFamily="18" charset="0"/>
              </a:rPr>
              <a:t> sea la siguiente, </a:t>
            </a:r>
            <a:endParaRPr lang="en-US" dirty="0">
              <a:effectLst/>
              <a:ea typeface="Times New Roman" panose="020206030504050203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1B86D484-2B95-FC7F-087D-77EAD9BBC6FF}"/>
              </a:ext>
            </a:extLst>
          </p:cNvPr>
          <p:cNvPicPr>
            <a:picLocks noChangeAspect="1"/>
          </p:cNvPicPr>
          <p:nvPr/>
        </p:nvPicPr>
        <p:blipFill>
          <a:blip r:embed="rId2"/>
          <a:stretch>
            <a:fillRect/>
          </a:stretch>
        </p:blipFill>
        <p:spPr>
          <a:xfrm>
            <a:off x="2012061" y="2657440"/>
            <a:ext cx="7117279" cy="3715927"/>
          </a:xfrm>
          <a:prstGeom prst="rect">
            <a:avLst/>
          </a:prstGeom>
        </p:spPr>
      </p:pic>
    </p:spTree>
    <p:extLst>
      <p:ext uri="{BB962C8B-B14F-4D97-AF65-F5344CB8AC3E}">
        <p14:creationId xmlns:p14="http://schemas.microsoft.com/office/powerpoint/2010/main" val="97648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F73C650-61DE-59D2-EB95-A6F0E8591863}"/>
              </a:ext>
            </a:extLst>
          </p:cNvPr>
          <p:cNvPicPr>
            <a:picLocks noChangeAspect="1"/>
          </p:cNvPicPr>
          <p:nvPr/>
        </p:nvPicPr>
        <p:blipFill>
          <a:blip r:embed="rId2"/>
          <a:stretch>
            <a:fillRect/>
          </a:stretch>
        </p:blipFill>
        <p:spPr>
          <a:xfrm>
            <a:off x="2479109" y="0"/>
            <a:ext cx="6829483" cy="6474705"/>
          </a:xfrm>
          <a:prstGeom prst="rect">
            <a:avLst/>
          </a:prstGeom>
        </p:spPr>
      </p:pic>
    </p:spTree>
    <p:extLst>
      <p:ext uri="{BB962C8B-B14F-4D97-AF65-F5344CB8AC3E}">
        <p14:creationId xmlns:p14="http://schemas.microsoft.com/office/powerpoint/2010/main" val="1550199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7267" y="654040"/>
            <a:ext cx="10185400" cy="400110"/>
          </a:xfrm>
          <a:prstGeom prst="rect">
            <a:avLst/>
          </a:prstGeom>
        </p:spPr>
        <p:txBody>
          <a:bodyPr wrap="square">
            <a:spAutoFit/>
          </a:bodyPr>
          <a:lstStyle/>
          <a:p>
            <a:pPr algn="just">
              <a:spcAft>
                <a:spcPts val="0"/>
              </a:spcAft>
              <a:tabLst>
                <a:tab pos="-457200" algn="l"/>
                <a:tab pos="540385" algn="l"/>
                <a:tab pos="640080" algn="l"/>
                <a:tab pos="914400" algn="l"/>
              </a:tabLst>
            </a:pPr>
            <a:r>
              <a:rPr lang="es-ES_tradnl" sz="2000" b="1" spc="-15"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Criterio de cuadrados mínimos</a:t>
            </a:r>
            <a:endParaRPr lang="en-U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4580203" y="2464427"/>
            <a:ext cx="1809750" cy="590550"/>
          </a:xfrm>
          <a:prstGeom prst="rect">
            <a:avLst/>
          </a:prstGeom>
        </p:spPr>
      </p:pic>
      <p:pic>
        <p:nvPicPr>
          <p:cNvPr id="7" name="Picture 6"/>
          <p:cNvPicPr>
            <a:picLocks noChangeAspect="1"/>
          </p:cNvPicPr>
          <p:nvPr/>
        </p:nvPicPr>
        <p:blipFill>
          <a:blip r:embed="rId3"/>
          <a:stretch>
            <a:fillRect/>
          </a:stretch>
        </p:blipFill>
        <p:spPr>
          <a:xfrm>
            <a:off x="2035292" y="3054977"/>
            <a:ext cx="6067309" cy="3192366"/>
          </a:xfrm>
          <a:prstGeom prst="rect">
            <a:avLst/>
          </a:prstGeom>
        </p:spPr>
      </p:pic>
      <p:sp>
        <p:nvSpPr>
          <p:cNvPr id="4" name="Rectangle 3"/>
          <p:cNvSpPr/>
          <p:nvPr/>
        </p:nvSpPr>
        <p:spPr>
          <a:xfrm>
            <a:off x="567267" y="1222123"/>
            <a:ext cx="10354733" cy="1338828"/>
          </a:xfrm>
          <a:prstGeom prst="rect">
            <a:avLst/>
          </a:prstGeom>
        </p:spPr>
        <p:txBody>
          <a:bodyPr wrap="square">
            <a:spAutoFit/>
          </a:bodyPr>
          <a:lstStyle/>
          <a:p>
            <a:pPr algn="just">
              <a:lnSpc>
                <a:spcPct val="150000"/>
              </a:lnSpc>
            </a:pPr>
            <a:r>
              <a:rPr lang="es-CR" dirty="0"/>
              <a:t>En su forma más simple, intenta minimizar la suma de cuadrados de las diferencias </a:t>
            </a:r>
            <a:r>
              <a:rPr lang="es-CR" i="1" dirty="0"/>
              <a:t>en las ordenadas</a:t>
            </a:r>
            <a:r>
              <a:rPr lang="es-CR" dirty="0"/>
              <a:t> (llamadas </a:t>
            </a:r>
            <a:r>
              <a:rPr lang="es-CR" i="1" dirty="0"/>
              <a:t>residuos</a:t>
            </a:r>
            <a:r>
              <a:rPr lang="es-CR" dirty="0"/>
              <a:t>) entre los puntos generados por la función elegida (recta de regresión) y los correspondientes valores en los datos</a:t>
            </a:r>
            <a:endParaRPr lang="en-US" dirty="0"/>
          </a:p>
        </p:txBody>
      </p:sp>
    </p:spTree>
    <p:extLst>
      <p:ext uri="{BB962C8B-B14F-4D97-AF65-F5344CB8AC3E}">
        <p14:creationId xmlns:p14="http://schemas.microsoft.com/office/powerpoint/2010/main" val="4069644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4650" y="585800"/>
            <a:ext cx="9376883" cy="400110"/>
          </a:xfrm>
          <a:prstGeom prst="rect">
            <a:avLst/>
          </a:prstGeom>
        </p:spPr>
        <p:txBody>
          <a:bodyPr wrap="square">
            <a:spAutoFit/>
          </a:bodyPr>
          <a:lstStyle/>
          <a:p>
            <a:pPr algn="ctr">
              <a:spcAft>
                <a:spcPts val="0"/>
              </a:spcAft>
              <a:tabLst>
                <a:tab pos="-457200" algn="l"/>
                <a:tab pos="540385" algn="l"/>
                <a:tab pos="640080" algn="l"/>
                <a:tab pos="914400" algn="l"/>
              </a:tabLst>
            </a:pPr>
            <a:r>
              <a:rPr lang="es-ES_tradnl" sz="2000" b="1" spc="-15"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Ajuste de la línea de regresión</a:t>
            </a:r>
            <a:endParaRPr lang="en-U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40859" y="2654966"/>
            <a:ext cx="2366963" cy="1272728"/>
          </a:xfrm>
          <a:prstGeom prst="rect">
            <a:avLst/>
          </a:prstGeom>
        </p:spPr>
      </p:pic>
      <p:pic>
        <p:nvPicPr>
          <p:cNvPr id="6" name="Picture 5"/>
          <p:cNvPicPr>
            <a:picLocks noChangeAspect="1"/>
          </p:cNvPicPr>
          <p:nvPr/>
        </p:nvPicPr>
        <p:blipFill>
          <a:blip r:embed="rId3"/>
          <a:stretch>
            <a:fillRect/>
          </a:stretch>
        </p:blipFill>
        <p:spPr>
          <a:xfrm>
            <a:off x="1158345" y="5141313"/>
            <a:ext cx="1728787" cy="592050"/>
          </a:xfrm>
          <a:prstGeom prst="rect">
            <a:avLst/>
          </a:prstGeom>
        </p:spPr>
      </p:pic>
      <p:pic>
        <p:nvPicPr>
          <p:cNvPr id="7" name="Picture 6"/>
          <p:cNvPicPr>
            <a:picLocks noChangeAspect="1"/>
          </p:cNvPicPr>
          <p:nvPr/>
        </p:nvPicPr>
        <p:blipFill>
          <a:blip r:embed="rId4"/>
          <a:stretch>
            <a:fillRect/>
          </a:stretch>
        </p:blipFill>
        <p:spPr>
          <a:xfrm>
            <a:off x="4617107" y="1145160"/>
            <a:ext cx="1691967" cy="483419"/>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940859" y="4493617"/>
                <a:ext cx="9591674" cy="369332"/>
              </a:xfrm>
              <a:prstGeom prst="rect">
                <a:avLst/>
              </a:prstGeom>
            </p:spPr>
            <p:txBody>
              <a:bodyPr wrap="square">
                <a:spAutoFit/>
              </a:bodyPr>
              <a:lstStyle/>
              <a:p>
                <a:r>
                  <a:rPr lang="es-CR" spc="-15" dirty="0">
                    <a:effectLst/>
                    <a:ea typeface="Times New Roman" panose="02020603050405020304" pitchFamily="18" charset="0"/>
                    <a:cs typeface="Times New Roman" panose="02020603050405020304" pitchFamily="18" charset="0"/>
                  </a:rPr>
                  <a:t>La constante </a:t>
                </a:r>
                <a14:m>
                  <m:oMath xmlns:m="http://schemas.openxmlformats.org/officeDocument/2006/math">
                    <m:r>
                      <a:rPr lang="es-CR" i="1" spc="-15">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es-CR" spc="-15" dirty="0">
                    <a:effectLst/>
                    <a:ea typeface="Times New Roman" panose="02020603050405020304" pitchFamily="18" charset="0"/>
                    <a:cs typeface="Times New Roman" panose="02020603050405020304" pitchFamily="18" charset="0"/>
                  </a:rPr>
                  <a:t> de regresión indica el valor pronosticado de Y cuando X es cero. </a:t>
                </a:r>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940859" y="4493617"/>
                <a:ext cx="9591674" cy="369332"/>
              </a:xfrm>
              <a:prstGeom prst="rect">
                <a:avLst/>
              </a:prstGeom>
              <a:blipFill rotWithShape="0">
                <a:blip r:embed="rId5"/>
                <a:stretch>
                  <a:fillRect l="-508"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940859" y="1818607"/>
                <a:ext cx="9684808" cy="646331"/>
              </a:xfrm>
              <a:prstGeom prst="rect">
                <a:avLst/>
              </a:prstGeom>
            </p:spPr>
            <p:txBody>
              <a:bodyPr wrap="square">
                <a:spAutoFit/>
              </a:bodyPr>
              <a:lstStyle/>
              <a:p>
                <a:r>
                  <a:rPr lang="es-CR" spc="-15" dirty="0">
                    <a:effectLst/>
                    <a:ea typeface="Times New Roman" panose="02020603050405020304" pitchFamily="18" charset="0"/>
                    <a:cs typeface="Times New Roman" panose="02020603050405020304" pitchFamily="18" charset="0"/>
                  </a:rPr>
                  <a:t>El coeficiente de regresión </a:t>
                </a:r>
                <a14:m>
                  <m:oMath xmlns:m="http://schemas.openxmlformats.org/officeDocument/2006/math">
                    <m:r>
                      <a:rPr lang="es-CR" i="1" spc="-15">
                        <a:effectLst/>
                        <a:latin typeface="Cambria Math" panose="02040503050406030204" pitchFamily="18" charset="0"/>
                        <a:ea typeface="Times New Roman" panose="02020603050405020304" pitchFamily="18" charset="0"/>
                        <a:cs typeface="Times New Roman" panose="02020603050405020304" pitchFamily="18" charset="0"/>
                      </a:rPr>
                      <m:t>𝑏</m:t>
                    </m:r>
                  </m:oMath>
                </a14:m>
                <a:r>
                  <a:rPr lang="es-CR" spc="-15" dirty="0">
                    <a:effectLst/>
                    <a:ea typeface="Times New Roman" panose="02020603050405020304" pitchFamily="18" charset="0"/>
                    <a:cs typeface="Times New Roman" panose="02020603050405020304" pitchFamily="18" charset="0"/>
                  </a:rPr>
                  <a:t> representa la </a:t>
                </a:r>
                <a:r>
                  <a:rPr lang="es-CR" i="1" spc="-15" dirty="0">
                    <a:effectLst/>
                    <a:ea typeface="Times New Roman" panose="02020603050405020304" pitchFamily="18" charset="0"/>
                    <a:cs typeface="Times New Roman" panose="02020603050405020304" pitchFamily="18" charset="0"/>
                  </a:rPr>
                  <a:t>cantidad de cambio </a:t>
                </a:r>
                <a:r>
                  <a:rPr lang="es-CR" spc="-15" dirty="0">
                    <a:effectLst/>
                    <a:ea typeface="Times New Roman" panose="02020603050405020304" pitchFamily="18" charset="0"/>
                    <a:cs typeface="Times New Roman" panose="02020603050405020304" pitchFamily="18" charset="0"/>
                  </a:rPr>
                  <a:t>(bien, puede ser aumento o disminución) </a:t>
                </a:r>
                <a:r>
                  <a:rPr lang="es-CR" i="1" spc="-15" dirty="0">
                    <a:effectLst/>
                    <a:ea typeface="Times New Roman" panose="02020603050405020304" pitchFamily="18" charset="0"/>
                    <a:cs typeface="Times New Roman" panose="02020603050405020304" pitchFamily="18" charset="0"/>
                  </a:rPr>
                  <a:t>que se pronostica en Y para un aumento de una unidad en X</a:t>
                </a:r>
                <a:r>
                  <a:rPr lang="es-CR" spc="-15" dirty="0">
                    <a:effectLst/>
                    <a:ea typeface="Times New Roman" panose="02020603050405020304" pitchFamily="18" charset="0"/>
                    <a:cs typeface="Times New Roman" panose="02020603050405020304" pitchFamily="18" charset="0"/>
                  </a:rPr>
                  <a:t>.</a:t>
                </a:r>
                <a:endParaRPr lang="en-US" dirty="0"/>
              </a:p>
            </p:txBody>
          </p:sp>
        </mc:Choice>
        <mc:Fallback xmlns="">
          <p:sp>
            <p:nvSpPr>
              <p:cNvPr id="9" name="Rectangle 8"/>
              <p:cNvSpPr>
                <a:spLocks noRot="1" noChangeAspect="1" noMove="1" noResize="1" noEditPoints="1" noAdjustHandles="1" noChangeArrowheads="1" noChangeShapeType="1" noTextEdit="1"/>
              </p:cNvSpPr>
              <p:nvPr/>
            </p:nvSpPr>
            <p:spPr>
              <a:xfrm>
                <a:off x="940859" y="1818607"/>
                <a:ext cx="9684808" cy="646331"/>
              </a:xfrm>
              <a:prstGeom prst="rect">
                <a:avLst/>
              </a:prstGeom>
              <a:blipFill rotWithShape="0">
                <a:blip r:embed="rId6"/>
                <a:stretch>
                  <a:fillRect l="-503" t="-4717" r="-629" b="-14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76333" y="2825661"/>
                <a:ext cx="4512734" cy="646331"/>
              </a:xfrm>
              <a:prstGeom prst="rect">
                <a:avLst/>
              </a:prstGeom>
            </p:spPr>
            <p:txBody>
              <a:bodyPr wrap="square">
                <a:spAutoFit/>
              </a:bodyPr>
              <a:lstStyle/>
              <a:p>
                <a:pPr algn="just"/>
                <a:r>
                  <a:rPr lang="es-CR" spc="-15" dirty="0">
                    <a:effectLst/>
                    <a:ea typeface="Times New Roman" panose="02020603050405020304" pitchFamily="18" charset="0"/>
                    <a:cs typeface="Times New Roman" panose="02020603050405020304" pitchFamily="18" charset="0"/>
                  </a:rPr>
                  <a:t>Un signo negativo en el coeficiente </a:t>
                </a:r>
                <a14:m>
                  <m:oMath xmlns:m="http://schemas.openxmlformats.org/officeDocument/2006/math">
                    <m:r>
                      <a:rPr lang="es-CR" i="1" spc="-15">
                        <a:effectLst/>
                        <a:latin typeface="Cambria Math" panose="02040503050406030204" pitchFamily="18" charset="0"/>
                        <a:ea typeface="Times New Roman" panose="02020603050405020304" pitchFamily="18" charset="0"/>
                        <a:cs typeface="Times New Roman" panose="02020603050405020304" pitchFamily="18" charset="0"/>
                      </a:rPr>
                      <m:t>𝑏</m:t>
                    </m:r>
                  </m:oMath>
                </a14:m>
                <a:r>
                  <a:rPr lang="es-CR" spc="-15" dirty="0">
                    <a:effectLst/>
                    <a:ea typeface="Times New Roman" panose="02020603050405020304" pitchFamily="18" charset="0"/>
                    <a:cs typeface="Times New Roman" panose="02020603050405020304" pitchFamily="18" charset="0"/>
                  </a:rPr>
                  <a:t> indica que medida que aumenta X, disminuye Y. </a:t>
                </a:r>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376333" y="2825661"/>
                <a:ext cx="4512734" cy="646331"/>
              </a:xfrm>
              <a:prstGeom prst="rect">
                <a:avLst/>
              </a:prstGeom>
              <a:blipFill rotWithShape="0">
                <a:blip r:embed="rId7"/>
                <a:stretch>
                  <a:fillRect l="-1216" t="-5660" r="-1081" b="-14151"/>
                </a:stretch>
              </a:blipFill>
            </p:spPr>
            <p:txBody>
              <a:bodyPr/>
              <a:lstStyle/>
              <a:p>
                <a:r>
                  <a:rPr lang="en-US">
                    <a:noFill/>
                  </a:rPr>
                  <a:t> </a:t>
                </a:r>
              </a:p>
            </p:txBody>
          </p:sp>
        </mc:Fallback>
      </mc:AlternateContent>
    </p:spTree>
    <p:extLst>
      <p:ext uri="{BB962C8B-B14F-4D97-AF65-F5344CB8AC3E}">
        <p14:creationId xmlns:p14="http://schemas.microsoft.com/office/powerpoint/2010/main" val="46103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866" y="378936"/>
            <a:ext cx="10888133" cy="1754326"/>
          </a:xfrm>
          <a:prstGeom prst="rect">
            <a:avLst/>
          </a:prstGeom>
        </p:spPr>
        <p:txBody>
          <a:bodyPr wrap="square">
            <a:spAutoFit/>
          </a:bodyPr>
          <a:lstStyle/>
          <a:p>
            <a:pPr marL="0" lvl="1" algn="just">
              <a:lnSpc>
                <a:spcPct val="150000"/>
              </a:lnSpc>
              <a:spcAft>
                <a:spcPts val="0"/>
              </a:spcAft>
              <a:tabLst>
                <a:tab pos="540385" algn="l"/>
              </a:tabLst>
            </a:pPr>
            <a:r>
              <a:rPr lang="es-CR" b="1" dirty="0">
                <a:ea typeface="Times New Roman" panose="02020603050405020304" pitchFamily="18" charset="0"/>
                <a:cs typeface="Times New Roman" panose="02020603050405020304" pitchFamily="18" charset="0"/>
              </a:rPr>
              <a:t>6.3</a:t>
            </a:r>
            <a:r>
              <a:rPr lang="es-CR" dirty="0">
                <a:ea typeface="Times New Roman" panose="02020603050405020304" pitchFamily="18" charset="0"/>
                <a:cs typeface="Times New Roman" panose="02020603050405020304" pitchFamily="18" charset="0"/>
              </a:rPr>
              <a:t> Las materias primas empleadas en la producción de una fibra sintética son almacenadas en un lugar en donde no se tiene control sobre la humedad. Las mediciones de la humedad relativa en el lugar de almacenamiento y su contenido en una muestra de las materias primas (ambas en porcentajes) en 12 días dieron los siguientes resultados:</a:t>
            </a:r>
            <a:endParaRPr lang="en-US" dirty="0">
              <a:effectLst/>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321454" y="2133262"/>
            <a:ext cx="7144280" cy="912561"/>
          </a:xfrm>
          <a:prstGeom prst="rect">
            <a:avLst/>
          </a:prstGeom>
        </p:spPr>
      </p:pic>
      <p:sp>
        <p:nvSpPr>
          <p:cNvPr id="6" name="Rectangle 5"/>
          <p:cNvSpPr/>
          <p:nvPr/>
        </p:nvSpPr>
        <p:spPr>
          <a:xfrm>
            <a:off x="1023182" y="3225885"/>
            <a:ext cx="8298617" cy="507831"/>
          </a:xfrm>
          <a:prstGeom prst="rect">
            <a:avLst/>
          </a:prstGeom>
        </p:spPr>
        <p:txBody>
          <a:bodyPr wrap="square">
            <a:spAutoFit/>
          </a:bodyPr>
          <a:lstStyle/>
          <a:p>
            <a:pPr marL="342900" lvl="0" indent="-342900" algn="just">
              <a:lnSpc>
                <a:spcPct val="150000"/>
              </a:lnSpc>
              <a:spcAft>
                <a:spcPts val="0"/>
              </a:spcAft>
              <a:buFont typeface="+mj-lt"/>
              <a:buAutoNum type="alphaLcParenR"/>
              <a:tabLst>
                <a:tab pos="676275" algn="l"/>
              </a:tabLst>
            </a:pPr>
            <a:r>
              <a:rPr lang="es-CR" dirty="0">
                <a:ea typeface="Times New Roman" panose="02020603050405020304" pitchFamily="18" charset="0"/>
                <a:cs typeface="Times New Roman" panose="02020603050405020304" pitchFamily="18" charset="0"/>
              </a:rPr>
              <a:t>Encuentre la ecuación de regresión lineal.</a:t>
            </a:r>
            <a:endParaRPr lang="en-US" dirty="0">
              <a:effectLst/>
              <a:ea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0142519" y="2090845"/>
            <a:ext cx="1414480" cy="839258"/>
          </a:xfrm>
          <a:prstGeom prst="rect">
            <a:avLst/>
          </a:prstGeom>
        </p:spPr>
      </p:pic>
      <p:pic>
        <p:nvPicPr>
          <p:cNvPr id="2" name="Imagen 1">
            <a:extLst>
              <a:ext uri="{FF2B5EF4-FFF2-40B4-BE49-F238E27FC236}">
                <a16:creationId xmlns:a16="http://schemas.microsoft.com/office/drawing/2014/main" id="{77368413-978C-49E7-B01E-3E6EA3A05977}"/>
              </a:ext>
            </a:extLst>
          </p:cNvPr>
          <p:cNvPicPr>
            <a:picLocks noChangeAspect="1"/>
          </p:cNvPicPr>
          <p:nvPr/>
        </p:nvPicPr>
        <p:blipFill>
          <a:blip r:embed="rId4"/>
          <a:stretch>
            <a:fillRect/>
          </a:stretch>
        </p:blipFill>
        <p:spPr>
          <a:xfrm>
            <a:off x="1438689" y="4138446"/>
            <a:ext cx="5219700" cy="1143000"/>
          </a:xfrm>
          <a:prstGeom prst="rect">
            <a:avLst/>
          </a:prstGeom>
        </p:spPr>
      </p:pic>
    </p:spTree>
    <p:extLst>
      <p:ext uri="{BB962C8B-B14F-4D97-AF65-F5344CB8AC3E}">
        <p14:creationId xmlns:p14="http://schemas.microsoft.com/office/powerpoint/2010/main" val="1240855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01655" y="581860"/>
            <a:ext cx="2580746" cy="2882495"/>
          </a:xfrm>
          <a:prstGeom prst="rect">
            <a:avLst/>
          </a:prstGeom>
        </p:spPr>
      </p:pic>
      <p:pic>
        <p:nvPicPr>
          <p:cNvPr id="4" name="Picture 3"/>
          <p:cNvPicPr>
            <a:picLocks noChangeAspect="1"/>
          </p:cNvPicPr>
          <p:nvPr/>
        </p:nvPicPr>
        <p:blipFill>
          <a:blip r:embed="rId3"/>
          <a:stretch>
            <a:fillRect/>
          </a:stretch>
        </p:blipFill>
        <p:spPr>
          <a:xfrm>
            <a:off x="644525" y="581860"/>
            <a:ext cx="7753350" cy="3314700"/>
          </a:xfrm>
          <a:prstGeom prst="rect">
            <a:avLst/>
          </a:prstGeom>
        </p:spPr>
      </p:pic>
    </p:spTree>
    <p:extLst>
      <p:ext uri="{BB962C8B-B14F-4D97-AF65-F5344CB8AC3E}">
        <p14:creationId xmlns:p14="http://schemas.microsoft.com/office/powerpoint/2010/main" val="112249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B6881B9-F69B-4FE5-AE08-450A16DBF487}"/>
              </a:ext>
            </a:extLst>
          </p:cNvPr>
          <p:cNvPicPr>
            <a:picLocks noChangeAspect="1"/>
          </p:cNvPicPr>
          <p:nvPr/>
        </p:nvPicPr>
        <p:blipFill>
          <a:blip r:embed="rId2"/>
          <a:stretch>
            <a:fillRect/>
          </a:stretch>
        </p:blipFill>
        <p:spPr>
          <a:xfrm>
            <a:off x="1230440" y="884582"/>
            <a:ext cx="9217035" cy="4510709"/>
          </a:xfrm>
          <a:prstGeom prst="rect">
            <a:avLst/>
          </a:prstGeom>
        </p:spPr>
      </p:pic>
    </p:spTree>
    <p:extLst>
      <p:ext uri="{BB962C8B-B14F-4D97-AF65-F5344CB8AC3E}">
        <p14:creationId xmlns:p14="http://schemas.microsoft.com/office/powerpoint/2010/main" val="1797580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5133" y="606905"/>
            <a:ext cx="11042005" cy="400110"/>
          </a:xfrm>
          <a:prstGeom prst="rect">
            <a:avLst/>
          </a:prstGeom>
        </p:spPr>
        <p:txBody>
          <a:bodyPr wrap="square">
            <a:spAutoFit/>
          </a:bodyPr>
          <a:lstStyle/>
          <a:p>
            <a:pPr algn="just">
              <a:spcAft>
                <a:spcPts val="0"/>
              </a:spcAft>
            </a:pPr>
            <a:r>
              <a:rPr lang="es-E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Los supuestos básicos del modelo de regresión lineal </a:t>
            </a:r>
            <a:endParaRPr lang="en-U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939800" y="2252133"/>
            <a:ext cx="8678333" cy="3554819"/>
          </a:xfrm>
          <a:prstGeom prst="rect">
            <a:avLst/>
          </a:prstGeom>
        </p:spPr>
        <p:txBody>
          <a:bodyPr wrap="square">
            <a:spAutoFit/>
          </a:bodyPr>
          <a:lstStyle/>
          <a:p>
            <a:pPr indent="-457200">
              <a:lnSpc>
                <a:spcPct val="250000"/>
              </a:lnSpc>
              <a:buFont typeface="+mj-lt"/>
              <a:buAutoNum type="arabicPeriod"/>
            </a:pPr>
            <a:r>
              <a:rPr lang="es-CR" dirty="0"/>
              <a:t> La relación entre las variables sea lineal.</a:t>
            </a:r>
          </a:p>
          <a:p>
            <a:pPr indent="-457200">
              <a:lnSpc>
                <a:spcPct val="250000"/>
              </a:lnSpc>
              <a:buFont typeface="+mj-lt"/>
              <a:buAutoNum type="arabicPeriod"/>
            </a:pPr>
            <a:r>
              <a:rPr lang="es-CR" dirty="0"/>
              <a:t> Los errores en la medición de las variables explicativas sean independientes entre sí.</a:t>
            </a:r>
          </a:p>
          <a:p>
            <a:pPr indent="-457200">
              <a:lnSpc>
                <a:spcPct val="250000"/>
              </a:lnSpc>
              <a:buFont typeface="+mj-lt"/>
              <a:buAutoNum type="arabicPeriod"/>
            </a:pPr>
            <a:r>
              <a:rPr lang="es-CR" dirty="0"/>
              <a:t> Los errores tengan varianza constante (Homocedasticidad).</a:t>
            </a:r>
          </a:p>
          <a:p>
            <a:pPr indent="457200">
              <a:lnSpc>
                <a:spcPct val="250000"/>
              </a:lnSpc>
              <a:buFont typeface="+mj-lt"/>
              <a:buAutoNum type="arabicPeriod"/>
            </a:pPr>
            <a:r>
              <a:rPr lang="es-CR" dirty="0"/>
              <a:t> Los errores tengan una esperanza matemática igual a cero.</a:t>
            </a:r>
          </a:p>
          <a:p>
            <a:pPr indent="-457200">
              <a:lnSpc>
                <a:spcPct val="250000"/>
              </a:lnSpc>
              <a:buFont typeface="+mj-lt"/>
              <a:buAutoNum type="arabicPeriod"/>
            </a:pPr>
            <a:r>
              <a:rPr lang="es-CR" dirty="0"/>
              <a:t> El error total sea la suma de todos los errores.</a:t>
            </a:r>
          </a:p>
        </p:txBody>
      </p:sp>
      <p:sp>
        <p:nvSpPr>
          <p:cNvPr id="4" name="Rectangle 3"/>
          <p:cNvSpPr/>
          <p:nvPr/>
        </p:nvSpPr>
        <p:spPr>
          <a:xfrm>
            <a:off x="855134" y="1532416"/>
            <a:ext cx="9899005" cy="464871"/>
          </a:xfrm>
          <a:prstGeom prst="rect">
            <a:avLst/>
          </a:prstGeom>
        </p:spPr>
        <p:txBody>
          <a:bodyPr wrap="square">
            <a:spAutoFit/>
          </a:bodyPr>
          <a:lstStyle/>
          <a:p>
            <a:pPr>
              <a:lnSpc>
                <a:spcPct val="150000"/>
              </a:lnSpc>
            </a:pPr>
            <a:r>
              <a:rPr lang="es-CR" dirty="0"/>
              <a:t>Para poder crear un modelo de regresión lineal es necesario que se cumpla con los siguientes supuestos:</a:t>
            </a:r>
          </a:p>
        </p:txBody>
      </p:sp>
      <p:pic>
        <p:nvPicPr>
          <p:cNvPr id="6" name="Picture 5"/>
          <p:cNvPicPr>
            <a:picLocks noChangeAspect="1"/>
          </p:cNvPicPr>
          <p:nvPr/>
        </p:nvPicPr>
        <p:blipFill>
          <a:blip r:embed="rId2"/>
          <a:stretch>
            <a:fillRect/>
          </a:stretch>
        </p:blipFill>
        <p:spPr>
          <a:xfrm>
            <a:off x="8370092" y="4120999"/>
            <a:ext cx="2665414" cy="2500184"/>
          </a:xfrm>
          <a:prstGeom prst="rect">
            <a:avLst/>
          </a:prstGeom>
        </p:spPr>
      </p:pic>
    </p:spTree>
    <p:extLst>
      <p:ext uri="{BB962C8B-B14F-4D97-AF65-F5344CB8AC3E}">
        <p14:creationId xmlns:p14="http://schemas.microsoft.com/office/powerpoint/2010/main" val="1564192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0401" y="719668"/>
            <a:ext cx="9541932" cy="400110"/>
          </a:xfrm>
          <a:prstGeom prst="rect">
            <a:avLst/>
          </a:prstGeom>
        </p:spPr>
        <p:txBody>
          <a:bodyPr wrap="square">
            <a:spAutoFit/>
          </a:bodyPr>
          <a:lstStyle/>
          <a:p>
            <a:pPr algn="just">
              <a:spcAft>
                <a:spcPts val="0"/>
              </a:spcAft>
              <a:tabLst>
                <a:tab pos="-457200" algn="l"/>
                <a:tab pos="540385" algn="l"/>
                <a:tab pos="640080" algn="l"/>
                <a:tab pos="914400" algn="l"/>
              </a:tabLst>
            </a:pPr>
            <a:r>
              <a:rPr lang="es-ES" sz="2000" b="1" spc="-15"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Introducción</a:t>
            </a:r>
            <a:endParaRPr lang="en-U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660400" y="1279857"/>
            <a:ext cx="10295466" cy="1294072"/>
          </a:xfrm>
          <a:prstGeom prst="rect">
            <a:avLst/>
          </a:prstGeom>
        </p:spPr>
        <p:txBody>
          <a:bodyPr wrap="square">
            <a:spAutoFit/>
          </a:bodyPr>
          <a:lstStyle/>
          <a:p>
            <a:pPr>
              <a:lnSpc>
                <a:spcPct val="150000"/>
              </a:lnSpc>
            </a:pPr>
            <a:r>
              <a:rPr lang="es-CR" spc="-15" dirty="0">
                <a:effectLst/>
                <a:ea typeface="Times New Roman" panose="02020603050405020304" pitchFamily="18" charset="0"/>
                <a:cs typeface="Times New Roman" panose="02020603050405020304" pitchFamily="18" charset="0"/>
              </a:rPr>
              <a:t>Los objetivos de la </a:t>
            </a:r>
            <a:r>
              <a:rPr lang="es-CR" b="1" spc="-15" dirty="0">
                <a:effectLst/>
                <a:ea typeface="Times New Roman" panose="02020603050405020304" pitchFamily="18" charset="0"/>
                <a:cs typeface="Times New Roman" panose="02020603050405020304" pitchFamily="18" charset="0"/>
              </a:rPr>
              <a:t>regresión</a:t>
            </a:r>
            <a:r>
              <a:rPr lang="es-CR" spc="-15" dirty="0">
                <a:effectLst/>
                <a:ea typeface="Times New Roman" panose="02020603050405020304" pitchFamily="18" charset="0"/>
                <a:cs typeface="Times New Roman" panose="02020603050405020304" pitchFamily="18" charset="0"/>
              </a:rPr>
              <a:t> son mostrar </a:t>
            </a:r>
            <a:r>
              <a:rPr lang="es-CR" i="1" spc="-15" dirty="0">
                <a:effectLst/>
                <a:ea typeface="Times New Roman" panose="02020603050405020304" pitchFamily="18" charset="0"/>
                <a:cs typeface="Times New Roman" panose="02020603050405020304" pitchFamily="18" charset="0"/>
              </a:rPr>
              <a:t>la forma como</a:t>
            </a:r>
            <a:r>
              <a:rPr lang="es-CR" spc="-15" dirty="0">
                <a:effectLst/>
                <a:ea typeface="Times New Roman" panose="02020603050405020304" pitchFamily="18" charset="0"/>
                <a:cs typeface="Times New Roman" panose="02020603050405020304" pitchFamily="18" charset="0"/>
              </a:rPr>
              <a:t> la variable independiente (</a:t>
            </a:r>
            <a:r>
              <a:rPr lang="es-CR" i="1" spc="-15" dirty="0">
                <a:effectLst/>
                <a:ea typeface="Times New Roman" panose="02020603050405020304" pitchFamily="18" charset="0"/>
                <a:cs typeface="Times New Roman" panose="02020603050405020304" pitchFamily="18" charset="0"/>
              </a:rPr>
              <a:t>X</a:t>
            </a:r>
            <a:r>
              <a:rPr lang="es-CR" spc="-15" dirty="0">
                <a:effectLst/>
                <a:ea typeface="Times New Roman" panose="02020603050405020304" pitchFamily="18" charset="0"/>
                <a:cs typeface="Times New Roman" panose="02020603050405020304" pitchFamily="18" charset="0"/>
              </a:rPr>
              <a:t>) se relaciona con la variable dependiente (Y), hacer pronósticos sobre los valores de la variable dependiente, con base en el conocimiento de los valores de la variable independiente. </a:t>
            </a:r>
            <a:endParaRPr lang="en-US" dirty="0"/>
          </a:p>
        </p:txBody>
      </p:sp>
      <p:sp>
        <p:nvSpPr>
          <p:cNvPr id="2" name="Rectangle 1"/>
          <p:cNvSpPr/>
          <p:nvPr/>
        </p:nvSpPr>
        <p:spPr>
          <a:xfrm>
            <a:off x="660400" y="2990218"/>
            <a:ext cx="10083799" cy="923330"/>
          </a:xfrm>
          <a:prstGeom prst="rect">
            <a:avLst/>
          </a:prstGeom>
        </p:spPr>
        <p:txBody>
          <a:bodyPr wrap="square">
            <a:spAutoFit/>
          </a:bodyPr>
          <a:lstStyle/>
          <a:p>
            <a:pPr>
              <a:lnSpc>
                <a:spcPct val="150000"/>
              </a:lnSpc>
            </a:pPr>
            <a:r>
              <a:rPr lang="es-CR" dirty="0"/>
              <a:t>Se considera que dos variables cuantitativas están correlacionadas cuando los valores de una de ellas varían sistemáticamente con respecto a los valores de la otra:</a:t>
            </a:r>
            <a:endParaRPr lang="en-US" dirty="0"/>
          </a:p>
        </p:txBody>
      </p:sp>
      <p:sp>
        <p:nvSpPr>
          <p:cNvPr id="5" name="Rectangle 4"/>
          <p:cNvSpPr/>
          <p:nvPr/>
        </p:nvSpPr>
        <p:spPr>
          <a:xfrm>
            <a:off x="1519767" y="4253637"/>
            <a:ext cx="7823199" cy="1338828"/>
          </a:xfrm>
          <a:prstGeom prst="rect">
            <a:avLst/>
          </a:prstGeom>
        </p:spPr>
        <p:txBody>
          <a:bodyPr wrap="square">
            <a:spAutoFit/>
          </a:bodyPr>
          <a:lstStyle/>
          <a:p>
            <a:pPr algn="just">
              <a:lnSpc>
                <a:spcPct val="150000"/>
              </a:lnSpc>
            </a:pPr>
            <a:r>
              <a:rPr lang="es-CR" b="1" i="1" dirty="0"/>
              <a:t>Si tenemos dos variables (X, Y) existe correlación si al aumentar los valores de X lo hacen también los de Y o viceversa. La correlación entre dos variables no implica, por sí misma, ninguna relación de causalidad.</a:t>
            </a:r>
            <a:endParaRPr lang="en-US" b="1" i="1" dirty="0"/>
          </a:p>
        </p:txBody>
      </p:sp>
    </p:spTree>
    <p:extLst>
      <p:ext uri="{BB962C8B-B14F-4D97-AF65-F5344CB8AC3E}">
        <p14:creationId xmlns:p14="http://schemas.microsoft.com/office/powerpoint/2010/main" val="1268589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8933" y="626871"/>
            <a:ext cx="9745134" cy="400110"/>
          </a:xfrm>
          <a:prstGeom prst="rect">
            <a:avLst/>
          </a:prstGeom>
        </p:spPr>
        <p:txBody>
          <a:bodyPr wrap="square">
            <a:spAutoFit/>
          </a:bodyPr>
          <a:lstStyle/>
          <a:p>
            <a:pPr algn="ctr">
              <a:spcAft>
                <a:spcPts val="0"/>
              </a:spcAft>
            </a:pPr>
            <a:r>
              <a:rPr lang="es-E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Error estándar de estimación</a:t>
            </a:r>
            <a:endParaRPr lang="en-U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229671" y="2527256"/>
            <a:ext cx="3429724" cy="1062609"/>
          </a:xfrm>
          <a:prstGeom prst="rect">
            <a:avLst/>
          </a:prstGeom>
        </p:spPr>
      </p:pic>
      <p:pic>
        <p:nvPicPr>
          <p:cNvPr id="5" name="Picture 4"/>
          <p:cNvPicPr>
            <a:picLocks noChangeAspect="1"/>
          </p:cNvPicPr>
          <p:nvPr/>
        </p:nvPicPr>
        <p:blipFill>
          <a:blip r:embed="rId3"/>
          <a:stretch>
            <a:fillRect/>
          </a:stretch>
        </p:blipFill>
        <p:spPr>
          <a:xfrm>
            <a:off x="9193742" y="1608667"/>
            <a:ext cx="2116093" cy="1389860"/>
          </a:xfrm>
          <a:prstGeom prst="rect">
            <a:avLst/>
          </a:prstGeom>
        </p:spPr>
      </p:pic>
      <p:pic>
        <p:nvPicPr>
          <p:cNvPr id="6" name="Picture 5"/>
          <p:cNvPicPr>
            <a:picLocks noChangeAspect="1"/>
          </p:cNvPicPr>
          <p:nvPr/>
        </p:nvPicPr>
        <p:blipFill>
          <a:blip r:embed="rId4"/>
          <a:stretch>
            <a:fillRect/>
          </a:stretch>
        </p:blipFill>
        <p:spPr>
          <a:xfrm>
            <a:off x="1077383" y="1396471"/>
            <a:ext cx="7734300" cy="542925"/>
          </a:xfrm>
          <a:prstGeom prst="rect">
            <a:avLst/>
          </a:prstGeom>
        </p:spPr>
      </p:pic>
      <p:pic>
        <p:nvPicPr>
          <p:cNvPr id="7" name="Picture 6"/>
          <p:cNvPicPr>
            <a:picLocks noChangeAspect="1"/>
          </p:cNvPicPr>
          <p:nvPr/>
        </p:nvPicPr>
        <p:blipFill>
          <a:blip r:embed="rId5"/>
          <a:stretch>
            <a:fillRect/>
          </a:stretch>
        </p:blipFill>
        <p:spPr>
          <a:xfrm>
            <a:off x="1077383" y="3871912"/>
            <a:ext cx="7696200" cy="942975"/>
          </a:xfrm>
          <a:prstGeom prst="rect">
            <a:avLst/>
          </a:prstGeom>
        </p:spPr>
      </p:pic>
    </p:spTree>
    <p:extLst>
      <p:ext uri="{BB962C8B-B14F-4D97-AF65-F5344CB8AC3E}">
        <p14:creationId xmlns:p14="http://schemas.microsoft.com/office/powerpoint/2010/main" val="133378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3450" y="3004948"/>
            <a:ext cx="8298617" cy="464871"/>
          </a:xfrm>
          <a:prstGeom prst="rect">
            <a:avLst/>
          </a:prstGeom>
        </p:spPr>
        <p:txBody>
          <a:bodyPr wrap="square">
            <a:spAutoFit/>
          </a:bodyPr>
          <a:lstStyle/>
          <a:p>
            <a:pPr lvl="0" algn="just">
              <a:lnSpc>
                <a:spcPct val="150000"/>
              </a:lnSpc>
              <a:spcAft>
                <a:spcPts val="0"/>
              </a:spcAft>
              <a:tabLst>
                <a:tab pos="676275" algn="l"/>
              </a:tabLst>
            </a:pPr>
            <a:r>
              <a:rPr lang="es-CR" dirty="0">
                <a:ea typeface="Times New Roman" panose="02020603050405020304" pitchFamily="18" charset="0"/>
                <a:cs typeface="Times New Roman" panose="02020603050405020304" pitchFamily="18" charset="0"/>
              </a:rPr>
              <a:t>Calcule error estándar de estimación.</a:t>
            </a:r>
            <a:endParaRPr lang="en-US" dirty="0">
              <a:effectLst/>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84194" y="371475"/>
            <a:ext cx="9458325" cy="1390650"/>
          </a:xfrm>
          <a:prstGeom prst="rect">
            <a:avLst/>
          </a:prstGeom>
        </p:spPr>
      </p:pic>
      <p:pic>
        <p:nvPicPr>
          <p:cNvPr id="3" name="Picture 2"/>
          <p:cNvPicPr>
            <a:picLocks noChangeAspect="1"/>
          </p:cNvPicPr>
          <p:nvPr/>
        </p:nvPicPr>
        <p:blipFill>
          <a:blip r:embed="rId3"/>
          <a:stretch>
            <a:fillRect/>
          </a:stretch>
        </p:blipFill>
        <p:spPr>
          <a:xfrm>
            <a:off x="933450" y="2090845"/>
            <a:ext cx="8032750" cy="585383"/>
          </a:xfrm>
          <a:prstGeom prst="rect">
            <a:avLst/>
          </a:prstGeom>
        </p:spPr>
      </p:pic>
      <p:pic>
        <p:nvPicPr>
          <p:cNvPr id="4" name="Picture 3"/>
          <p:cNvPicPr>
            <a:picLocks noChangeAspect="1"/>
          </p:cNvPicPr>
          <p:nvPr/>
        </p:nvPicPr>
        <p:blipFill>
          <a:blip r:embed="rId4"/>
          <a:stretch>
            <a:fillRect/>
          </a:stretch>
        </p:blipFill>
        <p:spPr>
          <a:xfrm>
            <a:off x="8383541" y="3708283"/>
            <a:ext cx="3009956" cy="2008717"/>
          </a:xfrm>
          <a:prstGeom prst="rect">
            <a:avLst/>
          </a:prstGeom>
        </p:spPr>
      </p:pic>
      <p:pic>
        <p:nvPicPr>
          <p:cNvPr id="10" name="Picture 9"/>
          <p:cNvPicPr>
            <a:picLocks noChangeAspect="1"/>
          </p:cNvPicPr>
          <p:nvPr/>
        </p:nvPicPr>
        <p:blipFill>
          <a:blip r:embed="rId5"/>
          <a:stretch>
            <a:fillRect/>
          </a:stretch>
        </p:blipFill>
        <p:spPr>
          <a:xfrm>
            <a:off x="8839200" y="5955464"/>
            <a:ext cx="2074333" cy="386853"/>
          </a:xfrm>
          <a:prstGeom prst="rect">
            <a:avLst/>
          </a:prstGeom>
        </p:spPr>
      </p:pic>
      <p:pic>
        <p:nvPicPr>
          <p:cNvPr id="5" name="Imagen 4">
            <a:extLst>
              <a:ext uri="{FF2B5EF4-FFF2-40B4-BE49-F238E27FC236}">
                <a16:creationId xmlns:a16="http://schemas.microsoft.com/office/drawing/2014/main" id="{A44A1A4A-3C1E-4792-8648-0CE31BAD4FC8}"/>
              </a:ext>
            </a:extLst>
          </p:cNvPr>
          <p:cNvPicPr>
            <a:picLocks noChangeAspect="1"/>
          </p:cNvPicPr>
          <p:nvPr/>
        </p:nvPicPr>
        <p:blipFill>
          <a:blip r:embed="rId6"/>
          <a:stretch>
            <a:fillRect/>
          </a:stretch>
        </p:blipFill>
        <p:spPr>
          <a:xfrm>
            <a:off x="1093925" y="3853365"/>
            <a:ext cx="5591175" cy="2295525"/>
          </a:xfrm>
          <a:prstGeom prst="rect">
            <a:avLst/>
          </a:prstGeom>
        </p:spPr>
      </p:pic>
    </p:spTree>
    <p:extLst>
      <p:ext uri="{BB962C8B-B14F-4D97-AF65-F5344CB8AC3E}">
        <p14:creationId xmlns:p14="http://schemas.microsoft.com/office/powerpoint/2010/main" val="1907192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801" y="567604"/>
            <a:ext cx="6968388" cy="400110"/>
          </a:xfrm>
          <a:prstGeom prst="rect">
            <a:avLst/>
          </a:prstGeom>
        </p:spPr>
        <p:txBody>
          <a:bodyPr wrap="square">
            <a:spAutoFit/>
          </a:bodyPr>
          <a:lstStyle/>
          <a:p>
            <a:pPr algn="just">
              <a:spcAft>
                <a:spcPts val="0"/>
              </a:spcAft>
            </a:pPr>
            <a:r>
              <a:rPr lang="es-E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 Intervalos de predicción para la media</a:t>
            </a:r>
            <a:endParaRPr lang="en-U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939800" y="1476904"/>
            <a:ext cx="2937933" cy="948533"/>
          </a:xfrm>
          <a:prstGeom prst="rect">
            <a:avLst/>
          </a:prstGeom>
        </p:spPr>
      </p:pic>
      <p:pic>
        <p:nvPicPr>
          <p:cNvPr id="5" name="Picture 4"/>
          <p:cNvPicPr>
            <a:picLocks noChangeAspect="1"/>
          </p:cNvPicPr>
          <p:nvPr/>
        </p:nvPicPr>
        <p:blipFill>
          <a:blip r:embed="rId3"/>
          <a:stretch>
            <a:fillRect/>
          </a:stretch>
        </p:blipFill>
        <p:spPr>
          <a:xfrm>
            <a:off x="4890558" y="1415787"/>
            <a:ext cx="2560109" cy="875392"/>
          </a:xfrm>
          <a:prstGeom prst="rect">
            <a:avLst/>
          </a:prstGeom>
        </p:spPr>
      </p:pic>
      <p:pic>
        <p:nvPicPr>
          <p:cNvPr id="7" name="Picture 6"/>
          <p:cNvPicPr>
            <a:picLocks noChangeAspect="1"/>
          </p:cNvPicPr>
          <p:nvPr/>
        </p:nvPicPr>
        <p:blipFill>
          <a:blip r:embed="rId4"/>
          <a:stretch>
            <a:fillRect/>
          </a:stretch>
        </p:blipFill>
        <p:spPr>
          <a:xfrm>
            <a:off x="8463492" y="675213"/>
            <a:ext cx="2914650" cy="1885950"/>
          </a:xfrm>
          <a:prstGeom prst="rect">
            <a:avLst/>
          </a:prstGeom>
        </p:spPr>
      </p:pic>
      <p:sp>
        <p:nvSpPr>
          <p:cNvPr id="8" name="TextBox 7"/>
          <p:cNvSpPr txBox="1"/>
          <p:nvPr/>
        </p:nvSpPr>
        <p:spPr>
          <a:xfrm>
            <a:off x="939800" y="2965405"/>
            <a:ext cx="10092267" cy="923330"/>
          </a:xfrm>
          <a:prstGeom prst="rect">
            <a:avLst/>
          </a:prstGeom>
          <a:noFill/>
        </p:spPr>
        <p:txBody>
          <a:bodyPr wrap="square" rtlCol="0">
            <a:spAutoFit/>
          </a:bodyPr>
          <a:lstStyle/>
          <a:p>
            <a:pPr>
              <a:lnSpc>
                <a:spcPct val="150000"/>
              </a:lnSpc>
            </a:pPr>
            <a:r>
              <a:rPr lang="es-CR" dirty="0"/>
              <a:t>Calcule e interprete un intervalo de confianza del 95% para el contenido medio de la intensidad de fluorescencia respecto a una concentración de 8.</a:t>
            </a:r>
            <a:endParaRPr lang="en-US" dirty="0"/>
          </a:p>
        </p:txBody>
      </p:sp>
      <p:pic>
        <p:nvPicPr>
          <p:cNvPr id="11" name="Picture 10"/>
          <p:cNvPicPr>
            <a:picLocks noChangeAspect="1"/>
          </p:cNvPicPr>
          <p:nvPr/>
        </p:nvPicPr>
        <p:blipFill>
          <a:blip r:embed="rId5"/>
          <a:stretch>
            <a:fillRect/>
          </a:stretch>
        </p:blipFill>
        <p:spPr>
          <a:xfrm>
            <a:off x="8703734" y="5011246"/>
            <a:ext cx="2074333" cy="386853"/>
          </a:xfrm>
          <a:prstGeom prst="rect">
            <a:avLst/>
          </a:prstGeom>
        </p:spPr>
      </p:pic>
      <p:pic>
        <p:nvPicPr>
          <p:cNvPr id="3" name="Imagen 2">
            <a:extLst>
              <a:ext uri="{FF2B5EF4-FFF2-40B4-BE49-F238E27FC236}">
                <a16:creationId xmlns:a16="http://schemas.microsoft.com/office/drawing/2014/main" id="{F3227E86-F691-4767-9862-F9711ED8A2C5}"/>
              </a:ext>
            </a:extLst>
          </p:cNvPr>
          <p:cNvPicPr>
            <a:picLocks noChangeAspect="1"/>
          </p:cNvPicPr>
          <p:nvPr/>
        </p:nvPicPr>
        <p:blipFill>
          <a:blip r:embed="rId6"/>
          <a:stretch>
            <a:fillRect/>
          </a:stretch>
        </p:blipFill>
        <p:spPr>
          <a:xfrm>
            <a:off x="7364896" y="5444286"/>
            <a:ext cx="4231262" cy="811770"/>
          </a:xfrm>
          <a:prstGeom prst="rect">
            <a:avLst/>
          </a:prstGeom>
        </p:spPr>
      </p:pic>
      <p:pic>
        <p:nvPicPr>
          <p:cNvPr id="9" name="Imagen 8">
            <a:extLst>
              <a:ext uri="{FF2B5EF4-FFF2-40B4-BE49-F238E27FC236}">
                <a16:creationId xmlns:a16="http://schemas.microsoft.com/office/drawing/2014/main" id="{04E4B417-581E-4D77-BB9E-FFBAC41081F1}"/>
              </a:ext>
            </a:extLst>
          </p:cNvPr>
          <p:cNvPicPr>
            <a:picLocks noChangeAspect="1"/>
          </p:cNvPicPr>
          <p:nvPr/>
        </p:nvPicPr>
        <p:blipFill>
          <a:blip r:embed="rId7"/>
          <a:stretch>
            <a:fillRect/>
          </a:stretch>
        </p:blipFill>
        <p:spPr>
          <a:xfrm>
            <a:off x="7908188" y="3559326"/>
            <a:ext cx="3284009" cy="1348290"/>
          </a:xfrm>
          <a:prstGeom prst="rect">
            <a:avLst/>
          </a:prstGeom>
        </p:spPr>
      </p:pic>
    </p:spTree>
    <p:extLst>
      <p:ext uri="{BB962C8B-B14F-4D97-AF65-F5344CB8AC3E}">
        <p14:creationId xmlns:p14="http://schemas.microsoft.com/office/powerpoint/2010/main" val="1947355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7333" y="680704"/>
            <a:ext cx="9541933" cy="400110"/>
          </a:xfrm>
          <a:prstGeom prst="rect">
            <a:avLst/>
          </a:prstGeom>
        </p:spPr>
        <p:txBody>
          <a:bodyPr wrap="square">
            <a:spAutoFit/>
          </a:bodyPr>
          <a:lstStyle/>
          <a:p>
            <a:pPr algn="just">
              <a:spcAft>
                <a:spcPts val="0"/>
              </a:spcAft>
            </a:pPr>
            <a:r>
              <a:rPr lang="es-E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Prueba de hipótesis para el coeficiente de regresión </a:t>
            </a:r>
            <a:endParaRPr lang="en-U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46233" y="4177085"/>
            <a:ext cx="3285067" cy="928031"/>
          </a:xfrm>
          <a:prstGeom prst="rect">
            <a:avLst/>
          </a:prstGeom>
        </p:spPr>
      </p:pic>
      <p:sp>
        <p:nvSpPr>
          <p:cNvPr id="4" name="Rectangle 3"/>
          <p:cNvSpPr/>
          <p:nvPr/>
        </p:nvSpPr>
        <p:spPr>
          <a:xfrm>
            <a:off x="753533" y="1345022"/>
            <a:ext cx="10447867" cy="1338828"/>
          </a:xfrm>
          <a:prstGeom prst="rect">
            <a:avLst/>
          </a:prstGeom>
        </p:spPr>
        <p:txBody>
          <a:bodyPr wrap="square">
            <a:spAutoFit/>
          </a:bodyPr>
          <a:lstStyle/>
          <a:p>
            <a:pPr indent="450215" algn="just">
              <a:lnSpc>
                <a:spcPct val="150000"/>
              </a:lnSpc>
              <a:spcAft>
                <a:spcPts val="0"/>
              </a:spcAft>
              <a:tabLst>
                <a:tab pos="-457200" algn="l"/>
              </a:tabLst>
            </a:pPr>
            <a:r>
              <a:rPr lang="es-CR" spc="-15" dirty="0">
                <a:effectLst/>
                <a:ea typeface="Times New Roman" panose="02020603050405020304" pitchFamily="18" charset="0"/>
                <a:cs typeface="Times New Roman" panose="02020603050405020304" pitchFamily="18" charset="0"/>
              </a:rPr>
              <a:t>Una vez estimada la ecuación de regresión es conveniente determinar el aporte de la variable independiente al modelo ajustado. Hay que tomar la decisión de eliminarla e incluir otras que podrían contribuir con más información sobre la variabilidad de </a:t>
            </a:r>
            <a:r>
              <a:rPr lang="es-CR" b="1" cap="all" spc="-15" dirty="0">
                <a:effectLst/>
                <a:ea typeface="Times New Roman" panose="02020603050405020304" pitchFamily="18" charset="0"/>
                <a:cs typeface="Times New Roman" panose="02020603050405020304" pitchFamily="18" charset="0"/>
              </a:rPr>
              <a:t>y</a:t>
            </a:r>
            <a:r>
              <a:rPr lang="es-CR" spc="-15" dirty="0">
                <a:effectLst/>
                <a:ea typeface="Times New Roman" panose="02020603050405020304" pitchFamily="18" charset="0"/>
                <a:cs typeface="Times New Roman" panose="02020603050405020304" pitchFamily="18" charset="0"/>
              </a:rPr>
              <a:t>.</a:t>
            </a:r>
            <a:endParaRPr lang="en-US" dirty="0">
              <a:effectLst/>
              <a:ea typeface="Times New Roman" panose="02020603050405020304" pitchFamily="18" charset="0"/>
              <a:cs typeface="Times New Roman" panose="02020603050405020304" pitchFamily="18" charset="0"/>
            </a:endParaRPr>
          </a:p>
        </p:txBody>
      </p:sp>
      <p:sp>
        <p:nvSpPr>
          <p:cNvPr id="5" name="Rectangle 4"/>
          <p:cNvSpPr/>
          <p:nvPr/>
        </p:nvSpPr>
        <p:spPr>
          <a:xfrm>
            <a:off x="753533" y="2978836"/>
            <a:ext cx="10185400" cy="880369"/>
          </a:xfrm>
          <a:prstGeom prst="rect">
            <a:avLst/>
          </a:prstGeom>
        </p:spPr>
        <p:txBody>
          <a:bodyPr wrap="square">
            <a:spAutoFit/>
          </a:bodyPr>
          <a:lstStyle/>
          <a:p>
            <a:pPr indent="450215" algn="just">
              <a:lnSpc>
                <a:spcPct val="150000"/>
              </a:lnSpc>
              <a:spcAft>
                <a:spcPts val="0"/>
              </a:spcAft>
              <a:tabLst>
                <a:tab pos="-457200" algn="l"/>
              </a:tabLst>
            </a:pPr>
            <a:r>
              <a:rPr lang="es-CR" spc="-15" dirty="0">
                <a:effectLst/>
                <a:ea typeface="Times New Roman" panose="02020603050405020304" pitchFamily="18" charset="0"/>
                <a:cs typeface="Times New Roman" panose="02020603050405020304" pitchFamily="18" charset="0"/>
              </a:rPr>
              <a:t>La hipótesis nula plantea que la pendiente de la recta es cero contra la hipótesis alternativa que es diferente. Simbólicamente se denota como,</a:t>
            </a:r>
            <a:endParaRPr lang="en-US" dirty="0">
              <a:effectLst/>
              <a:ea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878417" y="4248696"/>
            <a:ext cx="4133850" cy="784810"/>
          </a:xfrm>
          <a:prstGeom prst="rect">
            <a:avLst/>
          </a:prstGeom>
        </p:spPr>
      </p:pic>
      <p:pic>
        <p:nvPicPr>
          <p:cNvPr id="7" name="Imagen 6">
            <a:extLst>
              <a:ext uri="{FF2B5EF4-FFF2-40B4-BE49-F238E27FC236}">
                <a16:creationId xmlns:a16="http://schemas.microsoft.com/office/drawing/2014/main" id="{082D9356-F565-4763-9025-FD7DF44D2849}"/>
              </a:ext>
            </a:extLst>
          </p:cNvPr>
          <p:cNvPicPr>
            <a:picLocks noChangeAspect="1"/>
          </p:cNvPicPr>
          <p:nvPr/>
        </p:nvPicPr>
        <p:blipFill>
          <a:blip r:embed="rId4"/>
          <a:stretch>
            <a:fillRect/>
          </a:stretch>
        </p:blipFill>
        <p:spPr>
          <a:xfrm>
            <a:off x="878417" y="5496422"/>
            <a:ext cx="9541933" cy="951150"/>
          </a:xfrm>
          <a:prstGeom prst="rect">
            <a:avLst/>
          </a:prstGeom>
        </p:spPr>
      </p:pic>
    </p:spTree>
    <p:extLst>
      <p:ext uri="{BB962C8B-B14F-4D97-AF65-F5344CB8AC3E}">
        <p14:creationId xmlns:p14="http://schemas.microsoft.com/office/powerpoint/2010/main" val="2655110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12283" y="645067"/>
                <a:ext cx="9618134" cy="407099"/>
              </a:xfrm>
              <a:prstGeom prst="rect">
                <a:avLst/>
              </a:prstGeom>
            </p:spPr>
            <p:txBody>
              <a:bodyPr wrap="square">
                <a:spAutoFit/>
              </a:bodyPr>
              <a:lstStyle/>
              <a:p>
                <a:pPr algn="just">
                  <a:spcAft>
                    <a:spcPts val="0"/>
                  </a:spcAft>
                </a:pPr>
                <a:r>
                  <a:rPr lang="es-E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Coeficiente de determinación </a:t>
                </a:r>
                <a14:m>
                  <m:oMath xmlns:m="http://schemas.openxmlformats.org/officeDocument/2006/math">
                    <m:sSup>
                      <m:sSupPr>
                        <m:ctrlPr>
                          <a:rPr lang="es-ES" sz="2000" b="1" i="1" smtClean="0">
                            <a:solidFill>
                              <a:srgbClr val="002060"/>
                            </a:solidFill>
                            <a:effectLst/>
                            <a:latin typeface="Cambria Math" panose="02040503050406030204" pitchFamily="18" charset="0"/>
                            <a:cs typeface="Times New Roman" panose="02020603050405020304" pitchFamily="18" charset="0"/>
                          </a:rPr>
                        </m:ctrlPr>
                      </m:sSupPr>
                      <m:e>
                        <m:r>
                          <a:rPr lang="es-CR" sz="2000" b="1" i="1" smtClean="0">
                            <a:solidFill>
                              <a:srgbClr val="002060"/>
                            </a:solidFill>
                            <a:effectLst/>
                            <a:latin typeface="Cambria Math" panose="02040503050406030204" pitchFamily="18" charset="0"/>
                            <a:cs typeface="Times New Roman" panose="02020603050405020304" pitchFamily="18" charset="0"/>
                          </a:rPr>
                          <m:t>𝒓</m:t>
                        </m:r>
                      </m:e>
                      <m:sup>
                        <m:r>
                          <a:rPr lang="es-CR" sz="2000" b="1" i="1" smtClean="0">
                            <a:solidFill>
                              <a:srgbClr val="002060"/>
                            </a:solidFill>
                            <a:effectLst/>
                            <a:latin typeface="Cambria Math" panose="02040503050406030204" pitchFamily="18" charset="0"/>
                            <a:cs typeface="Times New Roman" panose="02020603050405020304" pitchFamily="18" charset="0"/>
                          </a:rPr>
                          <m:t>𝟐</m:t>
                        </m:r>
                      </m:sup>
                    </m:sSup>
                  </m:oMath>
                </a14:m>
                <a:r>
                  <a:rPr lang="es-E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 (Bondad de ajuste)</a:t>
                </a:r>
                <a:endParaRPr lang="en-U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12283" y="645067"/>
                <a:ext cx="9618134" cy="407099"/>
              </a:xfrm>
              <a:prstGeom prst="rect">
                <a:avLst/>
              </a:prstGeom>
              <a:blipFill>
                <a:blip r:embed="rId2"/>
                <a:stretch>
                  <a:fillRect l="-698" t="-5970" b="-26866"/>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876299" y="3884663"/>
            <a:ext cx="7090833" cy="1807120"/>
          </a:xfrm>
          <a:prstGeom prst="rect">
            <a:avLst/>
          </a:prstGeom>
        </p:spPr>
      </p:pic>
      <p:pic>
        <p:nvPicPr>
          <p:cNvPr id="2" name="Picture 1"/>
          <p:cNvPicPr>
            <a:picLocks noChangeAspect="1"/>
          </p:cNvPicPr>
          <p:nvPr/>
        </p:nvPicPr>
        <p:blipFill>
          <a:blip r:embed="rId4"/>
          <a:stretch>
            <a:fillRect/>
          </a:stretch>
        </p:blipFill>
        <p:spPr>
          <a:xfrm>
            <a:off x="912283" y="1313539"/>
            <a:ext cx="7054849" cy="767646"/>
          </a:xfrm>
          <a:prstGeom prst="rect">
            <a:avLst/>
          </a:prstGeom>
        </p:spPr>
      </p:pic>
      <p:pic>
        <p:nvPicPr>
          <p:cNvPr id="7" name="Picture 6"/>
          <p:cNvPicPr>
            <a:picLocks noChangeAspect="1"/>
          </p:cNvPicPr>
          <p:nvPr/>
        </p:nvPicPr>
        <p:blipFill>
          <a:blip r:embed="rId5"/>
          <a:stretch>
            <a:fillRect/>
          </a:stretch>
        </p:blipFill>
        <p:spPr>
          <a:xfrm>
            <a:off x="1074737" y="2583723"/>
            <a:ext cx="4054338" cy="914108"/>
          </a:xfrm>
          <a:prstGeom prst="rect">
            <a:avLst/>
          </a:prstGeom>
        </p:spPr>
      </p:pic>
      <mc:AlternateContent xmlns:mc="http://schemas.openxmlformats.org/markup-compatibility/2006" xmlns:a14="http://schemas.microsoft.com/office/drawing/2010/main">
        <mc:Choice Requires="a14">
          <p:sp>
            <p:nvSpPr>
              <p:cNvPr id="8" name="TextBox 7"/>
              <p:cNvSpPr txBox="1"/>
              <p:nvPr/>
            </p:nvSpPr>
            <p:spPr>
              <a:xfrm>
                <a:off x="5721350" y="2826578"/>
                <a:ext cx="11397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b="0" i="1" smtClean="0">
                          <a:latin typeface="Cambria Math" panose="02040503050406030204" pitchFamily="18" charset="0"/>
                        </a:rPr>
                        <m:t>0</m:t>
                      </m:r>
                      <m:r>
                        <a:rPr lang="es-CR" b="0" i="1" smtClean="0">
                          <a:latin typeface="Cambria Math" panose="02040503050406030204" pitchFamily="18" charset="0"/>
                          <a:ea typeface="Cambria Math" panose="02040503050406030204" pitchFamily="18" charset="0"/>
                        </a:rPr>
                        <m:t>≤</m:t>
                      </m:r>
                      <m:sSup>
                        <m:sSupPr>
                          <m:ctrlPr>
                            <a:rPr lang="es-CR" b="0" i="1" smtClean="0">
                              <a:latin typeface="Cambria Math" panose="02040503050406030204" pitchFamily="18" charset="0"/>
                              <a:ea typeface="Cambria Math" panose="02040503050406030204" pitchFamily="18" charset="0"/>
                            </a:rPr>
                          </m:ctrlPr>
                        </m:sSupPr>
                        <m:e>
                          <m:r>
                            <a:rPr lang="es-CR" b="0" i="1" smtClean="0">
                              <a:latin typeface="Cambria Math" panose="02040503050406030204" pitchFamily="18" charset="0"/>
                              <a:ea typeface="Cambria Math" panose="02040503050406030204" pitchFamily="18" charset="0"/>
                            </a:rPr>
                            <m:t>𝑟</m:t>
                          </m:r>
                        </m:e>
                        <m:sup>
                          <m:r>
                            <a:rPr lang="es-CR" b="0" i="1" smtClean="0">
                              <a:latin typeface="Cambria Math" panose="02040503050406030204" pitchFamily="18" charset="0"/>
                              <a:ea typeface="Cambria Math" panose="02040503050406030204" pitchFamily="18" charset="0"/>
                            </a:rPr>
                            <m:t>2</m:t>
                          </m:r>
                        </m:sup>
                      </m:sSup>
                      <m:r>
                        <a:rPr lang="es-CR" b="0" i="1"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721350" y="2826578"/>
                <a:ext cx="1139736" cy="276999"/>
              </a:xfrm>
              <a:prstGeom prst="rect">
                <a:avLst/>
              </a:prstGeom>
              <a:blipFill rotWithShape="0">
                <a:blip r:embed="rId6"/>
                <a:stretch>
                  <a:fillRect l="-4813" t="-4444" r="-4278" b="-11111"/>
                </a:stretch>
              </a:blipFill>
            </p:spPr>
            <p:txBody>
              <a:bodyPr/>
              <a:lstStyle/>
              <a:p>
                <a:r>
                  <a:rPr lang="en-US">
                    <a:noFill/>
                  </a:rPr>
                  <a:t> </a:t>
                </a:r>
              </a:p>
            </p:txBody>
          </p:sp>
        </mc:Fallback>
      </mc:AlternateContent>
      <p:pic>
        <p:nvPicPr>
          <p:cNvPr id="9" name="Picture 8"/>
          <p:cNvPicPr>
            <a:picLocks noChangeAspect="1"/>
          </p:cNvPicPr>
          <p:nvPr/>
        </p:nvPicPr>
        <p:blipFill>
          <a:blip r:embed="rId7"/>
          <a:stretch>
            <a:fillRect/>
          </a:stretch>
        </p:blipFill>
        <p:spPr>
          <a:xfrm>
            <a:off x="6183842" y="6274145"/>
            <a:ext cx="5500158" cy="39744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89912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2650357-FD29-4908-BDC2-701CCE1909CD}"/>
              </a:ext>
            </a:extLst>
          </p:cNvPr>
          <p:cNvPicPr>
            <a:picLocks noChangeAspect="1"/>
          </p:cNvPicPr>
          <p:nvPr/>
        </p:nvPicPr>
        <p:blipFill>
          <a:blip r:embed="rId2"/>
          <a:stretch>
            <a:fillRect/>
          </a:stretch>
        </p:blipFill>
        <p:spPr>
          <a:xfrm>
            <a:off x="633826" y="475008"/>
            <a:ext cx="8152365" cy="6031684"/>
          </a:xfrm>
          <a:prstGeom prst="rect">
            <a:avLst/>
          </a:prstGeom>
        </p:spPr>
      </p:pic>
    </p:spTree>
    <p:extLst>
      <p:ext uri="{BB962C8B-B14F-4D97-AF65-F5344CB8AC3E}">
        <p14:creationId xmlns:p14="http://schemas.microsoft.com/office/powerpoint/2010/main" val="2144232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64D7E20-05F7-4709-9D39-B906210C9B78}"/>
              </a:ext>
            </a:extLst>
          </p:cNvPr>
          <p:cNvPicPr>
            <a:picLocks noChangeAspect="1"/>
          </p:cNvPicPr>
          <p:nvPr/>
        </p:nvPicPr>
        <p:blipFill>
          <a:blip r:embed="rId2"/>
          <a:stretch>
            <a:fillRect/>
          </a:stretch>
        </p:blipFill>
        <p:spPr>
          <a:xfrm>
            <a:off x="1943100" y="519112"/>
            <a:ext cx="8305800" cy="5819775"/>
          </a:xfrm>
          <a:prstGeom prst="rect">
            <a:avLst/>
          </a:prstGeom>
        </p:spPr>
      </p:pic>
    </p:spTree>
    <p:extLst>
      <p:ext uri="{BB962C8B-B14F-4D97-AF65-F5344CB8AC3E}">
        <p14:creationId xmlns:p14="http://schemas.microsoft.com/office/powerpoint/2010/main" val="254346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2487" y="725905"/>
            <a:ext cx="9822139" cy="5798720"/>
          </a:xfrm>
          <a:prstGeom prst="rect">
            <a:avLst/>
          </a:prstGeom>
        </p:spPr>
      </p:pic>
    </p:spTree>
    <p:extLst>
      <p:ext uri="{BB962C8B-B14F-4D97-AF65-F5344CB8AC3E}">
        <p14:creationId xmlns:p14="http://schemas.microsoft.com/office/powerpoint/2010/main" val="1340412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FB37DAA-6764-4DCB-AD8A-A1638CA5280F}"/>
              </a:ext>
            </a:extLst>
          </p:cNvPr>
          <p:cNvPicPr>
            <a:picLocks noChangeAspect="1"/>
          </p:cNvPicPr>
          <p:nvPr/>
        </p:nvPicPr>
        <p:blipFill>
          <a:blip r:embed="rId2"/>
          <a:stretch>
            <a:fillRect/>
          </a:stretch>
        </p:blipFill>
        <p:spPr>
          <a:xfrm>
            <a:off x="596142" y="948980"/>
            <a:ext cx="6856286" cy="3215516"/>
          </a:xfrm>
          <a:prstGeom prst="rect">
            <a:avLst/>
          </a:prstGeom>
        </p:spPr>
      </p:pic>
      <p:pic>
        <p:nvPicPr>
          <p:cNvPr id="3" name="Imagen 2">
            <a:extLst>
              <a:ext uri="{FF2B5EF4-FFF2-40B4-BE49-F238E27FC236}">
                <a16:creationId xmlns:a16="http://schemas.microsoft.com/office/drawing/2014/main" id="{39928427-56FF-412F-A9D0-22F12D644A86}"/>
              </a:ext>
            </a:extLst>
          </p:cNvPr>
          <p:cNvPicPr>
            <a:picLocks noChangeAspect="1"/>
          </p:cNvPicPr>
          <p:nvPr/>
        </p:nvPicPr>
        <p:blipFill>
          <a:blip r:embed="rId3"/>
          <a:stretch>
            <a:fillRect/>
          </a:stretch>
        </p:blipFill>
        <p:spPr>
          <a:xfrm>
            <a:off x="6595235" y="2226365"/>
            <a:ext cx="5224318" cy="1331844"/>
          </a:xfrm>
          <a:prstGeom prst="rect">
            <a:avLst/>
          </a:prstGeom>
        </p:spPr>
      </p:pic>
      <p:pic>
        <p:nvPicPr>
          <p:cNvPr id="4" name="Imagen 3">
            <a:extLst>
              <a:ext uri="{FF2B5EF4-FFF2-40B4-BE49-F238E27FC236}">
                <a16:creationId xmlns:a16="http://schemas.microsoft.com/office/drawing/2014/main" id="{7CBBDA07-58FB-4ED1-BE51-C25743CF0129}"/>
              </a:ext>
            </a:extLst>
          </p:cNvPr>
          <p:cNvPicPr>
            <a:picLocks noChangeAspect="1"/>
          </p:cNvPicPr>
          <p:nvPr/>
        </p:nvPicPr>
        <p:blipFill>
          <a:blip r:embed="rId4"/>
          <a:stretch>
            <a:fillRect/>
          </a:stretch>
        </p:blipFill>
        <p:spPr>
          <a:xfrm>
            <a:off x="1919701" y="4835594"/>
            <a:ext cx="7414413" cy="998676"/>
          </a:xfrm>
          <a:prstGeom prst="rect">
            <a:avLst/>
          </a:prstGeom>
        </p:spPr>
      </p:pic>
    </p:spTree>
    <p:extLst>
      <p:ext uri="{BB962C8B-B14F-4D97-AF65-F5344CB8AC3E}">
        <p14:creationId xmlns:p14="http://schemas.microsoft.com/office/powerpoint/2010/main" val="1700350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399" y="735168"/>
            <a:ext cx="9635067" cy="400110"/>
          </a:xfrm>
          <a:prstGeom prst="rect">
            <a:avLst/>
          </a:prstGeom>
        </p:spPr>
        <p:txBody>
          <a:bodyPr wrap="square">
            <a:spAutoFit/>
          </a:bodyPr>
          <a:lstStyle/>
          <a:p>
            <a:pPr algn="just">
              <a:spcAft>
                <a:spcPts val="0"/>
              </a:spcAft>
              <a:tabLst>
                <a:tab pos="-457200" algn="l"/>
                <a:tab pos="540385" algn="l"/>
                <a:tab pos="640080" algn="l"/>
                <a:tab pos="914400" algn="l"/>
              </a:tabLst>
            </a:pPr>
            <a:r>
              <a:rPr lang="es-ES_tradnl" sz="2000" b="1" spc="-15"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Regresión múltiple no lineal</a:t>
            </a:r>
            <a:endParaRPr lang="en-U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2552170" y="3128403"/>
            <a:ext cx="5067829" cy="3316844"/>
          </a:xfrm>
          <a:prstGeom prst="rect">
            <a:avLst/>
          </a:prstGeom>
        </p:spPr>
      </p:pic>
      <p:pic>
        <p:nvPicPr>
          <p:cNvPr id="4" name="Picture 3"/>
          <p:cNvPicPr>
            <a:picLocks noChangeAspect="1"/>
          </p:cNvPicPr>
          <p:nvPr/>
        </p:nvPicPr>
        <p:blipFill>
          <a:blip r:embed="rId3"/>
          <a:stretch>
            <a:fillRect/>
          </a:stretch>
        </p:blipFill>
        <p:spPr>
          <a:xfrm>
            <a:off x="3181879" y="2353766"/>
            <a:ext cx="3890619" cy="507472"/>
          </a:xfrm>
          <a:prstGeom prst="rect">
            <a:avLst/>
          </a:prstGeom>
        </p:spPr>
      </p:pic>
      <p:sp>
        <p:nvSpPr>
          <p:cNvPr id="5" name="Rectangle 4"/>
          <p:cNvSpPr/>
          <p:nvPr/>
        </p:nvSpPr>
        <p:spPr>
          <a:xfrm>
            <a:off x="787399" y="1206232"/>
            <a:ext cx="10402702" cy="880369"/>
          </a:xfrm>
          <a:prstGeom prst="rect">
            <a:avLst/>
          </a:prstGeom>
        </p:spPr>
        <p:txBody>
          <a:bodyPr wrap="square">
            <a:spAutoFit/>
          </a:bodyPr>
          <a:lstStyle/>
          <a:p>
            <a:pPr>
              <a:lnSpc>
                <a:spcPct val="150000"/>
              </a:lnSpc>
            </a:pPr>
            <a:r>
              <a:rPr lang="es-CR" dirty="0"/>
              <a:t>La regresión lineal no siempre proporciona resultados adecuados, ya que, a veces la relación que existe entre la variable dependiente y las variables independientes no es lineal</a:t>
            </a:r>
            <a:endParaRPr lang="en-US" dirty="0"/>
          </a:p>
        </p:txBody>
      </p:sp>
    </p:spTree>
    <p:extLst>
      <p:ext uri="{BB962C8B-B14F-4D97-AF65-F5344CB8AC3E}">
        <p14:creationId xmlns:p14="http://schemas.microsoft.com/office/powerpoint/2010/main" val="3774720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465" y="568110"/>
            <a:ext cx="9736667" cy="400110"/>
          </a:xfrm>
          <a:prstGeom prst="rect">
            <a:avLst/>
          </a:prstGeom>
        </p:spPr>
        <p:txBody>
          <a:bodyPr wrap="square">
            <a:spAutoFit/>
          </a:bodyPr>
          <a:lstStyle/>
          <a:p>
            <a:pPr algn="just">
              <a:spcAft>
                <a:spcPts val="0"/>
              </a:spcAft>
              <a:tabLst>
                <a:tab pos="-457200" algn="l"/>
                <a:tab pos="540385" algn="l"/>
                <a:tab pos="640080" algn="l"/>
                <a:tab pos="914400" algn="l"/>
              </a:tabLst>
            </a:pPr>
            <a:r>
              <a:rPr lang="es-ES_tradnl" sz="2000" b="1" spc="-15"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La correlación lineal simple </a:t>
            </a:r>
            <a:endParaRPr lang="en-U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770463" y="1711111"/>
            <a:ext cx="10151535" cy="1338828"/>
          </a:xfrm>
          <a:prstGeom prst="rect">
            <a:avLst/>
          </a:prstGeom>
        </p:spPr>
        <p:txBody>
          <a:bodyPr wrap="square">
            <a:spAutoFit/>
          </a:bodyPr>
          <a:lstStyle/>
          <a:p>
            <a:pPr marL="285750" indent="-285750">
              <a:lnSpc>
                <a:spcPct val="150000"/>
              </a:lnSpc>
              <a:buFont typeface="Wingdings" panose="05000000000000000000" pitchFamily="2" charset="2"/>
              <a:buChar char="Ø"/>
            </a:pPr>
            <a:r>
              <a:rPr lang="es-CR" dirty="0"/>
              <a:t>La </a:t>
            </a:r>
            <a:r>
              <a:rPr lang="es-CR" b="1" dirty="0"/>
              <a:t>fuerza</a:t>
            </a:r>
            <a:r>
              <a:rPr lang="es-CR" dirty="0"/>
              <a:t> mide el grado en que una línea representa a la nube de puntos.</a:t>
            </a:r>
          </a:p>
          <a:p>
            <a:pPr marL="285750" indent="-285750">
              <a:lnSpc>
                <a:spcPct val="150000"/>
              </a:lnSpc>
              <a:buFont typeface="Wingdings" panose="05000000000000000000" pitchFamily="2" charset="2"/>
              <a:buChar char="Ø"/>
            </a:pPr>
            <a:r>
              <a:rPr lang="es-CR" dirty="0"/>
              <a:t>El </a:t>
            </a:r>
            <a:r>
              <a:rPr lang="es-CR" b="1" dirty="0"/>
              <a:t>sentido</a:t>
            </a:r>
            <a:r>
              <a:rPr lang="es-CR" dirty="0"/>
              <a:t> mide la variación de los valores de </a:t>
            </a:r>
            <a:r>
              <a:rPr lang="es-CR" b="1" dirty="0"/>
              <a:t>Y</a:t>
            </a:r>
            <a:r>
              <a:rPr lang="es-CR" dirty="0"/>
              <a:t> con respecto a </a:t>
            </a:r>
            <a:r>
              <a:rPr lang="es-CR" b="1" dirty="0"/>
              <a:t>X</a:t>
            </a:r>
            <a:r>
              <a:rPr lang="es-CR" dirty="0"/>
              <a:t>.</a:t>
            </a:r>
          </a:p>
          <a:p>
            <a:pPr marL="285750" indent="-285750">
              <a:lnSpc>
                <a:spcPct val="150000"/>
              </a:lnSpc>
              <a:buFont typeface="Wingdings" panose="05000000000000000000" pitchFamily="2" charset="2"/>
              <a:buChar char="Ø"/>
            </a:pPr>
            <a:r>
              <a:rPr lang="es-CR" dirty="0"/>
              <a:t>La </a:t>
            </a:r>
            <a:r>
              <a:rPr lang="es-CR" b="1" dirty="0"/>
              <a:t>forma</a:t>
            </a:r>
            <a:r>
              <a:rPr lang="es-CR" dirty="0"/>
              <a:t> establece el tipo de línea que define el mejor ajuste.</a:t>
            </a:r>
          </a:p>
        </p:txBody>
      </p:sp>
      <p:sp>
        <p:nvSpPr>
          <p:cNvPr id="5" name="Rectangle 4"/>
          <p:cNvSpPr/>
          <p:nvPr/>
        </p:nvSpPr>
        <p:spPr>
          <a:xfrm>
            <a:off x="770464" y="1057660"/>
            <a:ext cx="10151535" cy="507831"/>
          </a:xfrm>
          <a:prstGeom prst="rect">
            <a:avLst/>
          </a:prstGeom>
        </p:spPr>
        <p:txBody>
          <a:bodyPr wrap="square">
            <a:spAutoFit/>
          </a:bodyPr>
          <a:lstStyle/>
          <a:p>
            <a:pPr>
              <a:lnSpc>
                <a:spcPct val="150000"/>
              </a:lnSpc>
            </a:pPr>
            <a:r>
              <a:rPr lang="es-CR" dirty="0"/>
              <a:t>Los principales componentes elementales de una correlación, son la fuerza, el sentido y la forma:</a:t>
            </a:r>
            <a:endParaRPr lang="en-US" dirty="0"/>
          </a:p>
        </p:txBody>
      </p:sp>
      <p:pic>
        <p:nvPicPr>
          <p:cNvPr id="6" name="Picture 5"/>
          <p:cNvPicPr>
            <a:picLocks noChangeAspect="1"/>
          </p:cNvPicPr>
          <p:nvPr/>
        </p:nvPicPr>
        <p:blipFill>
          <a:blip r:embed="rId2"/>
          <a:stretch>
            <a:fillRect/>
          </a:stretch>
        </p:blipFill>
        <p:spPr>
          <a:xfrm>
            <a:off x="2810934" y="3142048"/>
            <a:ext cx="5432158" cy="3301473"/>
          </a:xfrm>
          <a:prstGeom prst="rect">
            <a:avLst/>
          </a:prstGeom>
        </p:spPr>
      </p:pic>
    </p:spTree>
    <p:extLst>
      <p:ext uri="{BB962C8B-B14F-4D97-AF65-F5344CB8AC3E}">
        <p14:creationId xmlns:p14="http://schemas.microsoft.com/office/powerpoint/2010/main" val="2374862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2F9A6BB-4306-4154-B9A8-EFBC46BBE9E0}"/>
              </a:ext>
            </a:extLst>
          </p:cNvPr>
          <p:cNvPicPr>
            <a:picLocks noChangeAspect="1"/>
          </p:cNvPicPr>
          <p:nvPr/>
        </p:nvPicPr>
        <p:blipFill>
          <a:blip r:embed="rId2"/>
          <a:stretch>
            <a:fillRect/>
          </a:stretch>
        </p:blipFill>
        <p:spPr>
          <a:xfrm>
            <a:off x="1082537" y="472661"/>
            <a:ext cx="8290063" cy="5670756"/>
          </a:xfrm>
          <a:prstGeom prst="rect">
            <a:avLst/>
          </a:prstGeom>
        </p:spPr>
      </p:pic>
    </p:spTree>
    <p:extLst>
      <p:ext uri="{BB962C8B-B14F-4D97-AF65-F5344CB8AC3E}">
        <p14:creationId xmlns:p14="http://schemas.microsoft.com/office/powerpoint/2010/main" val="757285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B3B5957-2F06-426C-A689-FC4CA5BE7D1C}"/>
              </a:ext>
            </a:extLst>
          </p:cNvPr>
          <p:cNvPicPr>
            <a:picLocks noChangeAspect="1"/>
          </p:cNvPicPr>
          <p:nvPr/>
        </p:nvPicPr>
        <p:blipFill>
          <a:blip r:embed="rId2"/>
          <a:stretch>
            <a:fillRect/>
          </a:stretch>
        </p:blipFill>
        <p:spPr>
          <a:xfrm>
            <a:off x="941318" y="780842"/>
            <a:ext cx="7029450" cy="5514975"/>
          </a:xfrm>
          <a:prstGeom prst="rect">
            <a:avLst/>
          </a:prstGeom>
        </p:spPr>
      </p:pic>
    </p:spTree>
    <p:extLst>
      <p:ext uri="{BB962C8B-B14F-4D97-AF65-F5344CB8AC3E}">
        <p14:creationId xmlns:p14="http://schemas.microsoft.com/office/powerpoint/2010/main" val="3409304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A8B07A5-B411-4B79-B268-38D4EB4869BD}"/>
              </a:ext>
            </a:extLst>
          </p:cNvPr>
          <p:cNvPicPr>
            <a:picLocks noChangeAspect="1"/>
          </p:cNvPicPr>
          <p:nvPr/>
        </p:nvPicPr>
        <p:blipFill>
          <a:blip r:embed="rId2"/>
          <a:stretch>
            <a:fillRect/>
          </a:stretch>
        </p:blipFill>
        <p:spPr>
          <a:xfrm>
            <a:off x="1398840" y="337507"/>
            <a:ext cx="7685525" cy="5963901"/>
          </a:xfrm>
          <a:prstGeom prst="rect">
            <a:avLst/>
          </a:prstGeom>
        </p:spPr>
      </p:pic>
    </p:spTree>
    <p:extLst>
      <p:ext uri="{BB962C8B-B14F-4D97-AF65-F5344CB8AC3E}">
        <p14:creationId xmlns:p14="http://schemas.microsoft.com/office/powerpoint/2010/main" val="2806969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8F349DE-C3BA-48D6-9763-33D89D9A007D}"/>
              </a:ext>
            </a:extLst>
          </p:cNvPr>
          <p:cNvPicPr>
            <a:picLocks noChangeAspect="1"/>
          </p:cNvPicPr>
          <p:nvPr/>
        </p:nvPicPr>
        <p:blipFill>
          <a:blip r:embed="rId2"/>
          <a:stretch>
            <a:fillRect/>
          </a:stretch>
        </p:blipFill>
        <p:spPr>
          <a:xfrm>
            <a:off x="1311965" y="921297"/>
            <a:ext cx="8475593" cy="5268918"/>
          </a:xfrm>
          <a:prstGeom prst="rect">
            <a:avLst/>
          </a:prstGeom>
        </p:spPr>
      </p:pic>
    </p:spTree>
    <p:extLst>
      <p:ext uri="{BB962C8B-B14F-4D97-AF65-F5344CB8AC3E}">
        <p14:creationId xmlns:p14="http://schemas.microsoft.com/office/powerpoint/2010/main" val="1295079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98BDFF3-86C8-4C7A-BDA0-BB0384F0B439}"/>
              </a:ext>
            </a:extLst>
          </p:cNvPr>
          <p:cNvPicPr>
            <a:picLocks noChangeAspect="1"/>
          </p:cNvPicPr>
          <p:nvPr/>
        </p:nvPicPr>
        <p:blipFill>
          <a:blip r:embed="rId2"/>
          <a:stretch>
            <a:fillRect/>
          </a:stretch>
        </p:blipFill>
        <p:spPr>
          <a:xfrm>
            <a:off x="692426" y="586410"/>
            <a:ext cx="6523383" cy="2795736"/>
          </a:xfrm>
          <a:prstGeom prst="rect">
            <a:avLst/>
          </a:prstGeom>
        </p:spPr>
      </p:pic>
      <p:pic>
        <p:nvPicPr>
          <p:cNvPr id="3" name="Imagen 2">
            <a:extLst>
              <a:ext uri="{FF2B5EF4-FFF2-40B4-BE49-F238E27FC236}">
                <a16:creationId xmlns:a16="http://schemas.microsoft.com/office/drawing/2014/main" id="{A7E4F261-0B34-4511-BAE7-8EB80C6ADB70}"/>
              </a:ext>
            </a:extLst>
          </p:cNvPr>
          <p:cNvPicPr>
            <a:picLocks noChangeAspect="1"/>
          </p:cNvPicPr>
          <p:nvPr/>
        </p:nvPicPr>
        <p:blipFill>
          <a:blip r:embed="rId3"/>
          <a:stretch>
            <a:fillRect/>
          </a:stretch>
        </p:blipFill>
        <p:spPr>
          <a:xfrm>
            <a:off x="801756" y="3429000"/>
            <a:ext cx="6443041" cy="3021264"/>
          </a:xfrm>
          <a:prstGeom prst="rect">
            <a:avLst/>
          </a:prstGeom>
        </p:spPr>
      </p:pic>
    </p:spTree>
    <p:extLst>
      <p:ext uri="{BB962C8B-B14F-4D97-AF65-F5344CB8AC3E}">
        <p14:creationId xmlns:p14="http://schemas.microsoft.com/office/powerpoint/2010/main" val="397536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6565A2A-EDCD-4EB4-8A1B-9840CED6A4EB}"/>
              </a:ext>
            </a:extLst>
          </p:cNvPr>
          <p:cNvPicPr>
            <a:picLocks noChangeAspect="1"/>
          </p:cNvPicPr>
          <p:nvPr/>
        </p:nvPicPr>
        <p:blipFill>
          <a:blip r:embed="rId2"/>
          <a:stretch>
            <a:fillRect/>
          </a:stretch>
        </p:blipFill>
        <p:spPr>
          <a:xfrm>
            <a:off x="1701801" y="949238"/>
            <a:ext cx="8476672" cy="5597083"/>
          </a:xfrm>
          <a:prstGeom prst="rect">
            <a:avLst/>
          </a:prstGeom>
        </p:spPr>
      </p:pic>
    </p:spTree>
    <p:extLst>
      <p:ext uri="{BB962C8B-B14F-4D97-AF65-F5344CB8AC3E}">
        <p14:creationId xmlns:p14="http://schemas.microsoft.com/office/powerpoint/2010/main" val="376579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53035" y="747404"/>
            <a:ext cx="9555651" cy="400110"/>
          </a:xfrm>
          <a:prstGeom prst="rect">
            <a:avLst/>
          </a:prstGeom>
        </p:spPr>
        <p:txBody>
          <a:bodyPr wrap="square">
            <a:spAutoFit/>
          </a:bodyPr>
          <a:lstStyle/>
          <a:p>
            <a:pPr algn="ctr"/>
            <a:r>
              <a:rPr lang="es-ES_tradnl" sz="2000" b="1" spc="-15"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Diagrama de dispersión</a:t>
            </a:r>
            <a:endParaRPr lang="en-US" sz="2000" dirty="0">
              <a:solidFill>
                <a:srgbClr val="002060"/>
              </a:solidFill>
              <a:latin typeface="Arial Black" panose="020B0A04020102020204" pitchFamily="34" charset="0"/>
            </a:endParaRPr>
          </a:p>
        </p:txBody>
      </p:sp>
      <p:pic>
        <p:nvPicPr>
          <p:cNvPr id="5" name="Imagen 4">
            <a:extLst>
              <a:ext uri="{FF2B5EF4-FFF2-40B4-BE49-F238E27FC236}">
                <a16:creationId xmlns:a16="http://schemas.microsoft.com/office/drawing/2014/main" id="{45BDC3EB-81C1-4337-9966-22D08B03CB6A}"/>
              </a:ext>
            </a:extLst>
          </p:cNvPr>
          <p:cNvPicPr>
            <a:picLocks noChangeAspect="1"/>
          </p:cNvPicPr>
          <p:nvPr/>
        </p:nvPicPr>
        <p:blipFill>
          <a:blip r:embed="rId2"/>
          <a:stretch>
            <a:fillRect/>
          </a:stretch>
        </p:blipFill>
        <p:spPr>
          <a:xfrm>
            <a:off x="2356263" y="1338851"/>
            <a:ext cx="6549197" cy="5413783"/>
          </a:xfrm>
          <a:prstGeom prst="rect">
            <a:avLst/>
          </a:prstGeom>
        </p:spPr>
      </p:pic>
    </p:spTree>
    <p:extLst>
      <p:ext uri="{BB962C8B-B14F-4D97-AF65-F5344CB8AC3E}">
        <p14:creationId xmlns:p14="http://schemas.microsoft.com/office/powerpoint/2010/main" val="3170667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9732" y="3312580"/>
            <a:ext cx="9067800" cy="369332"/>
          </a:xfrm>
          <a:prstGeom prst="rect">
            <a:avLst/>
          </a:prstGeom>
          <a:noFill/>
        </p:spPr>
        <p:txBody>
          <a:bodyPr wrap="square" rtlCol="0">
            <a:spAutoFit/>
          </a:bodyPr>
          <a:lstStyle/>
          <a:p>
            <a:pPr lvl="0"/>
            <a:r>
              <a:rPr lang="es-CR" dirty="0"/>
              <a:t>Construya el diagrama de dispersión para verificar la utilidad del modelo de regresión lineal.</a:t>
            </a:r>
            <a:endParaRPr lang="en-US" dirty="0"/>
          </a:p>
        </p:txBody>
      </p:sp>
      <p:sp>
        <p:nvSpPr>
          <p:cNvPr id="4" name="Rectangle 3"/>
          <p:cNvSpPr/>
          <p:nvPr/>
        </p:nvSpPr>
        <p:spPr>
          <a:xfrm>
            <a:off x="829732" y="639001"/>
            <a:ext cx="8644468" cy="1338828"/>
          </a:xfrm>
          <a:prstGeom prst="rect">
            <a:avLst/>
          </a:prstGeom>
        </p:spPr>
        <p:txBody>
          <a:bodyPr wrap="square">
            <a:spAutoFit/>
          </a:bodyPr>
          <a:lstStyle/>
          <a:p>
            <a:pPr marL="0" lvl="1" algn="just">
              <a:lnSpc>
                <a:spcPct val="150000"/>
              </a:lnSpc>
              <a:spcAft>
                <a:spcPts val="0"/>
              </a:spcAft>
              <a:tabLst>
                <a:tab pos="447675" algn="l"/>
              </a:tabLst>
            </a:pPr>
            <a:r>
              <a:rPr lang="es-CR" b="1" dirty="0">
                <a:ea typeface="Times New Roman" panose="02020603050405020304" pitchFamily="18" charset="0"/>
                <a:cs typeface="Times New Roman" panose="02020603050405020304" pitchFamily="18" charset="0"/>
              </a:rPr>
              <a:t>6.8</a:t>
            </a:r>
            <a:r>
              <a:rPr lang="es-CR" dirty="0">
                <a:ea typeface="Times New Roman" panose="02020603050405020304" pitchFamily="18" charset="0"/>
                <a:cs typeface="Times New Roman" panose="02020603050405020304" pitchFamily="18" charset="0"/>
              </a:rPr>
              <a:t> El objetivo de un experimento consistió en determinar la relación entre los porcentajes de manganeso en la resistencia a la ruptura (pies/libra), obteniéndose los siguientes resultados:</a:t>
            </a:r>
            <a:endParaRPr lang="en-US" dirty="0">
              <a:effectLst/>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713441" y="2051839"/>
            <a:ext cx="7091893" cy="958133"/>
          </a:xfrm>
          <a:prstGeom prst="rect">
            <a:avLst/>
          </a:prstGeom>
        </p:spPr>
      </p:pic>
      <p:pic>
        <p:nvPicPr>
          <p:cNvPr id="9" name="Picture 8"/>
          <p:cNvPicPr>
            <a:picLocks noChangeAspect="1"/>
          </p:cNvPicPr>
          <p:nvPr/>
        </p:nvPicPr>
        <p:blipFill>
          <a:blip r:embed="rId3"/>
          <a:stretch>
            <a:fillRect/>
          </a:stretch>
        </p:blipFill>
        <p:spPr>
          <a:xfrm>
            <a:off x="10016066" y="639002"/>
            <a:ext cx="1822450" cy="1798782"/>
          </a:xfrm>
          <a:prstGeom prst="rect">
            <a:avLst/>
          </a:prstGeom>
        </p:spPr>
      </p:pic>
      <p:pic>
        <p:nvPicPr>
          <p:cNvPr id="2" name="Imagen 1">
            <a:extLst>
              <a:ext uri="{FF2B5EF4-FFF2-40B4-BE49-F238E27FC236}">
                <a16:creationId xmlns:a16="http://schemas.microsoft.com/office/drawing/2014/main" id="{58B742E0-9774-468D-8415-799F521B38C2}"/>
              </a:ext>
            </a:extLst>
          </p:cNvPr>
          <p:cNvPicPr>
            <a:picLocks noChangeAspect="1"/>
          </p:cNvPicPr>
          <p:nvPr/>
        </p:nvPicPr>
        <p:blipFill>
          <a:blip r:embed="rId4"/>
          <a:stretch>
            <a:fillRect/>
          </a:stretch>
        </p:blipFill>
        <p:spPr>
          <a:xfrm>
            <a:off x="2971304" y="3847842"/>
            <a:ext cx="5062952" cy="2663529"/>
          </a:xfrm>
          <a:prstGeom prst="rect">
            <a:avLst/>
          </a:prstGeom>
        </p:spPr>
      </p:pic>
    </p:spTree>
    <p:extLst>
      <p:ext uri="{BB962C8B-B14F-4D97-AF65-F5344CB8AC3E}">
        <p14:creationId xmlns:p14="http://schemas.microsoft.com/office/powerpoint/2010/main" val="251620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469" y="588077"/>
            <a:ext cx="9999134" cy="400110"/>
          </a:xfrm>
          <a:prstGeom prst="rect">
            <a:avLst/>
          </a:prstGeom>
        </p:spPr>
        <p:txBody>
          <a:bodyPr wrap="square">
            <a:spAutoFit/>
          </a:bodyPr>
          <a:lstStyle/>
          <a:p>
            <a:pPr marL="0" lvl="1" algn="just">
              <a:spcAft>
                <a:spcPts val="0"/>
              </a:spcAft>
              <a:tabLst>
                <a:tab pos="-457200" algn="l"/>
                <a:tab pos="540385" algn="l"/>
                <a:tab pos="640080" algn="l"/>
                <a:tab pos="914400" algn="l"/>
              </a:tabLst>
            </a:pPr>
            <a:r>
              <a:rPr lang="es-ES_tradnl" sz="2000" b="1" spc="-15"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rPr>
              <a:t>La medición de la correlación lineal</a:t>
            </a:r>
            <a:endParaRPr lang="en-US" sz="2000" b="1" dirty="0">
              <a:solidFill>
                <a:srgbClr val="002060"/>
              </a:solidFill>
              <a:effectLst/>
              <a:latin typeface="Arial Black" panose="020B0A040201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626469" y="3840767"/>
            <a:ext cx="5215595" cy="369332"/>
          </a:xfrm>
          <a:prstGeom prst="rect">
            <a:avLst/>
          </a:prstGeom>
        </p:spPr>
        <p:txBody>
          <a:bodyPr wrap="none">
            <a:spAutoFit/>
          </a:bodyPr>
          <a:lstStyle/>
          <a:p>
            <a:pPr marL="0" lvl="1" algn="just">
              <a:spcAft>
                <a:spcPts val="0"/>
              </a:spcAft>
              <a:tabLst>
                <a:tab pos="-457200" algn="l"/>
                <a:tab pos="540385" algn="l"/>
                <a:tab pos="640080" algn="l"/>
                <a:tab pos="914400" algn="l"/>
              </a:tabLst>
            </a:pPr>
            <a:r>
              <a:rPr lang="es-ES_tradnl" b="1" spc="-15" dirty="0">
                <a:effectLst/>
                <a:ea typeface="Times New Roman" panose="02020603050405020304" pitchFamily="18" charset="0"/>
                <a:cs typeface="Times New Roman" panose="02020603050405020304" pitchFamily="18" charset="0"/>
              </a:rPr>
              <a:t>Cálculo del coeficiente de correlación lineal simple (r)</a:t>
            </a:r>
            <a:endParaRPr lang="en-US" b="1" dirty="0">
              <a:effectLst/>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194652" y="4468548"/>
            <a:ext cx="3110583" cy="1341439"/>
          </a:xfrm>
          <a:prstGeom prst="rect">
            <a:avLst/>
          </a:prstGeom>
        </p:spPr>
      </p:pic>
      <p:sp>
        <p:nvSpPr>
          <p:cNvPr id="5" name="Rectangle 4"/>
          <p:cNvSpPr/>
          <p:nvPr/>
        </p:nvSpPr>
        <p:spPr>
          <a:xfrm>
            <a:off x="711200" y="1192370"/>
            <a:ext cx="7704668" cy="2169825"/>
          </a:xfrm>
          <a:prstGeom prst="rect">
            <a:avLst/>
          </a:prstGeom>
        </p:spPr>
        <p:txBody>
          <a:bodyPr wrap="square">
            <a:spAutoFit/>
          </a:bodyPr>
          <a:lstStyle/>
          <a:p>
            <a:pPr algn="just">
              <a:lnSpc>
                <a:spcPct val="150000"/>
              </a:lnSpc>
            </a:pPr>
            <a:r>
              <a:rPr lang="es-CR" dirty="0"/>
              <a:t>La cuantificación de la fuerza de la relación lineal entre dos variables cuantitativas, se estudia por medio del cálculo del </a:t>
            </a:r>
            <a:r>
              <a:rPr lang="es-CR" b="1" dirty="0"/>
              <a:t>coeficiente de correlación de Pearson</a:t>
            </a:r>
            <a:r>
              <a:rPr lang="es-CR" dirty="0"/>
              <a:t>. Dicho coeficiente oscila entre –1 y +1. Un valor de –1 indica una relación lineal o línea recta positiva perfecta. Una correlación próxima a cero indica que no hay relación lineal entre las dos variables.</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2067257" y="6068436"/>
                <a:ext cx="136537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sz="2000" b="1" i="1" smtClean="0">
                          <a:latin typeface="Cambria Math" panose="02040503050406030204" pitchFamily="18" charset="0"/>
                        </a:rPr>
                        <m:t>−</m:t>
                      </m:r>
                      <m:r>
                        <a:rPr lang="es-CR" sz="2000" b="1" i="1" smtClean="0">
                          <a:latin typeface="Cambria Math" panose="02040503050406030204" pitchFamily="18" charset="0"/>
                        </a:rPr>
                        <m:t>𝟏</m:t>
                      </m:r>
                      <m:r>
                        <a:rPr lang="es-CR" sz="2000" b="1" i="1" smtClean="0">
                          <a:latin typeface="Cambria Math" panose="02040503050406030204" pitchFamily="18" charset="0"/>
                          <a:ea typeface="Cambria Math" panose="02040503050406030204" pitchFamily="18" charset="0"/>
                        </a:rPr>
                        <m:t>≤</m:t>
                      </m:r>
                      <m:r>
                        <a:rPr lang="es-CR" sz="2000" b="1" i="1" smtClean="0">
                          <a:latin typeface="Cambria Math" panose="02040503050406030204" pitchFamily="18" charset="0"/>
                          <a:ea typeface="Cambria Math" panose="02040503050406030204" pitchFamily="18" charset="0"/>
                        </a:rPr>
                        <m:t>𝒓</m:t>
                      </m:r>
                      <m:r>
                        <a:rPr lang="es-CR" sz="2000" b="1" i="1" smtClean="0">
                          <a:latin typeface="Cambria Math" panose="02040503050406030204" pitchFamily="18" charset="0"/>
                          <a:ea typeface="Cambria Math" panose="02040503050406030204" pitchFamily="18" charset="0"/>
                        </a:rPr>
                        <m:t>≤</m:t>
                      </m:r>
                      <m:r>
                        <a:rPr lang="es-CR" sz="2000" b="1" i="1" smtClean="0">
                          <a:latin typeface="Cambria Math" panose="02040503050406030204" pitchFamily="18" charset="0"/>
                          <a:ea typeface="Cambria Math" panose="02040503050406030204" pitchFamily="18" charset="0"/>
                        </a:rPr>
                        <m:t>𝟏</m:t>
                      </m:r>
                    </m:oMath>
                  </m:oMathPara>
                </a14:m>
                <a:endParaRPr lang="en-US" sz="20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2067257" y="6068436"/>
                <a:ext cx="1365374" cy="307777"/>
              </a:xfrm>
              <a:prstGeom prst="rect">
                <a:avLst/>
              </a:prstGeom>
              <a:blipFill rotWithShape="0">
                <a:blip r:embed="rId3"/>
                <a:stretch>
                  <a:fillRect l="-446" r="-4018" b="-11765"/>
                </a:stretch>
              </a:blipFill>
            </p:spPr>
            <p:txBody>
              <a:bodyPr/>
              <a:lstStyle/>
              <a:p>
                <a:r>
                  <a:rPr lang="en-US">
                    <a:noFill/>
                  </a:rPr>
                  <a:t> </a:t>
                </a:r>
              </a:p>
            </p:txBody>
          </p:sp>
        </mc:Fallback>
      </mc:AlternateContent>
      <p:sp>
        <p:nvSpPr>
          <p:cNvPr id="7" name="Rectangle 6"/>
          <p:cNvSpPr/>
          <p:nvPr/>
        </p:nvSpPr>
        <p:spPr>
          <a:xfrm>
            <a:off x="6023968" y="4677602"/>
            <a:ext cx="5109697" cy="923330"/>
          </a:xfrm>
          <a:prstGeom prst="rect">
            <a:avLst/>
          </a:prstGeom>
        </p:spPr>
        <p:txBody>
          <a:bodyPr wrap="square">
            <a:spAutoFit/>
          </a:bodyPr>
          <a:lstStyle/>
          <a:p>
            <a:pPr algn="just"/>
            <a:r>
              <a:rPr lang="es-CR" dirty="0"/>
              <a:t>El </a:t>
            </a:r>
            <a:r>
              <a:rPr lang="es-CR" b="1" dirty="0"/>
              <a:t>coeficiente de correlación de Pearson</a:t>
            </a:r>
            <a:r>
              <a:rPr lang="es-CR" dirty="0"/>
              <a:t> es una medida de la relación lineal entre dos variables aleatorias cuantitativas. </a:t>
            </a:r>
            <a:endParaRPr lang="en-US" dirty="0"/>
          </a:p>
        </p:txBody>
      </p:sp>
      <p:pic>
        <p:nvPicPr>
          <p:cNvPr id="8" name="Picture 7"/>
          <p:cNvPicPr>
            <a:picLocks noChangeAspect="1"/>
          </p:cNvPicPr>
          <p:nvPr/>
        </p:nvPicPr>
        <p:blipFill>
          <a:blip r:embed="rId4"/>
          <a:stretch>
            <a:fillRect/>
          </a:stretch>
        </p:blipFill>
        <p:spPr>
          <a:xfrm>
            <a:off x="9093202" y="1031713"/>
            <a:ext cx="1803398" cy="1883388"/>
          </a:xfrm>
          <a:prstGeom prst="rect">
            <a:avLst/>
          </a:prstGeom>
        </p:spPr>
      </p:pic>
    </p:spTree>
    <p:extLst>
      <p:ext uri="{BB962C8B-B14F-4D97-AF65-F5344CB8AC3E}">
        <p14:creationId xmlns:p14="http://schemas.microsoft.com/office/powerpoint/2010/main" val="170972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9732" y="3261781"/>
            <a:ext cx="9067800" cy="369332"/>
          </a:xfrm>
          <a:prstGeom prst="rect">
            <a:avLst/>
          </a:prstGeom>
          <a:noFill/>
        </p:spPr>
        <p:txBody>
          <a:bodyPr wrap="square" rtlCol="0">
            <a:spAutoFit/>
          </a:bodyPr>
          <a:lstStyle/>
          <a:p>
            <a:pPr lvl="0"/>
            <a:r>
              <a:rPr lang="es-CR" dirty="0"/>
              <a:t>Calcule e interprete el coeficiente de correlación lineal (r).</a:t>
            </a:r>
            <a:endParaRPr lang="en-US" dirty="0"/>
          </a:p>
        </p:txBody>
      </p:sp>
      <p:sp>
        <p:nvSpPr>
          <p:cNvPr id="4" name="Rectangle 3"/>
          <p:cNvSpPr/>
          <p:nvPr/>
        </p:nvSpPr>
        <p:spPr>
          <a:xfrm>
            <a:off x="829732" y="639001"/>
            <a:ext cx="8644468" cy="1338828"/>
          </a:xfrm>
          <a:prstGeom prst="rect">
            <a:avLst/>
          </a:prstGeom>
        </p:spPr>
        <p:txBody>
          <a:bodyPr wrap="square">
            <a:spAutoFit/>
          </a:bodyPr>
          <a:lstStyle/>
          <a:p>
            <a:pPr marL="0" lvl="1" algn="just">
              <a:lnSpc>
                <a:spcPct val="150000"/>
              </a:lnSpc>
              <a:spcAft>
                <a:spcPts val="0"/>
              </a:spcAft>
              <a:tabLst>
                <a:tab pos="447675" algn="l"/>
              </a:tabLst>
            </a:pPr>
            <a:r>
              <a:rPr lang="es-CR" b="1" dirty="0">
                <a:ea typeface="Times New Roman" panose="02020603050405020304" pitchFamily="18" charset="0"/>
                <a:cs typeface="Times New Roman" panose="02020603050405020304" pitchFamily="18" charset="0"/>
              </a:rPr>
              <a:t>6.8</a:t>
            </a:r>
            <a:r>
              <a:rPr lang="es-CR" dirty="0">
                <a:ea typeface="Times New Roman" panose="02020603050405020304" pitchFamily="18" charset="0"/>
                <a:cs typeface="Times New Roman" panose="02020603050405020304" pitchFamily="18" charset="0"/>
              </a:rPr>
              <a:t> El objetivo de un experimento consistió en determinar la relación entre los porcentajes de manganeso en la resistencia a la ruptura (pies/libra), obteniéndose los siguientes resultados:</a:t>
            </a:r>
            <a:endParaRPr lang="en-US" dirty="0">
              <a:effectLst/>
              <a:ea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1713441" y="2051839"/>
            <a:ext cx="7091893" cy="958133"/>
          </a:xfrm>
          <a:prstGeom prst="rect">
            <a:avLst/>
          </a:prstGeom>
        </p:spPr>
      </p:pic>
      <p:pic>
        <p:nvPicPr>
          <p:cNvPr id="9" name="Picture 8"/>
          <p:cNvPicPr>
            <a:picLocks noChangeAspect="1"/>
          </p:cNvPicPr>
          <p:nvPr/>
        </p:nvPicPr>
        <p:blipFill>
          <a:blip r:embed="rId3"/>
          <a:stretch>
            <a:fillRect/>
          </a:stretch>
        </p:blipFill>
        <p:spPr>
          <a:xfrm>
            <a:off x="10016066" y="639002"/>
            <a:ext cx="1822450" cy="1798782"/>
          </a:xfrm>
          <a:prstGeom prst="rect">
            <a:avLst/>
          </a:prstGeom>
        </p:spPr>
      </p:pic>
      <p:pic>
        <p:nvPicPr>
          <p:cNvPr id="2" name="Imagen 1">
            <a:extLst>
              <a:ext uri="{FF2B5EF4-FFF2-40B4-BE49-F238E27FC236}">
                <a16:creationId xmlns:a16="http://schemas.microsoft.com/office/drawing/2014/main" id="{8E4756A9-FBFB-4323-BFFF-7C796A170849}"/>
              </a:ext>
            </a:extLst>
          </p:cNvPr>
          <p:cNvPicPr>
            <a:picLocks noChangeAspect="1"/>
          </p:cNvPicPr>
          <p:nvPr/>
        </p:nvPicPr>
        <p:blipFill>
          <a:blip r:embed="rId4"/>
          <a:stretch>
            <a:fillRect/>
          </a:stretch>
        </p:blipFill>
        <p:spPr>
          <a:xfrm>
            <a:off x="876300" y="4005884"/>
            <a:ext cx="5219700" cy="2305050"/>
          </a:xfrm>
          <a:prstGeom prst="rect">
            <a:avLst/>
          </a:prstGeom>
        </p:spPr>
      </p:pic>
    </p:spTree>
    <p:extLst>
      <p:ext uri="{BB962C8B-B14F-4D97-AF65-F5344CB8AC3E}">
        <p14:creationId xmlns:p14="http://schemas.microsoft.com/office/powerpoint/2010/main" val="1332386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4D9AEE3-EBED-4C2D-8BD9-D4C5180A5355}"/>
              </a:ext>
            </a:extLst>
          </p:cNvPr>
          <p:cNvPicPr>
            <a:picLocks noChangeAspect="1"/>
          </p:cNvPicPr>
          <p:nvPr/>
        </p:nvPicPr>
        <p:blipFill>
          <a:blip r:embed="rId2"/>
          <a:stretch>
            <a:fillRect/>
          </a:stretch>
        </p:blipFill>
        <p:spPr>
          <a:xfrm>
            <a:off x="1324595" y="823856"/>
            <a:ext cx="7859161" cy="5399488"/>
          </a:xfrm>
          <a:prstGeom prst="rect">
            <a:avLst/>
          </a:prstGeom>
        </p:spPr>
      </p:pic>
    </p:spTree>
    <p:extLst>
      <p:ext uri="{BB962C8B-B14F-4D97-AF65-F5344CB8AC3E}">
        <p14:creationId xmlns:p14="http://schemas.microsoft.com/office/powerpoint/2010/main" val="317618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1266" y="550334"/>
            <a:ext cx="10134601" cy="5078313"/>
          </a:xfrm>
          <a:prstGeom prst="rect">
            <a:avLst/>
          </a:prstGeom>
        </p:spPr>
        <p:txBody>
          <a:bodyPr wrap="square">
            <a:spAutoFit/>
          </a:bodyPr>
          <a:lstStyle/>
          <a:p>
            <a:pPr algn="just"/>
            <a:r>
              <a:rPr lang="es-CR" sz="2000" b="1" dirty="0">
                <a:solidFill>
                  <a:srgbClr val="002060"/>
                </a:solidFill>
                <a:latin typeface="Arial Black" panose="020B0A04020102020204" pitchFamily="34" charset="0"/>
              </a:rPr>
              <a:t>El coeficiente de correlación posee las siguientes características</a:t>
            </a:r>
            <a:r>
              <a:rPr lang="es-CR" b="1" dirty="0"/>
              <a:t>:</a:t>
            </a:r>
          </a:p>
          <a:p>
            <a:pPr algn="just"/>
            <a:endParaRPr lang="es-CR" dirty="0"/>
          </a:p>
          <a:p>
            <a:pPr marL="285750" indent="-285750" algn="just">
              <a:buFont typeface="Arial" panose="020B0604020202020204" pitchFamily="34" charset="0"/>
              <a:buChar char="•"/>
            </a:pPr>
            <a:r>
              <a:rPr lang="es-CR" dirty="0"/>
              <a:t>El valor del coeficiente de correlación es independiente de cualquier unidad usada para medir las variables.</a:t>
            </a:r>
          </a:p>
          <a:p>
            <a:pPr algn="just"/>
            <a:r>
              <a:rPr lang="es-CR" dirty="0"/>
              <a:t> </a:t>
            </a:r>
          </a:p>
          <a:p>
            <a:pPr marL="285750" indent="-285750" algn="just">
              <a:buFont typeface="Arial" panose="020B0604020202020204" pitchFamily="34" charset="0"/>
              <a:buChar char="•"/>
            </a:pPr>
            <a:r>
              <a:rPr lang="es-CR" dirty="0"/>
              <a:t>El valor del coeficiente de correlación se altera de forma importante ante la presencia de un valor extremo, como sucede con la desviación típica. </a:t>
            </a:r>
          </a:p>
          <a:p>
            <a:pPr marL="285750" indent="-285750" algn="just">
              <a:buFont typeface="Arial" panose="020B0604020202020204" pitchFamily="34" charset="0"/>
              <a:buChar char="•"/>
            </a:pPr>
            <a:endParaRPr lang="es-CR" dirty="0"/>
          </a:p>
          <a:p>
            <a:pPr marL="285750" indent="-285750" algn="just">
              <a:buFont typeface="Arial" panose="020B0604020202020204" pitchFamily="34" charset="0"/>
              <a:buChar char="•"/>
            </a:pPr>
            <a:r>
              <a:rPr lang="es-CR" dirty="0"/>
              <a:t>El coeficiente de correlación mide solo la relación con una línea recta. Dos variables pueden tener una relación curvilínea fuerte, a pesar de que su correlación sea pequeña. Por tanto cuando analicemos las relaciones entre dos variables debemos representarlas gráficamente y posteriormente calcular el coeficiente de correlación. </a:t>
            </a:r>
          </a:p>
          <a:p>
            <a:pPr algn="just"/>
            <a:endParaRPr lang="es-CR" dirty="0"/>
          </a:p>
          <a:p>
            <a:pPr marL="285750" indent="-285750" algn="just">
              <a:buFont typeface="Arial" panose="020B0604020202020204" pitchFamily="34" charset="0"/>
              <a:buChar char="•"/>
            </a:pPr>
            <a:r>
              <a:rPr lang="es-CR" dirty="0"/>
              <a:t>El coeficiente de correlación no se debe extrapolar más allá del rango de valores observado de las variables a estudio ya que la relación existente entre X e Y puede cambiar fuera de dicho rango. </a:t>
            </a:r>
          </a:p>
          <a:p>
            <a:pPr algn="just"/>
            <a:endParaRPr lang="es-CR" dirty="0"/>
          </a:p>
          <a:p>
            <a:pPr marL="285750" indent="-285750" algn="just">
              <a:buFont typeface="Arial" panose="020B0604020202020204" pitchFamily="34" charset="0"/>
              <a:buChar char="•"/>
            </a:pPr>
            <a:r>
              <a:rPr lang="es-CR" dirty="0"/>
              <a:t>La correlación no implica causalidad. La causalidad es un juicio de valor que requiere más información que un simple valor cuantitativo de un coeficiente de correlación. </a:t>
            </a:r>
          </a:p>
        </p:txBody>
      </p:sp>
    </p:spTree>
    <p:extLst>
      <p:ext uri="{BB962C8B-B14F-4D97-AF65-F5344CB8AC3E}">
        <p14:creationId xmlns:p14="http://schemas.microsoft.com/office/powerpoint/2010/main" val="79698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1625</TotalTime>
  <Words>1232</Words>
  <Application>Microsoft Office PowerPoint</Application>
  <PresentationFormat>Panorámica</PresentationFormat>
  <Paragraphs>66</Paragraphs>
  <Slides>35</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35</vt:i4>
      </vt:variant>
    </vt:vector>
  </HeadingPairs>
  <TitlesOfParts>
    <vt:vector size="43" baseType="lpstr">
      <vt:lpstr>Adobe Gothic Std B</vt:lpstr>
      <vt:lpstr>Arial</vt:lpstr>
      <vt:lpstr>Arial Black</vt:lpstr>
      <vt:lpstr>Calibri</vt:lpstr>
      <vt:lpstr>Calibri Light</vt:lpstr>
      <vt:lpstr>Cambria Math</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Probabilidades</dc:title>
  <dc:creator>Carlomagno1</dc:creator>
  <cp:lastModifiedBy>Carlomagno Araya Alpízar</cp:lastModifiedBy>
  <cp:revision>234</cp:revision>
  <dcterms:created xsi:type="dcterms:W3CDTF">2016-10-01T00:18:47Z</dcterms:created>
  <dcterms:modified xsi:type="dcterms:W3CDTF">2022-11-09T22:33:45Z</dcterms:modified>
</cp:coreProperties>
</file>