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70" r:id="rId5"/>
    <p:sldId id="260" r:id="rId6"/>
    <p:sldId id="262" r:id="rId7"/>
    <p:sldId id="261" r:id="rId8"/>
    <p:sldId id="273" r:id="rId9"/>
    <p:sldId id="301" r:id="rId10"/>
    <p:sldId id="277" r:id="rId11"/>
    <p:sldId id="281" r:id="rId12"/>
    <p:sldId id="289" r:id="rId13"/>
    <p:sldId id="290" r:id="rId14"/>
    <p:sldId id="264" r:id="rId15"/>
    <p:sldId id="293" r:id="rId16"/>
    <p:sldId id="278" r:id="rId17"/>
    <p:sldId id="279" r:id="rId18"/>
    <p:sldId id="292" r:id="rId19"/>
    <p:sldId id="265" r:id="rId20"/>
    <p:sldId id="272" r:id="rId21"/>
    <p:sldId id="283" r:id="rId22"/>
    <p:sldId id="302" r:id="rId23"/>
    <p:sldId id="284" r:id="rId24"/>
    <p:sldId id="287" r:id="rId25"/>
    <p:sldId id="285" r:id="rId26"/>
    <p:sldId id="288" r:id="rId27"/>
    <p:sldId id="300" r:id="rId28"/>
    <p:sldId id="296" r:id="rId29"/>
    <p:sldId id="295" r:id="rId30"/>
    <p:sldId id="297" r:id="rId31"/>
    <p:sldId id="298" r:id="rId32"/>
    <p:sldId id="274" r:id="rId33"/>
    <p:sldId id="282" r:id="rId34"/>
    <p:sldId id="299" r:id="rId35"/>
    <p:sldId id="268"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0" d="100"/>
          <a:sy n="70" d="100"/>
        </p:scale>
        <p:origin x="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26/10/2022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26/10/2022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26/10/2022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26/10/2022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26/10/2022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26/10/2022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26/10/2022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26/10/2022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604" y="536006"/>
            <a:ext cx="1231809" cy="1316957"/>
          </a:xfrm>
          <a:prstGeom prst="rect">
            <a:avLst/>
          </a:prstGeom>
        </p:spPr>
      </p:pic>
      <p:sp>
        <p:nvSpPr>
          <p:cNvPr id="3" name="CuadroTexto 2"/>
          <p:cNvSpPr txBox="1"/>
          <p:nvPr/>
        </p:nvSpPr>
        <p:spPr>
          <a:xfrm>
            <a:off x="7633551" y="5748243"/>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Picture 5">
            <a:extLst>
              <a:ext uri="{FF2B5EF4-FFF2-40B4-BE49-F238E27FC236}">
                <a16:creationId xmlns:a16="http://schemas.microsoft.com/office/drawing/2014/main" id="{6A125A84-F809-D97A-7056-986643DC4E04}"/>
              </a:ext>
            </a:extLst>
          </p:cNvPr>
          <p:cNvPicPr>
            <a:picLocks noChangeAspect="1"/>
          </p:cNvPicPr>
          <p:nvPr/>
        </p:nvPicPr>
        <p:blipFill>
          <a:blip r:embed="rId3"/>
          <a:stretch>
            <a:fillRect/>
          </a:stretch>
        </p:blipFill>
        <p:spPr>
          <a:xfrm>
            <a:off x="1843087" y="2205225"/>
            <a:ext cx="7026593" cy="3100199"/>
          </a:xfrm>
          <a:prstGeom prst="rect">
            <a:avLst/>
          </a:prstGeom>
        </p:spPr>
      </p:pic>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3600" y="513721"/>
            <a:ext cx="8339668" cy="1754326"/>
          </a:xfrm>
          <a:prstGeom prst="rect">
            <a:avLst/>
          </a:prstGeom>
        </p:spPr>
        <p:txBody>
          <a:bodyPr wrap="square">
            <a:spAutoFit/>
          </a:bodyPr>
          <a:lstStyle/>
          <a:p>
            <a:pPr lvl="0" algn="just">
              <a:lnSpc>
                <a:spcPct val="150000"/>
              </a:lnSpc>
              <a:spcAft>
                <a:spcPts val="0"/>
              </a:spcAft>
            </a:pPr>
            <a:r>
              <a:rPr lang="es-ES" dirty="0">
                <a:ea typeface="Calibri" panose="020F0502020204030204" pitchFamily="34" charset="0"/>
                <a:cs typeface="TimesNewRoman"/>
              </a:rPr>
              <a:t>En muestras de licores amoniacales de níquel, obtenidos en la industria niquelífera mediante la digestión de los minerales, se determinó el contenido de este elemento por tres métodos analíticos diferentes: gravimetría, colorimetría y complejometría. Los resultados en el porcentaje de níquel se encuentran abajo:</a:t>
            </a:r>
            <a:endParaRPr lang="en-US" dirty="0">
              <a:effectLst/>
              <a:ea typeface="Calibri" panose="020F0502020204030204" pitchFamily="34" charset="0"/>
              <a:cs typeface="TimesNewRoman"/>
            </a:endParaRPr>
          </a:p>
        </p:txBody>
      </p:sp>
      <p:pic>
        <p:nvPicPr>
          <p:cNvPr id="4" name="Imagen 22"/>
          <p:cNvPicPr/>
          <p:nvPr/>
        </p:nvPicPr>
        <p:blipFill>
          <a:blip r:embed="rId2"/>
          <a:stretch>
            <a:fillRect/>
          </a:stretch>
        </p:blipFill>
        <p:spPr>
          <a:xfrm>
            <a:off x="2218265" y="2404533"/>
            <a:ext cx="6773333" cy="324273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63600" y="5857501"/>
                <a:ext cx="9804402" cy="369332"/>
              </a:xfrm>
              <a:prstGeom prst="rect">
                <a:avLst/>
              </a:prstGeom>
            </p:spPr>
            <p:txBody>
              <a:bodyPr wrap="square">
                <a:spAutoFit/>
              </a:bodyPr>
              <a:lstStyle/>
              <a:p>
                <a:pPr algn="just">
                  <a:spcAft>
                    <a:spcPts val="0"/>
                  </a:spcAft>
                </a:pPr>
                <a:r>
                  <a:rPr lang="es-ES" b="1" dirty="0"/>
                  <a:t>¿Existen diferencias significativas promedios entre los métodos analíticos? Use </a:t>
                </a:r>
                <a14:m>
                  <m:oMath xmlns:m="http://schemas.openxmlformats.org/officeDocument/2006/math">
                    <m:r>
                      <a:rPr lang="es-ES" b="1" i="1">
                        <a:effectLst/>
                        <a:latin typeface="Cambria Math" panose="02040503050406030204" pitchFamily="18" charset="0"/>
                        <a:cs typeface="Times New Roman" panose="02020603050405020304" pitchFamily="18" charset="0"/>
                      </a:rPr>
                      <m:t>𝜶</m:t>
                    </m:r>
                    <m:r>
                      <a:rPr lang="es-ES" b="1" i="1">
                        <a:effectLst/>
                        <a:latin typeface="Cambria Math" panose="02040503050406030204" pitchFamily="18" charset="0"/>
                        <a:cs typeface="Times New Roman" panose="02020603050405020304" pitchFamily="18" charset="0"/>
                      </a:rPr>
                      <m:t>=</m:t>
                    </m:r>
                    <m:r>
                      <a:rPr lang="es-ES" b="1" i="1">
                        <a:effectLst/>
                        <a:latin typeface="Cambria Math" panose="02040503050406030204" pitchFamily="18" charset="0"/>
                        <a:cs typeface="Times New Roman" panose="02020603050405020304" pitchFamily="18" charset="0"/>
                      </a:rPr>
                      <m:t>𝟎</m:t>
                    </m:r>
                    <m:r>
                      <a:rPr lang="es-ES" b="1" i="1">
                        <a:effectLst/>
                        <a:latin typeface="Cambria Math" panose="02040503050406030204" pitchFamily="18" charset="0"/>
                        <a:cs typeface="Times New Roman" panose="02020603050405020304" pitchFamily="18" charset="0"/>
                      </a:rPr>
                      <m:t>,</m:t>
                    </m:r>
                    <m:r>
                      <a:rPr lang="es-ES" b="1" i="1">
                        <a:effectLst/>
                        <a:latin typeface="Cambria Math" panose="02040503050406030204" pitchFamily="18" charset="0"/>
                        <a:cs typeface="Times New Roman" panose="02020603050405020304" pitchFamily="18" charset="0"/>
                      </a:rPr>
                      <m:t>𝟎𝟓</m:t>
                    </m:r>
                  </m:oMath>
                </a14:m>
                <a:endParaRPr lang="en-US" dirty="0">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863600" y="5857501"/>
                <a:ext cx="9804402" cy="369332"/>
              </a:xfrm>
              <a:prstGeom prst="rect">
                <a:avLst/>
              </a:prstGeom>
              <a:blipFill rotWithShape="0">
                <a:blip r:embed="rId3"/>
                <a:stretch>
                  <a:fillRect l="-560" t="-10000" b="-26667"/>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9628187" y="679489"/>
            <a:ext cx="1901897" cy="1588558"/>
          </a:xfrm>
          <a:prstGeom prst="rect">
            <a:avLst/>
          </a:prstGeom>
        </p:spPr>
      </p:pic>
      <p:pic>
        <p:nvPicPr>
          <p:cNvPr id="7" name="Picture 6"/>
          <p:cNvPicPr>
            <a:picLocks noChangeAspect="1"/>
          </p:cNvPicPr>
          <p:nvPr/>
        </p:nvPicPr>
        <p:blipFill>
          <a:blip r:embed="rId5"/>
          <a:stretch>
            <a:fillRect/>
          </a:stretch>
        </p:blipFill>
        <p:spPr>
          <a:xfrm>
            <a:off x="9628187" y="2797175"/>
            <a:ext cx="1961450" cy="920098"/>
          </a:xfrm>
          <a:prstGeom prst="rect">
            <a:avLst/>
          </a:prstGeom>
        </p:spPr>
      </p:pic>
      <p:pic>
        <p:nvPicPr>
          <p:cNvPr id="8" name="Picture 7"/>
          <p:cNvPicPr>
            <a:picLocks noChangeAspect="1"/>
          </p:cNvPicPr>
          <p:nvPr/>
        </p:nvPicPr>
        <p:blipFill>
          <a:blip r:embed="rId6"/>
          <a:stretch>
            <a:fillRect/>
          </a:stretch>
        </p:blipFill>
        <p:spPr>
          <a:xfrm>
            <a:off x="9628187" y="4173376"/>
            <a:ext cx="1760537" cy="1760537"/>
          </a:xfrm>
          <a:prstGeom prst="rect">
            <a:avLst/>
          </a:prstGeom>
        </p:spPr>
      </p:pic>
    </p:spTree>
    <p:extLst>
      <p:ext uri="{BB962C8B-B14F-4D97-AF65-F5344CB8AC3E}">
        <p14:creationId xmlns:p14="http://schemas.microsoft.com/office/powerpoint/2010/main" val="418742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3587" y="976312"/>
            <a:ext cx="8124825" cy="4905375"/>
          </a:xfrm>
          <a:prstGeom prst="rect">
            <a:avLst/>
          </a:prstGeom>
        </p:spPr>
      </p:pic>
    </p:spTree>
    <p:extLst>
      <p:ext uri="{BB962C8B-B14F-4D97-AF65-F5344CB8AC3E}">
        <p14:creationId xmlns:p14="http://schemas.microsoft.com/office/powerpoint/2010/main" val="39245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467" y="474472"/>
            <a:ext cx="9880600" cy="1200329"/>
          </a:xfrm>
          <a:prstGeom prst="rect">
            <a:avLst/>
          </a:prstGeom>
        </p:spPr>
        <p:txBody>
          <a:bodyPr wrap="square">
            <a:spAutoFit/>
          </a:bodyPr>
          <a:lstStyle/>
          <a:p>
            <a:pPr lvl="0" algn="just">
              <a:spcAft>
                <a:spcPts val="0"/>
              </a:spcAft>
            </a:pPr>
            <a:r>
              <a:rPr lang="es-CR" dirty="0">
                <a:solidFill>
                  <a:srgbClr val="000000"/>
                </a:solidFill>
                <a:latin typeface="Calibri" panose="020F0502020204030204" pitchFamily="34" charset="0"/>
                <a:ea typeface="Times New Roman" panose="02020603050405020304" pitchFamily="18" charset="0"/>
              </a:rPr>
              <a:t>Un artículo publicado en el </a:t>
            </a:r>
            <a:r>
              <a:rPr lang="es-CR" dirty="0" err="1">
                <a:solidFill>
                  <a:srgbClr val="000000"/>
                </a:solidFill>
                <a:latin typeface="Calibri" panose="020F0502020204030204" pitchFamily="34" charset="0"/>
                <a:ea typeface="Times New Roman" panose="02020603050405020304" pitchFamily="18" charset="0"/>
              </a:rPr>
              <a:t>Journal</a:t>
            </a:r>
            <a:r>
              <a:rPr lang="es-CR" dirty="0">
                <a:solidFill>
                  <a:srgbClr val="000000"/>
                </a:solidFill>
                <a:latin typeface="Calibri" panose="020F0502020204030204" pitchFamily="34" charset="0"/>
                <a:ea typeface="Times New Roman" panose="02020603050405020304" pitchFamily="18" charset="0"/>
              </a:rPr>
              <a:t> of </a:t>
            </a:r>
            <a:r>
              <a:rPr lang="es-CR" dirty="0" err="1">
                <a:solidFill>
                  <a:srgbClr val="000000"/>
                </a:solidFill>
                <a:latin typeface="Calibri" panose="020F0502020204030204" pitchFamily="34" charset="0"/>
                <a:ea typeface="Times New Roman" panose="02020603050405020304" pitchFamily="18" charset="0"/>
              </a:rPr>
              <a:t>the</a:t>
            </a:r>
            <a:r>
              <a:rPr lang="es-CR" dirty="0">
                <a:solidFill>
                  <a:srgbClr val="000000"/>
                </a:solidFill>
                <a:latin typeface="Calibri" panose="020F0502020204030204" pitchFamily="34" charset="0"/>
                <a:ea typeface="Times New Roman" panose="02020603050405020304" pitchFamily="18" charset="0"/>
              </a:rPr>
              <a:t> </a:t>
            </a:r>
            <a:r>
              <a:rPr lang="es-CR" dirty="0" err="1">
                <a:solidFill>
                  <a:srgbClr val="000000"/>
                </a:solidFill>
                <a:latin typeface="Calibri" panose="020F0502020204030204" pitchFamily="34" charset="0"/>
                <a:ea typeface="Times New Roman" panose="02020603050405020304" pitchFamily="18" charset="0"/>
              </a:rPr>
              <a:t>Association</a:t>
            </a:r>
            <a:r>
              <a:rPr lang="es-CR" dirty="0">
                <a:solidFill>
                  <a:srgbClr val="000000"/>
                </a:solidFill>
                <a:latin typeface="Calibri" panose="020F0502020204030204" pitchFamily="34" charset="0"/>
                <a:ea typeface="Times New Roman" panose="02020603050405020304" pitchFamily="18" charset="0"/>
              </a:rPr>
              <a:t> of </a:t>
            </a:r>
            <a:r>
              <a:rPr lang="es-CR" dirty="0" err="1">
                <a:solidFill>
                  <a:srgbClr val="000000"/>
                </a:solidFill>
                <a:latin typeface="Calibri" panose="020F0502020204030204" pitchFamily="34" charset="0"/>
                <a:ea typeface="Times New Roman" panose="02020603050405020304" pitchFamily="18" charset="0"/>
              </a:rPr>
              <a:t>Asphalt</a:t>
            </a:r>
            <a:r>
              <a:rPr lang="es-CR" dirty="0">
                <a:solidFill>
                  <a:srgbClr val="000000"/>
                </a:solidFill>
                <a:latin typeface="Calibri" panose="020F0502020204030204" pitchFamily="34" charset="0"/>
                <a:ea typeface="Times New Roman" panose="02020603050405020304" pitchFamily="18" charset="0"/>
              </a:rPr>
              <a:t> </a:t>
            </a:r>
            <a:r>
              <a:rPr lang="es-CR" dirty="0" err="1">
                <a:solidFill>
                  <a:srgbClr val="000000"/>
                </a:solidFill>
                <a:latin typeface="Calibri" panose="020F0502020204030204" pitchFamily="34" charset="0"/>
                <a:ea typeface="Times New Roman" panose="02020603050405020304" pitchFamily="18" charset="0"/>
              </a:rPr>
              <a:t>Paving</a:t>
            </a:r>
            <a:r>
              <a:rPr lang="es-CR" dirty="0">
                <a:solidFill>
                  <a:srgbClr val="000000"/>
                </a:solidFill>
                <a:latin typeface="Calibri" panose="020F0502020204030204" pitchFamily="34" charset="0"/>
                <a:ea typeface="Times New Roman" panose="02020603050405020304" pitchFamily="18" charset="0"/>
              </a:rPr>
              <a:t> </a:t>
            </a:r>
            <a:r>
              <a:rPr lang="es-CR" dirty="0" err="1">
                <a:solidFill>
                  <a:srgbClr val="000000"/>
                </a:solidFill>
                <a:latin typeface="Calibri" panose="020F0502020204030204" pitchFamily="34" charset="0"/>
                <a:ea typeface="Times New Roman" panose="02020603050405020304" pitchFamily="18" charset="0"/>
              </a:rPr>
              <a:t>Technologists</a:t>
            </a:r>
            <a:r>
              <a:rPr lang="es-CR" dirty="0">
                <a:solidFill>
                  <a:srgbClr val="000000"/>
                </a:solidFill>
                <a:latin typeface="Calibri" panose="020F0502020204030204" pitchFamily="34" charset="0"/>
                <a:ea typeface="Times New Roman" panose="02020603050405020304" pitchFamily="18" charset="0"/>
              </a:rPr>
              <a:t> (1998) describe un experimento para determinar el efecto de las burbujas de aire sobre la resistencia del asfalto. Para fines del experimento, las burbujas se controlan en tres niveles: bajo (2-4 %), medio (4-6 %) y alto (6-8 %). Los datos obtenidos aparecen en la  </a:t>
            </a:r>
            <a:r>
              <a:rPr lang="es-ES" dirty="0">
                <a:solidFill>
                  <a:srgbClr val="000000"/>
                </a:solidFill>
                <a:latin typeface="Calibri" panose="020F0502020204030204" pitchFamily="34" charset="0"/>
                <a:ea typeface="Times New Roman" panose="02020603050405020304" pitchFamily="18" charset="0"/>
              </a:rPr>
              <a:t>tabla siguiente. </a:t>
            </a:r>
            <a:endParaRPr lang="en-US" dirty="0">
              <a:solidFill>
                <a:srgbClr val="000000"/>
              </a:solidFill>
              <a:effectLst/>
              <a:latin typeface="Arial" panose="020B0604020202020204" pitchFamily="34"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8659856"/>
              </p:ext>
            </p:extLst>
          </p:nvPr>
        </p:nvGraphicFramePr>
        <p:xfrm>
          <a:off x="3217332" y="2060734"/>
          <a:ext cx="3996267" cy="2494332"/>
        </p:xfrm>
        <a:graphic>
          <a:graphicData uri="http://schemas.openxmlformats.org/drawingml/2006/table">
            <a:tbl>
              <a:tblPr/>
              <a:tblGrid>
                <a:gridCol w="1332089">
                  <a:extLst>
                    <a:ext uri="{9D8B030D-6E8A-4147-A177-3AD203B41FA5}">
                      <a16:colId xmlns:a16="http://schemas.microsoft.com/office/drawing/2014/main" val="20000"/>
                    </a:ext>
                  </a:extLst>
                </a:gridCol>
                <a:gridCol w="1332089">
                  <a:extLst>
                    <a:ext uri="{9D8B030D-6E8A-4147-A177-3AD203B41FA5}">
                      <a16:colId xmlns:a16="http://schemas.microsoft.com/office/drawing/2014/main" val="20001"/>
                    </a:ext>
                  </a:extLst>
                </a:gridCol>
                <a:gridCol w="1332089">
                  <a:extLst>
                    <a:ext uri="{9D8B030D-6E8A-4147-A177-3AD203B41FA5}">
                      <a16:colId xmlns:a16="http://schemas.microsoft.com/office/drawing/2014/main" val="20002"/>
                    </a:ext>
                  </a:extLst>
                </a:gridCol>
              </a:tblGrid>
              <a:tr h="277148">
                <a:tc>
                  <a:txBody>
                    <a:bodyPr/>
                    <a:lstStyle/>
                    <a:p>
                      <a:pPr algn="ctr" fontAlgn="b"/>
                      <a:r>
                        <a:rPr lang="en-US" sz="1400" b="1" i="0" u="none" strike="noStrike" dirty="0">
                          <a:solidFill>
                            <a:srgbClr val="000000"/>
                          </a:solidFill>
                          <a:effectLst/>
                          <a:latin typeface="Calibri" panose="020F0502020204030204" pitchFamily="34" charset="0"/>
                        </a:rPr>
                        <a:t>Bajo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Alto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148">
                <a:tc>
                  <a:txBody>
                    <a:bodyPr/>
                    <a:lstStyle/>
                    <a:p>
                      <a:pPr algn="ctr" fontAlgn="b"/>
                      <a:r>
                        <a:rPr lang="en-US" sz="1400" b="0" i="0" u="none" strike="noStrike">
                          <a:solidFill>
                            <a:srgbClr val="000000"/>
                          </a:solidFill>
                          <a:effectLst/>
                          <a:latin typeface="Calibri" panose="020F0502020204030204" pitchFamily="34" charset="0"/>
                        </a:rPr>
                        <a:t>106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148">
                <a:tc>
                  <a:txBody>
                    <a:bodyPr/>
                    <a:lstStyle/>
                    <a:p>
                      <a:pPr algn="ctr" fontAlgn="b"/>
                      <a:r>
                        <a:rPr lang="en-US" sz="14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7148">
                <a:tc>
                  <a:txBody>
                    <a:bodyPr/>
                    <a:lstStyle/>
                    <a:p>
                      <a:pPr algn="ctr" fontAlgn="b"/>
                      <a:r>
                        <a:rPr lang="en-US" sz="1400" b="0" i="0" u="none" strike="noStrike" dirty="0">
                          <a:solidFill>
                            <a:srgbClr val="000000"/>
                          </a:solidFill>
                          <a:effectLst/>
                          <a:latin typeface="Calibri" panose="020F0502020204030204" pitchFamily="34" charset="0"/>
                        </a:rPr>
                        <a:t>103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7148">
                <a:tc>
                  <a:txBody>
                    <a:bodyPr/>
                    <a:lstStyle/>
                    <a:p>
                      <a:pPr algn="ctr" fontAlgn="b"/>
                      <a:r>
                        <a:rPr lang="en-US" sz="14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7148">
                <a:tc>
                  <a:txBody>
                    <a:bodyPr/>
                    <a:lstStyle/>
                    <a:p>
                      <a:pPr algn="ctr" fontAlgn="b"/>
                      <a:r>
                        <a:rPr lang="en-US" sz="1400" b="0" i="0" u="none" strike="noStrike">
                          <a:solidFill>
                            <a:srgbClr val="000000"/>
                          </a:solidFill>
                          <a:effectLst/>
                          <a:latin typeface="Calibri" panose="020F0502020204030204" pitchFamily="34" charset="0"/>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148">
                <a:tc>
                  <a:txBody>
                    <a:bodyPr/>
                    <a:lstStyle/>
                    <a:p>
                      <a:pPr algn="ctr" fontAlgn="b"/>
                      <a:r>
                        <a:rPr lang="en-US" sz="1400" b="0" i="0" u="none" strike="noStrike">
                          <a:solidFill>
                            <a:srgbClr val="000000"/>
                          </a:solidFill>
                          <a:effectLst/>
                          <a:latin typeface="Calibri" panose="020F0502020204030204" pitchFamily="34" charset="0"/>
                        </a:rPr>
                        <a:t>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7148">
                <a:tc>
                  <a:txBody>
                    <a:bodyPr/>
                    <a:lstStyle/>
                    <a:p>
                      <a:pPr algn="ctr" fontAlgn="b"/>
                      <a:r>
                        <a:rPr lang="en-US" sz="1400" b="0" i="0" u="none" strike="noStrike">
                          <a:solidFill>
                            <a:srgbClr val="000000"/>
                          </a:solidFill>
                          <a:effectLst/>
                          <a:latin typeface="Calibri" panose="020F0502020204030204" pitchFamily="34" charset="0"/>
                        </a:rPr>
                        <a:t>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7148">
                <a:tc>
                  <a:txBody>
                    <a:bodyPr/>
                    <a:lstStyle/>
                    <a:p>
                      <a:pPr algn="ctr" fontAlgn="b"/>
                      <a:r>
                        <a:rPr lang="en-US" sz="1400" b="0" i="0" u="none" strike="noStrike" dirty="0">
                          <a:solidFill>
                            <a:srgbClr val="000000"/>
                          </a:solidFill>
                          <a:effectLst/>
                          <a:latin typeface="Calibri" panose="020F0502020204030204" pitchFamily="34" charset="0"/>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4"/>
          <p:cNvSpPr/>
          <p:nvPr/>
        </p:nvSpPr>
        <p:spPr>
          <a:xfrm>
            <a:off x="643467" y="4962436"/>
            <a:ext cx="10464800" cy="923330"/>
          </a:xfrm>
          <a:prstGeom prst="rect">
            <a:avLst/>
          </a:prstGeom>
        </p:spPr>
        <p:txBody>
          <a:bodyPr wrap="square">
            <a:spAutoFit/>
          </a:bodyPr>
          <a:lstStyle/>
          <a:p>
            <a:pPr algn="just">
              <a:spcAft>
                <a:spcPts val="0"/>
              </a:spcAft>
            </a:pPr>
            <a:r>
              <a:rPr lang="es-CR" dirty="0">
                <a:latin typeface="Calibri" panose="020F0502020204030204" pitchFamily="34" charset="0"/>
                <a:ea typeface="Times New Roman" panose="02020603050405020304" pitchFamily="18" charset="0"/>
              </a:rPr>
              <a:t>¿Afectan de manera significativa los diferentes niveles de burbujas de aire la resistencia del asfalto?  Use </a:t>
            </a:r>
            <a:r>
              <a:rPr lang="en-US" dirty="0">
                <a:latin typeface="Calibri" panose="020F0502020204030204" pitchFamily="34" charset="0"/>
                <a:ea typeface="Times New Roman" panose="02020603050405020304" pitchFamily="18" charset="0"/>
              </a:rPr>
              <a:t>α</a:t>
            </a:r>
            <a:r>
              <a:rPr lang="es-CR" dirty="0">
                <a:latin typeface="Calibri" panose="020F0502020204030204" pitchFamily="34" charset="0"/>
                <a:ea typeface="Times New Roman" panose="02020603050405020304" pitchFamily="18" charset="0"/>
              </a:rPr>
              <a:t>=0,05. En caso de rechazar la hipótesis nula, efectúe la prueba para la diferencia entre pares de promedios. </a:t>
            </a:r>
            <a:r>
              <a:rPr lang="es-ES_tradnl" i="1" dirty="0">
                <a:latin typeface="Calibri" panose="020F0502020204030204" pitchFamily="34" charset="0"/>
                <a:ea typeface="Times New Roman" panose="02020603050405020304" pitchFamily="18" charset="0"/>
              </a:rPr>
              <a:t>(Valor 25 puntos)</a:t>
            </a:r>
            <a:endParaRPr lang="en-US" sz="12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148637" y="2141537"/>
            <a:ext cx="2295525" cy="1914525"/>
          </a:xfrm>
          <a:prstGeom prst="rect">
            <a:avLst/>
          </a:prstGeom>
        </p:spPr>
      </p:pic>
    </p:spTree>
    <p:extLst>
      <p:ext uri="{BB962C8B-B14F-4D97-AF65-F5344CB8AC3E}">
        <p14:creationId xmlns:p14="http://schemas.microsoft.com/office/powerpoint/2010/main" val="313611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F9B66C-FF7C-4CEC-BDD0-8975AFA03879}"/>
              </a:ext>
            </a:extLst>
          </p:cNvPr>
          <p:cNvPicPr>
            <a:picLocks noChangeAspect="1"/>
          </p:cNvPicPr>
          <p:nvPr/>
        </p:nvPicPr>
        <p:blipFill>
          <a:blip r:embed="rId2"/>
          <a:stretch>
            <a:fillRect/>
          </a:stretch>
        </p:blipFill>
        <p:spPr>
          <a:xfrm>
            <a:off x="1172818" y="978885"/>
            <a:ext cx="8813730" cy="5144033"/>
          </a:xfrm>
          <a:prstGeom prst="rect">
            <a:avLst/>
          </a:prstGeom>
        </p:spPr>
      </p:pic>
    </p:spTree>
    <p:extLst>
      <p:ext uri="{BB962C8B-B14F-4D97-AF65-F5344CB8AC3E}">
        <p14:creationId xmlns:p14="http://schemas.microsoft.com/office/powerpoint/2010/main" val="207192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933" y="492036"/>
            <a:ext cx="10693399" cy="461665"/>
          </a:xfrm>
          <a:prstGeom prst="rect">
            <a:avLst/>
          </a:prstGeom>
        </p:spPr>
        <p:txBody>
          <a:bodyPr wrap="square">
            <a:spAutoFit/>
          </a:bodyPr>
          <a:lstStyle/>
          <a:p>
            <a:pPr marL="0" lvl="1" algn="ctr">
              <a:spcAft>
                <a:spcPts val="0"/>
              </a:spcAf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Prueba de hipótesis para la diferencia entre pares de medias</a:t>
            </a:r>
          </a:p>
        </p:txBody>
      </p:sp>
      <mc:AlternateContent xmlns:mc="http://schemas.openxmlformats.org/markup-compatibility/2006" xmlns:a14="http://schemas.microsoft.com/office/drawing/2010/main">
        <mc:Choice Requires="a14">
          <p:sp>
            <p:nvSpPr>
              <p:cNvPr id="4" name="Rectangle 3"/>
              <p:cNvSpPr/>
              <p:nvPr/>
            </p:nvSpPr>
            <p:spPr>
              <a:xfrm>
                <a:off x="651933" y="1158780"/>
                <a:ext cx="10337799" cy="1366528"/>
              </a:xfrm>
              <a:prstGeom prst="rect">
                <a:avLst/>
              </a:prstGeom>
            </p:spPr>
            <p:txBody>
              <a:bodyPr wrap="square">
                <a:spAutoFit/>
              </a:bodyPr>
              <a:lstStyle/>
              <a:p>
                <a:pPr algn="just">
                  <a:lnSpc>
                    <a:spcPct val="115000"/>
                  </a:lnSpc>
                </a:pPr>
                <a:r>
                  <a:rPr lang="es-ES" dirty="0">
                    <a:latin typeface="Times New Roman" panose="02020603050405020304" pitchFamily="18" charset="0"/>
                    <a:ea typeface="Times New Roman" panose="02020603050405020304" pitchFamily="18" charset="0"/>
                  </a:rPr>
                  <a:t>Aunque el objetivo del análisis de varianza es determinar si existen diferencias entre </a:t>
                </a:r>
                <a14:m>
                  <m:oMath xmlns:m="http://schemas.openxmlformats.org/officeDocument/2006/math">
                    <m:r>
                      <a:rPr lang="es-ES" b="1" i="1">
                        <a:effectLst/>
                        <a:latin typeface="Cambria Math" panose="02040503050406030204" pitchFamily="18" charset="0"/>
                        <a:ea typeface="Times New Roman" panose="02020603050405020304" pitchFamily="18" charset="0"/>
                      </a:rPr>
                      <m:t>𝒌</m:t>
                    </m:r>
                  </m:oMath>
                </a14:m>
                <a:r>
                  <a:rPr lang="es-ES" dirty="0">
                    <a:effectLst/>
                    <a:latin typeface="Times New Roman" panose="02020603050405020304" pitchFamily="18" charset="0"/>
                    <a:ea typeface="Times New Roman" panose="02020603050405020304" pitchFamily="18" charset="0"/>
                  </a:rPr>
                  <a:t> grupos, es posible que a veces nos interese conocer entre qué tratamientos concretos se den tales diferencias. Para resolver éste problema, podemos recurrir a las denominadas </a:t>
                </a:r>
                <a:r>
                  <a:rPr lang="es-ES" b="1" dirty="0">
                    <a:effectLst/>
                    <a:latin typeface="Times New Roman" panose="02020603050405020304" pitchFamily="18" charset="0"/>
                    <a:ea typeface="Times New Roman" panose="02020603050405020304" pitchFamily="18" charset="0"/>
                  </a:rPr>
                  <a:t>pruebas de comparación múltiple de medias</a:t>
                </a:r>
                <a:r>
                  <a:rPr lang="es-ES" dirty="0">
                    <a:effectLst/>
                    <a:latin typeface="Times New Roman" panose="02020603050405020304" pitchFamily="18" charset="0"/>
                    <a:ea typeface="Times New Roman" panose="02020603050405020304" pitchFamily="18" charset="0"/>
                  </a:rPr>
                  <a:t>, entre las que una de las más conocidas es la prueba de diferencia mínima significativa.</a:t>
                </a:r>
                <a:endParaRPr lang="en-US"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1933" y="1158780"/>
                <a:ext cx="10337799" cy="1366528"/>
              </a:xfrm>
              <a:prstGeom prst="rect">
                <a:avLst/>
              </a:prstGeom>
              <a:blipFill rotWithShape="0">
                <a:blip r:embed="rId3"/>
                <a:stretch>
                  <a:fillRect l="-531" t="-893" r="-472" b="-4464"/>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450569" y="3079220"/>
            <a:ext cx="7096125" cy="3476625"/>
          </a:xfrm>
          <a:prstGeom prst="rect">
            <a:avLst/>
          </a:prstGeom>
        </p:spPr>
      </p:pic>
      <p:pic>
        <p:nvPicPr>
          <p:cNvPr id="8" name="Imagen 7">
            <a:extLst>
              <a:ext uri="{FF2B5EF4-FFF2-40B4-BE49-F238E27FC236}">
                <a16:creationId xmlns:a16="http://schemas.microsoft.com/office/drawing/2014/main" id="{8A103571-1DED-40C0-B456-768DFD7B1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5332" y="609571"/>
            <a:ext cx="450850" cy="565150"/>
          </a:xfrm>
          <a:prstGeom prst="rect">
            <a:avLst/>
          </a:prstGeom>
        </p:spPr>
      </p:pic>
    </p:spTree>
    <p:extLst>
      <p:ext uri="{BB962C8B-B14F-4D97-AF65-F5344CB8AC3E}">
        <p14:creationId xmlns:p14="http://schemas.microsoft.com/office/powerpoint/2010/main" val="275797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7129" y="3158067"/>
            <a:ext cx="9448271" cy="1098636"/>
          </a:xfrm>
          <a:prstGeom prst="rect">
            <a:avLst/>
          </a:prstGeom>
        </p:spPr>
      </p:pic>
      <p:pic>
        <p:nvPicPr>
          <p:cNvPr id="6" name="Picture 5"/>
          <p:cNvPicPr>
            <a:picLocks noChangeAspect="1"/>
          </p:cNvPicPr>
          <p:nvPr/>
        </p:nvPicPr>
        <p:blipFill>
          <a:blip r:embed="rId3"/>
          <a:stretch>
            <a:fillRect/>
          </a:stretch>
        </p:blipFill>
        <p:spPr>
          <a:xfrm>
            <a:off x="9543520" y="1196102"/>
            <a:ext cx="1607079" cy="1410042"/>
          </a:xfrm>
          <a:prstGeom prst="rect">
            <a:avLst/>
          </a:prstGeom>
        </p:spPr>
      </p:pic>
      <p:pic>
        <p:nvPicPr>
          <p:cNvPr id="4" name="Picture 3"/>
          <p:cNvPicPr>
            <a:picLocks noChangeAspect="1"/>
          </p:cNvPicPr>
          <p:nvPr/>
        </p:nvPicPr>
        <p:blipFill>
          <a:blip r:embed="rId4"/>
          <a:stretch>
            <a:fillRect/>
          </a:stretch>
        </p:blipFill>
        <p:spPr>
          <a:xfrm>
            <a:off x="618595" y="237064"/>
            <a:ext cx="8448675" cy="2667000"/>
          </a:xfrm>
          <a:prstGeom prst="rect">
            <a:avLst/>
          </a:prstGeom>
        </p:spPr>
      </p:pic>
      <p:pic>
        <p:nvPicPr>
          <p:cNvPr id="7" name="Picture 6"/>
          <p:cNvPicPr>
            <a:picLocks noChangeAspect="1"/>
          </p:cNvPicPr>
          <p:nvPr/>
        </p:nvPicPr>
        <p:blipFill>
          <a:blip r:embed="rId5"/>
          <a:stretch>
            <a:fillRect/>
          </a:stretch>
        </p:blipFill>
        <p:spPr>
          <a:xfrm>
            <a:off x="831320" y="4588934"/>
            <a:ext cx="5534025" cy="304800"/>
          </a:xfrm>
          <a:prstGeom prst="rect">
            <a:avLst/>
          </a:prstGeom>
        </p:spPr>
      </p:pic>
      <p:pic>
        <p:nvPicPr>
          <p:cNvPr id="8" name="Picture 7"/>
          <p:cNvPicPr>
            <a:picLocks noChangeAspect="1"/>
          </p:cNvPicPr>
          <p:nvPr/>
        </p:nvPicPr>
        <p:blipFill>
          <a:blip r:embed="rId6"/>
          <a:stretch>
            <a:fillRect/>
          </a:stretch>
        </p:blipFill>
        <p:spPr>
          <a:xfrm>
            <a:off x="831320" y="5185663"/>
            <a:ext cx="5229225" cy="323850"/>
          </a:xfrm>
          <a:prstGeom prst="rect">
            <a:avLst/>
          </a:prstGeom>
        </p:spPr>
      </p:pic>
      <p:pic>
        <p:nvPicPr>
          <p:cNvPr id="9" name="Picture 8"/>
          <p:cNvPicPr>
            <a:picLocks noChangeAspect="1"/>
          </p:cNvPicPr>
          <p:nvPr/>
        </p:nvPicPr>
        <p:blipFill>
          <a:blip r:embed="rId7"/>
          <a:stretch>
            <a:fillRect/>
          </a:stretch>
        </p:blipFill>
        <p:spPr>
          <a:xfrm>
            <a:off x="737129" y="5659266"/>
            <a:ext cx="3733800" cy="428625"/>
          </a:xfrm>
          <a:prstGeom prst="rect">
            <a:avLst/>
          </a:prstGeom>
        </p:spPr>
      </p:pic>
    </p:spTree>
    <p:extLst>
      <p:ext uri="{BB962C8B-B14F-4D97-AF65-F5344CB8AC3E}">
        <p14:creationId xmlns:p14="http://schemas.microsoft.com/office/powerpoint/2010/main" val="3248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725F5E-1600-4AC5-99C8-837E680D4D42}"/>
              </a:ext>
            </a:extLst>
          </p:cNvPr>
          <p:cNvPicPr>
            <a:picLocks noChangeAspect="1"/>
          </p:cNvPicPr>
          <p:nvPr/>
        </p:nvPicPr>
        <p:blipFill>
          <a:blip r:embed="rId2"/>
          <a:stretch>
            <a:fillRect/>
          </a:stretch>
        </p:blipFill>
        <p:spPr>
          <a:xfrm>
            <a:off x="3300580" y="639825"/>
            <a:ext cx="4478265" cy="2082251"/>
          </a:xfrm>
          <a:prstGeom prst="rect">
            <a:avLst/>
          </a:prstGeom>
        </p:spPr>
      </p:pic>
      <p:pic>
        <p:nvPicPr>
          <p:cNvPr id="6" name="Picture 5">
            <a:extLst>
              <a:ext uri="{FF2B5EF4-FFF2-40B4-BE49-F238E27FC236}">
                <a16:creationId xmlns:a16="http://schemas.microsoft.com/office/drawing/2014/main" id="{E0DEABF8-1361-4697-931B-7EFF8DBB9CB0}"/>
              </a:ext>
            </a:extLst>
          </p:cNvPr>
          <p:cNvPicPr>
            <a:picLocks noChangeAspect="1"/>
          </p:cNvPicPr>
          <p:nvPr/>
        </p:nvPicPr>
        <p:blipFill>
          <a:blip r:embed="rId3"/>
          <a:stretch>
            <a:fillRect/>
          </a:stretch>
        </p:blipFill>
        <p:spPr>
          <a:xfrm>
            <a:off x="8049911" y="521801"/>
            <a:ext cx="3610345" cy="2330729"/>
          </a:xfrm>
          <a:prstGeom prst="rect">
            <a:avLst/>
          </a:prstGeom>
        </p:spPr>
      </p:pic>
      <p:pic>
        <p:nvPicPr>
          <p:cNvPr id="7" name="Picture 6">
            <a:extLst>
              <a:ext uri="{FF2B5EF4-FFF2-40B4-BE49-F238E27FC236}">
                <a16:creationId xmlns:a16="http://schemas.microsoft.com/office/drawing/2014/main" id="{8DDB1160-41E7-40D2-9637-C65D1FD8200B}"/>
              </a:ext>
            </a:extLst>
          </p:cNvPr>
          <p:cNvPicPr>
            <a:picLocks noChangeAspect="1"/>
          </p:cNvPicPr>
          <p:nvPr/>
        </p:nvPicPr>
        <p:blipFill>
          <a:blip r:embed="rId4"/>
          <a:stretch>
            <a:fillRect/>
          </a:stretch>
        </p:blipFill>
        <p:spPr>
          <a:xfrm>
            <a:off x="531743" y="699459"/>
            <a:ext cx="2379751" cy="1942482"/>
          </a:xfrm>
          <a:prstGeom prst="rect">
            <a:avLst/>
          </a:prstGeom>
        </p:spPr>
      </p:pic>
      <p:pic>
        <p:nvPicPr>
          <p:cNvPr id="8" name="Picture 7">
            <a:extLst>
              <a:ext uri="{FF2B5EF4-FFF2-40B4-BE49-F238E27FC236}">
                <a16:creationId xmlns:a16="http://schemas.microsoft.com/office/drawing/2014/main" id="{D5A45E3D-35FA-471C-8ACF-8E8404DAE1EE}"/>
              </a:ext>
            </a:extLst>
          </p:cNvPr>
          <p:cNvPicPr>
            <a:picLocks noChangeAspect="1"/>
          </p:cNvPicPr>
          <p:nvPr/>
        </p:nvPicPr>
        <p:blipFill>
          <a:blip r:embed="rId5"/>
          <a:stretch>
            <a:fillRect/>
          </a:stretch>
        </p:blipFill>
        <p:spPr>
          <a:xfrm>
            <a:off x="2571128" y="2933592"/>
            <a:ext cx="6797393" cy="3745503"/>
          </a:xfrm>
          <a:prstGeom prst="rect">
            <a:avLst/>
          </a:prstGeom>
        </p:spPr>
      </p:pic>
    </p:spTree>
    <p:extLst>
      <p:ext uri="{BB962C8B-B14F-4D97-AF65-F5344CB8AC3E}">
        <p14:creationId xmlns:p14="http://schemas.microsoft.com/office/powerpoint/2010/main" val="178929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75220" y="458258"/>
            <a:ext cx="1952625" cy="876300"/>
          </a:xfrm>
          <a:prstGeom prst="rect">
            <a:avLst/>
          </a:prstGeom>
        </p:spPr>
      </p:pic>
      <p:pic>
        <p:nvPicPr>
          <p:cNvPr id="4" name="Picture 3"/>
          <p:cNvPicPr>
            <a:picLocks noChangeAspect="1"/>
          </p:cNvPicPr>
          <p:nvPr/>
        </p:nvPicPr>
        <p:blipFill>
          <a:blip r:embed="rId3"/>
          <a:stretch>
            <a:fillRect/>
          </a:stretch>
        </p:blipFill>
        <p:spPr>
          <a:xfrm>
            <a:off x="2024062" y="1752600"/>
            <a:ext cx="8143875" cy="3352800"/>
          </a:xfrm>
          <a:prstGeom prst="rect">
            <a:avLst/>
          </a:prstGeom>
        </p:spPr>
      </p:pic>
    </p:spTree>
    <p:extLst>
      <p:ext uri="{BB962C8B-B14F-4D97-AF65-F5344CB8AC3E}">
        <p14:creationId xmlns:p14="http://schemas.microsoft.com/office/powerpoint/2010/main" val="21264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9041" y="466725"/>
            <a:ext cx="8934450" cy="3028950"/>
          </a:xfrm>
          <a:prstGeom prst="rect">
            <a:avLst/>
          </a:prstGeom>
        </p:spPr>
      </p:pic>
    </p:spTree>
    <p:extLst>
      <p:ext uri="{BB962C8B-B14F-4D97-AF65-F5344CB8AC3E}">
        <p14:creationId xmlns:p14="http://schemas.microsoft.com/office/powerpoint/2010/main" val="100153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4188" y="1549679"/>
            <a:ext cx="10961927" cy="880369"/>
          </a:xfrm>
          <a:prstGeom prst="rect">
            <a:avLst/>
          </a:prstGeom>
        </p:spPr>
        <p:txBody>
          <a:bodyPr wrap="square">
            <a:spAutoFit/>
          </a:bodyPr>
          <a:lstStyle/>
          <a:p>
            <a:pPr>
              <a:lnSpc>
                <a:spcPct val="150000"/>
              </a:lnSpc>
            </a:pPr>
            <a:r>
              <a:rPr lang="es-CR" dirty="0"/>
              <a:t>Usaremos el análisis en dos vías para estudiar los posibles efectos causados por diferentes niveles de dos factores sobre la variable dependiente.</a:t>
            </a:r>
            <a:endParaRPr lang="es-CR" dirty="0">
              <a:effectLst/>
            </a:endParaRPr>
          </a:p>
        </p:txBody>
      </p:sp>
      <p:sp>
        <p:nvSpPr>
          <p:cNvPr id="5" name="Rectangle 4"/>
          <p:cNvSpPr/>
          <p:nvPr/>
        </p:nvSpPr>
        <p:spPr>
          <a:xfrm>
            <a:off x="834188" y="2779196"/>
            <a:ext cx="10822003" cy="880369"/>
          </a:xfrm>
          <a:prstGeom prst="rect">
            <a:avLst/>
          </a:prstGeom>
        </p:spPr>
        <p:txBody>
          <a:bodyPr wrap="square">
            <a:spAutoFit/>
          </a:bodyPr>
          <a:lstStyle/>
          <a:p>
            <a:pPr marL="285750" indent="-285750">
              <a:lnSpc>
                <a:spcPct val="150000"/>
              </a:lnSpc>
              <a:buFont typeface="Wingdings" panose="05000000000000000000" pitchFamily="2" charset="2"/>
              <a:buChar char="§"/>
            </a:pPr>
            <a:r>
              <a:rPr lang="es-CR" dirty="0"/>
              <a:t>Así, por ejemplo, en agricultura estaremos interesados en estudiar qué efectos tendrán, sobre el crecimiento de las papas, variaciones en los niveles de potasio y nitrógeno de la tierra.</a:t>
            </a:r>
            <a:endParaRPr lang="es-CR" dirty="0">
              <a:effectLst/>
            </a:endParaRPr>
          </a:p>
        </p:txBody>
      </p:sp>
      <p:sp>
        <p:nvSpPr>
          <p:cNvPr id="6" name="Rectangle 5"/>
          <p:cNvSpPr/>
          <p:nvPr/>
        </p:nvSpPr>
        <p:spPr>
          <a:xfrm>
            <a:off x="834189" y="3834116"/>
            <a:ext cx="10822003" cy="880369"/>
          </a:xfrm>
          <a:prstGeom prst="rect">
            <a:avLst/>
          </a:prstGeom>
        </p:spPr>
        <p:txBody>
          <a:bodyPr wrap="square">
            <a:spAutoFit/>
          </a:bodyPr>
          <a:lstStyle/>
          <a:p>
            <a:pPr marL="285750" indent="-285750">
              <a:lnSpc>
                <a:spcPct val="150000"/>
              </a:lnSpc>
              <a:buFont typeface="Wingdings" panose="05000000000000000000" pitchFamily="2" charset="2"/>
              <a:buChar char="§"/>
            </a:pPr>
            <a:r>
              <a:rPr lang="es-CR" dirty="0"/>
              <a:t>En medicina, estaremos interesados en estudiar los efectos, sobre el dolor de cabeza, del medicamento y de la dosis empleados.</a:t>
            </a:r>
          </a:p>
        </p:txBody>
      </p:sp>
      <p:sp>
        <p:nvSpPr>
          <p:cNvPr id="7" name="Rectangle 6"/>
          <p:cNvSpPr/>
          <p:nvPr/>
        </p:nvSpPr>
        <p:spPr>
          <a:xfrm>
            <a:off x="834188" y="5063587"/>
            <a:ext cx="10822004" cy="646331"/>
          </a:xfrm>
          <a:prstGeom prst="rect">
            <a:avLst/>
          </a:prstGeom>
        </p:spPr>
        <p:txBody>
          <a:bodyPr wrap="square">
            <a:spAutoFit/>
          </a:bodyPr>
          <a:lstStyle/>
          <a:p>
            <a:pPr marL="285750" indent="-285750">
              <a:buFont typeface="Wingdings" panose="05000000000000000000" pitchFamily="2" charset="2"/>
              <a:buChar char="§"/>
            </a:pPr>
            <a:r>
              <a:rPr lang="es-CR" dirty="0"/>
              <a:t>En educación, buscaremos conocer qué efectos, sobre el tiempo necesario para adquirir unos conocimientos, tendrán los factores nivel de estudios y sexo.</a:t>
            </a:r>
          </a:p>
        </p:txBody>
      </p:sp>
      <p:sp>
        <p:nvSpPr>
          <p:cNvPr id="8" name="CuadroTexto 7">
            <a:extLst>
              <a:ext uri="{FF2B5EF4-FFF2-40B4-BE49-F238E27FC236}">
                <a16:creationId xmlns:a16="http://schemas.microsoft.com/office/drawing/2014/main" id="{AA279C18-C968-46E8-A0AA-4691C278F556}"/>
              </a:ext>
            </a:extLst>
          </p:cNvPr>
          <p:cNvSpPr txBox="1"/>
          <p:nvPr/>
        </p:nvSpPr>
        <p:spPr>
          <a:xfrm>
            <a:off x="834188" y="908406"/>
            <a:ext cx="6977969" cy="400110"/>
          </a:xfrm>
          <a:prstGeom prst="rect">
            <a:avLst/>
          </a:prstGeom>
          <a:noFill/>
        </p:spPr>
        <p:txBody>
          <a:bodyPr wrap="square" rtlCol="0">
            <a:spAutoFit/>
          </a:bodyPr>
          <a:lstStyle/>
          <a:p>
            <a:r>
              <a:rPr lang="es-CR" sz="2000" dirty="0">
                <a:solidFill>
                  <a:srgbClr val="0070C0"/>
                </a:solidFill>
                <a:latin typeface="Rockwell Extra Bold" panose="02060903040505020403" pitchFamily="18" charset="0"/>
              </a:rPr>
              <a:t>ANÁLISIS DE VARIANZA: DOS FACTORES</a:t>
            </a:r>
            <a:endParaRPr lang="en-US" sz="2000" dirty="0">
              <a:solidFill>
                <a:srgbClr val="0070C0"/>
              </a:solidFill>
              <a:latin typeface="Rockwell Extra Bold" panose="02060903040505020403" pitchFamily="18" charset="0"/>
            </a:endParaRPr>
          </a:p>
        </p:txBody>
      </p:sp>
    </p:spTree>
    <p:extLst>
      <p:ext uri="{BB962C8B-B14F-4D97-AF65-F5344CB8AC3E}">
        <p14:creationId xmlns:p14="http://schemas.microsoft.com/office/powerpoint/2010/main" val="21985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467" y="631420"/>
            <a:ext cx="8339666" cy="369332"/>
          </a:xfrm>
          <a:prstGeom prst="rect">
            <a:avLst/>
          </a:prstGeom>
        </p:spPr>
        <p:txBody>
          <a:bodyPr wrap="square">
            <a:spAutoFit/>
          </a:bodyPr>
          <a:lstStyle/>
          <a:p>
            <a:pPr marL="0" lvl="1">
              <a:spcAft>
                <a:spcPts val="0"/>
              </a:spcAft>
            </a:pPr>
            <a:r>
              <a:rPr lang="es-ES_tradnl" b="1" spc="-15" dirty="0">
                <a:ea typeface="Times New Roman" panose="02020603050405020304" pitchFamily="18" charset="0"/>
                <a:cs typeface="Times New Roman" panose="02020603050405020304" pitchFamily="18" charset="0"/>
              </a:rPr>
              <a:t>Introducción</a:t>
            </a:r>
            <a:endParaRPr lang="en-US" b="1" dirty="0">
              <a:ea typeface="Times New Roman" panose="02020603050405020304" pitchFamily="18" charset="0"/>
              <a:cs typeface="Times New Roman" panose="02020603050405020304" pitchFamily="18" charset="0"/>
            </a:endParaRPr>
          </a:p>
        </p:txBody>
      </p:sp>
      <p:sp>
        <p:nvSpPr>
          <p:cNvPr id="4" name="Rectangle 3"/>
          <p:cNvSpPr/>
          <p:nvPr/>
        </p:nvSpPr>
        <p:spPr>
          <a:xfrm>
            <a:off x="770466" y="1000752"/>
            <a:ext cx="8339668" cy="1754326"/>
          </a:xfrm>
          <a:prstGeom prst="rect">
            <a:avLst/>
          </a:prstGeom>
        </p:spPr>
        <p:txBody>
          <a:bodyPr wrap="square">
            <a:spAutoFit/>
          </a:bodyPr>
          <a:lstStyle/>
          <a:p>
            <a:pPr algn="just">
              <a:lnSpc>
                <a:spcPct val="150000"/>
              </a:lnSpc>
            </a:pPr>
            <a:r>
              <a:rPr lang="es-CR" dirty="0"/>
              <a:t>Un análisis de la varianza (</a:t>
            </a:r>
            <a:r>
              <a:rPr lang="es-CR" b="1" dirty="0"/>
              <a:t>Andeva</a:t>
            </a:r>
            <a:r>
              <a:rPr lang="es-CR" dirty="0"/>
              <a:t>) permite determinar si varios tratamientos (o poblaciones) presentan diferencias significativas promedios. El Andeva permite superar las limitaciones de hacer contrastes bilaterales por parejas que son un mal método para determinar si un conjunto de promedios difieren entre sí.</a:t>
            </a:r>
            <a:endParaRPr lang="en-US" b="1" dirty="0">
              <a:effectLs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70464" y="3013118"/>
                <a:ext cx="9795933" cy="923330"/>
              </a:xfrm>
              <a:prstGeom prst="rect">
                <a:avLst/>
              </a:prstGeom>
            </p:spPr>
            <p:txBody>
              <a:bodyPr wrap="square">
                <a:spAutoFit/>
              </a:bodyPr>
              <a:lstStyle/>
              <a:p>
                <a:pPr algn="just">
                  <a:lnSpc>
                    <a:spcPct val="150000"/>
                  </a:lnSpc>
                </a:pPr>
                <a:r>
                  <a:rPr lang="es-ES" dirty="0">
                    <a:ea typeface="Times New Roman" panose="02020603050405020304" pitchFamily="18" charset="0"/>
                  </a:rPr>
                  <a:t>En un Andeva, la hipótesis nula que sometemos a contraste es la que establece que no existen diferencias entre las medias de </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es-ES" dirty="0">
                    <a:effectLst/>
                    <a:ea typeface="Times New Roman" panose="02020603050405020304" pitchFamily="18" charset="0"/>
                  </a:rPr>
                  <a:t> poblaciones. Es decir:</a:t>
                </a:r>
                <a:endParaRPr lang="en-US" dirty="0">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770464" y="3013118"/>
                <a:ext cx="9795933" cy="923330"/>
              </a:xfrm>
              <a:prstGeom prst="rect">
                <a:avLst/>
              </a:prstGeom>
              <a:blipFill rotWithShape="0">
                <a:blip r:embed="rId2"/>
                <a:stretch>
                  <a:fillRect l="-498" r="-560" b="-4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088324" y="4194488"/>
                <a:ext cx="25055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0">
                              <a:latin typeface="Cambria Math" panose="02040503050406030204" pitchFamily="18" charset="0"/>
                            </a:rPr>
                            <m:t>𝟎</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0">
                              <a:latin typeface="Cambria Math" panose="02040503050406030204" pitchFamily="18" charset="0"/>
                            </a:rPr>
                            <m:t>𝟏</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0">
                              <a:latin typeface="Cambria Math" panose="02040503050406030204" pitchFamily="18" charset="0"/>
                            </a:rPr>
                            <m:t>𝟐</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1">
                              <a:latin typeface="Cambria Math" panose="02040503050406030204" pitchFamily="18" charset="0"/>
                            </a:rPr>
                            <m:t>𝒌</m:t>
                          </m:r>
                        </m:sub>
                      </m:sSub>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4088324" y="4194488"/>
                <a:ext cx="2505558" cy="369332"/>
              </a:xfrm>
              <a:prstGeom prst="rect">
                <a:avLst/>
              </a:prstGeom>
              <a:blipFill rotWithShape="0">
                <a:blip r:embed="rId3"/>
                <a:stretch>
                  <a:fillRect b="-3279"/>
                </a:stretch>
              </a:blipFill>
            </p:spPr>
            <p:txBody>
              <a:bodyPr/>
              <a:lstStyle/>
              <a:p>
                <a:r>
                  <a:rPr lang="en-US">
                    <a:noFill/>
                  </a:rPr>
                  <a:t> </a:t>
                </a:r>
              </a:p>
            </p:txBody>
          </p:sp>
        </mc:Fallback>
      </mc:AlternateContent>
      <p:sp>
        <p:nvSpPr>
          <p:cNvPr id="7" name="Rectangle 6"/>
          <p:cNvSpPr/>
          <p:nvPr/>
        </p:nvSpPr>
        <p:spPr>
          <a:xfrm>
            <a:off x="770464" y="4696258"/>
            <a:ext cx="9795933" cy="923330"/>
          </a:xfrm>
          <a:prstGeom prst="rect">
            <a:avLst/>
          </a:prstGeom>
        </p:spPr>
        <p:txBody>
          <a:bodyPr wrap="square">
            <a:spAutoFit/>
          </a:bodyPr>
          <a:lstStyle/>
          <a:p>
            <a:pPr algn="just">
              <a:lnSpc>
                <a:spcPct val="150000"/>
              </a:lnSpc>
            </a:pPr>
            <a:r>
              <a:rPr lang="es-ES" dirty="0">
                <a:ea typeface="Times New Roman" panose="02020603050405020304" pitchFamily="18" charset="0"/>
              </a:rPr>
              <a:t>Consiguientemente, la hipótesis alternativa supondría afirmar que existen diferencias significativas entre al menos dos de estas medias.</a:t>
            </a:r>
            <a:endParaRPr lang="en-US" dirty="0">
              <a:effectLst/>
            </a:endParaRPr>
          </a:p>
        </p:txBody>
      </p:sp>
      <mc:AlternateContent xmlns:mc="http://schemas.openxmlformats.org/markup-compatibility/2006" xmlns:a14="http://schemas.microsoft.com/office/drawing/2010/main">
        <mc:Choice Requires="a14">
          <p:sp>
            <p:nvSpPr>
              <p:cNvPr id="3" name="Rectangle 2"/>
              <p:cNvSpPr/>
              <p:nvPr/>
            </p:nvSpPr>
            <p:spPr>
              <a:xfrm>
                <a:off x="1989666" y="5619588"/>
                <a:ext cx="8348134" cy="923330"/>
              </a:xfrm>
              <a:prstGeom prst="rect">
                <a:avLst/>
              </a:prstGeom>
            </p:spPr>
            <p:txBody>
              <a:bodyPr wrap="square">
                <a:spAutoFit/>
              </a:bodyPr>
              <a:lstStyle/>
              <a:p>
                <a:pPr>
                  <a:lnSpc>
                    <a:spcPct val="150000"/>
                  </a:lnSpc>
                </a:pP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𝑯</m:t>
                        </m:r>
                      </m:e>
                      <m:sub>
                        <m:r>
                          <a:rPr lang="en-US" b="1">
                            <a:latin typeface="Cambria Math" panose="02040503050406030204" pitchFamily="18" charset="0"/>
                          </a:rPr>
                          <m:t>𝟎</m:t>
                        </m:r>
                      </m:sub>
                    </m:sSub>
                  </m:oMath>
                </a14:m>
                <a:r>
                  <a:rPr lang="es-CR" dirty="0"/>
                  <a:t>:Todas las medias son iguales.</a:t>
                </a:r>
              </a:p>
              <a:p>
                <a:pPr>
                  <a:lnSpc>
                    <a:spcPct val="150000"/>
                  </a:lnSpc>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s-CR" b="1" i="1" smtClean="0">
                            <a:latin typeface="Cambria Math" panose="02040503050406030204" pitchFamily="18" charset="0"/>
                          </a:rPr>
                          <m:t>𝟏</m:t>
                        </m:r>
                      </m:sub>
                    </m:sSub>
                  </m:oMath>
                </a14:m>
                <a:r>
                  <a:rPr lang="es-CR" dirty="0"/>
                  <a:t>: Al menos uno de los tratamientos tiene una media distinta del resto de grupos.</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89666" y="5619588"/>
                <a:ext cx="8348134" cy="923330"/>
              </a:xfrm>
              <a:prstGeom prst="rect">
                <a:avLst/>
              </a:prstGeom>
              <a:blipFill rotWithShape="0">
                <a:blip r:embed="rId4"/>
                <a:stretch>
                  <a:fillRect b="-5298"/>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9599942" y="1170005"/>
            <a:ext cx="1932909" cy="1310728"/>
          </a:xfrm>
          <a:prstGeom prst="rect">
            <a:avLst/>
          </a:prstGeom>
        </p:spPr>
      </p:pic>
    </p:spTree>
    <p:extLst>
      <p:ext uri="{BB962C8B-B14F-4D97-AF65-F5344CB8AC3E}">
        <p14:creationId xmlns:p14="http://schemas.microsoft.com/office/powerpoint/2010/main" val="218389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5496" y="534986"/>
            <a:ext cx="3190875" cy="1066800"/>
          </a:xfrm>
          <a:prstGeom prst="rect">
            <a:avLst/>
          </a:prstGeom>
        </p:spPr>
      </p:pic>
      <p:pic>
        <p:nvPicPr>
          <p:cNvPr id="4" name="Picture 3"/>
          <p:cNvPicPr>
            <a:picLocks noChangeAspect="1"/>
          </p:cNvPicPr>
          <p:nvPr/>
        </p:nvPicPr>
        <p:blipFill>
          <a:blip r:embed="rId3"/>
          <a:stretch>
            <a:fillRect/>
          </a:stretch>
        </p:blipFill>
        <p:spPr>
          <a:xfrm>
            <a:off x="1215496" y="1868487"/>
            <a:ext cx="2857500" cy="695325"/>
          </a:xfrm>
          <a:prstGeom prst="rect">
            <a:avLst/>
          </a:prstGeom>
        </p:spPr>
      </p:pic>
      <p:pic>
        <p:nvPicPr>
          <p:cNvPr id="8" name="Picture 7"/>
          <p:cNvPicPr>
            <a:picLocks noChangeAspect="1"/>
          </p:cNvPicPr>
          <p:nvPr/>
        </p:nvPicPr>
        <p:blipFill>
          <a:blip r:embed="rId4"/>
          <a:stretch>
            <a:fillRect/>
          </a:stretch>
        </p:blipFill>
        <p:spPr>
          <a:xfrm>
            <a:off x="6747403" y="1782761"/>
            <a:ext cx="2562225" cy="1038225"/>
          </a:xfrm>
          <a:prstGeom prst="rect">
            <a:avLst/>
          </a:prstGeom>
        </p:spPr>
      </p:pic>
      <p:pic>
        <p:nvPicPr>
          <p:cNvPr id="9" name="Picture 8"/>
          <p:cNvPicPr>
            <a:picLocks noChangeAspect="1"/>
          </p:cNvPicPr>
          <p:nvPr/>
        </p:nvPicPr>
        <p:blipFill>
          <a:blip r:embed="rId5"/>
          <a:stretch>
            <a:fillRect/>
          </a:stretch>
        </p:blipFill>
        <p:spPr>
          <a:xfrm>
            <a:off x="6747403" y="534986"/>
            <a:ext cx="2647950" cy="952500"/>
          </a:xfrm>
          <a:prstGeom prst="rect">
            <a:avLst/>
          </a:prstGeom>
        </p:spPr>
      </p:pic>
      <p:pic>
        <p:nvPicPr>
          <p:cNvPr id="2" name="Picture 1"/>
          <p:cNvPicPr>
            <a:picLocks noChangeAspect="1"/>
          </p:cNvPicPr>
          <p:nvPr/>
        </p:nvPicPr>
        <p:blipFill>
          <a:blip r:embed="rId6"/>
          <a:stretch>
            <a:fillRect/>
          </a:stretch>
        </p:blipFill>
        <p:spPr>
          <a:xfrm>
            <a:off x="1851554" y="3350153"/>
            <a:ext cx="8201025" cy="2867025"/>
          </a:xfrm>
          <a:prstGeom prst="rect">
            <a:avLst/>
          </a:prstGeom>
        </p:spPr>
      </p:pic>
    </p:spTree>
    <p:extLst>
      <p:ext uri="{BB962C8B-B14F-4D97-AF65-F5344CB8AC3E}">
        <p14:creationId xmlns:p14="http://schemas.microsoft.com/office/powerpoint/2010/main" val="420825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8605" y="365018"/>
            <a:ext cx="8010525" cy="4419600"/>
          </a:xfrm>
          <a:prstGeom prst="rect">
            <a:avLst/>
          </a:prstGeom>
        </p:spPr>
      </p:pic>
      <p:pic>
        <p:nvPicPr>
          <p:cNvPr id="4" name="Picture 3"/>
          <p:cNvPicPr>
            <a:picLocks noChangeAspect="1"/>
          </p:cNvPicPr>
          <p:nvPr/>
        </p:nvPicPr>
        <p:blipFill>
          <a:blip r:embed="rId3"/>
          <a:stretch>
            <a:fillRect/>
          </a:stretch>
        </p:blipFill>
        <p:spPr>
          <a:xfrm>
            <a:off x="9277880" y="365018"/>
            <a:ext cx="2397653" cy="1499235"/>
          </a:xfrm>
          <a:prstGeom prst="rect">
            <a:avLst/>
          </a:prstGeom>
        </p:spPr>
      </p:pic>
    </p:spTree>
    <p:extLst>
      <p:ext uri="{BB962C8B-B14F-4D97-AF65-F5344CB8AC3E}">
        <p14:creationId xmlns:p14="http://schemas.microsoft.com/office/powerpoint/2010/main" val="421906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523953-F9C0-4B8D-84CA-6982256E8BE6}"/>
              </a:ext>
            </a:extLst>
          </p:cNvPr>
          <p:cNvPicPr>
            <a:picLocks noChangeAspect="1"/>
          </p:cNvPicPr>
          <p:nvPr/>
        </p:nvPicPr>
        <p:blipFill>
          <a:blip r:embed="rId2"/>
          <a:stretch>
            <a:fillRect/>
          </a:stretch>
        </p:blipFill>
        <p:spPr>
          <a:xfrm>
            <a:off x="1016690" y="747506"/>
            <a:ext cx="4095750" cy="2381250"/>
          </a:xfrm>
          <a:prstGeom prst="rect">
            <a:avLst/>
          </a:prstGeom>
        </p:spPr>
      </p:pic>
      <p:pic>
        <p:nvPicPr>
          <p:cNvPr id="3" name="Picture 2">
            <a:extLst>
              <a:ext uri="{FF2B5EF4-FFF2-40B4-BE49-F238E27FC236}">
                <a16:creationId xmlns:a16="http://schemas.microsoft.com/office/drawing/2014/main" id="{FE7BF00A-7FE2-4FE3-8979-61C9A97802F2}"/>
              </a:ext>
            </a:extLst>
          </p:cNvPr>
          <p:cNvPicPr>
            <a:picLocks noChangeAspect="1"/>
          </p:cNvPicPr>
          <p:nvPr/>
        </p:nvPicPr>
        <p:blipFill>
          <a:blip r:embed="rId3"/>
          <a:stretch>
            <a:fillRect/>
          </a:stretch>
        </p:blipFill>
        <p:spPr>
          <a:xfrm>
            <a:off x="6111638" y="747506"/>
            <a:ext cx="4205179" cy="2433226"/>
          </a:xfrm>
          <a:prstGeom prst="rect">
            <a:avLst/>
          </a:prstGeom>
        </p:spPr>
      </p:pic>
      <p:pic>
        <p:nvPicPr>
          <p:cNvPr id="7" name="Imagen 6">
            <a:extLst>
              <a:ext uri="{FF2B5EF4-FFF2-40B4-BE49-F238E27FC236}">
                <a16:creationId xmlns:a16="http://schemas.microsoft.com/office/drawing/2014/main" id="{D113F4A3-8412-425A-94CC-6953938113B3}"/>
              </a:ext>
            </a:extLst>
          </p:cNvPr>
          <p:cNvPicPr>
            <a:picLocks noChangeAspect="1"/>
          </p:cNvPicPr>
          <p:nvPr/>
        </p:nvPicPr>
        <p:blipFill>
          <a:blip r:embed="rId4"/>
          <a:stretch>
            <a:fillRect/>
          </a:stretch>
        </p:blipFill>
        <p:spPr>
          <a:xfrm>
            <a:off x="1016690" y="3180732"/>
            <a:ext cx="4771865" cy="1783208"/>
          </a:xfrm>
          <a:prstGeom prst="rect">
            <a:avLst/>
          </a:prstGeom>
        </p:spPr>
      </p:pic>
      <p:pic>
        <p:nvPicPr>
          <p:cNvPr id="9" name="Imagen 8">
            <a:extLst>
              <a:ext uri="{FF2B5EF4-FFF2-40B4-BE49-F238E27FC236}">
                <a16:creationId xmlns:a16="http://schemas.microsoft.com/office/drawing/2014/main" id="{B4FB17DB-CD90-4B94-BDF9-6F129691598D}"/>
              </a:ext>
            </a:extLst>
          </p:cNvPr>
          <p:cNvPicPr>
            <a:picLocks noChangeAspect="1"/>
          </p:cNvPicPr>
          <p:nvPr/>
        </p:nvPicPr>
        <p:blipFill>
          <a:blip r:embed="rId5"/>
          <a:stretch>
            <a:fillRect/>
          </a:stretch>
        </p:blipFill>
        <p:spPr>
          <a:xfrm>
            <a:off x="3402622" y="5097251"/>
            <a:ext cx="6513578" cy="1309328"/>
          </a:xfrm>
          <a:prstGeom prst="rect">
            <a:avLst/>
          </a:prstGeom>
        </p:spPr>
      </p:pic>
    </p:spTree>
    <p:extLst>
      <p:ext uri="{BB962C8B-B14F-4D97-AF65-F5344CB8AC3E}">
        <p14:creationId xmlns:p14="http://schemas.microsoft.com/office/powerpoint/2010/main" val="368609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4074" y="1191683"/>
            <a:ext cx="7943850" cy="4457700"/>
          </a:xfrm>
          <a:prstGeom prst="rect">
            <a:avLst/>
          </a:prstGeom>
        </p:spPr>
      </p:pic>
      <p:pic>
        <p:nvPicPr>
          <p:cNvPr id="3" name="Picture 2"/>
          <p:cNvPicPr>
            <a:picLocks noChangeAspect="1"/>
          </p:cNvPicPr>
          <p:nvPr/>
        </p:nvPicPr>
        <p:blipFill>
          <a:blip r:embed="rId3"/>
          <a:stretch>
            <a:fillRect/>
          </a:stretch>
        </p:blipFill>
        <p:spPr>
          <a:xfrm>
            <a:off x="9132265" y="2226733"/>
            <a:ext cx="1871319" cy="1729845"/>
          </a:xfrm>
          <a:prstGeom prst="rect">
            <a:avLst/>
          </a:prstGeom>
        </p:spPr>
      </p:pic>
    </p:spTree>
    <p:extLst>
      <p:ext uri="{BB962C8B-B14F-4D97-AF65-F5344CB8AC3E}">
        <p14:creationId xmlns:p14="http://schemas.microsoft.com/office/powerpoint/2010/main" val="223767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7050" y="985837"/>
            <a:ext cx="6057900" cy="4886325"/>
          </a:xfrm>
          <a:prstGeom prst="rect">
            <a:avLst/>
          </a:prstGeom>
        </p:spPr>
      </p:pic>
    </p:spTree>
    <p:extLst>
      <p:ext uri="{BB962C8B-B14F-4D97-AF65-F5344CB8AC3E}">
        <p14:creationId xmlns:p14="http://schemas.microsoft.com/office/powerpoint/2010/main" val="398051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7766" y="613304"/>
            <a:ext cx="8001000" cy="1381125"/>
          </a:xfrm>
          <a:prstGeom prst="rect">
            <a:avLst/>
          </a:prstGeom>
        </p:spPr>
      </p:pic>
      <p:pic>
        <p:nvPicPr>
          <p:cNvPr id="3" name="Picture 2"/>
          <p:cNvPicPr>
            <a:picLocks noChangeAspect="1"/>
          </p:cNvPicPr>
          <p:nvPr/>
        </p:nvPicPr>
        <p:blipFill>
          <a:blip r:embed="rId3"/>
          <a:stretch>
            <a:fillRect/>
          </a:stretch>
        </p:blipFill>
        <p:spPr>
          <a:xfrm>
            <a:off x="2510366" y="2203978"/>
            <a:ext cx="5743575" cy="1704975"/>
          </a:xfrm>
          <a:prstGeom prst="rect">
            <a:avLst/>
          </a:prstGeom>
        </p:spPr>
      </p:pic>
      <p:pic>
        <p:nvPicPr>
          <p:cNvPr id="4" name="Picture 3"/>
          <p:cNvPicPr>
            <a:picLocks noChangeAspect="1"/>
          </p:cNvPicPr>
          <p:nvPr/>
        </p:nvPicPr>
        <p:blipFill>
          <a:blip r:embed="rId4"/>
          <a:stretch>
            <a:fillRect/>
          </a:stretch>
        </p:blipFill>
        <p:spPr>
          <a:xfrm>
            <a:off x="1059920" y="4329112"/>
            <a:ext cx="7515225" cy="1857375"/>
          </a:xfrm>
          <a:prstGeom prst="rect">
            <a:avLst/>
          </a:prstGeom>
        </p:spPr>
      </p:pic>
      <p:pic>
        <p:nvPicPr>
          <p:cNvPr id="5" name="Picture 4"/>
          <p:cNvPicPr>
            <a:picLocks noChangeAspect="1"/>
          </p:cNvPicPr>
          <p:nvPr/>
        </p:nvPicPr>
        <p:blipFill>
          <a:blip r:embed="rId5"/>
          <a:stretch>
            <a:fillRect/>
          </a:stretch>
        </p:blipFill>
        <p:spPr>
          <a:xfrm>
            <a:off x="9067270" y="1820332"/>
            <a:ext cx="2014683" cy="2193925"/>
          </a:xfrm>
          <a:prstGeom prst="rect">
            <a:avLst/>
          </a:prstGeom>
        </p:spPr>
      </p:pic>
    </p:spTree>
    <p:extLst>
      <p:ext uri="{BB962C8B-B14F-4D97-AF65-F5344CB8AC3E}">
        <p14:creationId xmlns:p14="http://schemas.microsoft.com/office/powerpoint/2010/main" val="255906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82798885"/>
              </p:ext>
            </p:extLst>
          </p:nvPr>
        </p:nvGraphicFramePr>
        <p:xfrm>
          <a:off x="1913467" y="558545"/>
          <a:ext cx="6876521" cy="4716718"/>
        </p:xfrm>
        <a:graphic>
          <a:graphicData uri="http://schemas.openxmlformats.org/presentationml/2006/ole">
            <mc:AlternateContent xmlns:mc="http://schemas.openxmlformats.org/markup-compatibility/2006">
              <mc:Choice xmlns:v="urn:schemas-microsoft-com:vml" Requires="v">
                <p:oleObj name="Worksheet" r:id="rId2" imgW="5387274" imgH="3695934" progId="Excel.Sheet.12">
                  <p:embed/>
                </p:oleObj>
              </mc:Choice>
              <mc:Fallback>
                <p:oleObj name="Worksheet" r:id="rId2" imgW="5387274" imgH="3695934" progId="Excel.Sheet.12">
                  <p:embed/>
                  <p:pic>
                    <p:nvPicPr>
                      <p:cNvPr id="0" name=""/>
                      <p:cNvPicPr/>
                      <p:nvPr/>
                    </p:nvPicPr>
                    <p:blipFill>
                      <a:blip r:embed="rId3"/>
                      <a:stretch>
                        <a:fillRect/>
                      </a:stretch>
                    </p:blipFill>
                    <p:spPr>
                      <a:xfrm>
                        <a:off x="1913467" y="558545"/>
                        <a:ext cx="6876521" cy="4716718"/>
                      </a:xfrm>
                      <a:prstGeom prst="rect">
                        <a:avLst/>
                      </a:prstGeom>
                    </p:spPr>
                  </p:pic>
                </p:oleObj>
              </mc:Fallback>
            </mc:AlternateContent>
          </a:graphicData>
        </a:graphic>
      </p:graphicFrame>
    </p:spTree>
    <p:extLst>
      <p:ext uri="{BB962C8B-B14F-4D97-AF65-F5344CB8AC3E}">
        <p14:creationId xmlns:p14="http://schemas.microsoft.com/office/powerpoint/2010/main" val="3930802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3166EE-9C93-46AF-95D6-17F322631D78}"/>
              </a:ext>
            </a:extLst>
          </p:cNvPr>
          <p:cNvPicPr>
            <a:picLocks noChangeAspect="1"/>
          </p:cNvPicPr>
          <p:nvPr/>
        </p:nvPicPr>
        <p:blipFill>
          <a:blip r:embed="rId2"/>
          <a:stretch>
            <a:fillRect/>
          </a:stretch>
        </p:blipFill>
        <p:spPr>
          <a:xfrm>
            <a:off x="6018351" y="857250"/>
            <a:ext cx="5343525" cy="5143500"/>
          </a:xfrm>
          <a:prstGeom prst="rect">
            <a:avLst/>
          </a:prstGeom>
        </p:spPr>
      </p:pic>
      <p:pic>
        <p:nvPicPr>
          <p:cNvPr id="3" name="Picture 2">
            <a:extLst>
              <a:ext uri="{FF2B5EF4-FFF2-40B4-BE49-F238E27FC236}">
                <a16:creationId xmlns:a16="http://schemas.microsoft.com/office/drawing/2014/main" id="{D487E8F2-E472-4578-A48B-8721992F1E03}"/>
              </a:ext>
            </a:extLst>
          </p:cNvPr>
          <p:cNvPicPr>
            <a:picLocks noChangeAspect="1"/>
          </p:cNvPicPr>
          <p:nvPr/>
        </p:nvPicPr>
        <p:blipFill>
          <a:blip r:embed="rId3"/>
          <a:stretch>
            <a:fillRect/>
          </a:stretch>
        </p:blipFill>
        <p:spPr>
          <a:xfrm>
            <a:off x="578332" y="846275"/>
            <a:ext cx="5191125" cy="5324475"/>
          </a:xfrm>
          <a:prstGeom prst="rect">
            <a:avLst/>
          </a:prstGeom>
        </p:spPr>
      </p:pic>
    </p:spTree>
    <p:extLst>
      <p:ext uri="{BB962C8B-B14F-4D97-AF65-F5344CB8AC3E}">
        <p14:creationId xmlns:p14="http://schemas.microsoft.com/office/powerpoint/2010/main" val="321630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E4492C-6E0D-4264-BBD1-ECDDA5B69899}"/>
              </a:ext>
            </a:extLst>
          </p:cNvPr>
          <p:cNvPicPr>
            <a:picLocks noChangeAspect="1"/>
          </p:cNvPicPr>
          <p:nvPr/>
        </p:nvPicPr>
        <p:blipFill>
          <a:blip r:embed="rId2"/>
          <a:stretch>
            <a:fillRect/>
          </a:stretch>
        </p:blipFill>
        <p:spPr>
          <a:xfrm>
            <a:off x="1130589" y="1159255"/>
            <a:ext cx="4235738" cy="5337030"/>
          </a:xfrm>
          <a:prstGeom prst="rect">
            <a:avLst/>
          </a:prstGeom>
        </p:spPr>
      </p:pic>
      <p:sp>
        <p:nvSpPr>
          <p:cNvPr id="4" name="CuadroTexto 3">
            <a:extLst>
              <a:ext uri="{FF2B5EF4-FFF2-40B4-BE49-F238E27FC236}">
                <a16:creationId xmlns:a16="http://schemas.microsoft.com/office/drawing/2014/main" id="{EA37E7F3-9AEF-4CD2-8E37-D0B04F1813EF}"/>
              </a:ext>
            </a:extLst>
          </p:cNvPr>
          <p:cNvSpPr txBox="1"/>
          <p:nvPr/>
        </p:nvSpPr>
        <p:spPr>
          <a:xfrm>
            <a:off x="1130589" y="593870"/>
            <a:ext cx="9378804" cy="400110"/>
          </a:xfrm>
          <a:prstGeom prst="rect">
            <a:avLst/>
          </a:prstGeom>
          <a:noFill/>
        </p:spPr>
        <p:txBody>
          <a:bodyPr wrap="square" rtlCol="0">
            <a:spAutoFit/>
          </a:bodyPr>
          <a:lstStyle/>
          <a:p>
            <a:pPr algn="ctr"/>
            <a:r>
              <a:rPr lang="es-CR" sz="2000" b="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ANALISIS DE VARIACION CON INTERACCIÓN</a:t>
            </a:r>
            <a:endParaRPr lang="en-US" sz="2000" b="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endParaRPr>
          </a:p>
        </p:txBody>
      </p:sp>
      <p:pic>
        <p:nvPicPr>
          <p:cNvPr id="5" name="Imagen 4">
            <a:extLst>
              <a:ext uri="{FF2B5EF4-FFF2-40B4-BE49-F238E27FC236}">
                <a16:creationId xmlns:a16="http://schemas.microsoft.com/office/drawing/2014/main" id="{2D4030EA-9DE4-4C83-A514-DBC679E7487B}"/>
              </a:ext>
            </a:extLst>
          </p:cNvPr>
          <p:cNvPicPr>
            <a:picLocks noChangeAspect="1"/>
          </p:cNvPicPr>
          <p:nvPr/>
        </p:nvPicPr>
        <p:blipFill>
          <a:blip r:embed="rId3"/>
          <a:stretch>
            <a:fillRect/>
          </a:stretch>
        </p:blipFill>
        <p:spPr>
          <a:xfrm>
            <a:off x="5625523" y="1316274"/>
            <a:ext cx="5853258" cy="4548818"/>
          </a:xfrm>
          <a:prstGeom prst="rect">
            <a:avLst/>
          </a:prstGeom>
        </p:spPr>
      </p:pic>
    </p:spTree>
    <p:extLst>
      <p:ext uri="{BB962C8B-B14F-4D97-AF65-F5344CB8AC3E}">
        <p14:creationId xmlns:p14="http://schemas.microsoft.com/office/powerpoint/2010/main" val="387580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8F005E7-EBD8-4A8F-933C-CB5BEA387F9C}"/>
              </a:ext>
            </a:extLst>
          </p:cNvPr>
          <p:cNvPicPr>
            <a:picLocks noChangeAspect="1"/>
          </p:cNvPicPr>
          <p:nvPr/>
        </p:nvPicPr>
        <p:blipFill>
          <a:blip r:embed="rId2"/>
          <a:stretch>
            <a:fillRect/>
          </a:stretch>
        </p:blipFill>
        <p:spPr>
          <a:xfrm>
            <a:off x="6482646" y="4744210"/>
            <a:ext cx="3224771" cy="1757500"/>
          </a:xfrm>
          <a:prstGeom prst="rect">
            <a:avLst/>
          </a:prstGeom>
          <a:ln>
            <a:solidFill>
              <a:schemeClr val="accent1">
                <a:lumMod val="75000"/>
              </a:schemeClr>
            </a:solidFill>
          </a:ln>
        </p:spPr>
      </p:pic>
      <p:pic>
        <p:nvPicPr>
          <p:cNvPr id="3" name="Imagen 2">
            <a:extLst>
              <a:ext uri="{FF2B5EF4-FFF2-40B4-BE49-F238E27FC236}">
                <a16:creationId xmlns:a16="http://schemas.microsoft.com/office/drawing/2014/main" id="{23427862-132F-4499-B2F5-00734643DD7A}"/>
              </a:ext>
            </a:extLst>
          </p:cNvPr>
          <p:cNvPicPr>
            <a:picLocks noChangeAspect="1"/>
          </p:cNvPicPr>
          <p:nvPr/>
        </p:nvPicPr>
        <p:blipFill>
          <a:blip r:embed="rId3"/>
          <a:stretch>
            <a:fillRect/>
          </a:stretch>
        </p:blipFill>
        <p:spPr>
          <a:xfrm>
            <a:off x="460231" y="216189"/>
            <a:ext cx="2822778" cy="3212811"/>
          </a:xfrm>
          <a:prstGeom prst="rect">
            <a:avLst/>
          </a:prstGeom>
        </p:spPr>
      </p:pic>
      <p:pic>
        <p:nvPicPr>
          <p:cNvPr id="4" name="Imagen 3">
            <a:extLst>
              <a:ext uri="{FF2B5EF4-FFF2-40B4-BE49-F238E27FC236}">
                <a16:creationId xmlns:a16="http://schemas.microsoft.com/office/drawing/2014/main" id="{F773DE28-79E2-47E6-9F78-41FB303FFB3B}"/>
              </a:ext>
            </a:extLst>
          </p:cNvPr>
          <p:cNvPicPr>
            <a:picLocks noChangeAspect="1"/>
          </p:cNvPicPr>
          <p:nvPr/>
        </p:nvPicPr>
        <p:blipFill>
          <a:blip r:embed="rId4"/>
          <a:stretch>
            <a:fillRect/>
          </a:stretch>
        </p:blipFill>
        <p:spPr>
          <a:xfrm>
            <a:off x="531452" y="3742576"/>
            <a:ext cx="4201824" cy="1001634"/>
          </a:xfrm>
          <a:prstGeom prst="rect">
            <a:avLst/>
          </a:prstGeom>
        </p:spPr>
      </p:pic>
      <p:pic>
        <p:nvPicPr>
          <p:cNvPr id="6" name="Imagen 5">
            <a:extLst>
              <a:ext uri="{FF2B5EF4-FFF2-40B4-BE49-F238E27FC236}">
                <a16:creationId xmlns:a16="http://schemas.microsoft.com/office/drawing/2014/main" id="{73D2B121-56B2-4671-9376-C84684490D43}"/>
              </a:ext>
            </a:extLst>
          </p:cNvPr>
          <p:cNvPicPr>
            <a:picLocks noChangeAspect="1"/>
          </p:cNvPicPr>
          <p:nvPr/>
        </p:nvPicPr>
        <p:blipFill>
          <a:blip r:embed="rId5"/>
          <a:stretch>
            <a:fillRect/>
          </a:stretch>
        </p:blipFill>
        <p:spPr>
          <a:xfrm>
            <a:off x="531452" y="6178047"/>
            <a:ext cx="3694113" cy="419660"/>
          </a:xfrm>
          <a:prstGeom prst="rect">
            <a:avLst/>
          </a:prstGeom>
        </p:spPr>
      </p:pic>
      <p:pic>
        <p:nvPicPr>
          <p:cNvPr id="7" name="Imagen 6">
            <a:extLst>
              <a:ext uri="{FF2B5EF4-FFF2-40B4-BE49-F238E27FC236}">
                <a16:creationId xmlns:a16="http://schemas.microsoft.com/office/drawing/2014/main" id="{1B6E294D-EE2E-47A7-843D-B78234857B8A}"/>
              </a:ext>
            </a:extLst>
          </p:cNvPr>
          <p:cNvPicPr>
            <a:picLocks noChangeAspect="1"/>
          </p:cNvPicPr>
          <p:nvPr/>
        </p:nvPicPr>
        <p:blipFill>
          <a:blip r:embed="rId6"/>
          <a:stretch>
            <a:fillRect/>
          </a:stretch>
        </p:blipFill>
        <p:spPr>
          <a:xfrm>
            <a:off x="531452" y="4890543"/>
            <a:ext cx="3539115" cy="1166951"/>
          </a:xfrm>
          <a:prstGeom prst="rect">
            <a:avLst/>
          </a:prstGeom>
        </p:spPr>
      </p:pic>
      <p:sp>
        <p:nvSpPr>
          <p:cNvPr id="9" name="CuadroTexto 8">
            <a:extLst>
              <a:ext uri="{FF2B5EF4-FFF2-40B4-BE49-F238E27FC236}">
                <a16:creationId xmlns:a16="http://schemas.microsoft.com/office/drawing/2014/main" id="{3386E5E0-3B93-4C22-BA49-940FBA5AB997}"/>
              </a:ext>
            </a:extLst>
          </p:cNvPr>
          <p:cNvSpPr txBox="1"/>
          <p:nvPr/>
        </p:nvSpPr>
        <p:spPr>
          <a:xfrm>
            <a:off x="6096000" y="600844"/>
            <a:ext cx="4413393" cy="400110"/>
          </a:xfrm>
          <a:prstGeom prst="rect">
            <a:avLst/>
          </a:prstGeom>
          <a:noFill/>
        </p:spPr>
        <p:txBody>
          <a:bodyPr wrap="square" rtlCol="0">
            <a:spAutoFit/>
          </a:bodyPr>
          <a:lstStyle/>
          <a:p>
            <a:pPr algn="ctr"/>
            <a:r>
              <a:rPr lang="es-CR" sz="2000"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ANDEVA</a:t>
            </a:r>
            <a:endParaRPr lang="en-US" sz="2000"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endParaRPr>
          </a:p>
        </p:txBody>
      </p:sp>
      <p:pic>
        <p:nvPicPr>
          <p:cNvPr id="10" name="Imagen 9">
            <a:extLst>
              <a:ext uri="{FF2B5EF4-FFF2-40B4-BE49-F238E27FC236}">
                <a16:creationId xmlns:a16="http://schemas.microsoft.com/office/drawing/2014/main" id="{CA54F56E-98F0-4097-8827-A1275B1E899B}"/>
              </a:ext>
            </a:extLst>
          </p:cNvPr>
          <p:cNvPicPr>
            <a:picLocks noChangeAspect="1"/>
          </p:cNvPicPr>
          <p:nvPr/>
        </p:nvPicPr>
        <p:blipFill>
          <a:blip r:embed="rId7"/>
          <a:stretch>
            <a:fillRect/>
          </a:stretch>
        </p:blipFill>
        <p:spPr>
          <a:xfrm>
            <a:off x="5629556" y="1089891"/>
            <a:ext cx="5389426" cy="3500441"/>
          </a:xfrm>
          <a:prstGeom prst="rect">
            <a:avLst/>
          </a:prstGeom>
        </p:spPr>
      </p:pic>
    </p:spTree>
    <p:extLst>
      <p:ext uri="{BB962C8B-B14F-4D97-AF65-F5344CB8AC3E}">
        <p14:creationId xmlns:p14="http://schemas.microsoft.com/office/powerpoint/2010/main" val="90888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1617" y="1202267"/>
            <a:ext cx="8390545" cy="3888845"/>
          </a:xfrm>
          <a:prstGeom prst="rect">
            <a:avLst/>
          </a:prstGeom>
        </p:spPr>
      </p:pic>
    </p:spTree>
    <p:extLst>
      <p:ext uri="{BB962C8B-B14F-4D97-AF65-F5344CB8AC3E}">
        <p14:creationId xmlns:p14="http://schemas.microsoft.com/office/powerpoint/2010/main" val="303207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C20214-C770-4B4B-80F5-CD4BBE292244}"/>
              </a:ext>
            </a:extLst>
          </p:cNvPr>
          <p:cNvPicPr>
            <a:picLocks noChangeAspect="1"/>
          </p:cNvPicPr>
          <p:nvPr/>
        </p:nvPicPr>
        <p:blipFill>
          <a:blip r:embed="rId2"/>
          <a:stretch>
            <a:fillRect/>
          </a:stretch>
        </p:blipFill>
        <p:spPr>
          <a:xfrm>
            <a:off x="677430" y="711489"/>
            <a:ext cx="4569547" cy="3077292"/>
          </a:xfrm>
          <a:prstGeom prst="rect">
            <a:avLst/>
          </a:prstGeom>
        </p:spPr>
      </p:pic>
      <p:pic>
        <p:nvPicPr>
          <p:cNvPr id="5" name="Imagen 4">
            <a:extLst>
              <a:ext uri="{FF2B5EF4-FFF2-40B4-BE49-F238E27FC236}">
                <a16:creationId xmlns:a16="http://schemas.microsoft.com/office/drawing/2014/main" id="{2A40DCE7-DC55-4588-89D2-B0EE40FEA94C}"/>
              </a:ext>
            </a:extLst>
          </p:cNvPr>
          <p:cNvPicPr>
            <a:picLocks noChangeAspect="1"/>
          </p:cNvPicPr>
          <p:nvPr/>
        </p:nvPicPr>
        <p:blipFill>
          <a:blip r:embed="rId3"/>
          <a:stretch>
            <a:fillRect/>
          </a:stretch>
        </p:blipFill>
        <p:spPr>
          <a:xfrm>
            <a:off x="7026996" y="711489"/>
            <a:ext cx="3476625" cy="2943225"/>
          </a:xfrm>
          <a:prstGeom prst="rect">
            <a:avLst/>
          </a:prstGeom>
        </p:spPr>
      </p:pic>
      <p:pic>
        <p:nvPicPr>
          <p:cNvPr id="6" name="Imagen 5">
            <a:extLst>
              <a:ext uri="{FF2B5EF4-FFF2-40B4-BE49-F238E27FC236}">
                <a16:creationId xmlns:a16="http://schemas.microsoft.com/office/drawing/2014/main" id="{40254B2D-BC55-4C80-99B5-964D197CF4A7}"/>
              </a:ext>
            </a:extLst>
          </p:cNvPr>
          <p:cNvPicPr>
            <a:picLocks noChangeAspect="1"/>
          </p:cNvPicPr>
          <p:nvPr/>
        </p:nvPicPr>
        <p:blipFill>
          <a:blip r:embed="rId4"/>
          <a:stretch>
            <a:fillRect/>
          </a:stretch>
        </p:blipFill>
        <p:spPr>
          <a:xfrm>
            <a:off x="3624119" y="4060391"/>
            <a:ext cx="4648200" cy="2524125"/>
          </a:xfrm>
          <a:prstGeom prst="rect">
            <a:avLst/>
          </a:prstGeom>
        </p:spPr>
      </p:pic>
    </p:spTree>
    <p:extLst>
      <p:ext uri="{BB962C8B-B14F-4D97-AF65-F5344CB8AC3E}">
        <p14:creationId xmlns:p14="http://schemas.microsoft.com/office/powerpoint/2010/main" val="350829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C9B6C02-9378-43E8-9CB7-3209B54912BF}"/>
              </a:ext>
            </a:extLst>
          </p:cNvPr>
          <p:cNvPicPr>
            <a:picLocks noChangeAspect="1"/>
          </p:cNvPicPr>
          <p:nvPr/>
        </p:nvPicPr>
        <p:blipFill>
          <a:blip r:embed="rId2"/>
          <a:stretch>
            <a:fillRect/>
          </a:stretch>
        </p:blipFill>
        <p:spPr>
          <a:xfrm>
            <a:off x="588674" y="497466"/>
            <a:ext cx="5912861" cy="5432280"/>
          </a:xfrm>
          <a:prstGeom prst="rect">
            <a:avLst/>
          </a:prstGeom>
        </p:spPr>
      </p:pic>
      <p:pic>
        <p:nvPicPr>
          <p:cNvPr id="5" name="Imagen 4">
            <a:extLst>
              <a:ext uri="{FF2B5EF4-FFF2-40B4-BE49-F238E27FC236}">
                <a16:creationId xmlns:a16="http://schemas.microsoft.com/office/drawing/2014/main" id="{FF4916BE-FAAC-4FA1-A429-BF88E2C3D654}"/>
              </a:ext>
            </a:extLst>
          </p:cNvPr>
          <p:cNvPicPr>
            <a:picLocks noChangeAspect="1"/>
          </p:cNvPicPr>
          <p:nvPr/>
        </p:nvPicPr>
        <p:blipFill>
          <a:blip r:embed="rId3"/>
          <a:stretch>
            <a:fillRect/>
          </a:stretch>
        </p:blipFill>
        <p:spPr>
          <a:xfrm>
            <a:off x="7659976" y="756084"/>
            <a:ext cx="3943350" cy="4029075"/>
          </a:xfrm>
          <a:prstGeom prst="rect">
            <a:avLst/>
          </a:prstGeom>
        </p:spPr>
      </p:pic>
      <p:pic>
        <p:nvPicPr>
          <p:cNvPr id="6" name="Imagen 5">
            <a:extLst>
              <a:ext uri="{FF2B5EF4-FFF2-40B4-BE49-F238E27FC236}">
                <a16:creationId xmlns:a16="http://schemas.microsoft.com/office/drawing/2014/main" id="{F52BF231-3ED6-4053-A3F0-2630AFAB494D}"/>
              </a:ext>
            </a:extLst>
          </p:cNvPr>
          <p:cNvPicPr>
            <a:picLocks noChangeAspect="1"/>
          </p:cNvPicPr>
          <p:nvPr/>
        </p:nvPicPr>
        <p:blipFill>
          <a:blip r:embed="rId4"/>
          <a:stretch>
            <a:fillRect/>
          </a:stretch>
        </p:blipFill>
        <p:spPr>
          <a:xfrm>
            <a:off x="7814396" y="5081515"/>
            <a:ext cx="1495425" cy="1038225"/>
          </a:xfrm>
          <a:prstGeom prst="rect">
            <a:avLst/>
          </a:prstGeom>
        </p:spPr>
      </p:pic>
    </p:spTree>
    <p:extLst>
      <p:ext uri="{BB962C8B-B14F-4D97-AF65-F5344CB8AC3E}">
        <p14:creationId xmlns:p14="http://schemas.microsoft.com/office/powerpoint/2010/main" val="1238556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8466" y="573618"/>
                <a:ext cx="7357533" cy="1295163"/>
              </a:xfrm>
              <a:prstGeom prst="rect">
                <a:avLst/>
              </a:prstGeom>
            </p:spPr>
            <p:txBody>
              <a:bodyPr wrap="square">
                <a:spAutoFit/>
              </a:bodyPr>
              <a:lstStyle/>
              <a:p>
                <a:pPr lvl="0" algn="just">
                  <a:lnSpc>
                    <a:spcPct val="150000"/>
                  </a:lnSpc>
                  <a:spcAft>
                    <a:spcPts val="0"/>
                  </a:spcAft>
                </a:pPr>
                <a:r>
                  <a:rPr lang="es-ES" dirty="0">
                    <a:ea typeface="Times New Roman" panose="02020603050405020304" pitchFamily="18" charset="0"/>
                    <a:cs typeface="TimesNewRoman"/>
                  </a:rPr>
                  <a:t>Se analiza el efecto de tres venenos y cuatro antídotos en el tiempo de supervivencia de unas ratas. Pruebe si existen diferencias significativas promedios entre los tipos de venenos y antídotos.  Use </a:t>
                </a:r>
                <a14:m>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𝛼</m:t>
                    </m:r>
                    <m:r>
                      <a:rPr lang="es-ES" i="1">
                        <a:effectLst/>
                        <a:latin typeface="Cambria Math" panose="02040503050406030204" pitchFamily="18" charset="0"/>
                        <a:ea typeface="Calibri" panose="020F0502020204030204" pitchFamily="34" charset="0"/>
                        <a:cs typeface="Times New Roman" panose="02020603050405020304" pitchFamily="18" charset="0"/>
                      </a:rPr>
                      <m:t>=0,05</m:t>
                    </m:r>
                  </m:oMath>
                </a14:m>
                <a:endParaRPr lang="en-US" dirty="0">
                  <a:effectLst/>
                  <a:ea typeface="Calibri" panose="020F0502020204030204" pitchFamily="34" charset="0"/>
                  <a:cs typeface="TimesNew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1278466" y="573618"/>
                <a:ext cx="7357533" cy="1295163"/>
              </a:xfrm>
              <a:prstGeom prst="rect">
                <a:avLst/>
              </a:prstGeom>
              <a:blipFill rotWithShape="0">
                <a:blip r:embed="rId2"/>
                <a:stretch>
                  <a:fillRect l="-746" r="-663" b="-6573"/>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9241366" y="657107"/>
            <a:ext cx="2557215" cy="1128183"/>
          </a:xfrm>
          <a:prstGeom prst="rect">
            <a:avLst/>
          </a:prstGeom>
        </p:spPr>
      </p:pic>
      <p:pic>
        <p:nvPicPr>
          <p:cNvPr id="7" name="Picture 6"/>
          <p:cNvPicPr>
            <a:picLocks noChangeAspect="1"/>
          </p:cNvPicPr>
          <p:nvPr/>
        </p:nvPicPr>
        <p:blipFill>
          <a:blip r:embed="rId4"/>
          <a:stretch>
            <a:fillRect/>
          </a:stretch>
        </p:blipFill>
        <p:spPr>
          <a:xfrm>
            <a:off x="3384550" y="2117196"/>
            <a:ext cx="4914900" cy="3724275"/>
          </a:xfrm>
          <a:prstGeom prst="rect">
            <a:avLst/>
          </a:prstGeom>
        </p:spPr>
      </p:pic>
      <p:pic>
        <p:nvPicPr>
          <p:cNvPr id="8" name="Picture 7"/>
          <p:cNvPicPr>
            <a:picLocks noChangeAspect="1"/>
          </p:cNvPicPr>
          <p:nvPr/>
        </p:nvPicPr>
        <p:blipFill>
          <a:blip r:embed="rId5"/>
          <a:stretch>
            <a:fillRect/>
          </a:stretch>
        </p:blipFill>
        <p:spPr>
          <a:xfrm>
            <a:off x="9706504" y="2117196"/>
            <a:ext cx="1076325" cy="1847850"/>
          </a:xfrm>
          <a:prstGeom prst="rect">
            <a:avLst/>
          </a:prstGeom>
        </p:spPr>
      </p:pic>
      <p:pic>
        <p:nvPicPr>
          <p:cNvPr id="9" name="Picture 8"/>
          <p:cNvPicPr>
            <a:picLocks noChangeAspect="1"/>
          </p:cNvPicPr>
          <p:nvPr/>
        </p:nvPicPr>
        <p:blipFill>
          <a:blip r:embed="rId6"/>
          <a:stretch>
            <a:fillRect/>
          </a:stretch>
        </p:blipFill>
        <p:spPr>
          <a:xfrm>
            <a:off x="9241366" y="4749800"/>
            <a:ext cx="1971040" cy="1253067"/>
          </a:xfrm>
          <a:prstGeom prst="rect">
            <a:avLst/>
          </a:prstGeom>
        </p:spPr>
      </p:pic>
    </p:spTree>
    <p:extLst>
      <p:ext uri="{BB962C8B-B14F-4D97-AF65-F5344CB8AC3E}">
        <p14:creationId xmlns:p14="http://schemas.microsoft.com/office/powerpoint/2010/main" val="3983219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17567" y="465665"/>
            <a:ext cx="2153513" cy="1418167"/>
          </a:xfrm>
          <a:prstGeom prst="rect">
            <a:avLst/>
          </a:prstGeom>
        </p:spPr>
      </p:pic>
      <p:pic>
        <p:nvPicPr>
          <p:cNvPr id="5" name="Picture 4"/>
          <p:cNvPicPr>
            <a:picLocks noChangeAspect="1"/>
          </p:cNvPicPr>
          <p:nvPr/>
        </p:nvPicPr>
        <p:blipFill>
          <a:blip r:embed="rId3"/>
          <a:stretch>
            <a:fillRect/>
          </a:stretch>
        </p:blipFill>
        <p:spPr>
          <a:xfrm>
            <a:off x="3657601" y="279399"/>
            <a:ext cx="3306266" cy="3959254"/>
          </a:xfrm>
          <a:prstGeom prst="rect">
            <a:avLst/>
          </a:prstGeom>
        </p:spPr>
      </p:pic>
      <p:pic>
        <p:nvPicPr>
          <p:cNvPr id="9" name="Picture 8"/>
          <p:cNvPicPr>
            <a:picLocks noChangeAspect="1"/>
          </p:cNvPicPr>
          <p:nvPr/>
        </p:nvPicPr>
        <p:blipFill>
          <a:blip r:embed="rId4"/>
          <a:stretch>
            <a:fillRect/>
          </a:stretch>
        </p:blipFill>
        <p:spPr>
          <a:xfrm>
            <a:off x="2103053" y="4516435"/>
            <a:ext cx="8027782" cy="1833565"/>
          </a:xfrm>
          <a:prstGeom prst="rect">
            <a:avLst/>
          </a:prstGeom>
        </p:spPr>
      </p:pic>
    </p:spTree>
    <p:extLst>
      <p:ext uri="{BB962C8B-B14F-4D97-AF65-F5344CB8AC3E}">
        <p14:creationId xmlns:p14="http://schemas.microsoft.com/office/powerpoint/2010/main" val="3043808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7024A-2EFB-4A71-BBB6-F3C4AFC2B8D8}"/>
              </a:ext>
            </a:extLst>
          </p:cNvPr>
          <p:cNvPicPr>
            <a:picLocks noChangeAspect="1"/>
          </p:cNvPicPr>
          <p:nvPr/>
        </p:nvPicPr>
        <p:blipFill>
          <a:blip r:embed="rId2"/>
          <a:stretch>
            <a:fillRect/>
          </a:stretch>
        </p:blipFill>
        <p:spPr>
          <a:xfrm>
            <a:off x="949394" y="610105"/>
            <a:ext cx="4858371" cy="5637789"/>
          </a:xfrm>
          <a:prstGeom prst="rect">
            <a:avLst/>
          </a:prstGeom>
        </p:spPr>
      </p:pic>
      <p:pic>
        <p:nvPicPr>
          <p:cNvPr id="3" name="Picture 2">
            <a:extLst>
              <a:ext uri="{FF2B5EF4-FFF2-40B4-BE49-F238E27FC236}">
                <a16:creationId xmlns:a16="http://schemas.microsoft.com/office/drawing/2014/main" id="{F8F68DAF-22EA-4D4B-B364-DA7F697C8E2E}"/>
              </a:ext>
            </a:extLst>
          </p:cNvPr>
          <p:cNvPicPr>
            <a:picLocks noChangeAspect="1"/>
          </p:cNvPicPr>
          <p:nvPr/>
        </p:nvPicPr>
        <p:blipFill>
          <a:blip r:embed="rId3"/>
          <a:stretch>
            <a:fillRect/>
          </a:stretch>
        </p:blipFill>
        <p:spPr>
          <a:xfrm>
            <a:off x="6171164" y="733424"/>
            <a:ext cx="5514975" cy="5391150"/>
          </a:xfrm>
          <a:prstGeom prst="rect">
            <a:avLst/>
          </a:prstGeom>
        </p:spPr>
      </p:pic>
    </p:spTree>
    <p:extLst>
      <p:ext uri="{BB962C8B-B14F-4D97-AF65-F5344CB8AC3E}">
        <p14:creationId xmlns:p14="http://schemas.microsoft.com/office/powerpoint/2010/main" val="2708619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5CA235-8201-49FC-9990-3BA88DB9B151}"/>
              </a:ext>
            </a:extLst>
          </p:cNvPr>
          <p:cNvPicPr>
            <a:picLocks noChangeAspect="1"/>
          </p:cNvPicPr>
          <p:nvPr/>
        </p:nvPicPr>
        <p:blipFill>
          <a:blip r:embed="rId2"/>
          <a:stretch>
            <a:fillRect/>
          </a:stretch>
        </p:blipFill>
        <p:spPr>
          <a:xfrm>
            <a:off x="1542473" y="493216"/>
            <a:ext cx="8636000" cy="5871567"/>
          </a:xfrm>
          <a:prstGeom prst="rect">
            <a:avLst/>
          </a:prstGeom>
        </p:spPr>
      </p:pic>
    </p:spTree>
    <p:extLst>
      <p:ext uri="{BB962C8B-B14F-4D97-AF65-F5344CB8AC3E}">
        <p14:creationId xmlns:p14="http://schemas.microsoft.com/office/powerpoint/2010/main" val="69207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470883"/>
            <a:ext cx="8856133" cy="410882"/>
          </a:xfrm>
          <a:prstGeom prst="rect">
            <a:avLst/>
          </a:prstGeom>
        </p:spPr>
        <p:txBody>
          <a:bodyPr wrap="square">
            <a:spAutoFit/>
          </a:bodyPr>
          <a:lstStyle/>
          <a:p>
            <a:pPr algn="just">
              <a:lnSpc>
                <a:spcPct val="115000"/>
              </a:lnSpc>
            </a:pPr>
            <a:r>
              <a:rPr lang="es-ES" b="1" dirty="0">
                <a:latin typeface="Times New Roman" panose="02020603050405020304" pitchFamily="18" charset="0"/>
                <a:ea typeface="Times New Roman" panose="02020603050405020304" pitchFamily="18" charset="0"/>
              </a:rPr>
              <a:t>El análisis de la </a:t>
            </a:r>
            <a:r>
              <a:rPr lang="es-ES" b="1" dirty="0">
                <a:ea typeface="Times New Roman" panose="02020603050405020304" pitchFamily="18" charset="0"/>
              </a:rPr>
              <a:t>varianza</a:t>
            </a:r>
            <a:r>
              <a:rPr lang="es-ES" b="1" dirty="0">
                <a:latin typeface="Times New Roman" panose="02020603050405020304" pitchFamily="18" charset="0"/>
                <a:ea typeface="Times New Roman" panose="02020603050405020304" pitchFamily="18" charset="0"/>
              </a:rPr>
              <a:t> requiere un conjunto de supuestos teóricos </a:t>
            </a: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46666" y="1440145"/>
            <a:ext cx="10049933" cy="390684"/>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es-CR" dirty="0"/>
              <a:t>La variable dependiente debe medirse al menos a nivel de intervalo.</a:t>
            </a:r>
            <a:endParaRPr lang="en-US" sz="2800" b="1" dirty="0">
              <a:latin typeface="Times New Roman" panose="02020603050405020304" pitchFamily="18" charset="0"/>
              <a:ea typeface="Times New Roman" panose="02020603050405020304" pitchFamily="18" charset="0"/>
            </a:endParaRPr>
          </a:p>
        </p:txBody>
      </p:sp>
      <p:sp>
        <p:nvSpPr>
          <p:cNvPr id="7" name="Rectangle 6"/>
          <p:cNvSpPr/>
          <p:nvPr/>
        </p:nvSpPr>
        <p:spPr>
          <a:xfrm>
            <a:off x="846666" y="2485479"/>
            <a:ext cx="7665432" cy="369332"/>
          </a:xfrm>
          <a:prstGeom prst="rect">
            <a:avLst/>
          </a:prstGeom>
        </p:spPr>
        <p:txBody>
          <a:bodyPr wrap="none">
            <a:spAutoFit/>
          </a:bodyPr>
          <a:lstStyle/>
          <a:p>
            <a:pPr marL="285750" indent="-285750">
              <a:buFont typeface="Arial" panose="020B0604020202020204" pitchFamily="34" charset="0"/>
              <a:buChar char="•"/>
            </a:pPr>
            <a:r>
              <a:rPr lang="en-US" dirty="0"/>
              <a:t>Las </a:t>
            </a:r>
            <a:r>
              <a:rPr lang="en-US" b="1" dirty="0"/>
              <a:t>K</a:t>
            </a:r>
            <a:r>
              <a:rPr lang="en-US" dirty="0"/>
              <a:t> </a:t>
            </a:r>
            <a:r>
              <a:rPr lang="es-CR" dirty="0"/>
              <a:t>muestras</a:t>
            </a:r>
            <a:r>
              <a:rPr lang="en-US" dirty="0"/>
              <a:t> </a:t>
            </a:r>
            <a:r>
              <a:rPr lang="es-CR" dirty="0"/>
              <a:t>sobre</a:t>
            </a:r>
            <a:r>
              <a:rPr lang="en-US" dirty="0"/>
              <a:t> </a:t>
            </a:r>
            <a:r>
              <a:rPr lang="es-CR" dirty="0"/>
              <a:t>las</a:t>
            </a:r>
            <a:r>
              <a:rPr lang="en-US" dirty="0"/>
              <a:t> </a:t>
            </a:r>
            <a:r>
              <a:rPr lang="es-CR" dirty="0"/>
              <a:t>que</a:t>
            </a:r>
            <a:r>
              <a:rPr lang="en-US" dirty="0"/>
              <a:t> se </a:t>
            </a:r>
            <a:r>
              <a:rPr lang="es-CR" dirty="0"/>
              <a:t>aplican</a:t>
            </a:r>
            <a:r>
              <a:rPr lang="en-US" dirty="0"/>
              <a:t> los </a:t>
            </a:r>
            <a:r>
              <a:rPr lang="es-CR" noProof="1"/>
              <a:t>tratamientos</a:t>
            </a:r>
            <a:r>
              <a:rPr lang="en-US" dirty="0"/>
              <a:t> son </a:t>
            </a:r>
            <a:r>
              <a:rPr lang="es-CR" dirty="0"/>
              <a:t>independientes</a:t>
            </a:r>
            <a:r>
              <a:rPr lang="en-US" dirty="0"/>
              <a:t>.</a:t>
            </a:r>
          </a:p>
        </p:txBody>
      </p:sp>
      <p:sp>
        <p:nvSpPr>
          <p:cNvPr id="8" name="Rectangle 7"/>
          <p:cNvSpPr/>
          <p:nvPr/>
        </p:nvSpPr>
        <p:spPr>
          <a:xfrm>
            <a:off x="846666" y="5257537"/>
            <a:ext cx="5100307" cy="369332"/>
          </a:xfrm>
          <a:prstGeom prst="rect">
            <a:avLst/>
          </a:prstGeom>
        </p:spPr>
        <p:txBody>
          <a:bodyPr wrap="none">
            <a:spAutoFit/>
          </a:bodyPr>
          <a:lstStyle/>
          <a:p>
            <a:pPr marL="285750" indent="-285750">
              <a:buFont typeface="Arial" panose="020B0604020202020204" pitchFamily="34" charset="0"/>
              <a:buChar char="•"/>
            </a:pPr>
            <a:r>
              <a:rPr lang="es-CR" dirty="0"/>
              <a:t>La distribución de los residuales debe ser normal.</a:t>
            </a:r>
            <a:endParaRPr lang="en-US" dirty="0"/>
          </a:p>
        </p:txBody>
      </p:sp>
      <p:sp>
        <p:nvSpPr>
          <p:cNvPr id="9" name="Rectangle 8"/>
          <p:cNvSpPr/>
          <p:nvPr/>
        </p:nvSpPr>
        <p:spPr>
          <a:xfrm>
            <a:off x="846666" y="4448770"/>
            <a:ext cx="6568593" cy="369332"/>
          </a:xfrm>
          <a:prstGeom prst="rect">
            <a:avLst/>
          </a:prstGeom>
        </p:spPr>
        <p:txBody>
          <a:bodyPr wrap="none">
            <a:spAutoFit/>
          </a:bodyPr>
          <a:lstStyle/>
          <a:p>
            <a:pPr marL="285750" lvl="0" indent="-285750">
              <a:buFont typeface="Arial" panose="020B0604020202020204" pitchFamily="34" charset="0"/>
              <a:buChar char="•"/>
            </a:pPr>
            <a:r>
              <a:rPr lang="en-US" dirty="0"/>
              <a:t>Las </a:t>
            </a:r>
            <a:r>
              <a:rPr lang="es-CR" dirty="0"/>
              <a:t>poblaciones</a:t>
            </a:r>
            <a:r>
              <a:rPr lang="en-US" dirty="0"/>
              <a:t> </a:t>
            </a:r>
            <a:r>
              <a:rPr lang="es-CR" dirty="0"/>
              <a:t>tienen todas igual varianza (homoscedasticidad</a:t>
            </a:r>
            <a:r>
              <a:rPr lang="en-US" dirty="0"/>
              <a:t>).</a:t>
            </a:r>
          </a:p>
        </p:txBody>
      </p:sp>
      <p:sp>
        <p:nvSpPr>
          <p:cNvPr id="13" name="Rectangle 12"/>
          <p:cNvSpPr/>
          <p:nvPr/>
        </p:nvSpPr>
        <p:spPr>
          <a:xfrm>
            <a:off x="846666" y="3363004"/>
            <a:ext cx="9330267" cy="64633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dirty="0"/>
              <a:t>Las </a:t>
            </a:r>
            <a:r>
              <a:rPr lang="es-CR" dirty="0"/>
              <a:t>poblaciones</a:t>
            </a:r>
            <a:r>
              <a:rPr lang="en-US" dirty="0"/>
              <a:t> (</a:t>
            </a:r>
            <a:r>
              <a:rPr lang="es-CR" dirty="0"/>
              <a:t>distribuciones</a:t>
            </a:r>
            <a:r>
              <a:rPr lang="en-US" dirty="0"/>
              <a:t> de </a:t>
            </a:r>
            <a:r>
              <a:rPr lang="es-CR" dirty="0"/>
              <a:t>probabilidad</a:t>
            </a:r>
            <a:r>
              <a:rPr lang="en-US" dirty="0"/>
              <a:t> de la variable </a:t>
            </a:r>
            <a:r>
              <a:rPr lang="es-CR" dirty="0"/>
              <a:t>dependiente</a:t>
            </a:r>
            <a:r>
              <a:rPr lang="en-US" dirty="0"/>
              <a:t> </a:t>
            </a:r>
            <a:r>
              <a:rPr lang="es-CR" dirty="0"/>
              <a:t>correspondiente</a:t>
            </a:r>
            <a:r>
              <a:rPr lang="en-US" dirty="0"/>
              <a:t> a </a:t>
            </a:r>
            <a:r>
              <a:rPr lang="es-CR" dirty="0"/>
              <a:t>cada</a:t>
            </a:r>
            <a:r>
              <a:rPr lang="en-US" dirty="0"/>
              <a:t> factor) son </a:t>
            </a:r>
            <a:r>
              <a:rPr lang="es-CR" dirty="0"/>
              <a:t>normales</a:t>
            </a:r>
            <a:r>
              <a:rPr lang="en-US" dirty="0"/>
              <a:t>. </a:t>
            </a:r>
          </a:p>
        </p:txBody>
      </p:sp>
      <p:pic>
        <p:nvPicPr>
          <p:cNvPr id="4" name="Picture 3"/>
          <p:cNvPicPr>
            <a:picLocks noChangeAspect="1"/>
          </p:cNvPicPr>
          <p:nvPr/>
        </p:nvPicPr>
        <p:blipFill>
          <a:blip r:embed="rId2"/>
          <a:stretch>
            <a:fillRect/>
          </a:stretch>
        </p:blipFill>
        <p:spPr>
          <a:xfrm>
            <a:off x="8952971" y="807520"/>
            <a:ext cx="2801902" cy="1716087"/>
          </a:xfrm>
          <a:prstGeom prst="rect">
            <a:avLst/>
          </a:prstGeom>
        </p:spPr>
      </p:pic>
    </p:spTree>
    <p:extLst>
      <p:ext uri="{BB962C8B-B14F-4D97-AF65-F5344CB8AC3E}">
        <p14:creationId xmlns:p14="http://schemas.microsoft.com/office/powerpoint/2010/main" val="158321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733" y="669175"/>
            <a:ext cx="6096000" cy="461665"/>
          </a:xfrm>
          <a:prstGeom prst="rect">
            <a:avLst/>
          </a:prstGeom>
        </p:spPr>
        <p:txBody>
          <a:bodyPr>
            <a:spAutoFit/>
          </a:bodyPr>
          <a:lstStyle/>
          <a:p>
            <a:pPr marL="0" lvl="1">
              <a:spcAft>
                <a:spcPts val="0"/>
              </a:spcAft>
            </a:pPr>
            <a:r>
              <a:rPr lang="es-ES_tradnl" sz="2400" b="1" spc="-15" dirty="0">
                <a:ea typeface="Times New Roman" panose="02020603050405020304" pitchFamily="18" charset="0"/>
                <a:cs typeface="Times New Roman" panose="02020603050405020304" pitchFamily="18" charset="0"/>
              </a:rPr>
              <a:t>Fundamentos del Andeva</a:t>
            </a:r>
            <a:endParaRPr lang="en-US" sz="2400" b="1" dirty="0">
              <a:ea typeface="Times New Roman" panose="02020603050405020304" pitchFamily="18" charset="0"/>
              <a:cs typeface="Times New Roman" panose="02020603050405020304" pitchFamily="18" charset="0"/>
            </a:endParaRPr>
          </a:p>
        </p:txBody>
      </p:sp>
      <p:sp>
        <p:nvSpPr>
          <p:cNvPr id="3" name="Rectangle 2"/>
          <p:cNvSpPr/>
          <p:nvPr/>
        </p:nvSpPr>
        <p:spPr>
          <a:xfrm>
            <a:off x="702733" y="1299617"/>
            <a:ext cx="8441267" cy="923330"/>
          </a:xfrm>
          <a:prstGeom prst="rect">
            <a:avLst/>
          </a:prstGeom>
        </p:spPr>
        <p:txBody>
          <a:bodyPr wrap="square">
            <a:spAutoFit/>
          </a:bodyPr>
          <a:lstStyle/>
          <a:p>
            <a:pPr algn="just">
              <a:lnSpc>
                <a:spcPct val="150000"/>
              </a:lnSpc>
            </a:pPr>
            <a:r>
              <a:rPr lang="es-ES" dirty="0">
                <a:latin typeface="Times New Roman" panose="02020603050405020304" pitchFamily="18" charset="0"/>
                <a:ea typeface="Times New Roman" panose="02020603050405020304" pitchFamily="18" charset="0"/>
              </a:rPr>
              <a:t>Para llevar a cabo el análisis de la varianza se parte de la descomposición de la </a:t>
            </a:r>
            <a:r>
              <a:rPr lang="es-ES" b="1" i="1" dirty="0">
                <a:latin typeface="Times New Roman" panose="02020603050405020304" pitchFamily="18" charset="0"/>
                <a:ea typeface="Times New Roman" panose="02020603050405020304" pitchFamily="18" charset="0"/>
              </a:rPr>
              <a:t>suma</a:t>
            </a:r>
            <a:r>
              <a:rPr lang="es-ES" b="1" dirty="0">
                <a:latin typeface="Times New Roman" panose="02020603050405020304" pitchFamily="18" charset="0"/>
                <a:ea typeface="Times New Roman" panose="02020603050405020304" pitchFamily="18" charset="0"/>
              </a:rPr>
              <a:t> de </a:t>
            </a:r>
            <a:r>
              <a:rPr lang="es-ES" b="1" i="1" dirty="0">
                <a:latin typeface="Times New Roman" panose="02020603050405020304" pitchFamily="18" charset="0"/>
                <a:ea typeface="Times New Roman" panose="02020603050405020304" pitchFamily="18" charset="0"/>
              </a:rPr>
              <a:t>cuadrados (SC)</a:t>
            </a:r>
            <a:r>
              <a:rPr lang="es-ES" b="1" dirty="0">
                <a:latin typeface="Times New Roman" panose="02020603050405020304" pitchFamily="18"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02733" y="2453279"/>
            <a:ext cx="8373534" cy="1338828"/>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La suma de cuadrados es también una medida de variabilidad, pero que cuenta con la ventaja de ser aditiva, es decir, que el total puede descomponerse en la suma de las partes. </a:t>
            </a:r>
            <a:endParaRPr lang="en-US" dirty="0"/>
          </a:p>
        </p:txBody>
      </p:sp>
      <p:sp>
        <p:nvSpPr>
          <p:cNvPr id="5" name="Rectangle 4"/>
          <p:cNvSpPr/>
          <p:nvPr/>
        </p:nvSpPr>
        <p:spPr>
          <a:xfrm>
            <a:off x="635000" y="4280959"/>
            <a:ext cx="8288867" cy="1294393"/>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Por este motivo, la descomposición de la variabilidad se hace a partir de la suma de cuadrados, y sólo al final se transforma ésta en para llevar a cabo la prueba de decisión estadística.</a:t>
            </a:r>
            <a:endParaRPr lang="en-US" dirty="0"/>
          </a:p>
        </p:txBody>
      </p:sp>
      <p:pic>
        <p:nvPicPr>
          <p:cNvPr id="6" name="Picture 5"/>
          <p:cNvPicPr>
            <a:picLocks noChangeAspect="1"/>
          </p:cNvPicPr>
          <p:nvPr/>
        </p:nvPicPr>
        <p:blipFill>
          <a:blip r:embed="rId2"/>
          <a:stretch>
            <a:fillRect/>
          </a:stretch>
        </p:blipFill>
        <p:spPr>
          <a:xfrm>
            <a:off x="9355665" y="849237"/>
            <a:ext cx="2282825" cy="2282825"/>
          </a:xfrm>
          <a:prstGeom prst="rect">
            <a:avLst/>
          </a:prstGeom>
        </p:spPr>
      </p:pic>
      <p:pic>
        <p:nvPicPr>
          <p:cNvPr id="8" name="Imagen 7">
            <a:extLst>
              <a:ext uri="{FF2B5EF4-FFF2-40B4-BE49-F238E27FC236}">
                <a16:creationId xmlns:a16="http://schemas.microsoft.com/office/drawing/2014/main" id="{A42FC755-65E4-4E20-B3A0-455A8F7FA3C7}"/>
              </a:ext>
            </a:extLst>
          </p:cNvPr>
          <p:cNvPicPr>
            <a:picLocks noChangeAspect="1"/>
          </p:cNvPicPr>
          <p:nvPr/>
        </p:nvPicPr>
        <p:blipFill>
          <a:blip r:embed="rId3"/>
          <a:stretch>
            <a:fillRect/>
          </a:stretch>
        </p:blipFill>
        <p:spPr>
          <a:xfrm>
            <a:off x="8903508" y="4144832"/>
            <a:ext cx="3187138" cy="1294393"/>
          </a:xfrm>
          <a:prstGeom prst="rect">
            <a:avLst/>
          </a:prstGeom>
        </p:spPr>
      </p:pic>
    </p:spTree>
    <p:extLst>
      <p:ext uri="{BB962C8B-B14F-4D97-AF65-F5344CB8AC3E}">
        <p14:creationId xmlns:p14="http://schemas.microsoft.com/office/powerpoint/2010/main" val="13102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865263"/>
            <a:ext cx="10547350" cy="461665"/>
          </a:xfrm>
          <a:prstGeom prst="rect">
            <a:avLst/>
          </a:prstGeom>
        </p:spPr>
        <p:txBody>
          <a:bodyPr wrap="square">
            <a:spAutoFit/>
          </a:bodyPr>
          <a:lstStyle/>
          <a:p>
            <a:pPr marL="0" lvl="1" algn="ctr">
              <a:spcAft>
                <a:spcPts val="0"/>
              </a:spcAft>
            </a:pPr>
            <a:r>
              <a:rPr lang="es-ES_tradnl" sz="2400" b="1" spc="-15" dirty="0">
                <a:ea typeface="Times New Roman" panose="02020603050405020304" pitchFamily="18" charset="0"/>
                <a:cs typeface="Times New Roman" panose="02020603050405020304" pitchFamily="18" charset="0"/>
              </a:rPr>
              <a:t>Suma de cuadrados medios</a:t>
            </a:r>
            <a:endParaRPr lang="en-US" sz="2400" b="1" dirty="0">
              <a:ea typeface="Times New Roman" panose="02020603050405020304" pitchFamily="18" charset="0"/>
              <a:cs typeface="Times New Roman" panose="02020603050405020304" pitchFamily="18" charset="0"/>
            </a:endParaRPr>
          </a:p>
        </p:txBody>
      </p:sp>
      <p:sp>
        <p:nvSpPr>
          <p:cNvPr id="3" name="Rectangle 2"/>
          <p:cNvSpPr/>
          <p:nvPr/>
        </p:nvSpPr>
        <p:spPr>
          <a:xfrm>
            <a:off x="635000" y="1667893"/>
            <a:ext cx="10041467" cy="923330"/>
          </a:xfrm>
          <a:prstGeom prst="rect">
            <a:avLst/>
          </a:prstGeom>
        </p:spPr>
        <p:txBody>
          <a:bodyPr wrap="square">
            <a:spAutoFit/>
          </a:bodyPr>
          <a:lstStyle/>
          <a:p>
            <a:pPr algn="just">
              <a:lnSpc>
                <a:spcPct val="150000"/>
              </a:lnSpc>
            </a:pPr>
            <a:r>
              <a:rPr lang="es-ES" dirty="0">
                <a:latin typeface="Times New Roman" panose="02020603050405020304" pitchFamily="18" charset="0"/>
              </a:rPr>
              <a:t>Si dividimos las sumas de </a:t>
            </a:r>
            <a:r>
              <a:rPr lang="es-ES" dirty="0"/>
              <a:t>cuadrados</a:t>
            </a:r>
            <a:r>
              <a:rPr lang="es-ES" dirty="0">
                <a:latin typeface="Times New Roman" panose="02020603050405020304" pitchFamily="18" charset="0"/>
              </a:rPr>
              <a:t> por sus respectivos grados de libertad, obtenemos los estimadores insesgados de la varianza. </a:t>
            </a:r>
            <a:endParaRPr lang="en-US" dirty="0">
              <a:effectLst/>
            </a:endParaRPr>
          </a:p>
        </p:txBody>
      </p:sp>
      <p:pic>
        <p:nvPicPr>
          <p:cNvPr id="7" name="Picture 6"/>
          <p:cNvPicPr>
            <a:picLocks noChangeAspect="1"/>
          </p:cNvPicPr>
          <p:nvPr/>
        </p:nvPicPr>
        <p:blipFill>
          <a:blip r:embed="rId2"/>
          <a:stretch>
            <a:fillRect/>
          </a:stretch>
        </p:blipFill>
        <p:spPr>
          <a:xfrm>
            <a:off x="1050787" y="5519106"/>
            <a:ext cx="2461666" cy="848407"/>
          </a:xfrm>
          <a:prstGeom prst="rect">
            <a:avLst/>
          </a:prstGeom>
        </p:spPr>
      </p:pic>
      <p:pic>
        <p:nvPicPr>
          <p:cNvPr id="4" name="Picture 3"/>
          <p:cNvPicPr>
            <a:picLocks noChangeAspect="1"/>
          </p:cNvPicPr>
          <p:nvPr/>
        </p:nvPicPr>
        <p:blipFill>
          <a:blip r:embed="rId3"/>
          <a:stretch>
            <a:fillRect/>
          </a:stretch>
        </p:blipFill>
        <p:spPr>
          <a:xfrm>
            <a:off x="1578251" y="3021702"/>
            <a:ext cx="8896350" cy="2066925"/>
          </a:xfrm>
          <a:prstGeom prst="rect">
            <a:avLst/>
          </a:prstGeom>
        </p:spPr>
      </p:pic>
    </p:spTree>
    <p:extLst>
      <p:ext uri="{BB962C8B-B14F-4D97-AF65-F5344CB8AC3E}">
        <p14:creationId xmlns:p14="http://schemas.microsoft.com/office/powerpoint/2010/main" val="148654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1617" y="946585"/>
            <a:ext cx="3962400" cy="2657475"/>
          </a:xfrm>
          <a:prstGeom prst="rect">
            <a:avLst/>
          </a:prstGeom>
        </p:spPr>
      </p:pic>
      <p:pic>
        <p:nvPicPr>
          <p:cNvPr id="5" name="Picture 4"/>
          <p:cNvPicPr>
            <a:picLocks noChangeAspect="1"/>
          </p:cNvPicPr>
          <p:nvPr/>
        </p:nvPicPr>
        <p:blipFill>
          <a:blip r:embed="rId3"/>
          <a:stretch>
            <a:fillRect/>
          </a:stretch>
        </p:blipFill>
        <p:spPr>
          <a:xfrm>
            <a:off x="7024158" y="1115550"/>
            <a:ext cx="4086225" cy="1066800"/>
          </a:xfrm>
          <a:prstGeom prst="rect">
            <a:avLst/>
          </a:prstGeom>
        </p:spPr>
      </p:pic>
      <p:pic>
        <p:nvPicPr>
          <p:cNvPr id="6" name="Picture 5"/>
          <p:cNvPicPr>
            <a:picLocks noChangeAspect="1"/>
          </p:cNvPicPr>
          <p:nvPr/>
        </p:nvPicPr>
        <p:blipFill>
          <a:blip r:embed="rId4"/>
          <a:stretch>
            <a:fillRect/>
          </a:stretch>
        </p:blipFill>
        <p:spPr>
          <a:xfrm>
            <a:off x="7090833" y="2881754"/>
            <a:ext cx="2363758" cy="436033"/>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7" name="Picture 6"/>
          <p:cNvPicPr>
            <a:picLocks noChangeAspect="1"/>
          </p:cNvPicPr>
          <p:nvPr/>
        </p:nvPicPr>
        <p:blipFill>
          <a:blip r:embed="rId5"/>
          <a:stretch>
            <a:fillRect/>
          </a:stretch>
        </p:blipFill>
        <p:spPr>
          <a:xfrm>
            <a:off x="1081617" y="4447232"/>
            <a:ext cx="4260851" cy="14641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090833" y="3863302"/>
                <a:ext cx="2284280" cy="307777"/>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1" i="1" smtClean="0">
                          <a:latin typeface="Cambria Math" panose="02040503050406030204" pitchFamily="18" charset="0"/>
                        </a:rPr>
                        <m:t>𝑺𝑪𝑬</m:t>
                      </m:r>
                      <m:r>
                        <a:rPr lang="es-CR" sz="2000" b="1" i="1" smtClean="0">
                          <a:latin typeface="Cambria Math" panose="02040503050406030204" pitchFamily="18" charset="0"/>
                        </a:rPr>
                        <m:t>=</m:t>
                      </m:r>
                      <m:r>
                        <a:rPr lang="es-CR" sz="2000" b="1" i="1" smtClean="0">
                          <a:latin typeface="Cambria Math" panose="02040503050406030204" pitchFamily="18" charset="0"/>
                        </a:rPr>
                        <m:t>𝑺𝑪𝑻</m:t>
                      </m:r>
                      <m:r>
                        <a:rPr lang="es-CR" sz="2000" b="1" i="1" smtClean="0">
                          <a:latin typeface="Cambria Math" panose="02040503050406030204" pitchFamily="18" charset="0"/>
                        </a:rPr>
                        <m:t>−</m:t>
                      </m:r>
                      <m:r>
                        <a:rPr lang="es-CR" sz="2000" b="1" i="1" smtClean="0">
                          <a:latin typeface="Cambria Math" panose="02040503050406030204" pitchFamily="18" charset="0"/>
                        </a:rPr>
                        <m:t>𝑺𝑪𝑻𝑹</m:t>
                      </m:r>
                    </m:oMath>
                  </m:oMathPara>
                </a14:m>
                <a:endParaRPr lang="en-US"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090833" y="3863302"/>
                <a:ext cx="2284280" cy="307777"/>
              </a:xfrm>
              <a:prstGeom prst="rect">
                <a:avLst/>
              </a:prstGeom>
              <a:blipFill>
                <a:blip r:embed="rId6"/>
                <a:stretch>
                  <a:fillRect l="-1857" r="-1857" b="-3846"/>
                </a:stretch>
              </a:blipFill>
            </p:spPr>
            <p:txBody>
              <a:bodyPr/>
              <a:lstStyle/>
              <a:p>
                <a:r>
                  <a:rPr lang="en-US">
                    <a:noFill/>
                  </a:rPr>
                  <a:t> </a:t>
                </a:r>
              </a:p>
            </p:txBody>
          </p:sp>
        </mc:Fallback>
      </mc:AlternateContent>
    </p:spTree>
    <p:extLst>
      <p:ext uri="{BB962C8B-B14F-4D97-AF65-F5344CB8AC3E}">
        <p14:creationId xmlns:p14="http://schemas.microsoft.com/office/powerpoint/2010/main" val="418922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5838" y="1910508"/>
            <a:ext cx="4069262" cy="4500034"/>
          </a:xfrm>
          <a:prstGeom prst="rect">
            <a:avLst/>
          </a:prstGeom>
        </p:spPr>
      </p:pic>
      <p:pic>
        <p:nvPicPr>
          <p:cNvPr id="7" name="Picture 6"/>
          <p:cNvPicPr>
            <a:picLocks noChangeAspect="1"/>
          </p:cNvPicPr>
          <p:nvPr/>
        </p:nvPicPr>
        <p:blipFill>
          <a:blip r:embed="rId3"/>
          <a:stretch>
            <a:fillRect/>
          </a:stretch>
        </p:blipFill>
        <p:spPr>
          <a:xfrm>
            <a:off x="665690" y="573122"/>
            <a:ext cx="8156795" cy="593941"/>
          </a:xfrm>
          <a:prstGeom prst="rect">
            <a:avLst/>
          </a:prstGeom>
        </p:spPr>
      </p:pic>
      <p:pic>
        <p:nvPicPr>
          <p:cNvPr id="8" name="Picture 7"/>
          <p:cNvPicPr>
            <a:picLocks noChangeAspect="1"/>
          </p:cNvPicPr>
          <p:nvPr/>
        </p:nvPicPr>
        <p:blipFill>
          <a:blip r:embed="rId4"/>
          <a:stretch>
            <a:fillRect/>
          </a:stretch>
        </p:blipFill>
        <p:spPr>
          <a:xfrm>
            <a:off x="9484844" y="509587"/>
            <a:ext cx="2376451" cy="1249639"/>
          </a:xfrm>
          <a:prstGeom prst="rect">
            <a:avLst/>
          </a:prstGeom>
        </p:spPr>
      </p:pic>
      <p:pic>
        <p:nvPicPr>
          <p:cNvPr id="2" name="Picture 1"/>
          <p:cNvPicPr>
            <a:picLocks noChangeAspect="1"/>
          </p:cNvPicPr>
          <p:nvPr/>
        </p:nvPicPr>
        <p:blipFill>
          <a:blip r:embed="rId5"/>
          <a:stretch>
            <a:fillRect/>
          </a:stretch>
        </p:blipFill>
        <p:spPr>
          <a:xfrm>
            <a:off x="665690" y="1301050"/>
            <a:ext cx="7329559" cy="475470"/>
          </a:xfrm>
          <a:prstGeom prst="rect">
            <a:avLst/>
          </a:prstGeom>
        </p:spPr>
      </p:pic>
    </p:spTree>
    <p:extLst>
      <p:ext uri="{BB962C8B-B14F-4D97-AF65-F5344CB8AC3E}">
        <p14:creationId xmlns:p14="http://schemas.microsoft.com/office/powerpoint/2010/main" val="88676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F02E71-A173-46D8-BA07-901FFF93428A}"/>
              </a:ext>
            </a:extLst>
          </p:cNvPr>
          <p:cNvPicPr>
            <a:picLocks noChangeAspect="1"/>
          </p:cNvPicPr>
          <p:nvPr/>
        </p:nvPicPr>
        <p:blipFill>
          <a:blip r:embed="rId2"/>
          <a:stretch>
            <a:fillRect/>
          </a:stretch>
        </p:blipFill>
        <p:spPr>
          <a:xfrm>
            <a:off x="674619" y="812487"/>
            <a:ext cx="4382898" cy="4266409"/>
          </a:xfrm>
          <a:prstGeom prst="rect">
            <a:avLst/>
          </a:prstGeom>
        </p:spPr>
      </p:pic>
      <p:pic>
        <p:nvPicPr>
          <p:cNvPr id="3" name="Picture 2">
            <a:extLst>
              <a:ext uri="{FF2B5EF4-FFF2-40B4-BE49-F238E27FC236}">
                <a16:creationId xmlns:a16="http://schemas.microsoft.com/office/drawing/2014/main" id="{A188398D-9D0E-4982-ACC4-3BAE6532B202}"/>
              </a:ext>
            </a:extLst>
          </p:cNvPr>
          <p:cNvPicPr>
            <a:picLocks noChangeAspect="1"/>
          </p:cNvPicPr>
          <p:nvPr/>
        </p:nvPicPr>
        <p:blipFill>
          <a:blip r:embed="rId3"/>
          <a:stretch>
            <a:fillRect/>
          </a:stretch>
        </p:blipFill>
        <p:spPr>
          <a:xfrm>
            <a:off x="5560467" y="494434"/>
            <a:ext cx="4725274" cy="3105394"/>
          </a:xfrm>
          <a:prstGeom prst="rect">
            <a:avLst/>
          </a:prstGeom>
        </p:spPr>
      </p:pic>
      <p:pic>
        <p:nvPicPr>
          <p:cNvPr id="5" name="Picture 4">
            <a:extLst>
              <a:ext uri="{FF2B5EF4-FFF2-40B4-BE49-F238E27FC236}">
                <a16:creationId xmlns:a16="http://schemas.microsoft.com/office/drawing/2014/main" id="{161EAD6B-86E4-45D5-BE8A-6B6EC8034200}"/>
              </a:ext>
            </a:extLst>
          </p:cNvPr>
          <p:cNvPicPr>
            <a:picLocks noChangeAspect="1"/>
          </p:cNvPicPr>
          <p:nvPr/>
        </p:nvPicPr>
        <p:blipFill>
          <a:blip r:embed="rId4"/>
          <a:stretch>
            <a:fillRect/>
          </a:stretch>
        </p:blipFill>
        <p:spPr>
          <a:xfrm>
            <a:off x="5560468" y="3806686"/>
            <a:ext cx="4725274" cy="2632419"/>
          </a:xfrm>
          <a:prstGeom prst="rect">
            <a:avLst/>
          </a:prstGeom>
        </p:spPr>
      </p:pic>
    </p:spTree>
    <p:extLst>
      <p:ext uri="{BB962C8B-B14F-4D97-AF65-F5344CB8AC3E}">
        <p14:creationId xmlns:p14="http://schemas.microsoft.com/office/powerpoint/2010/main" val="3901371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4063</TotalTime>
  <Words>781</Words>
  <Application>Microsoft Office PowerPoint</Application>
  <PresentationFormat>Widescreen</PresentationFormat>
  <Paragraphs>63</Paragraphs>
  <Slides>35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Adobe Gothic Std B</vt:lpstr>
      <vt:lpstr>Algerian</vt:lpstr>
      <vt:lpstr>Arial</vt:lpstr>
      <vt:lpstr>Calibri</vt:lpstr>
      <vt:lpstr>Calibri Light</vt:lpstr>
      <vt:lpstr>Cambria Math</vt:lpstr>
      <vt:lpstr>Rockwell Extra Bold</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dc:creator>
  <cp:lastModifiedBy>Carlomagno Araya Alpízar</cp:lastModifiedBy>
  <cp:revision>195</cp:revision>
  <dcterms:created xsi:type="dcterms:W3CDTF">2016-07-26T04:00:17Z</dcterms:created>
  <dcterms:modified xsi:type="dcterms:W3CDTF">2022-10-27T14:03:35Z</dcterms:modified>
</cp:coreProperties>
</file>