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81" r:id="rId6"/>
    <p:sldId id="282" r:id="rId7"/>
    <p:sldId id="286" r:id="rId8"/>
    <p:sldId id="261" r:id="rId9"/>
    <p:sldId id="275" r:id="rId10"/>
    <p:sldId id="277" r:id="rId11"/>
    <p:sldId id="271" r:id="rId12"/>
    <p:sldId id="284" r:id="rId13"/>
    <p:sldId id="264" r:id="rId14"/>
    <p:sldId id="280" r:id="rId15"/>
    <p:sldId id="272" r:id="rId16"/>
    <p:sldId id="285" r:id="rId17"/>
    <p:sldId id="297" r:id="rId18"/>
    <p:sldId id="293" r:id="rId19"/>
    <p:sldId id="265" r:id="rId20"/>
    <p:sldId id="278" r:id="rId21"/>
    <p:sldId id="269" r:id="rId22"/>
    <p:sldId id="283" r:id="rId23"/>
    <p:sldId id="287" r:id="rId24"/>
    <p:sldId id="288" r:id="rId25"/>
    <p:sldId id="289" r:id="rId26"/>
    <p:sldId id="290" r:id="rId27"/>
    <p:sldId id="298" r:id="rId28"/>
    <p:sldId id="292" r:id="rId29"/>
    <p:sldId id="294" r:id="rId30"/>
    <p:sldId id="274" r:id="rId31"/>
    <p:sldId id="273" r:id="rId32"/>
    <p:sldId id="267" r:id="rId33"/>
    <p:sldId id="268" r:id="rId34"/>
    <p:sldId id="295" r:id="rId35"/>
    <p:sldId id="296" r:id="rId36"/>
    <p:sldId id="270" r:id="rId37"/>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0"/>
  </p:normalViewPr>
  <p:slideViewPr>
    <p:cSldViewPr snapToGrid="0">
      <p:cViewPr varScale="1">
        <p:scale>
          <a:sx n="70" d="100"/>
          <a:sy n="70" d="100"/>
        </p:scale>
        <p:origin x="5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C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CR"/>
          </a:p>
        </p:txBody>
      </p:sp>
      <p:sp>
        <p:nvSpPr>
          <p:cNvPr id="4" name="Date Placeholder 3"/>
          <p:cNvSpPr>
            <a:spLocks noGrp="1"/>
          </p:cNvSpPr>
          <p:nvPr>
            <p:ph type="dt" sz="half" idx="10"/>
          </p:nvPr>
        </p:nvSpPr>
        <p:spPr/>
        <p:txBody>
          <a:bodyPr/>
          <a:lstStyle/>
          <a:p>
            <a:fld id="{98ACA023-553C-41E0-8BCB-81F95F28193E}" type="datetimeFigureOut">
              <a:rPr lang="es-CR" smtClean="0"/>
              <a:t>13/10/2022</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02489AE3-8C21-4CDC-A89B-1B8E942ADA46}" type="slidenum">
              <a:rPr lang="es-CR" smtClean="0"/>
              <a:t>‹Nº›</a:t>
            </a:fld>
            <a:endParaRPr lang="es-CR"/>
          </a:p>
        </p:txBody>
      </p:sp>
    </p:spTree>
    <p:extLst>
      <p:ext uri="{BB962C8B-B14F-4D97-AF65-F5344CB8AC3E}">
        <p14:creationId xmlns:p14="http://schemas.microsoft.com/office/powerpoint/2010/main" val="243624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C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4" name="Date Placeholder 3"/>
          <p:cNvSpPr>
            <a:spLocks noGrp="1"/>
          </p:cNvSpPr>
          <p:nvPr>
            <p:ph type="dt" sz="half" idx="10"/>
          </p:nvPr>
        </p:nvSpPr>
        <p:spPr/>
        <p:txBody>
          <a:bodyPr/>
          <a:lstStyle/>
          <a:p>
            <a:fld id="{98ACA023-553C-41E0-8BCB-81F95F28193E}" type="datetimeFigureOut">
              <a:rPr lang="es-CR" smtClean="0"/>
              <a:t>13/10/2022</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02489AE3-8C21-4CDC-A89B-1B8E942ADA46}" type="slidenum">
              <a:rPr lang="es-CR" smtClean="0"/>
              <a:t>‹Nº›</a:t>
            </a:fld>
            <a:endParaRPr lang="es-CR"/>
          </a:p>
        </p:txBody>
      </p:sp>
    </p:spTree>
    <p:extLst>
      <p:ext uri="{BB962C8B-B14F-4D97-AF65-F5344CB8AC3E}">
        <p14:creationId xmlns:p14="http://schemas.microsoft.com/office/powerpoint/2010/main" val="2836351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C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4" name="Date Placeholder 3"/>
          <p:cNvSpPr>
            <a:spLocks noGrp="1"/>
          </p:cNvSpPr>
          <p:nvPr>
            <p:ph type="dt" sz="half" idx="10"/>
          </p:nvPr>
        </p:nvSpPr>
        <p:spPr/>
        <p:txBody>
          <a:bodyPr/>
          <a:lstStyle/>
          <a:p>
            <a:fld id="{98ACA023-553C-41E0-8BCB-81F95F28193E}" type="datetimeFigureOut">
              <a:rPr lang="es-CR" smtClean="0"/>
              <a:t>13/10/2022</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02489AE3-8C21-4CDC-A89B-1B8E942ADA46}" type="slidenum">
              <a:rPr lang="es-CR" smtClean="0"/>
              <a:t>‹Nº›</a:t>
            </a:fld>
            <a:endParaRPr lang="es-CR"/>
          </a:p>
        </p:txBody>
      </p:sp>
    </p:spTree>
    <p:extLst>
      <p:ext uri="{BB962C8B-B14F-4D97-AF65-F5344CB8AC3E}">
        <p14:creationId xmlns:p14="http://schemas.microsoft.com/office/powerpoint/2010/main" val="246080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C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4" name="Date Placeholder 3"/>
          <p:cNvSpPr>
            <a:spLocks noGrp="1"/>
          </p:cNvSpPr>
          <p:nvPr>
            <p:ph type="dt" sz="half" idx="10"/>
          </p:nvPr>
        </p:nvSpPr>
        <p:spPr/>
        <p:txBody>
          <a:bodyPr/>
          <a:lstStyle/>
          <a:p>
            <a:fld id="{98ACA023-553C-41E0-8BCB-81F95F28193E}" type="datetimeFigureOut">
              <a:rPr lang="es-CR" smtClean="0"/>
              <a:t>13/10/2022</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02489AE3-8C21-4CDC-A89B-1B8E942ADA46}" type="slidenum">
              <a:rPr lang="es-CR" smtClean="0"/>
              <a:t>‹Nº›</a:t>
            </a:fld>
            <a:endParaRPr lang="es-CR"/>
          </a:p>
        </p:txBody>
      </p:sp>
    </p:spTree>
    <p:extLst>
      <p:ext uri="{BB962C8B-B14F-4D97-AF65-F5344CB8AC3E}">
        <p14:creationId xmlns:p14="http://schemas.microsoft.com/office/powerpoint/2010/main" val="1956885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C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ACA023-553C-41E0-8BCB-81F95F28193E}" type="datetimeFigureOut">
              <a:rPr lang="es-CR" smtClean="0"/>
              <a:t>13/10/2022</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02489AE3-8C21-4CDC-A89B-1B8E942ADA46}" type="slidenum">
              <a:rPr lang="es-CR" smtClean="0"/>
              <a:t>‹Nº›</a:t>
            </a:fld>
            <a:endParaRPr lang="es-CR"/>
          </a:p>
        </p:txBody>
      </p:sp>
    </p:spTree>
    <p:extLst>
      <p:ext uri="{BB962C8B-B14F-4D97-AF65-F5344CB8AC3E}">
        <p14:creationId xmlns:p14="http://schemas.microsoft.com/office/powerpoint/2010/main" val="889725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C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5" name="Date Placeholder 4"/>
          <p:cNvSpPr>
            <a:spLocks noGrp="1"/>
          </p:cNvSpPr>
          <p:nvPr>
            <p:ph type="dt" sz="half" idx="10"/>
          </p:nvPr>
        </p:nvSpPr>
        <p:spPr/>
        <p:txBody>
          <a:bodyPr/>
          <a:lstStyle/>
          <a:p>
            <a:fld id="{98ACA023-553C-41E0-8BCB-81F95F28193E}" type="datetimeFigureOut">
              <a:rPr lang="es-CR" smtClean="0"/>
              <a:t>13/10/2022</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02489AE3-8C21-4CDC-A89B-1B8E942ADA46}" type="slidenum">
              <a:rPr lang="es-CR" smtClean="0"/>
              <a:t>‹Nº›</a:t>
            </a:fld>
            <a:endParaRPr lang="es-CR"/>
          </a:p>
        </p:txBody>
      </p:sp>
    </p:spTree>
    <p:extLst>
      <p:ext uri="{BB962C8B-B14F-4D97-AF65-F5344CB8AC3E}">
        <p14:creationId xmlns:p14="http://schemas.microsoft.com/office/powerpoint/2010/main" val="1865390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C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7" name="Date Placeholder 6"/>
          <p:cNvSpPr>
            <a:spLocks noGrp="1"/>
          </p:cNvSpPr>
          <p:nvPr>
            <p:ph type="dt" sz="half" idx="10"/>
          </p:nvPr>
        </p:nvSpPr>
        <p:spPr/>
        <p:txBody>
          <a:bodyPr/>
          <a:lstStyle/>
          <a:p>
            <a:fld id="{98ACA023-553C-41E0-8BCB-81F95F28193E}" type="datetimeFigureOut">
              <a:rPr lang="es-CR" smtClean="0"/>
              <a:t>13/10/2022</a:t>
            </a:fld>
            <a:endParaRPr lang="es-CR"/>
          </a:p>
        </p:txBody>
      </p:sp>
      <p:sp>
        <p:nvSpPr>
          <p:cNvPr id="8" name="Footer Placeholder 7"/>
          <p:cNvSpPr>
            <a:spLocks noGrp="1"/>
          </p:cNvSpPr>
          <p:nvPr>
            <p:ph type="ftr" sz="quarter" idx="11"/>
          </p:nvPr>
        </p:nvSpPr>
        <p:spPr/>
        <p:txBody>
          <a:bodyPr/>
          <a:lstStyle/>
          <a:p>
            <a:endParaRPr lang="es-CR"/>
          </a:p>
        </p:txBody>
      </p:sp>
      <p:sp>
        <p:nvSpPr>
          <p:cNvPr id="9" name="Slide Number Placeholder 8"/>
          <p:cNvSpPr>
            <a:spLocks noGrp="1"/>
          </p:cNvSpPr>
          <p:nvPr>
            <p:ph type="sldNum" sz="quarter" idx="12"/>
          </p:nvPr>
        </p:nvSpPr>
        <p:spPr/>
        <p:txBody>
          <a:bodyPr/>
          <a:lstStyle/>
          <a:p>
            <a:fld id="{02489AE3-8C21-4CDC-A89B-1B8E942ADA46}" type="slidenum">
              <a:rPr lang="es-CR" smtClean="0"/>
              <a:t>‹Nº›</a:t>
            </a:fld>
            <a:endParaRPr lang="es-CR"/>
          </a:p>
        </p:txBody>
      </p:sp>
    </p:spTree>
    <p:extLst>
      <p:ext uri="{BB962C8B-B14F-4D97-AF65-F5344CB8AC3E}">
        <p14:creationId xmlns:p14="http://schemas.microsoft.com/office/powerpoint/2010/main" val="212387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CR"/>
          </a:p>
        </p:txBody>
      </p:sp>
      <p:sp>
        <p:nvSpPr>
          <p:cNvPr id="3" name="Date Placeholder 2"/>
          <p:cNvSpPr>
            <a:spLocks noGrp="1"/>
          </p:cNvSpPr>
          <p:nvPr>
            <p:ph type="dt" sz="half" idx="10"/>
          </p:nvPr>
        </p:nvSpPr>
        <p:spPr/>
        <p:txBody>
          <a:bodyPr/>
          <a:lstStyle/>
          <a:p>
            <a:fld id="{98ACA023-553C-41E0-8BCB-81F95F28193E}" type="datetimeFigureOut">
              <a:rPr lang="es-CR" smtClean="0"/>
              <a:t>13/10/2022</a:t>
            </a:fld>
            <a:endParaRPr lang="es-CR"/>
          </a:p>
        </p:txBody>
      </p:sp>
      <p:sp>
        <p:nvSpPr>
          <p:cNvPr id="4" name="Footer Placeholder 3"/>
          <p:cNvSpPr>
            <a:spLocks noGrp="1"/>
          </p:cNvSpPr>
          <p:nvPr>
            <p:ph type="ftr" sz="quarter" idx="11"/>
          </p:nvPr>
        </p:nvSpPr>
        <p:spPr/>
        <p:txBody>
          <a:bodyPr/>
          <a:lstStyle/>
          <a:p>
            <a:endParaRPr lang="es-CR"/>
          </a:p>
        </p:txBody>
      </p:sp>
      <p:sp>
        <p:nvSpPr>
          <p:cNvPr id="5" name="Slide Number Placeholder 4"/>
          <p:cNvSpPr>
            <a:spLocks noGrp="1"/>
          </p:cNvSpPr>
          <p:nvPr>
            <p:ph type="sldNum" sz="quarter" idx="12"/>
          </p:nvPr>
        </p:nvSpPr>
        <p:spPr/>
        <p:txBody>
          <a:bodyPr/>
          <a:lstStyle/>
          <a:p>
            <a:fld id="{02489AE3-8C21-4CDC-A89B-1B8E942ADA46}" type="slidenum">
              <a:rPr lang="es-CR" smtClean="0"/>
              <a:t>‹Nº›</a:t>
            </a:fld>
            <a:endParaRPr lang="es-CR"/>
          </a:p>
        </p:txBody>
      </p:sp>
    </p:spTree>
    <p:extLst>
      <p:ext uri="{BB962C8B-B14F-4D97-AF65-F5344CB8AC3E}">
        <p14:creationId xmlns:p14="http://schemas.microsoft.com/office/powerpoint/2010/main" val="156593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ACA023-553C-41E0-8BCB-81F95F28193E}" type="datetimeFigureOut">
              <a:rPr lang="es-CR" smtClean="0"/>
              <a:t>13/10/2022</a:t>
            </a:fld>
            <a:endParaRPr lang="es-CR"/>
          </a:p>
        </p:txBody>
      </p:sp>
      <p:sp>
        <p:nvSpPr>
          <p:cNvPr id="3" name="Footer Placeholder 2"/>
          <p:cNvSpPr>
            <a:spLocks noGrp="1"/>
          </p:cNvSpPr>
          <p:nvPr>
            <p:ph type="ftr" sz="quarter" idx="11"/>
          </p:nvPr>
        </p:nvSpPr>
        <p:spPr/>
        <p:txBody>
          <a:bodyPr/>
          <a:lstStyle/>
          <a:p>
            <a:endParaRPr lang="es-CR"/>
          </a:p>
        </p:txBody>
      </p:sp>
      <p:sp>
        <p:nvSpPr>
          <p:cNvPr id="4" name="Slide Number Placeholder 3"/>
          <p:cNvSpPr>
            <a:spLocks noGrp="1"/>
          </p:cNvSpPr>
          <p:nvPr>
            <p:ph type="sldNum" sz="quarter" idx="12"/>
          </p:nvPr>
        </p:nvSpPr>
        <p:spPr/>
        <p:txBody>
          <a:bodyPr/>
          <a:lstStyle/>
          <a:p>
            <a:fld id="{02489AE3-8C21-4CDC-A89B-1B8E942ADA46}" type="slidenum">
              <a:rPr lang="es-CR" smtClean="0"/>
              <a:t>‹Nº›</a:t>
            </a:fld>
            <a:endParaRPr lang="es-CR"/>
          </a:p>
        </p:txBody>
      </p:sp>
    </p:spTree>
    <p:extLst>
      <p:ext uri="{BB962C8B-B14F-4D97-AF65-F5344CB8AC3E}">
        <p14:creationId xmlns:p14="http://schemas.microsoft.com/office/powerpoint/2010/main" val="1993530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ACA023-553C-41E0-8BCB-81F95F28193E}" type="datetimeFigureOut">
              <a:rPr lang="es-CR" smtClean="0"/>
              <a:t>13/10/2022</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02489AE3-8C21-4CDC-A89B-1B8E942ADA46}" type="slidenum">
              <a:rPr lang="es-CR" smtClean="0"/>
              <a:t>‹Nº›</a:t>
            </a:fld>
            <a:endParaRPr lang="es-CR"/>
          </a:p>
        </p:txBody>
      </p:sp>
    </p:spTree>
    <p:extLst>
      <p:ext uri="{BB962C8B-B14F-4D97-AF65-F5344CB8AC3E}">
        <p14:creationId xmlns:p14="http://schemas.microsoft.com/office/powerpoint/2010/main" val="3859580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ACA023-553C-41E0-8BCB-81F95F28193E}" type="datetimeFigureOut">
              <a:rPr lang="es-CR" smtClean="0"/>
              <a:t>13/10/2022</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02489AE3-8C21-4CDC-A89B-1B8E942ADA46}" type="slidenum">
              <a:rPr lang="es-CR" smtClean="0"/>
              <a:t>‹Nº›</a:t>
            </a:fld>
            <a:endParaRPr lang="es-CR"/>
          </a:p>
        </p:txBody>
      </p:sp>
    </p:spTree>
    <p:extLst>
      <p:ext uri="{BB962C8B-B14F-4D97-AF65-F5344CB8AC3E}">
        <p14:creationId xmlns:p14="http://schemas.microsoft.com/office/powerpoint/2010/main" val="2221348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C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CA023-553C-41E0-8BCB-81F95F28193E}" type="datetimeFigureOut">
              <a:rPr lang="es-CR" smtClean="0"/>
              <a:t>13/10/2022</a:t>
            </a:fld>
            <a:endParaRPr lang="es-C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489AE3-8C21-4CDC-A89B-1B8E942ADA46}" type="slidenum">
              <a:rPr lang="es-CR" smtClean="0"/>
              <a:t>‹Nº›</a:t>
            </a:fld>
            <a:endParaRPr lang="es-CR"/>
          </a:p>
        </p:txBody>
      </p:sp>
    </p:spTree>
    <p:extLst>
      <p:ext uri="{BB962C8B-B14F-4D97-AF65-F5344CB8AC3E}">
        <p14:creationId xmlns:p14="http://schemas.microsoft.com/office/powerpoint/2010/main" val="1321761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40.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65.w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oleObject" Target="../embeddings/oleObject3.bin"/><Relationship Id="rId1" Type="http://schemas.openxmlformats.org/officeDocument/2006/relationships/slideLayout" Target="../slideLayouts/slideLayout7.xml"/><Relationship Id="rId5" Type="http://schemas.openxmlformats.org/officeDocument/2006/relationships/image" Target="../media/image67.wmf"/><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2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 Id="rId4" Type="http://schemas.openxmlformats.org/officeDocument/2006/relationships/image" Target="../media/image91.png"/></Relationships>
</file>

<file path=ppt/slides/_rels/slide3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8355" y="524799"/>
            <a:ext cx="1167854" cy="1248581"/>
          </a:xfrm>
          <a:prstGeom prst="rect">
            <a:avLst/>
          </a:prstGeom>
        </p:spPr>
      </p:pic>
      <p:sp>
        <p:nvSpPr>
          <p:cNvPr id="3" name="CuadroTexto 2"/>
          <p:cNvSpPr txBox="1"/>
          <p:nvPr/>
        </p:nvSpPr>
        <p:spPr>
          <a:xfrm>
            <a:off x="8339328" y="5873840"/>
            <a:ext cx="3024336" cy="523220"/>
          </a:xfrm>
          <a:prstGeom prst="rect">
            <a:avLst/>
          </a:prstGeom>
          <a:noFill/>
        </p:spPr>
        <p:txBody>
          <a:bodyPr wrap="square" rtlCol="0">
            <a:spAutoFit/>
          </a:bodyPr>
          <a:lstStyle/>
          <a:p>
            <a:r>
              <a:rPr lang="es-ES" sz="1400" dirty="0">
                <a:ln w="0"/>
                <a:effectLst>
                  <a:outerShdw blurRad="38100" dist="19050" dir="2700000" algn="tl" rotWithShape="0">
                    <a:schemeClr val="dk1">
                      <a:alpha val="40000"/>
                    </a:schemeClr>
                  </a:outerShdw>
                </a:effectLst>
                <a:latin typeface="Adobe Gothic Std B" panose="020B0800000000000000" pitchFamily="34" charset="-128"/>
                <a:ea typeface="Adobe Gothic Std B" panose="020B0800000000000000" pitchFamily="34" charset="-128"/>
              </a:rPr>
              <a:t>Dr. Carlomagno Araya Alpízar</a:t>
            </a:r>
          </a:p>
          <a:p>
            <a:r>
              <a:rPr lang="es-ES" sz="1400" dirty="0">
                <a:ln w="0"/>
                <a:effectLst>
                  <a:outerShdw blurRad="38100" dist="19050" dir="2700000" algn="tl" rotWithShape="0">
                    <a:schemeClr val="dk1">
                      <a:alpha val="40000"/>
                    </a:schemeClr>
                  </a:outerShdw>
                </a:effectLst>
                <a:latin typeface="Adobe Gothic Std B" panose="020B0800000000000000" pitchFamily="34" charset="-128"/>
                <a:ea typeface="Adobe Gothic Std B" panose="020B0800000000000000" pitchFamily="34" charset="-128"/>
              </a:rPr>
              <a:t>Catedrático en Estadística</a:t>
            </a:r>
          </a:p>
        </p:txBody>
      </p:sp>
      <p:pic>
        <p:nvPicPr>
          <p:cNvPr id="6" name="Imagen 5">
            <a:extLst>
              <a:ext uri="{FF2B5EF4-FFF2-40B4-BE49-F238E27FC236}">
                <a16:creationId xmlns:a16="http://schemas.microsoft.com/office/drawing/2014/main" id="{4F6F2C5E-89CA-41ED-2426-7908BE330BF1}"/>
              </a:ext>
            </a:extLst>
          </p:cNvPr>
          <p:cNvPicPr>
            <a:picLocks noChangeAspect="1"/>
          </p:cNvPicPr>
          <p:nvPr/>
        </p:nvPicPr>
        <p:blipFill>
          <a:blip r:embed="rId3"/>
          <a:stretch>
            <a:fillRect/>
          </a:stretch>
        </p:blipFill>
        <p:spPr>
          <a:xfrm>
            <a:off x="2047875" y="2125231"/>
            <a:ext cx="6291453" cy="3656444"/>
          </a:xfrm>
          <a:prstGeom prst="rect">
            <a:avLst/>
          </a:prstGeom>
        </p:spPr>
      </p:pic>
    </p:spTree>
    <p:extLst>
      <p:ext uri="{BB962C8B-B14F-4D97-AF65-F5344CB8AC3E}">
        <p14:creationId xmlns:p14="http://schemas.microsoft.com/office/powerpoint/2010/main" val="364838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9667" y="626871"/>
            <a:ext cx="8170333" cy="1898661"/>
          </a:xfrm>
          <a:prstGeom prst="rect">
            <a:avLst/>
          </a:prstGeom>
        </p:spPr>
        <p:txBody>
          <a:bodyPr wrap="square">
            <a:spAutoFit/>
          </a:bodyPr>
          <a:lstStyle/>
          <a:p>
            <a:pPr marL="0" lvl="1" algn="just">
              <a:lnSpc>
                <a:spcPct val="150000"/>
              </a:lnSpc>
              <a:spcAft>
                <a:spcPts val="0"/>
              </a:spcAft>
              <a:tabLst>
                <a:tab pos="540385" algn="l"/>
              </a:tabLst>
            </a:pPr>
            <a:r>
              <a:rPr lang="es-CR" sz="1600" b="1" dirty="0">
                <a:ea typeface="Times New Roman" panose="02020603050405020304" pitchFamily="18" charset="0"/>
                <a:cs typeface="Times New Roman" panose="02020603050405020304" pitchFamily="18" charset="0"/>
              </a:rPr>
              <a:t>5.17</a:t>
            </a:r>
            <a:r>
              <a:rPr lang="es-CR" sz="1600" dirty="0">
                <a:ea typeface="Times New Roman" panose="02020603050405020304" pitchFamily="18" charset="0"/>
                <a:cs typeface="Times New Roman" panose="02020603050405020304" pitchFamily="18" charset="0"/>
              </a:rPr>
              <a:t> Cierto producto lleva escrito en su envase: “contenido 16 onzas netas”. Un agente del Departamento de Protección del Consumidor del Ministerio de Economía, selecciona 70 unidades del producto y pesa su contenido, encontrando que el promedio aritmético es 14,5 onzas y una desviación estándar de 1,04 onzas. ¿Presentan los datos suficiente evidencia que indique que el peso neto es menor que lo indicado en el envase? Use </a:t>
            </a:r>
            <a:r>
              <a:rPr lang="es-CR" sz="1600" dirty="0">
                <a:ea typeface="Times New Roman" panose="02020603050405020304" pitchFamily="18" charset="0"/>
                <a:cs typeface="Times New Roman" panose="02020603050405020304" pitchFamily="18" charset="0"/>
                <a:sym typeface="Symbol" panose="05050102010706020507" pitchFamily="18" charset="2"/>
              </a:rPr>
              <a:t></a:t>
            </a:r>
            <a:r>
              <a:rPr lang="es-CR" sz="1600" dirty="0">
                <a:ea typeface="Times New Roman" panose="02020603050405020304" pitchFamily="18" charset="0"/>
                <a:cs typeface="Times New Roman" panose="02020603050405020304" pitchFamily="18" charset="0"/>
              </a:rPr>
              <a:t>=0,02.</a:t>
            </a:r>
            <a:endParaRPr lang="en-US" sz="1600" dirty="0">
              <a:effectLst/>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9304866" y="626871"/>
            <a:ext cx="2286000" cy="1609725"/>
          </a:xfrm>
          <a:prstGeom prst="rect">
            <a:avLst/>
          </a:prstGeom>
        </p:spPr>
      </p:pic>
    </p:spTree>
    <p:extLst>
      <p:ext uri="{BB962C8B-B14F-4D97-AF65-F5344CB8AC3E}">
        <p14:creationId xmlns:p14="http://schemas.microsoft.com/office/powerpoint/2010/main" val="3405279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2866" y="603492"/>
            <a:ext cx="9829802" cy="369332"/>
          </a:xfrm>
          <a:prstGeom prst="rect">
            <a:avLst/>
          </a:prstGeom>
        </p:spPr>
        <p:txBody>
          <a:bodyPr wrap="square">
            <a:spAutoFit/>
          </a:bodyPr>
          <a:lstStyle/>
          <a:p>
            <a:r>
              <a:rPr lang="es-CR" b="1" dirty="0"/>
              <a:t>Caso de variancia poblacional desconocida</a:t>
            </a:r>
          </a:p>
        </p:txBody>
      </p:sp>
      <p:pic>
        <p:nvPicPr>
          <p:cNvPr id="3" name="Picture 2"/>
          <p:cNvPicPr>
            <a:picLocks noChangeAspect="1"/>
          </p:cNvPicPr>
          <p:nvPr/>
        </p:nvPicPr>
        <p:blipFill>
          <a:blip r:embed="rId2"/>
          <a:stretch>
            <a:fillRect/>
          </a:stretch>
        </p:blipFill>
        <p:spPr>
          <a:xfrm>
            <a:off x="4892146" y="4043891"/>
            <a:ext cx="1517121" cy="1293482"/>
          </a:xfrm>
          <a:prstGeom prst="rect">
            <a:avLst/>
          </a:prstGeom>
        </p:spPr>
      </p:pic>
      <p:pic>
        <p:nvPicPr>
          <p:cNvPr id="5" name="Picture 4"/>
          <p:cNvPicPr>
            <a:picLocks noChangeAspect="1"/>
          </p:cNvPicPr>
          <p:nvPr/>
        </p:nvPicPr>
        <p:blipFill>
          <a:blip r:embed="rId3"/>
          <a:stretch>
            <a:fillRect/>
          </a:stretch>
        </p:blipFill>
        <p:spPr>
          <a:xfrm>
            <a:off x="821266" y="3119800"/>
            <a:ext cx="9038014" cy="551557"/>
          </a:xfrm>
          <a:prstGeom prst="rect">
            <a:avLst/>
          </a:prstGeom>
        </p:spPr>
      </p:pic>
      <p:pic>
        <p:nvPicPr>
          <p:cNvPr id="6" name="Picture 5"/>
          <p:cNvPicPr>
            <a:picLocks noChangeAspect="1"/>
          </p:cNvPicPr>
          <p:nvPr/>
        </p:nvPicPr>
        <p:blipFill>
          <a:blip r:embed="rId4"/>
          <a:stretch>
            <a:fillRect/>
          </a:stretch>
        </p:blipFill>
        <p:spPr>
          <a:xfrm>
            <a:off x="1058332" y="1418376"/>
            <a:ext cx="5996225" cy="1415960"/>
          </a:xfrm>
          <a:prstGeom prst="rect">
            <a:avLst/>
          </a:prstGeom>
        </p:spPr>
      </p:pic>
    </p:spTree>
    <p:extLst>
      <p:ext uri="{BB962C8B-B14F-4D97-AF65-F5344CB8AC3E}">
        <p14:creationId xmlns:p14="http://schemas.microsoft.com/office/powerpoint/2010/main" val="3863029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2733" y="570637"/>
            <a:ext cx="8652934" cy="1938992"/>
          </a:xfrm>
          <a:prstGeom prst="rect">
            <a:avLst/>
          </a:prstGeom>
        </p:spPr>
        <p:txBody>
          <a:bodyPr wrap="square">
            <a:spAutoFit/>
          </a:bodyPr>
          <a:lstStyle/>
          <a:p>
            <a:pPr marL="0" lvl="1" algn="just">
              <a:lnSpc>
                <a:spcPct val="150000"/>
              </a:lnSpc>
              <a:spcAft>
                <a:spcPts val="0"/>
              </a:spcAft>
              <a:tabLst>
                <a:tab pos="540385" algn="l"/>
              </a:tabLst>
            </a:pPr>
            <a:r>
              <a:rPr lang="es-CR" sz="1600" b="1" spc="-15" dirty="0">
                <a:ea typeface="Times New Roman" panose="02020603050405020304" pitchFamily="18" charset="0"/>
                <a:cs typeface="Times New Roman" panose="02020603050405020304" pitchFamily="18" charset="0"/>
              </a:rPr>
              <a:t>5.25</a:t>
            </a:r>
            <a:r>
              <a:rPr lang="es-CR" sz="1600" spc="-15" dirty="0">
                <a:ea typeface="Times New Roman" panose="02020603050405020304" pitchFamily="18" charset="0"/>
                <a:cs typeface="Times New Roman" panose="02020603050405020304" pitchFamily="18" charset="0"/>
              </a:rPr>
              <a:t> Según las especificaciones de producción el peso de las bolsas de jabón en polvo llenadas por una máquina se distribuye normalmente con promedio aritmético de 2 </a:t>
            </a:r>
            <a:r>
              <a:rPr lang="es-CR" sz="1600" spc="-15" dirty="0" err="1">
                <a:ea typeface="Times New Roman" panose="02020603050405020304" pitchFamily="18" charset="0"/>
                <a:cs typeface="Times New Roman" panose="02020603050405020304" pitchFamily="18" charset="0"/>
              </a:rPr>
              <a:t>lbs</a:t>
            </a:r>
            <a:r>
              <a:rPr lang="es-CR" sz="1600" spc="-15" dirty="0">
                <a:ea typeface="Times New Roman" panose="02020603050405020304" pitchFamily="18" charset="0"/>
                <a:cs typeface="Times New Roman" panose="02020603050405020304" pitchFamily="18" charset="0"/>
              </a:rPr>
              <a:t>. El encargado de control de calidad seleccionó aleatoriamente 25 bolsas, encontrando que tenían un peso promedio de 1,95 y una desviación estándar de 0,145 </a:t>
            </a:r>
            <a:r>
              <a:rPr lang="es-CR" sz="1600" spc="-15" dirty="0" err="1">
                <a:ea typeface="Times New Roman" panose="02020603050405020304" pitchFamily="18" charset="0"/>
                <a:cs typeface="Times New Roman" panose="02020603050405020304" pitchFamily="18" charset="0"/>
              </a:rPr>
              <a:t>lbs</a:t>
            </a:r>
            <a:r>
              <a:rPr lang="es-CR" sz="1600" spc="-15" dirty="0">
                <a:ea typeface="Times New Roman" panose="02020603050405020304" pitchFamily="18" charset="0"/>
                <a:cs typeface="Times New Roman" panose="02020603050405020304" pitchFamily="18" charset="0"/>
              </a:rPr>
              <a:t>. ¿Qué se puede concluir acerca del peso promedio de las cajas? Use </a:t>
            </a:r>
            <a:r>
              <a:rPr lang="es-ES_tradnl" sz="1600" dirty="0">
                <a:ea typeface="Times New Roman" panose="02020603050405020304" pitchFamily="18" charset="0"/>
                <a:cs typeface="Times New Roman" panose="02020603050405020304" pitchFamily="18" charset="0"/>
                <a:sym typeface="Symbol" panose="05050102010706020507" pitchFamily="18" charset="2"/>
              </a:rPr>
              <a:t></a:t>
            </a:r>
            <a:r>
              <a:rPr lang="es-ES_tradnl" sz="1600" dirty="0">
                <a:ea typeface="Times New Roman" panose="02020603050405020304" pitchFamily="18" charset="0"/>
                <a:cs typeface="Times New Roman" panose="02020603050405020304" pitchFamily="18" charset="0"/>
              </a:rPr>
              <a:t>=0,10.</a:t>
            </a:r>
            <a:endParaRPr lang="en-US" sz="1600" dirty="0">
              <a:effectLst/>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9693804" y="570637"/>
            <a:ext cx="1762125" cy="2057400"/>
          </a:xfrm>
          <a:prstGeom prst="rect">
            <a:avLst/>
          </a:prstGeom>
        </p:spPr>
      </p:pic>
    </p:spTree>
    <p:extLst>
      <p:ext uri="{BB962C8B-B14F-4D97-AF65-F5344CB8AC3E}">
        <p14:creationId xmlns:p14="http://schemas.microsoft.com/office/powerpoint/2010/main" val="3914548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8067" y="352274"/>
            <a:ext cx="10591800" cy="369332"/>
          </a:xfrm>
          <a:prstGeom prst="rect">
            <a:avLst/>
          </a:prstGeom>
        </p:spPr>
        <p:txBody>
          <a:bodyPr wrap="square">
            <a:spAutoFit/>
          </a:bodyPr>
          <a:lstStyle/>
          <a:p>
            <a:pPr algn="ctr"/>
            <a:r>
              <a:rPr lang="es-CR" b="1" dirty="0"/>
              <a:t>Prueba de hipótesis sobre igualdad de dos medias</a:t>
            </a:r>
          </a:p>
        </p:txBody>
      </p:sp>
      <mc:AlternateContent xmlns:mc="http://schemas.openxmlformats.org/markup-compatibility/2006" xmlns:a14="http://schemas.microsoft.com/office/drawing/2010/main">
        <mc:Choice Requires="a14">
          <p:sp>
            <p:nvSpPr>
              <p:cNvPr id="3" name="Rectangle 2"/>
              <p:cNvSpPr/>
              <p:nvPr/>
            </p:nvSpPr>
            <p:spPr>
              <a:xfrm>
                <a:off x="938213" y="3112825"/>
                <a:ext cx="10253134" cy="369332"/>
              </a:xfrm>
              <a:prstGeom prst="rect">
                <a:avLst/>
              </a:prstGeom>
            </p:spPr>
            <p:txBody>
              <a:bodyPr wrap="square">
                <a:spAutoFit/>
              </a:bodyPr>
              <a:lstStyle/>
              <a:p>
                <a:r>
                  <a:rPr lang="es-CR" b="1" dirty="0"/>
                  <a:t>Caso de variancias conocidas (</a:t>
                </a:r>
                <a14:m>
                  <m:oMath xmlns:m="http://schemas.openxmlformats.org/officeDocument/2006/math">
                    <m:r>
                      <a:rPr lang="es-CR" b="1" i="0" smtClean="0">
                        <a:latin typeface="Cambria Math" panose="02040503050406030204" pitchFamily="18" charset="0"/>
                        <a:ea typeface="Cambria Math" panose="02040503050406030204" pitchFamily="18" charset="0"/>
                      </a:rPr>
                      <m:t>𝐧</m:t>
                    </m:r>
                    <m:r>
                      <a:rPr lang="es-CR" b="1" i="1" smtClean="0">
                        <a:latin typeface="Cambria Math" panose="02040503050406030204" pitchFamily="18" charset="0"/>
                        <a:ea typeface="Cambria Math" panose="02040503050406030204" pitchFamily="18" charset="0"/>
                      </a:rPr>
                      <m:t>&gt;</m:t>
                    </m:r>
                    <m:r>
                      <a:rPr lang="es-CR" b="1" i="1" smtClean="0">
                        <a:latin typeface="Cambria Math" panose="02040503050406030204" pitchFamily="18" charset="0"/>
                        <a:ea typeface="Cambria Math" panose="02040503050406030204" pitchFamily="18" charset="0"/>
                      </a:rPr>
                      <m:t>𝟑𝟎</m:t>
                    </m:r>
                  </m:oMath>
                </a14:m>
                <a:r>
                  <a:rPr lang="es-CR" b="1" dirty="0"/>
                  <a:t>)</a:t>
                </a:r>
              </a:p>
            </p:txBody>
          </p:sp>
        </mc:Choice>
        <mc:Fallback xmlns="">
          <p:sp>
            <p:nvSpPr>
              <p:cNvPr id="3" name="Rectangle 2"/>
              <p:cNvSpPr>
                <a:spLocks noRot="1" noChangeAspect="1" noMove="1" noResize="1" noEditPoints="1" noAdjustHandles="1" noChangeArrowheads="1" noChangeShapeType="1" noTextEdit="1"/>
              </p:cNvSpPr>
              <p:nvPr/>
            </p:nvSpPr>
            <p:spPr>
              <a:xfrm>
                <a:off x="938213" y="3112825"/>
                <a:ext cx="10253134" cy="369332"/>
              </a:xfrm>
              <a:prstGeom prst="rect">
                <a:avLst/>
              </a:prstGeom>
              <a:blipFill>
                <a:blip r:embed="rId2"/>
                <a:stretch>
                  <a:fillRect l="-535" t="-10000" b="-26667"/>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1170326" y="3894745"/>
            <a:ext cx="2053165" cy="1323012"/>
          </a:xfrm>
          <a:prstGeom prst="rect">
            <a:avLst/>
          </a:prstGeom>
        </p:spPr>
      </p:pic>
      <p:sp>
        <p:nvSpPr>
          <p:cNvPr id="7" name="Rectangle 6"/>
          <p:cNvSpPr/>
          <p:nvPr/>
        </p:nvSpPr>
        <p:spPr>
          <a:xfrm>
            <a:off x="938213" y="969548"/>
            <a:ext cx="9721319" cy="880369"/>
          </a:xfrm>
          <a:prstGeom prst="rect">
            <a:avLst/>
          </a:prstGeom>
        </p:spPr>
        <p:txBody>
          <a:bodyPr wrap="square">
            <a:spAutoFit/>
          </a:bodyPr>
          <a:lstStyle/>
          <a:p>
            <a:pPr>
              <a:lnSpc>
                <a:spcPct val="150000"/>
              </a:lnSpc>
            </a:pPr>
            <a:r>
              <a:rPr lang="es-CR" dirty="0"/>
              <a:t>Las pruebas de dos muestras se utilizan para decidir si las medias de dos poblaciones son iguales. Se requieren dos muestras independientes, una de cada una de las dos poblaciones.</a:t>
            </a:r>
          </a:p>
        </p:txBody>
      </p:sp>
      <p:pic>
        <p:nvPicPr>
          <p:cNvPr id="4" name="Imagen 3">
            <a:extLst>
              <a:ext uri="{FF2B5EF4-FFF2-40B4-BE49-F238E27FC236}">
                <a16:creationId xmlns:a16="http://schemas.microsoft.com/office/drawing/2014/main" id="{E418A63D-5FB1-4D75-973C-57A455AB8C19}"/>
              </a:ext>
            </a:extLst>
          </p:cNvPr>
          <p:cNvPicPr>
            <a:picLocks noChangeAspect="1"/>
          </p:cNvPicPr>
          <p:nvPr/>
        </p:nvPicPr>
        <p:blipFill>
          <a:blip r:embed="rId4"/>
          <a:stretch>
            <a:fillRect/>
          </a:stretch>
        </p:blipFill>
        <p:spPr>
          <a:xfrm>
            <a:off x="1336926" y="2116691"/>
            <a:ext cx="5629781" cy="746582"/>
          </a:xfrm>
          <a:prstGeom prst="rect">
            <a:avLst/>
          </a:prstGeom>
        </p:spPr>
      </p:pic>
      <p:pic>
        <p:nvPicPr>
          <p:cNvPr id="8" name="Imagen 7">
            <a:extLst>
              <a:ext uri="{FF2B5EF4-FFF2-40B4-BE49-F238E27FC236}">
                <a16:creationId xmlns:a16="http://schemas.microsoft.com/office/drawing/2014/main" id="{0BB55E15-D372-4689-94BF-298219F49497}"/>
              </a:ext>
            </a:extLst>
          </p:cNvPr>
          <p:cNvPicPr>
            <a:picLocks noChangeAspect="1"/>
          </p:cNvPicPr>
          <p:nvPr/>
        </p:nvPicPr>
        <p:blipFill>
          <a:blip r:embed="rId5"/>
          <a:stretch>
            <a:fillRect/>
          </a:stretch>
        </p:blipFill>
        <p:spPr>
          <a:xfrm>
            <a:off x="7119722" y="2195385"/>
            <a:ext cx="3640554" cy="369332"/>
          </a:xfrm>
          <a:prstGeom prst="rect">
            <a:avLst/>
          </a:prstGeom>
        </p:spPr>
      </p:pic>
    </p:spTree>
    <p:extLst>
      <p:ext uri="{BB962C8B-B14F-4D97-AF65-F5344CB8AC3E}">
        <p14:creationId xmlns:p14="http://schemas.microsoft.com/office/powerpoint/2010/main" val="4095797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1200" y="486601"/>
            <a:ext cx="10515600" cy="785343"/>
          </a:xfrm>
          <a:prstGeom prst="rect">
            <a:avLst/>
          </a:prstGeom>
        </p:spPr>
        <p:txBody>
          <a:bodyPr wrap="square">
            <a:spAutoFit/>
          </a:bodyPr>
          <a:lstStyle/>
          <a:p>
            <a:pPr marL="0" lvl="1" algn="just">
              <a:lnSpc>
                <a:spcPct val="150000"/>
              </a:lnSpc>
              <a:spcAft>
                <a:spcPts val="0"/>
              </a:spcAft>
              <a:tabLst>
                <a:tab pos="540385" algn="l"/>
              </a:tabLst>
            </a:pPr>
            <a:r>
              <a:rPr lang="es-CR" sz="1600" b="1" spc="-10" dirty="0">
                <a:ea typeface="Times New Roman" panose="02020603050405020304" pitchFamily="18" charset="0"/>
                <a:cs typeface="Times New Roman" panose="02020603050405020304" pitchFamily="18" charset="0"/>
              </a:rPr>
              <a:t>5.26</a:t>
            </a:r>
            <a:r>
              <a:rPr lang="es-CR" sz="1600" spc="-10" dirty="0">
                <a:ea typeface="Times New Roman" panose="02020603050405020304" pitchFamily="18" charset="0"/>
                <a:cs typeface="Times New Roman" panose="02020603050405020304" pitchFamily="18" charset="0"/>
              </a:rPr>
              <a:t> Se instala un nuevo dispositivo de filtrado en una unidad química. Antes y después de su instalación, una muestra aleatoria proporcionó la siguiente resultados acerca del porcentaje de impurezas:</a:t>
            </a:r>
            <a:endParaRPr lang="en-US" sz="1600" dirty="0">
              <a:effectLst/>
              <a:ea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23443198"/>
              </p:ext>
            </p:extLst>
          </p:nvPr>
        </p:nvGraphicFramePr>
        <p:xfrm>
          <a:off x="1801600" y="1649254"/>
          <a:ext cx="3288665" cy="1022795"/>
        </p:xfrm>
        <a:graphic>
          <a:graphicData uri="http://schemas.openxmlformats.org/drawingml/2006/table">
            <a:tbl>
              <a:tblPr firstRow="1" firstCol="1" bandRow="1" bandCol="1"/>
              <a:tblGrid>
                <a:gridCol w="760095">
                  <a:extLst>
                    <a:ext uri="{9D8B030D-6E8A-4147-A177-3AD203B41FA5}">
                      <a16:colId xmlns:a16="http://schemas.microsoft.com/office/drawing/2014/main" val="20000"/>
                    </a:ext>
                  </a:extLst>
                </a:gridCol>
                <a:gridCol w="924560">
                  <a:extLst>
                    <a:ext uri="{9D8B030D-6E8A-4147-A177-3AD203B41FA5}">
                      <a16:colId xmlns:a16="http://schemas.microsoft.com/office/drawing/2014/main" val="20001"/>
                    </a:ext>
                  </a:extLst>
                </a:gridCol>
                <a:gridCol w="813435">
                  <a:extLst>
                    <a:ext uri="{9D8B030D-6E8A-4147-A177-3AD203B41FA5}">
                      <a16:colId xmlns:a16="http://schemas.microsoft.com/office/drawing/2014/main" val="20002"/>
                    </a:ext>
                  </a:extLst>
                </a:gridCol>
                <a:gridCol w="790575">
                  <a:extLst>
                    <a:ext uri="{9D8B030D-6E8A-4147-A177-3AD203B41FA5}">
                      <a16:colId xmlns:a16="http://schemas.microsoft.com/office/drawing/2014/main" val="20003"/>
                    </a:ext>
                  </a:extLst>
                </a:gridCol>
              </a:tblGrid>
              <a:tr h="0">
                <a:tc>
                  <a:txBody>
                    <a:bodyPr/>
                    <a:lstStyle/>
                    <a:p>
                      <a:pPr>
                        <a:lnSpc>
                          <a:spcPct val="150000"/>
                        </a:lnSpc>
                        <a:spcAft>
                          <a:spcPts val="0"/>
                        </a:spcAft>
                        <a:tabLst>
                          <a:tab pos="2700020" algn="ctr"/>
                          <a:tab pos="5400040" algn="r"/>
                          <a:tab pos="457200" algn="l"/>
                        </a:tabLst>
                      </a:pPr>
                      <a:r>
                        <a:rPr lang="es-CR" sz="1200" spc="-15" dirty="0">
                          <a:effectLst/>
                          <a:latin typeface="Arial" panose="020B0604020202020204" pitchFamily="34" charset="0"/>
                          <a:ea typeface="Times New Roman" panose="02020603050405020304" pitchFamily="18" charset="0"/>
                          <a:cs typeface="Times New Roman" panose="02020603050405020304" pitchFamily="18" charset="0"/>
                        </a:rPr>
                        <a:t>Tiempo</a:t>
                      </a:r>
                      <a:endParaRPr lang="en-US" sz="12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lnSpc>
                          <a:spcPct val="150000"/>
                        </a:lnSpc>
                        <a:spcAft>
                          <a:spcPts val="0"/>
                        </a:spcAft>
                      </a:pPr>
                      <a:r>
                        <a:rPr lang="es-CR" sz="1200" spc="-15">
                          <a:effectLst/>
                          <a:latin typeface="Arial" panose="020B0604020202020204" pitchFamily="34" charset="0"/>
                          <a:ea typeface="Times New Roman" panose="02020603050405020304" pitchFamily="18" charset="0"/>
                          <a:cs typeface="Times New Roman" panose="02020603050405020304" pitchFamily="18" charset="0"/>
                        </a:rPr>
                        <a:t>Tamaño de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spcAft>
                          <a:spcPts val="0"/>
                        </a:spcAft>
                      </a:pPr>
                      <a:r>
                        <a:rPr lang="es-CR" sz="1200" spc="-15">
                          <a:effectLst/>
                          <a:latin typeface="Arial" panose="020B0604020202020204" pitchFamily="34" charset="0"/>
                          <a:ea typeface="Times New Roman" panose="02020603050405020304" pitchFamily="18" charset="0"/>
                          <a:cs typeface="Times New Roman" panose="02020603050405020304" pitchFamily="18" charset="0"/>
                        </a:rPr>
                        <a:t>muestra</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lnSpc>
                          <a:spcPct val="150000"/>
                        </a:lnSpc>
                        <a:spcAft>
                          <a:spcPts val="0"/>
                        </a:spcAft>
                      </a:pPr>
                      <a:r>
                        <a:rPr lang="es-CR" sz="1200" spc="-15" dirty="0">
                          <a:effectLst/>
                          <a:latin typeface="Arial" panose="020B0604020202020204" pitchFamily="34" charset="0"/>
                          <a:ea typeface="Times New Roman" panose="02020603050405020304" pitchFamily="18" charset="0"/>
                          <a:cs typeface="Times New Roman" panose="02020603050405020304" pitchFamily="18" charset="0"/>
                        </a:rPr>
                        <a:t>Promedio</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spcAft>
                          <a:spcPts val="0"/>
                        </a:spcAft>
                      </a:pPr>
                      <a:r>
                        <a:rPr lang="es-CR" sz="1200" spc="-15" dirty="0">
                          <a:effectLst/>
                          <a:latin typeface="Arial" panose="020B0604020202020204" pitchFamily="34" charset="0"/>
                          <a:ea typeface="Times New Roman" panose="02020603050405020304" pitchFamily="18" charset="0"/>
                          <a:cs typeface="Times New Roman" panose="02020603050405020304" pitchFamily="18" charset="0"/>
                        </a:rPr>
                        <a:t>aritmético</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lnSpc>
                          <a:spcPct val="150000"/>
                        </a:lnSpc>
                        <a:spcAft>
                          <a:spcPts val="0"/>
                        </a:spcAft>
                      </a:pPr>
                      <a:r>
                        <a:rPr lang="es-CR" sz="1200" spc="-15">
                          <a:effectLst/>
                          <a:latin typeface="Arial" panose="020B0604020202020204" pitchFamily="34" charset="0"/>
                          <a:ea typeface="Times New Roman" panose="02020603050405020304" pitchFamily="18" charset="0"/>
                          <a:cs typeface="Times New Roman" panose="02020603050405020304" pitchFamily="18" charset="0"/>
                        </a:rPr>
                        <a:t>Variancia</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0"/>
                  </a:ext>
                </a:extLst>
              </a:tr>
              <a:tr h="254000">
                <a:tc>
                  <a:txBody>
                    <a:bodyPr/>
                    <a:lstStyle/>
                    <a:p>
                      <a:pPr>
                        <a:lnSpc>
                          <a:spcPct val="150000"/>
                        </a:lnSpc>
                        <a:spcAft>
                          <a:spcPts val="0"/>
                        </a:spcAft>
                      </a:pPr>
                      <a:r>
                        <a:rPr lang="es-CR" sz="1200" spc="-15">
                          <a:effectLst/>
                          <a:latin typeface="Arial" panose="020B0604020202020204" pitchFamily="34" charset="0"/>
                          <a:ea typeface="Times New Roman" panose="02020603050405020304" pitchFamily="18" charset="0"/>
                          <a:cs typeface="Times New Roman" panose="02020603050405020304" pitchFamily="18" charset="0"/>
                        </a:rPr>
                        <a:t>Antes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50000"/>
                        </a:lnSpc>
                        <a:spcAft>
                          <a:spcPts val="0"/>
                        </a:spcAft>
                      </a:pPr>
                      <a:r>
                        <a:rPr lang="es-CR" sz="1200" spc="-15">
                          <a:effectLst/>
                          <a:latin typeface="Arial" panose="020B0604020202020204" pitchFamily="34" charset="0"/>
                          <a:ea typeface="Times New Roman" panose="02020603050405020304" pitchFamily="18" charset="0"/>
                          <a:cs typeface="Times New Roman" panose="02020603050405020304" pitchFamily="18" charset="0"/>
                        </a:rPr>
                        <a:t>40</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50000"/>
                        </a:lnSpc>
                        <a:spcAft>
                          <a:spcPts val="0"/>
                        </a:spcAft>
                      </a:pPr>
                      <a:r>
                        <a:rPr lang="es-CR" sz="1200" spc="-15">
                          <a:effectLst/>
                          <a:latin typeface="Arial" panose="020B0604020202020204" pitchFamily="34" charset="0"/>
                          <a:ea typeface="Times New Roman" panose="02020603050405020304" pitchFamily="18" charset="0"/>
                          <a:cs typeface="Times New Roman" panose="02020603050405020304" pitchFamily="18" charset="0"/>
                        </a:rPr>
                        <a:t>12,5</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50000"/>
                        </a:lnSpc>
                        <a:spcAft>
                          <a:spcPts val="0"/>
                        </a:spcAft>
                      </a:pPr>
                      <a:r>
                        <a:rPr lang="es-CR" sz="1200" spc="-15">
                          <a:effectLst/>
                          <a:latin typeface="Arial" panose="020B0604020202020204" pitchFamily="34" charset="0"/>
                          <a:ea typeface="Times New Roman" panose="02020603050405020304" pitchFamily="18" charset="0"/>
                          <a:cs typeface="Times New Roman" panose="02020603050405020304" pitchFamily="18" charset="0"/>
                        </a:rPr>
                        <a:t>101,17</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10001"/>
                  </a:ext>
                </a:extLst>
              </a:tr>
              <a:tr h="254000">
                <a:tc>
                  <a:txBody>
                    <a:bodyPr/>
                    <a:lstStyle/>
                    <a:p>
                      <a:pPr>
                        <a:lnSpc>
                          <a:spcPct val="150000"/>
                        </a:lnSpc>
                        <a:spcAft>
                          <a:spcPts val="0"/>
                        </a:spcAft>
                      </a:pPr>
                      <a:r>
                        <a:rPr lang="es-CR" sz="1200" spc="-15">
                          <a:effectLst/>
                          <a:latin typeface="Arial" panose="020B0604020202020204" pitchFamily="34" charset="0"/>
                          <a:ea typeface="Times New Roman" panose="02020603050405020304" pitchFamily="18" charset="0"/>
                          <a:cs typeface="Times New Roman" panose="02020603050405020304" pitchFamily="18" charset="0"/>
                        </a:rPr>
                        <a:t>Después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w="19050" cap="flat" cmpd="sng" algn="ctr">
                      <a:solidFill>
                        <a:srgbClr val="808080"/>
                      </a:solidFill>
                      <a:prstDash val="solid"/>
                      <a:round/>
                      <a:headEnd type="none" w="med" len="med"/>
                      <a:tailEnd type="none" w="med" len="med"/>
                    </a:lnB>
                  </a:tcPr>
                </a:tc>
                <a:tc>
                  <a:txBody>
                    <a:bodyPr/>
                    <a:lstStyle/>
                    <a:p>
                      <a:pPr algn="ctr">
                        <a:lnSpc>
                          <a:spcPct val="150000"/>
                        </a:lnSpc>
                        <a:spcAft>
                          <a:spcPts val="0"/>
                        </a:spcAft>
                      </a:pPr>
                      <a:r>
                        <a:rPr lang="es-CR" sz="1200" spc="-15">
                          <a:effectLst/>
                          <a:latin typeface="Arial" panose="020B0604020202020204" pitchFamily="34" charset="0"/>
                          <a:ea typeface="Times New Roman" panose="02020603050405020304" pitchFamily="18" charset="0"/>
                          <a:cs typeface="Times New Roman" panose="02020603050405020304" pitchFamily="18" charset="0"/>
                        </a:rPr>
                        <a:t>35</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w="19050" cap="flat" cmpd="sng" algn="ctr">
                      <a:solidFill>
                        <a:srgbClr val="808080"/>
                      </a:solidFill>
                      <a:prstDash val="solid"/>
                      <a:round/>
                      <a:headEnd type="none" w="med" len="med"/>
                      <a:tailEnd type="none" w="med" len="med"/>
                    </a:lnB>
                  </a:tcPr>
                </a:tc>
                <a:tc>
                  <a:txBody>
                    <a:bodyPr/>
                    <a:lstStyle/>
                    <a:p>
                      <a:pPr algn="ctr">
                        <a:lnSpc>
                          <a:spcPct val="150000"/>
                        </a:lnSpc>
                        <a:spcAft>
                          <a:spcPts val="0"/>
                        </a:spcAft>
                      </a:pPr>
                      <a:r>
                        <a:rPr lang="es-CR" sz="1200" spc="-15">
                          <a:effectLst/>
                          <a:latin typeface="Arial" panose="020B0604020202020204" pitchFamily="34" charset="0"/>
                          <a:ea typeface="Times New Roman" panose="02020603050405020304" pitchFamily="18" charset="0"/>
                          <a:cs typeface="Times New Roman" panose="02020603050405020304" pitchFamily="18" charset="0"/>
                        </a:rPr>
                        <a:t>10,2</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w="19050" cap="flat" cmpd="sng" algn="ctr">
                      <a:solidFill>
                        <a:srgbClr val="808080"/>
                      </a:solidFill>
                      <a:prstDash val="solid"/>
                      <a:round/>
                      <a:headEnd type="none" w="med" len="med"/>
                      <a:tailEnd type="none" w="med" len="med"/>
                    </a:lnB>
                  </a:tcPr>
                </a:tc>
                <a:tc>
                  <a:txBody>
                    <a:bodyPr/>
                    <a:lstStyle/>
                    <a:p>
                      <a:pPr algn="ctr">
                        <a:lnSpc>
                          <a:spcPct val="150000"/>
                        </a:lnSpc>
                        <a:spcAft>
                          <a:spcPts val="0"/>
                        </a:spcAft>
                      </a:pPr>
                      <a:r>
                        <a:rPr lang="es-CR" sz="1200" spc="-15" dirty="0">
                          <a:effectLst/>
                          <a:latin typeface="Arial" panose="020B0604020202020204" pitchFamily="34" charset="0"/>
                          <a:ea typeface="Times New Roman" panose="02020603050405020304" pitchFamily="18" charset="0"/>
                          <a:cs typeface="Times New Roman" panose="02020603050405020304" pitchFamily="18" charset="0"/>
                        </a:rPr>
                        <a:t>94,73</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w="190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Rectangle 4"/>
          <p:cNvSpPr/>
          <p:nvPr/>
        </p:nvSpPr>
        <p:spPr>
          <a:xfrm>
            <a:off x="787399" y="2882669"/>
            <a:ext cx="9889067" cy="461665"/>
          </a:xfrm>
          <a:prstGeom prst="rect">
            <a:avLst/>
          </a:prstGeom>
        </p:spPr>
        <p:txBody>
          <a:bodyPr wrap="square">
            <a:spAutoFit/>
          </a:bodyPr>
          <a:lstStyle/>
          <a:p>
            <a:pPr algn="just">
              <a:lnSpc>
                <a:spcPct val="150000"/>
              </a:lnSpc>
              <a:spcAft>
                <a:spcPts val="0"/>
              </a:spcAft>
            </a:pPr>
            <a:r>
              <a:rPr lang="es-CR" sz="1600" spc="-15" dirty="0">
                <a:ea typeface="Times New Roman" panose="02020603050405020304" pitchFamily="18" charset="0"/>
                <a:cs typeface="Times New Roman" panose="02020603050405020304" pitchFamily="18" charset="0"/>
              </a:rPr>
              <a:t>¿Ha reducido significativamente el porcentaje de impurezas el dispositivo de filtrado? Use </a:t>
            </a:r>
            <a:r>
              <a:rPr lang="es-ES_tradnl" sz="1600" dirty="0">
                <a:ea typeface="Times New Roman" panose="02020603050405020304" pitchFamily="18" charset="0"/>
                <a:cs typeface="Times New Roman" panose="02020603050405020304" pitchFamily="18" charset="0"/>
                <a:sym typeface="Symbol" panose="05050102010706020507" pitchFamily="18" charset="2"/>
              </a:rPr>
              <a:t></a:t>
            </a:r>
            <a:r>
              <a:rPr lang="es-ES_tradnl" sz="1600" dirty="0">
                <a:ea typeface="Times New Roman" panose="02020603050405020304" pitchFamily="18" charset="0"/>
                <a:cs typeface="Times New Roman" panose="02020603050405020304" pitchFamily="18" charset="0"/>
              </a:rPr>
              <a:t>=0,05.</a:t>
            </a:r>
            <a:endParaRPr lang="en-US" sz="1600" dirty="0">
              <a:effectLst/>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9438701" y="1271944"/>
            <a:ext cx="1788099" cy="1557136"/>
          </a:xfrm>
          <a:prstGeom prst="rect">
            <a:avLst/>
          </a:prstGeom>
        </p:spPr>
      </p:pic>
    </p:spTree>
    <p:extLst>
      <p:ext uri="{BB962C8B-B14F-4D97-AF65-F5344CB8AC3E}">
        <p14:creationId xmlns:p14="http://schemas.microsoft.com/office/powerpoint/2010/main" val="3225001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728132" y="695867"/>
                <a:ext cx="8322735" cy="369332"/>
              </a:xfrm>
              <a:prstGeom prst="rect">
                <a:avLst/>
              </a:prstGeom>
            </p:spPr>
            <p:txBody>
              <a:bodyPr wrap="square">
                <a:spAutoFit/>
              </a:bodyPr>
              <a:lstStyle/>
              <a:p>
                <a:r>
                  <a:rPr lang="es-CR" b="1" dirty="0"/>
                  <a:t>Caso de variancias desconocidas (</a:t>
                </a:r>
                <a14:m>
                  <m:oMath xmlns:m="http://schemas.openxmlformats.org/officeDocument/2006/math">
                    <m:r>
                      <a:rPr lang="es-CR" b="1">
                        <a:latin typeface="Cambria Math" panose="02040503050406030204" pitchFamily="18" charset="0"/>
                        <a:ea typeface="Cambria Math" panose="02040503050406030204" pitchFamily="18" charset="0"/>
                      </a:rPr>
                      <m:t>𝐧</m:t>
                    </m:r>
                    <m:r>
                      <a:rPr lang="es-CR" b="1" i="1" smtClean="0">
                        <a:latin typeface="Cambria Math" panose="02040503050406030204" pitchFamily="18" charset="0"/>
                        <a:ea typeface="Cambria Math" panose="02040503050406030204" pitchFamily="18" charset="0"/>
                      </a:rPr>
                      <m:t>≤</m:t>
                    </m:r>
                    <m:r>
                      <a:rPr lang="es-CR" b="1" i="1">
                        <a:latin typeface="Cambria Math" panose="02040503050406030204" pitchFamily="18" charset="0"/>
                        <a:ea typeface="Cambria Math" panose="02040503050406030204" pitchFamily="18" charset="0"/>
                      </a:rPr>
                      <m:t>𝟑𝟎</m:t>
                    </m:r>
                  </m:oMath>
                </a14:m>
                <a:r>
                  <a:rPr lang="es-CR" b="1" dirty="0"/>
                  <a:t>)</a:t>
                </a:r>
              </a:p>
            </p:txBody>
          </p:sp>
        </mc:Choice>
        <mc:Fallback xmlns="">
          <p:sp>
            <p:nvSpPr>
              <p:cNvPr id="2" name="Rectangle 1"/>
              <p:cNvSpPr>
                <a:spLocks noRot="1" noChangeAspect="1" noMove="1" noResize="1" noEditPoints="1" noAdjustHandles="1" noChangeArrowheads="1" noChangeShapeType="1" noTextEdit="1"/>
              </p:cNvSpPr>
              <p:nvPr/>
            </p:nvSpPr>
            <p:spPr>
              <a:xfrm>
                <a:off x="728132" y="695867"/>
                <a:ext cx="8322735" cy="369332"/>
              </a:xfrm>
              <a:prstGeom prst="rect">
                <a:avLst/>
              </a:prstGeom>
              <a:blipFill>
                <a:blip r:embed="rId2"/>
                <a:stretch>
                  <a:fillRect l="-586" t="-8197" b="-24590"/>
                </a:stretch>
              </a:blipFill>
            </p:spPr>
            <p:txBody>
              <a:bodyPr/>
              <a:lstStyle/>
              <a:p>
                <a:r>
                  <a:rPr lang="en-US">
                    <a:noFill/>
                  </a:rPr>
                  <a:t> </a:t>
                </a:r>
              </a:p>
            </p:txBody>
          </p:sp>
        </mc:Fallback>
      </mc:AlternateContent>
      <p:pic>
        <p:nvPicPr>
          <p:cNvPr id="6" name="Picture 5"/>
          <p:cNvPicPr>
            <a:picLocks noChangeAspect="1"/>
          </p:cNvPicPr>
          <p:nvPr/>
        </p:nvPicPr>
        <p:blipFill>
          <a:blip r:embed="rId3"/>
          <a:stretch>
            <a:fillRect/>
          </a:stretch>
        </p:blipFill>
        <p:spPr>
          <a:xfrm>
            <a:off x="865715" y="1261533"/>
            <a:ext cx="10281987" cy="874177"/>
          </a:xfrm>
          <a:prstGeom prst="rect">
            <a:avLst/>
          </a:prstGeom>
        </p:spPr>
      </p:pic>
      <p:pic>
        <p:nvPicPr>
          <p:cNvPr id="7" name="Picture 6"/>
          <p:cNvPicPr>
            <a:picLocks noChangeAspect="1"/>
          </p:cNvPicPr>
          <p:nvPr/>
        </p:nvPicPr>
        <p:blipFill>
          <a:blip r:embed="rId4"/>
          <a:stretch>
            <a:fillRect/>
          </a:stretch>
        </p:blipFill>
        <p:spPr>
          <a:xfrm>
            <a:off x="1465503" y="2455699"/>
            <a:ext cx="9081122" cy="1046163"/>
          </a:xfrm>
          <a:prstGeom prst="rect">
            <a:avLst/>
          </a:prstGeom>
        </p:spPr>
      </p:pic>
      <p:pic>
        <p:nvPicPr>
          <p:cNvPr id="3" name="Imagen 2">
            <a:extLst>
              <a:ext uri="{FF2B5EF4-FFF2-40B4-BE49-F238E27FC236}">
                <a16:creationId xmlns:a16="http://schemas.microsoft.com/office/drawing/2014/main" id="{15ED3A2F-5569-4A78-B2A5-5A31BDFEC779}"/>
              </a:ext>
            </a:extLst>
          </p:cNvPr>
          <p:cNvPicPr>
            <a:picLocks noChangeAspect="1"/>
          </p:cNvPicPr>
          <p:nvPr/>
        </p:nvPicPr>
        <p:blipFill>
          <a:blip r:embed="rId5"/>
          <a:stretch>
            <a:fillRect/>
          </a:stretch>
        </p:blipFill>
        <p:spPr>
          <a:xfrm>
            <a:off x="1037118" y="4239677"/>
            <a:ext cx="5058881" cy="1629052"/>
          </a:xfrm>
          <a:prstGeom prst="rect">
            <a:avLst/>
          </a:prstGeom>
        </p:spPr>
      </p:pic>
      <p:pic>
        <p:nvPicPr>
          <p:cNvPr id="8" name="Imagen 7">
            <a:extLst>
              <a:ext uri="{FF2B5EF4-FFF2-40B4-BE49-F238E27FC236}">
                <a16:creationId xmlns:a16="http://schemas.microsoft.com/office/drawing/2014/main" id="{F8CF89D6-89A3-40B1-A435-00BA69167D85}"/>
              </a:ext>
            </a:extLst>
          </p:cNvPr>
          <p:cNvPicPr>
            <a:picLocks noChangeAspect="1"/>
          </p:cNvPicPr>
          <p:nvPr/>
        </p:nvPicPr>
        <p:blipFill>
          <a:blip r:embed="rId6"/>
          <a:stretch>
            <a:fillRect/>
          </a:stretch>
        </p:blipFill>
        <p:spPr>
          <a:xfrm>
            <a:off x="8580582" y="3943495"/>
            <a:ext cx="2331748" cy="1802140"/>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1371685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1933" y="684369"/>
            <a:ext cx="9846734" cy="785343"/>
          </a:xfrm>
          <a:prstGeom prst="rect">
            <a:avLst/>
          </a:prstGeom>
        </p:spPr>
        <p:txBody>
          <a:bodyPr wrap="square">
            <a:spAutoFit/>
          </a:bodyPr>
          <a:lstStyle/>
          <a:p>
            <a:pPr marL="0" lvl="1" algn="just">
              <a:lnSpc>
                <a:spcPct val="150000"/>
              </a:lnSpc>
              <a:spcAft>
                <a:spcPts val="0"/>
              </a:spcAft>
              <a:tabLst>
                <a:tab pos="540385" algn="l"/>
              </a:tabLst>
            </a:pPr>
            <a:r>
              <a:rPr lang="es-CR" sz="1600" b="1" dirty="0">
                <a:ea typeface="Times New Roman" panose="02020603050405020304" pitchFamily="18" charset="0"/>
                <a:cs typeface="Times New Roman" panose="02020603050405020304" pitchFamily="18" charset="0"/>
              </a:rPr>
              <a:t>5.22</a:t>
            </a:r>
            <a:r>
              <a:rPr lang="es-CR" sz="1600" dirty="0">
                <a:ea typeface="Times New Roman" panose="02020603050405020304" pitchFamily="18" charset="0"/>
                <a:cs typeface="Times New Roman" panose="02020603050405020304" pitchFamily="18" charset="0"/>
              </a:rPr>
              <a:t> Los datos que se muestran a continuación son los grados de dureza </a:t>
            </a:r>
            <a:r>
              <a:rPr lang="es-CR" sz="1600" dirty="0" err="1">
                <a:ea typeface="Times New Roman" panose="02020603050405020304" pitchFamily="18" charset="0"/>
                <a:cs typeface="Times New Roman" panose="02020603050405020304" pitchFamily="18" charset="0"/>
              </a:rPr>
              <a:t>Brinell</a:t>
            </a:r>
            <a:r>
              <a:rPr lang="es-CR" sz="1600" dirty="0">
                <a:ea typeface="Times New Roman" panose="02020603050405020304" pitchFamily="18" charset="0"/>
                <a:cs typeface="Times New Roman" panose="02020603050405020304" pitchFamily="18" charset="0"/>
              </a:rPr>
              <a:t> obtenidos para muestras de dos aleaciones de magnesio:</a:t>
            </a:r>
            <a:endParaRPr lang="en-US" sz="1600" dirty="0">
              <a:effectLst/>
              <a:ea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132666318"/>
              </p:ext>
            </p:extLst>
          </p:nvPr>
        </p:nvGraphicFramePr>
        <p:xfrm>
          <a:off x="1463992" y="1805041"/>
          <a:ext cx="5554873" cy="655828"/>
        </p:xfrm>
        <a:graphic>
          <a:graphicData uri="http://schemas.openxmlformats.org/drawingml/2006/table">
            <a:tbl>
              <a:tblPr/>
              <a:tblGrid>
                <a:gridCol w="1098345">
                  <a:extLst>
                    <a:ext uri="{9D8B030D-6E8A-4147-A177-3AD203B41FA5}">
                      <a16:colId xmlns:a16="http://schemas.microsoft.com/office/drawing/2014/main" val="20000"/>
                    </a:ext>
                  </a:extLst>
                </a:gridCol>
                <a:gridCol w="557066">
                  <a:extLst>
                    <a:ext uri="{9D8B030D-6E8A-4147-A177-3AD203B41FA5}">
                      <a16:colId xmlns:a16="http://schemas.microsoft.com/office/drawing/2014/main" val="20001"/>
                    </a:ext>
                  </a:extLst>
                </a:gridCol>
                <a:gridCol w="557066">
                  <a:extLst>
                    <a:ext uri="{9D8B030D-6E8A-4147-A177-3AD203B41FA5}">
                      <a16:colId xmlns:a16="http://schemas.microsoft.com/office/drawing/2014/main" val="20002"/>
                    </a:ext>
                  </a:extLst>
                </a:gridCol>
                <a:gridCol w="557066">
                  <a:extLst>
                    <a:ext uri="{9D8B030D-6E8A-4147-A177-3AD203B41FA5}">
                      <a16:colId xmlns:a16="http://schemas.microsoft.com/office/drawing/2014/main" val="20003"/>
                    </a:ext>
                  </a:extLst>
                </a:gridCol>
                <a:gridCol w="557066">
                  <a:extLst>
                    <a:ext uri="{9D8B030D-6E8A-4147-A177-3AD203B41FA5}">
                      <a16:colId xmlns:a16="http://schemas.microsoft.com/office/drawing/2014/main" val="20004"/>
                    </a:ext>
                  </a:extLst>
                </a:gridCol>
                <a:gridCol w="557066">
                  <a:extLst>
                    <a:ext uri="{9D8B030D-6E8A-4147-A177-3AD203B41FA5}">
                      <a16:colId xmlns:a16="http://schemas.microsoft.com/office/drawing/2014/main" val="20005"/>
                    </a:ext>
                  </a:extLst>
                </a:gridCol>
                <a:gridCol w="557066">
                  <a:extLst>
                    <a:ext uri="{9D8B030D-6E8A-4147-A177-3AD203B41FA5}">
                      <a16:colId xmlns:a16="http://schemas.microsoft.com/office/drawing/2014/main" val="20006"/>
                    </a:ext>
                  </a:extLst>
                </a:gridCol>
                <a:gridCol w="557066">
                  <a:extLst>
                    <a:ext uri="{9D8B030D-6E8A-4147-A177-3AD203B41FA5}">
                      <a16:colId xmlns:a16="http://schemas.microsoft.com/office/drawing/2014/main" val="20007"/>
                    </a:ext>
                  </a:extLst>
                </a:gridCol>
                <a:gridCol w="557066">
                  <a:extLst>
                    <a:ext uri="{9D8B030D-6E8A-4147-A177-3AD203B41FA5}">
                      <a16:colId xmlns:a16="http://schemas.microsoft.com/office/drawing/2014/main" val="20008"/>
                    </a:ext>
                  </a:extLst>
                </a:gridCol>
              </a:tblGrid>
              <a:tr h="254000">
                <a:tc>
                  <a:txBody>
                    <a:bodyPr/>
                    <a:lstStyle/>
                    <a:p>
                      <a:pPr algn="just">
                        <a:lnSpc>
                          <a:spcPct val="150000"/>
                        </a:lnSpc>
                        <a:spcAft>
                          <a:spcPts val="0"/>
                        </a:spcAft>
                      </a:pPr>
                      <a:r>
                        <a:rPr lang="es-CR" sz="1600" dirty="0">
                          <a:effectLst/>
                          <a:latin typeface="+mn-lt"/>
                          <a:ea typeface="Times New Roman" panose="02020603050405020304" pitchFamily="18" charset="0"/>
                          <a:cs typeface="Times New Roman" panose="02020603050405020304" pitchFamily="18" charset="0"/>
                        </a:rPr>
                        <a:t>Aleación 1:</a:t>
                      </a:r>
                      <a:endParaRPr lang="en-US" sz="1600" dirty="0">
                        <a:effectLst/>
                        <a:latin typeface="+mn-lt"/>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50000"/>
                        </a:lnSpc>
                        <a:spcAft>
                          <a:spcPts val="0"/>
                        </a:spcAft>
                      </a:pPr>
                      <a:r>
                        <a:rPr lang="es-CR" sz="1600">
                          <a:effectLst/>
                          <a:latin typeface="+mn-lt"/>
                          <a:ea typeface="Times New Roman" panose="02020603050405020304" pitchFamily="18" charset="0"/>
                          <a:cs typeface="Times New Roman" panose="02020603050405020304" pitchFamily="18" charset="0"/>
                        </a:rPr>
                        <a:t>66,3</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50000"/>
                        </a:lnSpc>
                        <a:spcAft>
                          <a:spcPts val="0"/>
                        </a:spcAft>
                      </a:pPr>
                      <a:r>
                        <a:rPr lang="es-CR" sz="1600" dirty="0">
                          <a:effectLst/>
                          <a:latin typeface="+mn-lt"/>
                          <a:ea typeface="Times New Roman" panose="02020603050405020304" pitchFamily="18" charset="0"/>
                          <a:cs typeface="Times New Roman" panose="02020603050405020304" pitchFamily="18" charset="0"/>
                        </a:rPr>
                        <a:t>63,5</a:t>
                      </a:r>
                      <a:endParaRPr lang="en-US" sz="1600" dirty="0">
                        <a:effectLst/>
                        <a:latin typeface="+mn-lt"/>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50000"/>
                        </a:lnSpc>
                        <a:spcAft>
                          <a:spcPts val="0"/>
                        </a:spcAft>
                      </a:pPr>
                      <a:r>
                        <a:rPr lang="es-CR" sz="1600">
                          <a:effectLst/>
                          <a:latin typeface="+mn-lt"/>
                          <a:ea typeface="Times New Roman" panose="02020603050405020304" pitchFamily="18" charset="0"/>
                          <a:cs typeface="Times New Roman" panose="02020603050405020304" pitchFamily="18" charset="0"/>
                        </a:rPr>
                        <a:t>64,9</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50000"/>
                        </a:lnSpc>
                        <a:spcAft>
                          <a:spcPts val="0"/>
                        </a:spcAft>
                      </a:pPr>
                      <a:r>
                        <a:rPr lang="es-CR" sz="1600" dirty="0">
                          <a:effectLst/>
                          <a:latin typeface="+mn-lt"/>
                          <a:ea typeface="Times New Roman" panose="02020603050405020304" pitchFamily="18" charset="0"/>
                          <a:cs typeface="Times New Roman" panose="02020603050405020304" pitchFamily="18" charset="0"/>
                        </a:rPr>
                        <a:t>61,8</a:t>
                      </a:r>
                      <a:endParaRPr lang="en-US" sz="1600" dirty="0">
                        <a:effectLst/>
                        <a:latin typeface="+mn-lt"/>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50000"/>
                        </a:lnSpc>
                        <a:spcAft>
                          <a:spcPts val="0"/>
                        </a:spcAft>
                      </a:pPr>
                      <a:r>
                        <a:rPr lang="es-CR" sz="1600">
                          <a:effectLst/>
                          <a:latin typeface="+mn-lt"/>
                          <a:ea typeface="Times New Roman" panose="02020603050405020304" pitchFamily="18" charset="0"/>
                          <a:cs typeface="Times New Roman" panose="02020603050405020304" pitchFamily="18" charset="0"/>
                        </a:rPr>
                        <a:t>64,3</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50000"/>
                        </a:lnSpc>
                        <a:spcAft>
                          <a:spcPts val="0"/>
                        </a:spcAft>
                      </a:pPr>
                      <a:r>
                        <a:rPr lang="es-CR" sz="1600">
                          <a:effectLst/>
                          <a:latin typeface="+mn-lt"/>
                          <a:ea typeface="Times New Roman" panose="02020603050405020304" pitchFamily="18" charset="0"/>
                          <a:cs typeface="Times New Roman" panose="02020603050405020304" pitchFamily="18" charset="0"/>
                        </a:rPr>
                        <a:t>64,7</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50000"/>
                        </a:lnSpc>
                        <a:spcAft>
                          <a:spcPts val="0"/>
                        </a:spcAft>
                      </a:pPr>
                      <a:r>
                        <a:rPr lang="es-CR" sz="1600">
                          <a:effectLst/>
                          <a:latin typeface="+mn-lt"/>
                          <a:ea typeface="Times New Roman" panose="02020603050405020304" pitchFamily="18" charset="0"/>
                          <a:cs typeface="Times New Roman" panose="02020603050405020304" pitchFamily="18" charset="0"/>
                        </a:rPr>
                        <a:t>65,1</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50000"/>
                        </a:lnSpc>
                        <a:spcAft>
                          <a:spcPts val="0"/>
                        </a:spcAft>
                      </a:pPr>
                      <a:r>
                        <a:rPr lang="es-CR" sz="1600">
                          <a:effectLst/>
                          <a:latin typeface="+mn-lt"/>
                          <a:ea typeface="Times New Roman" panose="02020603050405020304" pitchFamily="18" charset="0"/>
                          <a:cs typeface="Times New Roman" panose="02020603050405020304" pitchFamily="18" charset="0"/>
                        </a:rPr>
                        <a:t>64,5</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10000"/>
                  </a:ext>
                </a:extLst>
              </a:tr>
              <a:tr h="254000">
                <a:tc>
                  <a:txBody>
                    <a:bodyPr/>
                    <a:lstStyle/>
                    <a:p>
                      <a:pPr algn="just">
                        <a:lnSpc>
                          <a:spcPct val="150000"/>
                        </a:lnSpc>
                        <a:spcAft>
                          <a:spcPts val="0"/>
                        </a:spcAft>
                      </a:pPr>
                      <a:r>
                        <a:rPr lang="es-CR" sz="1600">
                          <a:effectLst/>
                          <a:latin typeface="+mn-lt"/>
                          <a:ea typeface="Times New Roman" panose="02020603050405020304" pitchFamily="18" charset="0"/>
                          <a:cs typeface="Times New Roman" panose="02020603050405020304" pitchFamily="18" charset="0"/>
                        </a:rPr>
                        <a:t>Aleación 2:</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50000"/>
                        </a:lnSpc>
                        <a:spcAft>
                          <a:spcPts val="0"/>
                        </a:spcAft>
                      </a:pPr>
                      <a:r>
                        <a:rPr lang="es-CR" sz="1600">
                          <a:effectLst/>
                          <a:latin typeface="+mn-lt"/>
                          <a:ea typeface="Times New Roman" panose="02020603050405020304" pitchFamily="18" charset="0"/>
                          <a:cs typeface="Times New Roman" panose="02020603050405020304" pitchFamily="18" charset="0"/>
                        </a:rPr>
                        <a:t>71,3</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50000"/>
                        </a:lnSpc>
                        <a:spcAft>
                          <a:spcPts val="0"/>
                        </a:spcAft>
                      </a:pPr>
                      <a:r>
                        <a:rPr lang="es-CR" sz="1600">
                          <a:effectLst/>
                          <a:latin typeface="+mn-lt"/>
                          <a:ea typeface="Times New Roman" panose="02020603050405020304" pitchFamily="18" charset="0"/>
                          <a:cs typeface="Times New Roman" panose="02020603050405020304" pitchFamily="18" charset="0"/>
                        </a:rPr>
                        <a:t>60,4</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50000"/>
                        </a:lnSpc>
                        <a:spcAft>
                          <a:spcPts val="0"/>
                        </a:spcAft>
                      </a:pPr>
                      <a:r>
                        <a:rPr lang="es-CR" sz="1600">
                          <a:effectLst/>
                          <a:latin typeface="+mn-lt"/>
                          <a:ea typeface="Times New Roman" panose="02020603050405020304" pitchFamily="18" charset="0"/>
                          <a:cs typeface="Times New Roman" panose="02020603050405020304" pitchFamily="18" charset="0"/>
                        </a:rPr>
                        <a:t>62,6</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50000"/>
                        </a:lnSpc>
                        <a:spcAft>
                          <a:spcPts val="0"/>
                        </a:spcAft>
                      </a:pPr>
                      <a:r>
                        <a:rPr lang="es-CR" sz="1600">
                          <a:effectLst/>
                          <a:latin typeface="+mn-lt"/>
                          <a:ea typeface="Times New Roman" panose="02020603050405020304" pitchFamily="18" charset="0"/>
                          <a:cs typeface="Times New Roman" panose="02020603050405020304" pitchFamily="18" charset="0"/>
                        </a:rPr>
                        <a:t>63,9</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50000"/>
                        </a:lnSpc>
                        <a:spcAft>
                          <a:spcPts val="0"/>
                        </a:spcAft>
                      </a:pPr>
                      <a:r>
                        <a:rPr lang="es-CR" sz="1600" dirty="0">
                          <a:effectLst/>
                          <a:latin typeface="+mn-lt"/>
                          <a:ea typeface="Times New Roman" panose="02020603050405020304" pitchFamily="18" charset="0"/>
                          <a:cs typeface="Times New Roman" panose="02020603050405020304" pitchFamily="18" charset="0"/>
                        </a:rPr>
                        <a:t>68,8</a:t>
                      </a:r>
                      <a:endParaRPr lang="en-US" sz="1600" dirty="0">
                        <a:effectLst/>
                        <a:latin typeface="+mn-lt"/>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50000"/>
                        </a:lnSpc>
                        <a:spcAft>
                          <a:spcPts val="0"/>
                        </a:spcAft>
                      </a:pPr>
                      <a:r>
                        <a:rPr lang="es-CR" sz="1600" dirty="0">
                          <a:effectLst/>
                          <a:latin typeface="+mn-lt"/>
                          <a:ea typeface="Times New Roman" panose="02020603050405020304" pitchFamily="18" charset="0"/>
                          <a:cs typeface="Times New Roman" panose="02020603050405020304" pitchFamily="18" charset="0"/>
                        </a:rPr>
                        <a:t>70,1</a:t>
                      </a:r>
                      <a:endParaRPr lang="en-US" sz="1600" dirty="0">
                        <a:effectLst/>
                        <a:latin typeface="+mn-lt"/>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50000"/>
                        </a:lnSpc>
                        <a:spcAft>
                          <a:spcPts val="0"/>
                        </a:spcAft>
                      </a:pPr>
                      <a:r>
                        <a:rPr lang="es-CR" sz="1600">
                          <a:effectLst/>
                          <a:latin typeface="+mn-lt"/>
                          <a:ea typeface="Times New Roman" panose="02020603050405020304" pitchFamily="18" charset="0"/>
                          <a:cs typeface="Times New Roman" panose="02020603050405020304" pitchFamily="18" charset="0"/>
                        </a:rPr>
                        <a:t> </a:t>
                      </a:r>
                      <a:endParaRPr lang="en-US" sz="1600">
                        <a:effectLst/>
                        <a:latin typeface="+mn-lt"/>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50000"/>
                        </a:lnSpc>
                        <a:spcAft>
                          <a:spcPts val="0"/>
                        </a:spcAft>
                      </a:pPr>
                      <a:r>
                        <a:rPr lang="es-CR" sz="1600" dirty="0">
                          <a:effectLst/>
                          <a:latin typeface="+mn-lt"/>
                          <a:ea typeface="Times New Roman" panose="02020603050405020304" pitchFamily="18" charset="0"/>
                          <a:cs typeface="Times New Roman" panose="02020603050405020304" pitchFamily="18" charset="0"/>
                        </a:rPr>
                        <a:t> </a:t>
                      </a:r>
                      <a:endParaRPr lang="en-US" sz="1600" dirty="0">
                        <a:effectLst/>
                        <a:latin typeface="+mn-lt"/>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7" name="Rectangle 6"/>
          <p:cNvSpPr/>
          <p:nvPr/>
        </p:nvSpPr>
        <p:spPr>
          <a:xfrm>
            <a:off x="795868" y="2620203"/>
            <a:ext cx="7950199" cy="461665"/>
          </a:xfrm>
          <a:prstGeom prst="rect">
            <a:avLst/>
          </a:prstGeom>
        </p:spPr>
        <p:txBody>
          <a:bodyPr wrap="square">
            <a:spAutoFit/>
          </a:bodyPr>
          <a:lstStyle/>
          <a:p>
            <a:pPr algn="just">
              <a:lnSpc>
                <a:spcPct val="150000"/>
              </a:lnSpc>
              <a:spcAft>
                <a:spcPts val="0"/>
              </a:spcAft>
            </a:pPr>
            <a:r>
              <a:rPr lang="es-CR" sz="1600" dirty="0">
                <a:ea typeface="Times New Roman" panose="02020603050405020304" pitchFamily="18" charset="0"/>
                <a:cs typeface="Times New Roman" panose="02020603050405020304" pitchFamily="18" charset="0"/>
              </a:rPr>
              <a:t>¿Existe una diferencia significativa en los grados dureza de las dos aleaciones? Use </a:t>
            </a:r>
            <a:r>
              <a:rPr lang="es-CR" sz="1600" dirty="0">
                <a:ea typeface="Times New Roman" panose="02020603050405020304" pitchFamily="18" charset="0"/>
                <a:cs typeface="Times New Roman" panose="02020603050405020304" pitchFamily="18" charset="0"/>
                <a:sym typeface="Symbol" panose="05050102010706020507" pitchFamily="18" charset="2"/>
              </a:rPr>
              <a:t></a:t>
            </a:r>
            <a:r>
              <a:rPr lang="es-CR" sz="1600" dirty="0">
                <a:ea typeface="Times New Roman" panose="02020603050405020304" pitchFamily="18" charset="0"/>
                <a:cs typeface="Times New Roman" panose="02020603050405020304" pitchFamily="18" charset="0"/>
              </a:rPr>
              <a:t>=0,10.</a:t>
            </a:r>
            <a:endParaRPr lang="en-US" sz="1600" dirty="0">
              <a:effectLst/>
              <a:ea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9049807" y="1274979"/>
            <a:ext cx="1848856" cy="1408955"/>
          </a:xfrm>
          <a:prstGeom prst="rect">
            <a:avLst/>
          </a:prstGeom>
        </p:spPr>
      </p:pic>
      <p:pic>
        <p:nvPicPr>
          <p:cNvPr id="2" name="Picture 1">
            <a:extLst>
              <a:ext uri="{FF2B5EF4-FFF2-40B4-BE49-F238E27FC236}">
                <a16:creationId xmlns:a16="http://schemas.microsoft.com/office/drawing/2014/main" id="{F52B41B4-BE77-4B01-92FD-D44C926DE973}"/>
              </a:ext>
            </a:extLst>
          </p:cNvPr>
          <p:cNvPicPr>
            <a:picLocks noChangeAspect="1"/>
          </p:cNvPicPr>
          <p:nvPr/>
        </p:nvPicPr>
        <p:blipFill>
          <a:blip r:embed="rId3"/>
          <a:stretch>
            <a:fillRect/>
          </a:stretch>
        </p:blipFill>
        <p:spPr>
          <a:xfrm>
            <a:off x="6809546" y="3241202"/>
            <a:ext cx="4938505" cy="3357693"/>
          </a:xfrm>
          <a:prstGeom prst="rect">
            <a:avLst/>
          </a:prstGeom>
        </p:spPr>
      </p:pic>
      <p:pic>
        <p:nvPicPr>
          <p:cNvPr id="3" name="Picture 2">
            <a:extLst>
              <a:ext uri="{FF2B5EF4-FFF2-40B4-BE49-F238E27FC236}">
                <a16:creationId xmlns:a16="http://schemas.microsoft.com/office/drawing/2014/main" id="{625C66F0-3CC8-4D13-ACF6-A196D35DF692}"/>
              </a:ext>
            </a:extLst>
          </p:cNvPr>
          <p:cNvPicPr>
            <a:picLocks noChangeAspect="1"/>
          </p:cNvPicPr>
          <p:nvPr/>
        </p:nvPicPr>
        <p:blipFill>
          <a:blip r:embed="rId4"/>
          <a:stretch>
            <a:fillRect/>
          </a:stretch>
        </p:blipFill>
        <p:spPr>
          <a:xfrm>
            <a:off x="1025387" y="3317185"/>
            <a:ext cx="3675822" cy="933093"/>
          </a:xfrm>
          <a:prstGeom prst="rect">
            <a:avLst/>
          </a:prstGeom>
        </p:spPr>
      </p:pic>
      <p:pic>
        <p:nvPicPr>
          <p:cNvPr id="5" name="Picture 4">
            <a:extLst>
              <a:ext uri="{FF2B5EF4-FFF2-40B4-BE49-F238E27FC236}">
                <a16:creationId xmlns:a16="http://schemas.microsoft.com/office/drawing/2014/main" id="{08BA6C44-8D56-4F72-AE2F-57BFD38F7BB9}"/>
              </a:ext>
            </a:extLst>
          </p:cNvPr>
          <p:cNvPicPr>
            <a:picLocks noChangeAspect="1"/>
          </p:cNvPicPr>
          <p:nvPr/>
        </p:nvPicPr>
        <p:blipFill>
          <a:blip r:embed="rId5"/>
          <a:stretch>
            <a:fillRect/>
          </a:stretch>
        </p:blipFill>
        <p:spPr>
          <a:xfrm>
            <a:off x="934692" y="4517367"/>
            <a:ext cx="3453246" cy="1565382"/>
          </a:xfrm>
          <a:prstGeom prst="rect">
            <a:avLst/>
          </a:prstGeom>
        </p:spPr>
      </p:pic>
    </p:spTree>
    <p:extLst>
      <p:ext uri="{BB962C8B-B14F-4D97-AF65-F5344CB8AC3E}">
        <p14:creationId xmlns:p14="http://schemas.microsoft.com/office/powerpoint/2010/main" val="485240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1D14BC-3089-4280-8DE8-F9CCCB88DE7F}"/>
              </a:ext>
            </a:extLst>
          </p:cNvPr>
          <p:cNvPicPr>
            <a:picLocks noChangeAspect="1"/>
          </p:cNvPicPr>
          <p:nvPr/>
        </p:nvPicPr>
        <p:blipFill>
          <a:blip r:embed="rId2"/>
          <a:stretch>
            <a:fillRect/>
          </a:stretch>
        </p:blipFill>
        <p:spPr>
          <a:xfrm>
            <a:off x="704228" y="773182"/>
            <a:ext cx="8239125" cy="819150"/>
          </a:xfrm>
          <a:prstGeom prst="rect">
            <a:avLst/>
          </a:prstGeom>
        </p:spPr>
      </p:pic>
      <p:pic>
        <p:nvPicPr>
          <p:cNvPr id="3" name="Picture 2">
            <a:extLst>
              <a:ext uri="{FF2B5EF4-FFF2-40B4-BE49-F238E27FC236}">
                <a16:creationId xmlns:a16="http://schemas.microsoft.com/office/drawing/2014/main" id="{2116BDB4-C300-40ED-B936-DDB736C59107}"/>
              </a:ext>
            </a:extLst>
          </p:cNvPr>
          <p:cNvPicPr>
            <a:picLocks noChangeAspect="1"/>
          </p:cNvPicPr>
          <p:nvPr/>
        </p:nvPicPr>
        <p:blipFill>
          <a:blip r:embed="rId3"/>
          <a:stretch>
            <a:fillRect/>
          </a:stretch>
        </p:blipFill>
        <p:spPr>
          <a:xfrm>
            <a:off x="576263" y="1592332"/>
            <a:ext cx="4141600" cy="1955938"/>
          </a:xfrm>
          <a:prstGeom prst="rect">
            <a:avLst/>
          </a:prstGeom>
        </p:spPr>
      </p:pic>
      <p:pic>
        <p:nvPicPr>
          <p:cNvPr id="4" name="Picture 3">
            <a:extLst>
              <a:ext uri="{FF2B5EF4-FFF2-40B4-BE49-F238E27FC236}">
                <a16:creationId xmlns:a16="http://schemas.microsoft.com/office/drawing/2014/main" id="{DDAAF0B0-551D-43EF-ADC2-0462908F7DB1}"/>
              </a:ext>
            </a:extLst>
          </p:cNvPr>
          <p:cNvPicPr>
            <a:picLocks noChangeAspect="1"/>
          </p:cNvPicPr>
          <p:nvPr/>
        </p:nvPicPr>
        <p:blipFill>
          <a:blip r:embed="rId4"/>
          <a:stretch>
            <a:fillRect/>
          </a:stretch>
        </p:blipFill>
        <p:spPr>
          <a:xfrm>
            <a:off x="576263" y="3761599"/>
            <a:ext cx="4123082" cy="2546791"/>
          </a:xfrm>
          <a:prstGeom prst="rect">
            <a:avLst/>
          </a:prstGeom>
        </p:spPr>
      </p:pic>
      <p:pic>
        <p:nvPicPr>
          <p:cNvPr id="6" name="Picture 5">
            <a:extLst>
              <a:ext uri="{FF2B5EF4-FFF2-40B4-BE49-F238E27FC236}">
                <a16:creationId xmlns:a16="http://schemas.microsoft.com/office/drawing/2014/main" id="{2A9ABAF8-3257-4B16-9B01-122ABB340A0C}"/>
              </a:ext>
            </a:extLst>
          </p:cNvPr>
          <p:cNvPicPr>
            <a:picLocks noChangeAspect="1"/>
          </p:cNvPicPr>
          <p:nvPr/>
        </p:nvPicPr>
        <p:blipFill>
          <a:blip r:embed="rId5"/>
          <a:stretch>
            <a:fillRect/>
          </a:stretch>
        </p:blipFill>
        <p:spPr>
          <a:xfrm>
            <a:off x="5124450" y="2547127"/>
            <a:ext cx="5281820" cy="3022928"/>
          </a:xfrm>
          <a:prstGeom prst="rect">
            <a:avLst/>
          </a:prstGeom>
        </p:spPr>
      </p:pic>
    </p:spTree>
    <p:extLst>
      <p:ext uri="{BB962C8B-B14F-4D97-AF65-F5344CB8AC3E}">
        <p14:creationId xmlns:p14="http://schemas.microsoft.com/office/powerpoint/2010/main" val="169138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927A270-6739-4F4A-B3E0-FD6B0485E0DA}"/>
              </a:ext>
            </a:extLst>
          </p:cNvPr>
          <p:cNvPicPr>
            <a:picLocks noChangeAspect="1"/>
          </p:cNvPicPr>
          <p:nvPr/>
        </p:nvPicPr>
        <p:blipFill>
          <a:blip r:embed="rId2"/>
          <a:stretch>
            <a:fillRect/>
          </a:stretch>
        </p:blipFill>
        <p:spPr>
          <a:xfrm>
            <a:off x="539461" y="715531"/>
            <a:ext cx="8659957" cy="2882200"/>
          </a:xfrm>
          <a:prstGeom prst="rect">
            <a:avLst/>
          </a:prstGeom>
        </p:spPr>
      </p:pic>
      <p:pic>
        <p:nvPicPr>
          <p:cNvPr id="3" name="Imagen 2">
            <a:extLst>
              <a:ext uri="{FF2B5EF4-FFF2-40B4-BE49-F238E27FC236}">
                <a16:creationId xmlns:a16="http://schemas.microsoft.com/office/drawing/2014/main" id="{886C99AC-D44D-41B3-97B7-1C8CD6938C0B}"/>
              </a:ext>
            </a:extLst>
          </p:cNvPr>
          <p:cNvPicPr>
            <a:picLocks noChangeAspect="1"/>
          </p:cNvPicPr>
          <p:nvPr/>
        </p:nvPicPr>
        <p:blipFill>
          <a:blip r:embed="rId3"/>
          <a:stretch>
            <a:fillRect/>
          </a:stretch>
        </p:blipFill>
        <p:spPr>
          <a:xfrm>
            <a:off x="9839625" y="715531"/>
            <a:ext cx="2098951" cy="3588206"/>
          </a:xfrm>
          <a:prstGeom prst="rect">
            <a:avLst/>
          </a:prstGeom>
        </p:spPr>
      </p:pic>
      <p:pic>
        <p:nvPicPr>
          <p:cNvPr id="6" name="Imagen 5">
            <a:extLst>
              <a:ext uri="{FF2B5EF4-FFF2-40B4-BE49-F238E27FC236}">
                <a16:creationId xmlns:a16="http://schemas.microsoft.com/office/drawing/2014/main" id="{DB2E5C0B-D6A7-49DD-96AA-02437618FDAD}"/>
              </a:ext>
            </a:extLst>
          </p:cNvPr>
          <p:cNvPicPr>
            <a:picLocks noChangeAspect="1"/>
          </p:cNvPicPr>
          <p:nvPr/>
        </p:nvPicPr>
        <p:blipFill>
          <a:blip r:embed="rId4"/>
          <a:stretch>
            <a:fillRect/>
          </a:stretch>
        </p:blipFill>
        <p:spPr>
          <a:xfrm>
            <a:off x="5750552" y="3597731"/>
            <a:ext cx="3903811" cy="2873541"/>
          </a:xfrm>
          <a:prstGeom prst="rect">
            <a:avLst/>
          </a:prstGeom>
        </p:spPr>
      </p:pic>
    </p:spTree>
    <p:extLst>
      <p:ext uri="{BB962C8B-B14F-4D97-AF65-F5344CB8AC3E}">
        <p14:creationId xmlns:p14="http://schemas.microsoft.com/office/powerpoint/2010/main" val="2172786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1333" y="640771"/>
            <a:ext cx="10329333" cy="369332"/>
          </a:xfrm>
          <a:prstGeom prst="rect">
            <a:avLst/>
          </a:prstGeom>
        </p:spPr>
        <p:txBody>
          <a:bodyPr wrap="square">
            <a:spAutoFit/>
          </a:bodyPr>
          <a:lstStyle/>
          <a:p>
            <a:r>
              <a:rPr lang="es-CR" b="1" dirty="0"/>
              <a:t>Prueba de hipótesis acerca de una proporción</a:t>
            </a:r>
          </a:p>
        </p:txBody>
      </p:sp>
      <p:sp>
        <p:nvSpPr>
          <p:cNvPr id="3" name="Rectangle 2"/>
          <p:cNvSpPr/>
          <p:nvPr/>
        </p:nvSpPr>
        <p:spPr>
          <a:xfrm>
            <a:off x="863600" y="1217136"/>
            <a:ext cx="10397066" cy="923330"/>
          </a:xfrm>
          <a:prstGeom prst="rect">
            <a:avLst/>
          </a:prstGeom>
        </p:spPr>
        <p:txBody>
          <a:bodyPr wrap="square">
            <a:spAutoFit/>
          </a:bodyPr>
          <a:lstStyle/>
          <a:p>
            <a:pPr algn="just"/>
            <a:r>
              <a:rPr lang="es-CR" dirty="0"/>
              <a:t>Cuando el objetivo del muestreo es evaluar la validez de una afirmación con respecto a la proporción de una población, es adecuado utilizar una prueba de una muestra. La metodología de prueba depende de si el número de observaciones de la muestra es grande o pequeño.</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863600" y="2778035"/>
                <a:ext cx="9440334" cy="369332"/>
              </a:xfrm>
              <a:prstGeom prst="rect">
                <a:avLst/>
              </a:prstGeom>
            </p:spPr>
            <p:txBody>
              <a:bodyPr wrap="square">
                <a:spAutoFit/>
              </a:bodyPr>
              <a:lstStyle/>
              <a:p>
                <a:r>
                  <a:rPr lang="es-CR" b="1" dirty="0"/>
                  <a:t>Prueba de hipótesis de una proporción utilizando la distribución normal (</a:t>
                </a:r>
                <a14:m>
                  <m:oMath xmlns:m="http://schemas.openxmlformats.org/officeDocument/2006/math">
                    <m:r>
                      <a:rPr lang="es-CR" b="1" i="1" smtClean="0">
                        <a:latin typeface="Cambria Math" panose="02040503050406030204" pitchFamily="18" charset="0"/>
                      </a:rPr>
                      <m:t>𝒏</m:t>
                    </m:r>
                    <m:r>
                      <a:rPr lang="es-CR" b="1" i="1" smtClean="0">
                        <a:latin typeface="Cambria Math" panose="02040503050406030204" pitchFamily="18" charset="0"/>
                        <a:ea typeface="Cambria Math" panose="02040503050406030204" pitchFamily="18" charset="0"/>
                      </a:rPr>
                      <m:t>&gt;</m:t>
                    </m:r>
                    <m:r>
                      <a:rPr lang="es-CR" b="1" i="1" smtClean="0">
                        <a:latin typeface="Cambria Math" panose="02040503050406030204" pitchFamily="18" charset="0"/>
                        <a:ea typeface="Cambria Math" panose="02040503050406030204" pitchFamily="18" charset="0"/>
                      </a:rPr>
                      <m:t>𝟑𝟎</m:t>
                    </m:r>
                  </m:oMath>
                </a14:m>
                <a:r>
                  <a:rPr lang="es-CR" b="1" dirty="0"/>
                  <a:t>)</a:t>
                </a:r>
              </a:p>
            </p:txBody>
          </p:sp>
        </mc:Choice>
        <mc:Fallback xmlns="">
          <p:sp>
            <p:nvSpPr>
              <p:cNvPr id="4" name="Rectangle 3"/>
              <p:cNvSpPr>
                <a:spLocks noRot="1" noChangeAspect="1" noMove="1" noResize="1" noEditPoints="1" noAdjustHandles="1" noChangeArrowheads="1" noChangeShapeType="1" noTextEdit="1"/>
              </p:cNvSpPr>
              <p:nvPr/>
            </p:nvSpPr>
            <p:spPr>
              <a:xfrm>
                <a:off x="863600" y="2778035"/>
                <a:ext cx="9440334" cy="369332"/>
              </a:xfrm>
              <a:prstGeom prst="rect">
                <a:avLst/>
              </a:prstGeom>
              <a:blipFill rotWithShape="0">
                <a:blip r:embed="rId2"/>
                <a:stretch>
                  <a:fillRect l="-581" t="-10000" b="-26667"/>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2455333" y="3599920"/>
            <a:ext cx="2226204" cy="1123314"/>
          </a:xfrm>
          <a:prstGeom prst="rect">
            <a:avLst/>
          </a:prstGeom>
        </p:spPr>
      </p:pic>
      <p:pic>
        <p:nvPicPr>
          <p:cNvPr id="6" name="Picture 5"/>
          <p:cNvPicPr>
            <a:picLocks noChangeAspect="1"/>
          </p:cNvPicPr>
          <p:nvPr/>
        </p:nvPicPr>
        <p:blipFill>
          <a:blip r:embed="rId4"/>
          <a:stretch>
            <a:fillRect/>
          </a:stretch>
        </p:blipFill>
        <p:spPr>
          <a:xfrm>
            <a:off x="1248304" y="5053012"/>
            <a:ext cx="3971925" cy="1019175"/>
          </a:xfrm>
          <a:prstGeom prst="rect">
            <a:avLst/>
          </a:prstGeom>
        </p:spPr>
      </p:pic>
      <p:pic>
        <p:nvPicPr>
          <p:cNvPr id="7" name="Picture 6"/>
          <p:cNvPicPr>
            <a:picLocks noChangeAspect="1"/>
          </p:cNvPicPr>
          <p:nvPr/>
        </p:nvPicPr>
        <p:blipFill>
          <a:blip r:embed="rId5"/>
          <a:stretch>
            <a:fillRect/>
          </a:stretch>
        </p:blipFill>
        <p:spPr>
          <a:xfrm>
            <a:off x="5476345" y="5053012"/>
            <a:ext cx="5133975" cy="371475"/>
          </a:xfrm>
          <a:prstGeom prst="rect">
            <a:avLst/>
          </a:prstGeom>
        </p:spPr>
      </p:pic>
    </p:spTree>
    <p:extLst>
      <p:ext uri="{BB962C8B-B14F-4D97-AF65-F5344CB8AC3E}">
        <p14:creationId xmlns:p14="http://schemas.microsoft.com/office/powerpoint/2010/main" val="369793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5932" y="552946"/>
            <a:ext cx="8483601" cy="369332"/>
          </a:xfrm>
          <a:prstGeom prst="rect">
            <a:avLst/>
          </a:prstGeom>
        </p:spPr>
        <p:txBody>
          <a:bodyPr wrap="square">
            <a:spAutoFit/>
          </a:bodyPr>
          <a:lstStyle/>
          <a:p>
            <a:r>
              <a:rPr lang="es-CR" b="1" dirty="0"/>
              <a:t>Ideas preliminares</a:t>
            </a:r>
          </a:p>
        </p:txBody>
      </p:sp>
      <p:sp>
        <p:nvSpPr>
          <p:cNvPr id="2" name="Rectangle 1"/>
          <p:cNvSpPr/>
          <p:nvPr/>
        </p:nvSpPr>
        <p:spPr>
          <a:xfrm>
            <a:off x="905931" y="1115536"/>
            <a:ext cx="9973735" cy="1295868"/>
          </a:xfrm>
          <a:prstGeom prst="rect">
            <a:avLst/>
          </a:prstGeom>
        </p:spPr>
        <p:txBody>
          <a:bodyPr wrap="square">
            <a:spAutoFit/>
          </a:bodyPr>
          <a:lstStyle/>
          <a:p>
            <a:pPr algn="just">
              <a:lnSpc>
                <a:spcPct val="150000"/>
              </a:lnSpc>
            </a:pPr>
            <a:r>
              <a:rPr lang="es-CR" dirty="0"/>
              <a:t>Dentro de la inferencia estadística, un </a:t>
            </a:r>
            <a:r>
              <a:rPr lang="es-CR" b="1" dirty="0"/>
              <a:t>contraste de hipótesis</a:t>
            </a:r>
            <a:r>
              <a:rPr lang="es-CR" dirty="0"/>
              <a:t> (también denominado </a:t>
            </a:r>
            <a:r>
              <a:rPr lang="es-CR" b="1" dirty="0"/>
              <a:t>test de hipótesis</a:t>
            </a:r>
            <a:r>
              <a:rPr lang="es-CR" dirty="0"/>
              <a:t> o </a:t>
            </a:r>
            <a:r>
              <a:rPr lang="es-CR" b="1" dirty="0"/>
              <a:t>prueba de significación</a:t>
            </a:r>
            <a:r>
              <a:rPr lang="es-CR" dirty="0"/>
              <a:t>) es un procedimiento para juzgar si una propiedad que se supone en una población estadística es compatible con lo observado en una muestra de dicha población.</a:t>
            </a:r>
          </a:p>
        </p:txBody>
      </p:sp>
      <p:sp>
        <p:nvSpPr>
          <p:cNvPr id="8" name="AutoShape 5" descr="H_{0}\,"/>
          <p:cNvSpPr>
            <a:spLocks noChangeAspect="1" noChangeArrowheads="1"/>
          </p:cNvSpPr>
          <p:nvPr/>
        </p:nvSpPr>
        <p:spPr bwMode="auto">
          <a:xfrm>
            <a:off x="100361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R"/>
          </a:p>
        </p:txBody>
      </p:sp>
      <p:sp>
        <p:nvSpPr>
          <p:cNvPr id="9" name="AutoShape 6" descr="{\displaystyle H_{1}\,}"/>
          <p:cNvSpPr>
            <a:spLocks noChangeAspect="1" noChangeArrowheads="1"/>
          </p:cNvSpPr>
          <p:nvPr/>
        </p:nvSpPr>
        <p:spPr bwMode="auto">
          <a:xfrm>
            <a:off x="129349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R"/>
          </a:p>
        </p:txBody>
      </p:sp>
      <p:sp>
        <p:nvSpPr>
          <p:cNvPr id="17" name="AutoShape 12" descr="{\displaystyle H_{1}\,}"/>
          <p:cNvSpPr>
            <a:spLocks noChangeAspect="1" noChangeArrowheads="1"/>
          </p:cNvSpPr>
          <p:nvPr/>
        </p:nvSpPr>
        <p:spPr bwMode="auto">
          <a:xfrm>
            <a:off x="3766606" y="338353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R"/>
          </a:p>
        </p:txBody>
      </p:sp>
      <p:pic>
        <p:nvPicPr>
          <p:cNvPr id="22" name="Picture 21"/>
          <p:cNvPicPr>
            <a:picLocks noChangeAspect="1"/>
          </p:cNvPicPr>
          <p:nvPr/>
        </p:nvPicPr>
        <p:blipFill>
          <a:blip r:embed="rId2"/>
          <a:stretch>
            <a:fillRect/>
          </a:stretch>
        </p:blipFill>
        <p:spPr>
          <a:xfrm>
            <a:off x="1211260" y="4257675"/>
            <a:ext cx="9363075" cy="1390650"/>
          </a:xfrm>
          <a:prstGeom prst="rect">
            <a:avLst/>
          </a:prstGeom>
        </p:spPr>
      </p:pic>
      <p:pic>
        <p:nvPicPr>
          <p:cNvPr id="23" name="Picture 22"/>
          <p:cNvPicPr>
            <a:picLocks noChangeAspect="1"/>
          </p:cNvPicPr>
          <p:nvPr/>
        </p:nvPicPr>
        <p:blipFill>
          <a:blip r:embed="rId3"/>
          <a:stretch>
            <a:fillRect/>
          </a:stretch>
        </p:blipFill>
        <p:spPr>
          <a:xfrm>
            <a:off x="1211260" y="2768549"/>
            <a:ext cx="9096375" cy="1104900"/>
          </a:xfrm>
          <a:prstGeom prst="rect">
            <a:avLst/>
          </a:prstGeom>
        </p:spPr>
      </p:pic>
    </p:spTree>
    <p:extLst>
      <p:ext uri="{BB962C8B-B14F-4D97-AF65-F5344CB8AC3E}">
        <p14:creationId xmlns:p14="http://schemas.microsoft.com/office/powerpoint/2010/main" val="676691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0467" y="644436"/>
            <a:ext cx="7374466" cy="1569660"/>
          </a:xfrm>
          <a:prstGeom prst="rect">
            <a:avLst/>
          </a:prstGeom>
        </p:spPr>
        <p:txBody>
          <a:bodyPr wrap="square">
            <a:spAutoFit/>
          </a:bodyPr>
          <a:lstStyle/>
          <a:p>
            <a:pPr marL="0" lvl="1" algn="just">
              <a:lnSpc>
                <a:spcPct val="150000"/>
              </a:lnSpc>
              <a:spcAft>
                <a:spcPts val="0"/>
              </a:spcAft>
              <a:tabLst>
                <a:tab pos="540385" algn="l"/>
              </a:tabLst>
            </a:pPr>
            <a:r>
              <a:rPr lang="es-CR" sz="1600" b="1" spc="-15" dirty="0">
                <a:ea typeface="Times New Roman" panose="02020603050405020304" pitchFamily="18" charset="0"/>
                <a:cs typeface="Times New Roman" panose="02020603050405020304" pitchFamily="18" charset="0"/>
              </a:rPr>
              <a:t>5.21</a:t>
            </a:r>
            <a:r>
              <a:rPr lang="es-CR" sz="1600" spc="-15" dirty="0">
                <a:ea typeface="Times New Roman" panose="02020603050405020304" pitchFamily="18" charset="0"/>
                <a:cs typeface="Times New Roman" panose="02020603050405020304" pitchFamily="18" charset="0"/>
              </a:rPr>
              <a:t>. El fabricante de un producto para remover manchas afirma que su producto remueve cuando menos el 90% de todas las manchas. ¿Qué puede concluir acerca de esta afirmación, si el producto sólo eliminó 34 de 50 manchas elegidas al azar de la ropa llevada a una lavandería? Use </a:t>
            </a:r>
            <a:r>
              <a:rPr lang="es-CR" sz="1600" dirty="0">
                <a:ea typeface="Times New Roman" panose="02020603050405020304" pitchFamily="18" charset="0"/>
                <a:cs typeface="Times New Roman" panose="02020603050405020304" pitchFamily="18" charset="0"/>
                <a:sym typeface="Symbol" panose="05050102010706020507" pitchFamily="18" charset="2"/>
              </a:rPr>
              <a:t></a:t>
            </a:r>
            <a:r>
              <a:rPr lang="es-CR" sz="1600" dirty="0">
                <a:ea typeface="Times New Roman" panose="02020603050405020304" pitchFamily="18" charset="0"/>
                <a:cs typeface="Times New Roman" panose="02020603050405020304" pitchFamily="18" charset="0"/>
              </a:rPr>
              <a:t>=0,025.</a:t>
            </a:r>
            <a:endParaRPr lang="en-US" sz="1600" dirty="0">
              <a:effectLst/>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8491539" y="842962"/>
            <a:ext cx="2476656" cy="1371134"/>
          </a:xfrm>
          <a:prstGeom prst="rect">
            <a:avLst/>
          </a:prstGeom>
        </p:spPr>
      </p:pic>
    </p:spTree>
    <p:extLst>
      <p:ext uri="{BB962C8B-B14F-4D97-AF65-F5344CB8AC3E}">
        <p14:creationId xmlns:p14="http://schemas.microsoft.com/office/powerpoint/2010/main" val="2265420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3599" y="481168"/>
            <a:ext cx="10151533" cy="369332"/>
          </a:xfrm>
          <a:prstGeom prst="rect">
            <a:avLst/>
          </a:prstGeom>
        </p:spPr>
        <p:txBody>
          <a:bodyPr wrap="square">
            <a:spAutoFit/>
          </a:bodyPr>
          <a:lstStyle/>
          <a:p>
            <a:r>
              <a:rPr lang="es-CR" b="1" dirty="0"/>
              <a:t>Prueba de hipótesis para la diferencia de proporciones utilizando la distribución normal</a:t>
            </a:r>
          </a:p>
        </p:txBody>
      </p:sp>
      <p:pic>
        <p:nvPicPr>
          <p:cNvPr id="3" name="Picture 2"/>
          <p:cNvPicPr>
            <a:picLocks noChangeAspect="1"/>
          </p:cNvPicPr>
          <p:nvPr/>
        </p:nvPicPr>
        <p:blipFill>
          <a:blip r:embed="rId2"/>
          <a:stretch>
            <a:fillRect/>
          </a:stretch>
        </p:blipFill>
        <p:spPr>
          <a:xfrm>
            <a:off x="2068603" y="2493687"/>
            <a:ext cx="2540342" cy="1446742"/>
          </a:xfrm>
          <a:prstGeom prst="rect">
            <a:avLst/>
          </a:prstGeom>
        </p:spPr>
      </p:pic>
      <p:sp>
        <p:nvSpPr>
          <p:cNvPr id="5" name="Rectangle 4"/>
          <p:cNvSpPr/>
          <p:nvPr/>
        </p:nvSpPr>
        <p:spPr>
          <a:xfrm>
            <a:off x="863599" y="1171814"/>
            <a:ext cx="9965268" cy="923330"/>
          </a:xfrm>
          <a:prstGeom prst="rect">
            <a:avLst/>
          </a:prstGeom>
        </p:spPr>
        <p:txBody>
          <a:bodyPr wrap="square">
            <a:spAutoFit/>
          </a:bodyPr>
          <a:lstStyle/>
          <a:p>
            <a:r>
              <a:rPr lang="es-CR" dirty="0"/>
              <a:t>El objetivo de una prueba de dos muestras es determinar si las dos muestras independientes fueron tomadas de dos poblaciones, las cuales presentan la misma proporción de elementos con determinada característica.</a:t>
            </a:r>
            <a:endParaRPr lang="en-US" dirty="0"/>
          </a:p>
        </p:txBody>
      </p:sp>
      <p:sp>
        <p:nvSpPr>
          <p:cNvPr id="6" name="Rectangle 5"/>
          <p:cNvSpPr/>
          <p:nvPr/>
        </p:nvSpPr>
        <p:spPr>
          <a:xfrm>
            <a:off x="863598" y="4254269"/>
            <a:ext cx="9753602" cy="646331"/>
          </a:xfrm>
          <a:prstGeom prst="rect">
            <a:avLst/>
          </a:prstGeom>
        </p:spPr>
        <p:txBody>
          <a:bodyPr wrap="square">
            <a:spAutoFit/>
          </a:bodyPr>
          <a:lstStyle/>
          <a:p>
            <a:r>
              <a:rPr lang="es-CR" dirty="0"/>
              <a:t>El valor estadístico de prueba (diferencia relativa) es comparado con un valor tabular de la distribución normal, a fin de decidir si H0 es aceptada o rechazada. </a:t>
            </a:r>
            <a:endParaRPr lang="en-US" dirty="0"/>
          </a:p>
        </p:txBody>
      </p:sp>
      <p:pic>
        <p:nvPicPr>
          <p:cNvPr id="4" name="Imagen 3">
            <a:extLst>
              <a:ext uri="{FF2B5EF4-FFF2-40B4-BE49-F238E27FC236}">
                <a16:creationId xmlns:a16="http://schemas.microsoft.com/office/drawing/2014/main" id="{F39DD402-5F5F-4619-8045-A36526DED3C0}"/>
              </a:ext>
            </a:extLst>
          </p:cNvPr>
          <p:cNvPicPr>
            <a:picLocks noChangeAspect="1"/>
          </p:cNvPicPr>
          <p:nvPr/>
        </p:nvPicPr>
        <p:blipFill>
          <a:blip r:embed="rId3"/>
          <a:stretch>
            <a:fillRect/>
          </a:stretch>
        </p:blipFill>
        <p:spPr>
          <a:xfrm>
            <a:off x="5568914" y="2493687"/>
            <a:ext cx="4028286" cy="1302809"/>
          </a:xfrm>
          <a:prstGeom prst="rect">
            <a:avLst/>
          </a:prstGeom>
        </p:spPr>
      </p:pic>
    </p:spTree>
    <p:extLst>
      <p:ext uri="{BB962C8B-B14F-4D97-AF65-F5344CB8AC3E}">
        <p14:creationId xmlns:p14="http://schemas.microsoft.com/office/powerpoint/2010/main" val="436961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2733" y="423671"/>
            <a:ext cx="8475134" cy="1938992"/>
          </a:xfrm>
          <a:prstGeom prst="rect">
            <a:avLst/>
          </a:prstGeom>
        </p:spPr>
        <p:txBody>
          <a:bodyPr wrap="square">
            <a:spAutoFit/>
          </a:bodyPr>
          <a:lstStyle/>
          <a:p>
            <a:pPr marL="0" lvl="1" algn="just">
              <a:lnSpc>
                <a:spcPct val="150000"/>
              </a:lnSpc>
              <a:spcAft>
                <a:spcPts val="0"/>
              </a:spcAft>
              <a:tabLst>
                <a:tab pos="540385" algn="l"/>
              </a:tabLst>
            </a:pPr>
            <a:r>
              <a:rPr lang="es-CR" sz="1600" dirty="0">
                <a:ea typeface="Times New Roman" panose="02020603050405020304" pitchFamily="18" charset="0"/>
                <a:cs typeface="Times New Roman" panose="02020603050405020304" pitchFamily="18" charset="0"/>
              </a:rPr>
              <a:t>5.17 Cierto estudio sugiere que la aspirina puede proteger a los pacientes de cirugía de la formación de coágulos postoperatorios en las venas. De 43 individuos que recibieron 4 tabletas de aspirina por día, sólo 5 tuvieron coágulos de sangre en comparación con 8 de 50 individuos que tomaron placebos. ¿Proporcionan estos datos suficiente evidencia para concluir que hay relación entre el uso de la aspirina y la frecuencia de la formación de coágulos postoperatorios? Use </a:t>
            </a:r>
            <a:r>
              <a:rPr lang="es-CR" sz="1600" dirty="0">
                <a:ea typeface="Times New Roman" panose="02020603050405020304" pitchFamily="18" charset="0"/>
                <a:cs typeface="Times New Roman" panose="02020603050405020304" pitchFamily="18" charset="0"/>
                <a:sym typeface="Symbol" panose="05050102010706020507" pitchFamily="18" charset="2"/>
              </a:rPr>
              <a:t></a:t>
            </a:r>
            <a:r>
              <a:rPr lang="es-CR" sz="1600" dirty="0">
                <a:ea typeface="Times New Roman" panose="02020603050405020304" pitchFamily="18" charset="0"/>
                <a:cs typeface="Times New Roman" panose="02020603050405020304" pitchFamily="18" charset="0"/>
              </a:rPr>
              <a:t>=0,01.</a:t>
            </a:r>
            <a:endParaRPr lang="en-US" sz="1600" dirty="0">
              <a:effectLst/>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9548100" y="693207"/>
            <a:ext cx="2352087" cy="1304925"/>
          </a:xfrm>
          <a:prstGeom prst="rect">
            <a:avLst/>
          </a:prstGeom>
        </p:spPr>
      </p:pic>
    </p:spTree>
    <p:extLst>
      <p:ext uri="{BB962C8B-B14F-4D97-AF65-F5344CB8AC3E}">
        <p14:creationId xmlns:p14="http://schemas.microsoft.com/office/powerpoint/2010/main" val="1992177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399" y="623838"/>
            <a:ext cx="10329333" cy="369332"/>
          </a:xfrm>
          <a:prstGeom prst="rect">
            <a:avLst/>
          </a:prstGeom>
        </p:spPr>
        <p:txBody>
          <a:bodyPr wrap="square">
            <a:spAutoFit/>
          </a:bodyPr>
          <a:lstStyle/>
          <a:p>
            <a:r>
              <a:rPr lang="es-CR" b="1" dirty="0"/>
              <a:t>Prueba de hipótesis para medias pareadas</a:t>
            </a:r>
          </a:p>
        </p:txBody>
      </p:sp>
      <p:sp>
        <p:nvSpPr>
          <p:cNvPr id="6" name="Rectangle 5"/>
          <p:cNvSpPr/>
          <p:nvPr/>
        </p:nvSpPr>
        <p:spPr>
          <a:xfrm>
            <a:off x="592667" y="1255635"/>
            <a:ext cx="10667999" cy="1754326"/>
          </a:xfrm>
          <a:prstGeom prst="rect">
            <a:avLst/>
          </a:prstGeom>
        </p:spPr>
        <p:txBody>
          <a:bodyPr wrap="square">
            <a:spAutoFit/>
          </a:bodyPr>
          <a:lstStyle/>
          <a:p>
            <a:pPr>
              <a:lnSpc>
                <a:spcPct val="150000"/>
              </a:lnSpc>
            </a:pPr>
            <a:r>
              <a:rPr lang="es-CR" dirty="0"/>
              <a:t>Estos contrastes permiten comprobar si hay diferencias entre las distribuciones de dos poblaciones a partir de dos muestras dependientes o relacionadas; es decir, tales que cada elemento de una muestra está emparejado con un elemento de la otra, de tal forma que los componentes de cada pareja se parezcan entre sí lo más posible por lo que hace referencia a un conjunto de características que se consideran relevantes.</a:t>
            </a:r>
            <a:endParaRPr lang="en-US" dirty="0"/>
          </a:p>
        </p:txBody>
      </p:sp>
      <p:pic>
        <p:nvPicPr>
          <p:cNvPr id="9" name="Picture 8"/>
          <p:cNvPicPr>
            <a:picLocks noChangeAspect="1"/>
          </p:cNvPicPr>
          <p:nvPr/>
        </p:nvPicPr>
        <p:blipFill>
          <a:blip r:embed="rId2"/>
          <a:stretch>
            <a:fillRect/>
          </a:stretch>
        </p:blipFill>
        <p:spPr>
          <a:xfrm>
            <a:off x="6161087" y="3217310"/>
            <a:ext cx="3472440" cy="1634089"/>
          </a:xfrm>
          <a:prstGeom prst="rect">
            <a:avLst/>
          </a:prstGeom>
        </p:spPr>
      </p:pic>
      <p:pic>
        <p:nvPicPr>
          <p:cNvPr id="10" name="Picture 9"/>
          <p:cNvPicPr>
            <a:picLocks noChangeAspect="1"/>
          </p:cNvPicPr>
          <p:nvPr/>
        </p:nvPicPr>
        <p:blipFill>
          <a:blip r:embed="rId3"/>
          <a:stretch>
            <a:fillRect/>
          </a:stretch>
        </p:blipFill>
        <p:spPr>
          <a:xfrm>
            <a:off x="784225" y="3198812"/>
            <a:ext cx="3562350" cy="3305175"/>
          </a:xfrm>
          <a:prstGeom prst="rect">
            <a:avLst/>
          </a:prstGeom>
        </p:spPr>
      </p:pic>
      <p:pic>
        <p:nvPicPr>
          <p:cNvPr id="2" name="Imagen 1">
            <a:extLst>
              <a:ext uri="{FF2B5EF4-FFF2-40B4-BE49-F238E27FC236}">
                <a16:creationId xmlns:a16="http://schemas.microsoft.com/office/drawing/2014/main" id="{740E5E70-2E73-4AEB-9A34-49DD678B72A2}"/>
              </a:ext>
            </a:extLst>
          </p:cNvPr>
          <p:cNvPicPr>
            <a:picLocks noChangeAspect="1"/>
          </p:cNvPicPr>
          <p:nvPr/>
        </p:nvPicPr>
        <p:blipFill>
          <a:blip r:embed="rId4"/>
          <a:stretch>
            <a:fillRect/>
          </a:stretch>
        </p:blipFill>
        <p:spPr>
          <a:xfrm>
            <a:off x="6161087" y="5058748"/>
            <a:ext cx="3562351" cy="1703030"/>
          </a:xfrm>
          <a:prstGeom prst="rect">
            <a:avLst/>
          </a:prstGeom>
        </p:spPr>
      </p:pic>
    </p:spTree>
    <p:extLst>
      <p:ext uri="{BB962C8B-B14F-4D97-AF65-F5344CB8AC3E}">
        <p14:creationId xmlns:p14="http://schemas.microsoft.com/office/powerpoint/2010/main" val="1807548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719667" y="612776"/>
            <a:ext cx="9844088" cy="2542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0" indent="0" algn="just">
              <a:lnSpc>
                <a:spcPct val="150000"/>
              </a:lnSpc>
              <a:spcBef>
                <a:spcPct val="50000"/>
              </a:spcBef>
            </a:pPr>
            <a:r>
              <a:rPr lang="es-ES_tradnl" dirty="0">
                <a:solidFill>
                  <a:srgbClr val="454545"/>
                </a:solidFill>
                <a:latin typeface="+mn-lt"/>
                <a:cs typeface="Times New Roman" panose="02020603050405020304" pitchFamily="18" charset="0"/>
              </a:rPr>
              <a:t>Se midió la cantidad de oxígeno consumido por seis individuos durante dos periodos de 10 minutos mientras permanecía sentados con los ojos cerrados. Durante un período, escuchaban una apasionante historia de aventuras; durante el otro, escuchaban música tranquila. (El orden de las condiciones era el opuesto para una mitad de los participantes). Sobre la base de los resultados indicados ¿es menor el consumo de oxígeno cuando escuchan música? Utilice un nivel de significación del 5%. Informe sus resultados al investigador.</a:t>
            </a:r>
            <a:endParaRPr lang="es-CL" dirty="0">
              <a:solidFill>
                <a:srgbClr val="454545"/>
              </a:solidFill>
              <a:latin typeface="+mn-lt"/>
              <a:cs typeface="Times New Roman" panose="02020603050405020304" pitchFamily="18" charset="0"/>
            </a:endParaRPr>
          </a:p>
        </p:txBody>
      </p:sp>
      <p:graphicFrame>
        <p:nvGraphicFramePr>
          <p:cNvPr id="2188" name="Group 140"/>
          <p:cNvGraphicFramePr>
            <a:graphicFrameLocks noGrp="1"/>
          </p:cNvGraphicFramePr>
          <p:nvPr>
            <p:extLst>
              <p:ext uri="{D42A27DB-BD31-4B8C-83A1-F6EECF244321}">
                <p14:modId xmlns:p14="http://schemas.microsoft.com/office/powerpoint/2010/main" val="1399158632"/>
              </p:ext>
            </p:extLst>
          </p:nvPr>
        </p:nvGraphicFramePr>
        <p:xfrm>
          <a:off x="2641600" y="3547533"/>
          <a:ext cx="4471988" cy="2510368"/>
        </p:xfrm>
        <a:graphic>
          <a:graphicData uri="http://schemas.openxmlformats.org/drawingml/2006/table">
            <a:tbl>
              <a:tblPr/>
              <a:tblGrid>
                <a:gridCol w="1337503">
                  <a:extLst>
                    <a:ext uri="{9D8B030D-6E8A-4147-A177-3AD203B41FA5}">
                      <a16:colId xmlns:a16="http://schemas.microsoft.com/office/drawing/2014/main" val="20000"/>
                    </a:ext>
                  </a:extLst>
                </a:gridCol>
                <a:gridCol w="1553291">
                  <a:extLst>
                    <a:ext uri="{9D8B030D-6E8A-4147-A177-3AD203B41FA5}">
                      <a16:colId xmlns:a16="http://schemas.microsoft.com/office/drawing/2014/main" val="20001"/>
                    </a:ext>
                  </a:extLst>
                </a:gridCol>
                <a:gridCol w="1581194">
                  <a:extLst>
                    <a:ext uri="{9D8B030D-6E8A-4147-A177-3AD203B41FA5}">
                      <a16:colId xmlns:a16="http://schemas.microsoft.com/office/drawing/2014/main" val="20002"/>
                    </a:ext>
                  </a:extLst>
                </a:gridCol>
              </a:tblGrid>
              <a:tr h="675868">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Participante</a:t>
                      </a:r>
                      <a:endParaRPr kumimoji="0" lang="es-ES_tradnl" sz="1800" b="0" i="0" u="none" strike="noStrike" cap="none" normalizeH="0" baseline="0" dirty="0">
                        <a:ln>
                          <a:noFill/>
                        </a:ln>
                        <a:solidFill>
                          <a:schemeClr val="bg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Historia</a:t>
                      </a:r>
                      <a:endParaRPr kumimoji="0" lang="es-ES_tradnl" sz="1800" b="0" i="0" u="none" strike="noStrike" cap="none" normalizeH="0" baseline="0" dirty="0">
                        <a:ln>
                          <a:noFill/>
                        </a:ln>
                        <a:solidFill>
                          <a:schemeClr val="bg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Música</a:t>
                      </a:r>
                      <a:endParaRPr kumimoji="0" lang="es-ES_tradnl" sz="1800" b="0" i="0" u="none" strike="noStrike" cap="none" normalizeH="0" baseline="0">
                        <a:ln>
                          <a:noFill/>
                        </a:ln>
                        <a:solidFill>
                          <a:schemeClr val="bg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1834500">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a:t>
                      </a:r>
                      <a:endParaRPr kumimoji="0" lang="es-C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endParaRPr kumimoji="0" lang="es-C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endParaRPr kumimoji="0" lang="es-C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endParaRPr kumimoji="0" lang="es-C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endParaRPr kumimoji="0" lang="es-C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endParaRPr kumimoji="0" lang="es-ES_tradnl" sz="1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6,1</a:t>
                      </a:r>
                      <a:endParaRPr kumimoji="0" lang="es-C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7,3</a:t>
                      </a:r>
                      <a:endParaRPr kumimoji="0" lang="es-C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5,7</a:t>
                      </a:r>
                      <a:endParaRPr kumimoji="0" lang="es-C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6,4</a:t>
                      </a:r>
                      <a:endParaRPr kumimoji="0" lang="es-C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5,8</a:t>
                      </a:r>
                      <a:endParaRPr kumimoji="0" lang="es-C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6,2</a:t>
                      </a:r>
                      <a:endParaRPr kumimoji="0" lang="es-ES_tradnl" sz="1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5,4</a:t>
                      </a:r>
                      <a:endParaRPr kumimoji="0" lang="es-C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6,7</a:t>
                      </a:r>
                      <a:endParaRPr kumimoji="0" lang="es-C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5,4</a:t>
                      </a:r>
                      <a:endParaRPr kumimoji="0" lang="es-C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6,2</a:t>
                      </a:r>
                      <a:endParaRPr kumimoji="0" lang="es-C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6,0</a:t>
                      </a:r>
                      <a:endParaRPr kumimoji="0" lang="es-C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6,1</a:t>
                      </a:r>
                      <a:endParaRPr kumimoji="0" lang="es-ES_tradnl" sz="1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2"/>
          <a:stretch>
            <a:fillRect/>
          </a:stretch>
        </p:blipFill>
        <p:spPr>
          <a:xfrm>
            <a:off x="7977186" y="3493029"/>
            <a:ext cx="2790825" cy="2124075"/>
          </a:xfrm>
          <a:prstGeom prst="rect">
            <a:avLst/>
          </a:prstGeom>
        </p:spPr>
      </p:pic>
    </p:spTree>
    <p:extLst>
      <p:ext uri="{BB962C8B-B14F-4D97-AF65-F5344CB8AC3E}">
        <p14:creationId xmlns:p14="http://schemas.microsoft.com/office/powerpoint/2010/main" val="371589430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1524001" y="30776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079" name="Rectangle 7"/>
          <p:cNvSpPr>
            <a:spLocks noChangeArrowheads="1"/>
          </p:cNvSpPr>
          <p:nvPr/>
        </p:nvSpPr>
        <p:spPr bwMode="auto">
          <a:xfrm>
            <a:off x="2063751" y="35316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081" name="Rectangle 9"/>
          <p:cNvSpPr>
            <a:spLocks noChangeArrowheads="1"/>
          </p:cNvSpPr>
          <p:nvPr/>
        </p:nvSpPr>
        <p:spPr bwMode="auto">
          <a:xfrm>
            <a:off x="1524001" y="31014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083" name="Rectangle 11"/>
          <p:cNvSpPr>
            <a:spLocks noChangeArrowheads="1"/>
          </p:cNvSpPr>
          <p:nvPr/>
        </p:nvSpPr>
        <p:spPr bwMode="auto">
          <a:xfrm>
            <a:off x="1524001" y="31014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085" name="Rectangle 13"/>
          <p:cNvSpPr>
            <a:spLocks noChangeArrowheads="1"/>
          </p:cNvSpPr>
          <p:nvPr/>
        </p:nvSpPr>
        <p:spPr bwMode="auto">
          <a:xfrm>
            <a:off x="1524001" y="31014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087" name="Rectangle 15"/>
          <p:cNvSpPr>
            <a:spLocks noChangeArrowheads="1"/>
          </p:cNvSpPr>
          <p:nvPr/>
        </p:nvSpPr>
        <p:spPr bwMode="auto">
          <a:xfrm>
            <a:off x="1524001" y="31014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089" name="Rectangle 17"/>
          <p:cNvSpPr>
            <a:spLocks noChangeArrowheads="1"/>
          </p:cNvSpPr>
          <p:nvPr/>
        </p:nvSpPr>
        <p:spPr bwMode="auto">
          <a:xfrm>
            <a:off x="1487488" y="31014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01" name="Rectangle 29"/>
          <p:cNvSpPr>
            <a:spLocks noChangeArrowheads="1"/>
          </p:cNvSpPr>
          <p:nvPr/>
        </p:nvSpPr>
        <p:spPr bwMode="auto">
          <a:xfrm>
            <a:off x="1100137" y="2383531"/>
            <a:ext cx="9324317" cy="880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a:lnSpc>
                <a:spcPct val="150000"/>
              </a:lnSpc>
            </a:pPr>
            <a:r>
              <a:rPr lang="es-ES_tradnl" dirty="0">
                <a:latin typeface="+mn-lt"/>
              </a:rPr>
              <a:t>Esta alternativa corresponde con la hipótesis del investigador de que es menor el consumo de oxígeno cuando escuchan música, es decir las diferencias serán mayores que cero.</a:t>
            </a:r>
            <a:endParaRPr lang="es-CL" dirty="0">
              <a:latin typeface="+mn-lt"/>
            </a:endParaRPr>
          </a:p>
        </p:txBody>
      </p:sp>
      <p:sp>
        <p:nvSpPr>
          <p:cNvPr id="3110" name="Rectangle 38"/>
          <p:cNvSpPr>
            <a:spLocks noChangeArrowheads="1"/>
          </p:cNvSpPr>
          <p:nvPr/>
        </p:nvSpPr>
        <p:spPr bwMode="auto">
          <a:xfrm>
            <a:off x="1100137" y="528638"/>
            <a:ext cx="84079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tabLst>
                <a:tab pos="457200" algn="l"/>
              </a:tabLst>
              <a:defRPr>
                <a:solidFill>
                  <a:schemeClr val="tx1"/>
                </a:solidFill>
                <a:latin typeface="Arial" panose="020B0604020202020204" pitchFamily="34" charset="0"/>
              </a:defRPr>
            </a:lvl1pPr>
            <a:lvl2pPr marL="800100" indent="-342900">
              <a:tabLst>
                <a:tab pos="457200" algn="l"/>
              </a:tabLst>
              <a:defRPr>
                <a:solidFill>
                  <a:schemeClr val="tx1"/>
                </a:solidFill>
                <a:latin typeface="Arial" panose="020B0604020202020204" pitchFamily="34" charset="0"/>
              </a:defRPr>
            </a:lvl2pPr>
            <a:lvl3pPr marL="1257300" indent="-342900">
              <a:tabLst>
                <a:tab pos="457200" algn="l"/>
              </a:tabLst>
              <a:defRPr>
                <a:solidFill>
                  <a:schemeClr val="tx1"/>
                </a:solidFill>
                <a:latin typeface="Arial" panose="020B0604020202020204" pitchFamily="34" charset="0"/>
              </a:defRPr>
            </a:lvl3pPr>
            <a:lvl4pPr marL="1714500" indent="-342900">
              <a:tabLst>
                <a:tab pos="457200" algn="l"/>
              </a:tabLst>
              <a:defRPr>
                <a:solidFill>
                  <a:schemeClr val="tx1"/>
                </a:solidFill>
                <a:latin typeface="Arial" panose="020B0604020202020204" pitchFamily="34" charset="0"/>
              </a:defRPr>
            </a:lvl4pPr>
            <a:lvl5pPr marL="2171700" indent="-342900">
              <a:tabLst>
                <a:tab pos="457200" algn="l"/>
              </a:tabLst>
              <a:defRPr>
                <a:solidFill>
                  <a:schemeClr val="tx1"/>
                </a:solidFill>
                <a:latin typeface="Arial" panose="020B0604020202020204" pitchFamily="34" charset="0"/>
              </a:defRPr>
            </a:lvl5pPr>
            <a:lvl6pPr marL="2628900" indent="-342900" fontAlgn="base">
              <a:spcBef>
                <a:spcPct val="0"/>
              </a:spcBef>
              <a:spcAft>
                <a:spcPct val="0"/>
              </a:spcAft>
              <a:tabLst>
                <a:tab pos="457200" algn="l"/>
              </a:tabLst>
              <a:defRPr>
                <a:solidFill>
                  <a:schemeClr val="tx1"/>
                </a:solidFill>
                <a:latin typeface="Arial" panose="020B0604020202020204" pitchFamily="34" charset="0"/>
              </a:defRPr>
            </a:lvl6pPr>
            <a:lvl7pPr marL="3086100" indent="-342900" fontAlgn="base">
              <a:spcBef>
                <a:spcPct val="0"/>
              </a:spcBef>
              <a:spcAft>
                <a:spcPct val="0"/>
              </a:spcAft>
              <a:tabLst>
                <a:tab pos="457200" algn="l"/>
              </a:tabLst>
              <a:defRPr>
                <a:solidFill>
                  <a:schemeClr val="tx1"/>
                </a:solidFill>
                <a:latin typeface="Arial" panose="020B0604020202020204" pitchFamily="34" charset="0"/>
              </a:defRPr>
            </a:lvl7pPr>
            <a:lvl8pPr marL="3543300" indent="-342900" fontAlgn="base">
              <a:spcBef>
                <a:spcPct val="0"/>
              </a:spcBef>
              <a:spcAft>
                <a:spcPct val="0"/>
              </a:spcAft>
              <a:tabLst>
                <a:tab pos="457200" algn="l"/>
              </a:tabLst>
              <a:defRPr>
                <a:solidFill>
                  <a:schemeClr val="tx1"/>
                </a:solidFill>
                <a:latin typeface="Arial" panose="020B0604020202020204" pitchFamily="34" charset="0"/>
              </a:defRPr>
            </a:lvl8pPr>
            <a:lvl9pPr marL="4000500" indent="-342900" fontAlgn="base">
              <a:spcBef>
                <a:spcPct val="0"/>
              </a:spcBef>
              <a:spcAft>
                <a:spcPct val="0"/>
              </a:spcAft>
              <a:tabLst>
                <a:tab pos="457200" algn="l"/>
              </a:tabLst>
              <a:defRPr>
                <a:solidFill>
                  <a:schemeClr val="tx1"/>
                </a:solidFill>
                <a:latin typeface="Arial" panose="020B0604020202020204" pitchFamily="34" charset="0"/>
              </a:defRPr>
            </a:lvl9pPr>
          </a:lstStyle>
          <a:p>
            <a:r>
              <a:rPr lang="es-ES_tradnl" b="1" dirty="0">
                <a:solidFill>
                  <a:srgbClr val="454545"/>
                </a:solidFill>
                <a:cs typeface="Times New Roman" panose="02020603050405020304" pitchFamily="18" charset="0"/>
              </a:rPr>
              <a:t>Hipótesis de interés</a:t>
            </a:r>
            <a:r>
              <a:rPr lang="es-CL" b="1" dirty="0"/>
              <a:t> </a:t>
            </a:r>
          </a:p>
        </p:txBody>
      </p:sp>
      <p:sp>
        <p:nvSpPr>
          <p:cNvPr id="3112" name="Rectangle 40"/>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13" name="Rectangle 41"/>
          <p:cNvSpPr>
            <a:spLocks noChangeArrowheads="1"/>
          </p:cNvSpPr>
          <p:nvPr/>
        </p:nvSpPr>
        <p:spPr bwMode="auto">
          <a:xfrm>
            <a:off x="1524001" y="539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15" name="Rectangle 43"/>
          <p:cNvSpPr>
            <a:spLocks noChangeArrowheads="1"/>
          </p:cNvSpPr>
          <p:nvPr/>
        </p:nvSpPr>
        <p:spPr bwMode="auto">
          <a:xfrm>
            <a:off x="1524001" y="28823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114" name="Object 42"/>
          <p:cNvGraphicFramePr>
            <a:graphicFrameLocks noChangeAspect="1"/>
          </p:cNvGraphicFramePr>
          <p:nvPr>
            <p:extLst>
              <p:ext uri="{D42A27DB-BD31-4B8C-83A1-F6EECF244321}">
                <p14:modId xmlns:p14="http://schemas.microsoft.com/office/powerpoint/2010/main" val="656115323"/>
              </p:ext>
            </p:extLst>
          </p:nvPr>
        </p:nvGraphicFramePr>
        <p:xfrm>
          <a:off x="1100137" y="1275814"/>
          <a:ext cx="1619250" cy="723900"/>
        </p:xfrm>
        <a:graphic>
          <a:graphicData uri="http://schemas.openxmlformats.org/presentationml/2006/ole">
            <mc:AlternateContent xmlns:mc="http://schemas.openxmlformats.org/markup-compatibility/2006">
              <mc:Choice xmlns:v="urn:schemas-microsoft-com:vml" Requires="v">
                <p:oleObj name="Ecuación" r:id="rId2" imgW="1028700" imgH="457200" progId="Equation.3">
                  <p:embed/>
                </p:oleObj>
              </mc:Choice>
              <mc:Fallback>
                <p:oleObj name="Ecuación" r:id="rId2" imgW="1028700" imgH="4572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137" y="1275814"/>
                        <a:ext cx="161925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16" name="Rectangle 44"/>
          <p:cNvSpPr>
            <a:spLocks noChangeArrowheads="1"/>
          </p:cNvSpPr>
          <p:nvPr/>
        </p:nvSpPr>
        <p:spPr bwMode="auto">
          <a:xfrm>
            <a:off x="1524001" y="36062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18" name="Rectangle 46"/>
          <p:cNvSpPr>
            <a:spLocks noChangeArrowheads="1"/>
          </p:cNvSpPr>
          <p:nvPr/>
        </p:nvSpPr>
        <p:spPr bwMode="auto">
          <a:xfrm>
            <a:off x="1524001" y="28823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117" name="Object 45"/>
          <p:cNvGraphicFramePr>
            <a:graphicFrameLocks noChangeAspect="1"/>
          </p:cNvGraphicFramePr>
          <p:nvPr>
            <p:extLst>
              <p:ext uri="{D42A27DB-BD31-4B8C-83A1-F6EECF244321}">
                <p14:modId xmlns:p14="http://schemas.microsoft.com/office/powerpoint/2010/main" val="4253455105"/>
              </p:ext>
            </p:extLst>
          </p:nvPr>
        </p:nvGraphicFramePr>
        <p:xfrm>
          <a:off x="3995209" y="1387765"/>
          <a:ext cx="1200150" cy="723900"/>
        </p:xfrm>
        <a:graphic>
          <a:graphicData uri="http://schemas.openxmlformats.org/presentationml/2006/ole">
            <mc:AlternateContent xmlns:mc="http://schemas.openxmlformats.org/markup-compatibility/2006">
              <mc:Choice xmlns:v="urn:schemas-microsoft-com:vml" Requires="v">
                <p:oleObj name="Ecuación" r:id="rId4" imgW="762000" imgH="457200" progId="Equation.3">
                  <p:embed/>
                </p:oleObj>
              </mc:Choice>
              <mc:Fallback>
                <p:oleObj name="Ecuación" r:id="rId4" imgW="7620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209" y="1387765"/>
                        <a:ext cx="120015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19" name="Rectangle 47"/>
          <p:cNvSpPr>
            <a:spLocks noChangeArrowheads="1"/>
          </p:cNvSpPr>
          <p:nvPr/>
        </p:nvSpPr>
        <p:spPr bwMode="auto">
          <a:xfrm>
            <a:off x="1524001" y="36062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215" name="Group 143"/>
          <p:cNvGraphicFramePr>
            <a:graphicFrameLocks noGrp="1"/>
          </p:cNvGraphicFramePr>
          <p:nvPr>
            <p:extLst>
              <p:ext uri="{D42A27DB-BD31-4B8C-83A1-F6EECF244321}">
                <p14:modId xmlns:p14="http://schemas.microsoft.com/office/powerpoint/2010/main" val="1077298111"/>
              </p:ext>
            </p:extLst>
          </p:nvPr>
        </p:nvGraphicFramePr>
        <p:xfrm>
          <a:off x="3631673" y="3819821"/>
          <a:ext cx="3971394" cy="1859280"/>
        </p:xfrm>
        <a:graphic>
          <a:graphicData uri="http://schemas.openxmlformats.org/drawingml/2006/table">
            <a:tbl>
              <a:tblPr/>
              <a:tblGrid>
                <a:gridCol w="1055687">
                  <a:extLst>
                    <a:ext uri="{9D8B030D-6E8A-4147-A177-3AD203B41FA5}">
                      <a16:colId xmlns:a16="http://schemas.microsoft.com/office/drawing/2014/main" val="20000"/>
                    </a:ext>
                  </a:extLst>
                </a:gridCol>
                <a:gridCol w="788988">
                  <a:extLst>
                    <a:ext uri="{9D8B030D-6E8A-4147-A177-3AD203B41FA5}">
                      <a16:colId xmlns:a16="http://schemas.microsoft.com/office/drawing/2014/main" val="20001"/>
                    </a:ext>
                  </a:extLst>
                </a:gridCol>
                <a:gridCol w="1009650">
                  <a:extLst>
                    <a:ext uri="{9D8B030D-6E8A-4147-A177-3AD203B41FA5}">
                      <a16:colId xmlns:a16="http://schemas.microsoft.com/office/drawing/2014/main" val="20002"/>
                    </a:ext>
                  </a:extLst>
                </a:gridCol>
                <a:gridCol w="1117069">
                  <a:extLst>
                    <a:ext uri="{9D8B030D-6E8A-4147-A177-3AD203B41FA5}">
                      <a16:colId xmlns:a16="http://schemas.microsoft.com/office/drawing/2014/main" val="20003"/>
                    </a:ext>
                  </a:extLst>
                </a:gridCol>
              </a:tblGrid>
              <a:tr h="274638">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3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Participante</a:t>
                      </a:r>
                      <a:endParaRPr kumimoji="0" lang="es-ES_tradnl" sz="1800" b="0" i="0" u="none" strike="noStrike" cap="none" normalizeH="0" baseline="0" dirty="0">
                        <a:ln>
                          <a:noFill/>
                        </a:ln>
                        <a:solidFill>
                          <a:schemeClr val="bg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3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Historia</a:t>
                      </a:r>
                      <a:endParaRPr kumimoji="0" lang="es-ES_tradnl" sz="1800" b="0" i="0" u="none" strike="noStrike" cap="none" normalizeH="0" baseline="0">
                        <a:ln>
                          <a:noFill/>
                        </a:ln>
                        <a:solidFill>
                          <a:schemeClr val="bg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3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Música</a:t>
                      </a:r>
                      <a:endParaRPr kumimoji="0" lang="es-ES_tradnl" sz="1800" b="0" i="0" u="none" strike="noStrike" cap="none" normalizeH="0" baseline="0">
                        <a:ln>
                          <a:noFill/>
                        </a:ln>
                        <a:solidFill>
                          <a:schemeClr val="bg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300" b="0"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Diferencias</a:t>
                      </a:r>
                      <a:endParaRPr kumimoji="0" lang="es-ES_tradnl" sz="1800" b="0"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0"/>
                  </a:ext>
                </a:extLst>
              </a:tr>
              <a:tr h="1187450">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a:t>
                      </a:r>
                      <a:endParaRPr kumimoji="0" lang="es-CL"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a:t>
                      </a:r>
                      <a:endParaRPr kumimoji="0" lang="es-CL"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a:t>
                      </a:r>
                      <a:endParaRPr kumimoji="0" lang="es-CL"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a:t>
                      </a:r>
                      <a:endParaRPr kumimoji="0" lang="es-CL"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a:t>
                      </a:r>
                      <a:endParaRPr kumimoji="0" lang="es-CL"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6</a:t>
                      </a:r>
                      <a:endParaRPr kumimoji="0" lang="es-ES_trad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6,1</a:t>
                      </a:r>
                      <a:endParaRPr kumimoji="0" lang="es-CL"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7,3</a:t>
                      </a:r>
                      <a:endParaRPr kumimoji="0" lang="es-CL"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5,7</a:t>
                      </a:r>
                      <a:endParaRPr kumimoji="0" lang="es-CL"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6,4</a:t>
                      </a:r>
                      <a:endParaRPr kumimoji="0" lang="es-CL"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5,8</a:t>
                      </a:r>
                      <a:endParaRPr kumimoji="0" lang="es-CL"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6,2</a:t>
                      </a:r>
                      <a:endParaRPr kumimoji="0" lang="es-ES_trad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5,4</a:t>
                      </a:r>
                      <a:endParaRPr kumimoji="0" lang="es-CL"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6,7</a:t>
                      </a:r>
                      <a:endParaRPr kumimoji="0" lang="es-CL"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5,4</a:t>
                      </a:r>
                      <a:endParaRPr kumimoji="0" lang="es-CL"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6,2</a:t>
                      </a:r>
                      <a:endParaRPr kumimoji="0" lang="es-CL"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6,0</a:t>
                      </a:r>
                      <a:endParaRPr kumimoji="0" lang="es-CL"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6,1</a:t>
                      </a:r>
                      <a:endParaRPr kumimoji="0" lang="es-ES_tradnl"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0,7</a:t>
                      </a:r>
                      <a:endParaRPr kumimoji="0" lang="es-CL"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0,6</a:t>
                      </a:r>
                      <a:endParaRPr kumimoji="0" lang="es-CL"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0,3</a:t>
                      </a:r>
                      <a:endParaRPr kumimoji="0" lang="es-CL"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0,2</a:t>
                      </a:r>
                      <a:endParaRPr kumimoji="0" lang="es-CL"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-0,2</a:t>
                      </a:r>
                      <a:endParaRPr kumimoji="0" lang="es-CL"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0,1</a:t>
                      </a:r>
                      <a:endParaRPr kumimoji="0" lang="es-ES_tradnl"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638">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3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Promedio</a:t>
                      </a:r>
                      <a:endParaRPr kumimoji="0" lang="es-ES_tradnl"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6,25</a:t>
                      </a:r>
                      <a:endParaRPr kumimoji="0" lang="es-ES_tradnl"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3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5,967</a:t>
                      </a:r>
                      <a:endParaRPr kumimoji="0" lang="es-ES_tradnl"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3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0,283</a:t>
                      </a:r>
                      <a:endParaRPr kumimoji="0" lang="es-ES_tradnl"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9871774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ChangeArrowheads="1"/>
          </p:cNvSpPr>
          <p:nvPr/>
        </p:nvSpPr>
        <p:spPr bwMode="auto">
          <a:xfrm>
            <a:off x="2928939" y="17076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540" name="Text Box 444"/>
          <p:cNvSpPr txBox="1">
            <a:spLocks noChangeArrowheads="1"/>
          </p:cNvSpPr>
          <p:nvPr/>
        </p:nvSpPr>
        <p:spPr bwMode="auto">
          <a:xfrm>
            <a:off x="1252009" y="4228515"/>
            <a:ext cx="96181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s-ES_tradnl" dirty="0">
                <a:solidFill>
                  <a:srgbClr val="454545"/>
                </a:solidFill>
                <a:ea typeface="Times New Roman" panose="02020603050405020304" pitchFamily="18" charset="0"/>
                <a:cs typeface="Arial" panose="020B0604020202020204" pitchFamily="34" charset="0"/>
              </a:rPr>
              <a:t>El </a:t>
            </a:r>
            <a:r>
              <a:rPr lang="es-ES_tradnl" b="1" dirty="0">
                <a:solidFill>
                  <a:srgbClr val="454545"/>
                </a:solidFill>
                <a:ea typeface="Times New Roman" panose="02020603050405020304" pitchFamily="18" charset="0"/>
                <a:cs typeface="Arial" panose="020B0604020202020204" pitchFamily="34" charset="0"/>
              </a:rPr>
              <a:t>valor p</a:t>
            </a:r>
            <a:r>
              <a:rPr lang="es-ES_tradnl" dirty="0">
                <a:solidFill>
                  <a:srgbClr val="454545"/>
                </a:solidFill>
                <a:ea typeface="Times New Roman" panose="02020603050405020304" pitchFamily="18" charset="0"/>
                <a:cs typeface="Arial" panose="020B0604020202020204" pitchFamily="34" charset="0"/>
              </a:rPr>
              <a:t> será el área que está a la derecha (por la hipótesis alternativa, unilateral de cola superior) de 2,1 de una distribución t con 5 grados de libertad.</a:t>
            </a:r>
          </a:p>
        </p:txBody>
      </p:sp>
      <p:sp>
        <p:nvSpPr>
          <p:cNvPr id="4547" name="Rectangle 451"/>
          <p:cNvSpPr>
            <a:spLocks noChangeArrowheads="1"/>
          </p:cNvSpPr>
          <p:nvPr/>
        </p:nvSpPr>
        <p:spPr bwMode="auto">
          <a:xfrm>
            <a:off x="1202267" y="1311553"/>
            <a:ext cx="90704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457200" algn="l"/>
                <a:tab pos="685800" algn="l"/>
                <a:tab pos="914400" algn="l"/>
                <a:tab pos="1143000" algn="l"/>
              </a:tabLst>
              <a:defRPr>
                <a:solidFill>
                  <a:schemeClr val="tx1"/>
                </a:solidFill>
                <a:latin typeface="Arial" panose="020B0604020202020204" pitchFamily="34" charset="0"/>
              </a:defRPr>
            </a:lvl1pPr>
            <a:lvl2pPr>
              <a:tabLst>
                <a:tab pos="457200" algn="l"/>
                <a:tab pos="685800" algn="l"/>
                <a:tab pos="914400" algn="l"/>
                <a:tab pos="1143000" algn="l"/>
              </a:tabLst>
              <a:defRPr>
                <a:solidFill>
                  <a:schemeClr val="tx1"/>
                </a:solidFill>
                <a:latin typeface="Arial" panose="020B0604020202020204" pitchFamily="34" charset="0"/>
              </a:defRPr>
            </a:lvl2pPr>
            <a:lvl3pPr>
              <a:tabLst>
                <a:tab pos="457200" algn="l"/>
                <a:tab pos="685800" algn="l"/>
                <a:tab pos="914400" algn="l"/>
                <a:tab pos="1143000" algn="l"/>
              </a:tabLst>
              <a:defRPr>
                <a:solidFill>
                  <a:schemeClr val="tx1"/>
                </a:solidFill>
                <a:latin typeface="Arial" panose="020B0604020202020204" pitchFamily="34" charset="0"/>
              </a:defRPr>
            </a:lvl3pPr>
            <a:lvl4pPr>
              <a:tabLst>
                <a:tab pos="457200" algn="l"/>
                <a:tab pos="685800" algn="l"/>
                <a:tab pos="914400" algn="l"/>
                <a:tab pos="1143000" algn="l"/>
              </a:tabLst>
              <a:defRPr>
                <a:solidFill>
                  <a:schemeClr val="tx1"/>
                </a:solidFill>
                <a:latin typeface="Arial" panose="020B0604020202020204" pitchFamily="34" charset="0"/>
              </a:defRPr>
            </a:lvl4pPr>
            <a:lvl5pPr>
              <a:tabLst>
                <a:tab pos="457200" algn="l"/>
                <a:tab pos="685800" algn="l"/>
                <a:tab pos="914400" algn="l"/>
                <a:tab pos="1143000" algn="l"/>
              </a:tabLst>
              <a:defRPr>
                <a:solidFill>
                  <a:schemeClr val="tx1"/>
                </a:solidFill>
                <a:latin typeface="Arial" panose="020B0604020202020204" pitchFamily="34" charset="0"/>
              </a:defRPr>
            </a:lvl5pPr>
            <a:lvl6pPr fontAlgn="base">
              <a:spcBef>
                <a:spcPct val="0"/>
              </a:spcBef>
              <a:spcAft>
                <a:spcPct val="0"/>
              </a:spcAft>
              <a:tabLst>
                <a:tab pos="457200" algn="l"/>
                <a:tab pos="685800" algn="l"/>
                <a:tab pos="914400" algn="l"/>
                <a:tab pos="1143000" algn="l"/>
              </a:tabLst>
              <a:defRPr>
                <a:solidFill>
                  <a:schemeClr val="tx1"/>
                </a:solidFill>
                <a:latin typeface="Arial" panose="020B0604020202020204" pitchFamily="34" charset="0"/>
              </a:defRPr>
            </a:lvl6pPr>
            <a:lvl7pPr fontAlgn="base">
              <a:spcBef>
                <a:spcPct val="0"/>
              </a:spcBef>
              <a:spcAft>
                <a:spcPct val="0"/>
              </a:spcAft>
              <a:tabLst>
                <a:tab pos="457200" algn="l"/>
                <a:tab pos="685800" algn="l"/>
                <a:tab pos="914400" algn="l"/>
                <a:tab pos="1143000" algn="l"/>
              </a:tabLst>
              <a:defRPr>
                <a:solidFill>
                  <a:schemeClr val="tx1"/>
                </a:solidFill>
                <a:latin typeface="Arial" panose="020B0604020202020204" pitchFamily="34" charset="0"/>
              </a:defRPr>
            </a:lvl7pPr>
            <a:lvl8pPr fontAlgn="base">
              <a:spcBef>
                <a:spcPct val="0"/>
              </a:spcBef>
              <a:spcAft>
                <a:spcPct val="0"/>
              </a:spcAft>
              <a:tabLst>
                <a:tab pos="457200" algn="l"/>
                <a:tab pos="685800" algn="l"/>
                <a:tab pos="914400" algn="l"/>
                <a:tab pos="1143000" algn="l"/>
              </a:tabLst>
              <a:defRPr>
                <a:solidFill>
                  <a:schemeClr val="tx1"/>
                </a:solidFill>
                <a:latin typeface="Arial" panose="020B0604020202020204" pitchFamily="34" charset="0"/>
              </a:defRPr>
            </a:lvl8pPr>
            <a:lvl9pPr fontAlgn="base">
              <a:spcBef>
                <a:spcPct val="0"/>
              </a:spcBef>
              <a:spcAft>
                <a:spcPct val="0"/>
              </a:spcAft>
              <a:tabLst>
                <a:tab pos="457200" algn="l"/>
                <a:tab pos="685800" algn="l"/>
                <a:tab pos="914400" algn="l"/>
                <a:tab pos="1143000" algn="l"/>
              </a:tabLst>
              <a:defRPr>
                <a:solidFill>
                  <a:schemeClr val="tx1"/>
                </a:solidFill>
                <a:latin typeface="Arial" panose="020B0604020202020204" pitchFamily="34" charset="0"/>
              </a:defRPr>
            </a:lvl9pPr>
          </a:lstStyle>
          <a:p>
            <a:pPr algn="just"/>
            <a:r>
              <a:rPr lang="es-ES_tradnl" dirty="0">
                <a:latin typeface="+mn-lt"/>
              </a:rPr>
              <a:t>El test estadístico apropiado para resolver la hipótesis es el </a:t>
            </a:r>
            <a:r>
              <a:rPr lang="es-ES_tradnl" b="1" dirty="0">
                <a:latin typeface="+mn-lt"/>
              </a:rPr>
              <a:t>test t para muestras pareadas</a:t>
            </a:r>
            <a:r>
              <a:rPr lang="es-ES_tradnl" dirty="0">
                <a:latin typeface="+mn-lt"/>
              </a:rPr>
              <a:t>:</a:t>
            </a:r>
          </a:p>
        </p:txBody>
      </p:sp>
      <p:sp>
        <p:nvSpPr>
          <p:cNvPr id="4550" name="Rectangle 454"/>
          <p:cNvSpPr>
            <a:spLocks noChangeArrowheads="1"/>
          </p:cNvSpPr>
          <p:nvPr/>
        </p:nvSpPr>
        <p:spPr bwMode="auto">
          <a:xfrm>
            <a:off x="1524001" y="28919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549" name="Object 453"/>
          <p:cNvGraphicFramePr>
            <a:graphicFrameLocks noChangeAspect="1"/>
          </p:cNvGraphicFramePr>
          <p:nvPr/>
        </p:nvGraphicFramePr>
        <p:xfrm>
          <a:off x="4440239" y="2133601"/>
          <a:ext cx="3024187" cy="828675"/>
        </p:xfrm>
        <a:graphic>
          <a:graphicData uri="http://schemas.openxmlformats.org/presentationml/2006/ole">
            <mc:AlternateContent xmlns:mc="http://schemas.openxmlformats.org/markup-compatibility/2006">
              <mc:Choice xmlns:v="urn:schemas-microsoft-com:vml" Requires="v">
                <p:oleObj name="Ecuación" r:id="rId2" imgW="1574800" imgH="431800" progId="Equation.3">
                  <p:embed/>
                </p:oleObj>
              </mc:Choice>
              <mc:Fallback>
                <p:oleObj name="Ecuación" r:id="rId2" imgW="1574800" imgH="4318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0239" y="2133601"/>
                        <a:ext cx="3024187" cy="82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52" name="Rectangle 456"/>
          <p:cNvSpPr>
            <a:spLocks noChangeArrowheads="1"/>
          </p:cNvSpPr>
          <p:nvPr/>
        </p:nvSpPr>
        <p:spPr bwMode="auto">
          <a:xfrm>
            <a:off x="1524001" y="29014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551" name="Object 455"/>
          <p:cNvGraphicFramePr>
            <a:graphicFrameLocks noChangeAspect="1"/>
          </p:cNvGraphicFramePr>
          <p:nvPr/>
        </p:nvGraphicFramePr>
        <p:xfrm>
          <a:off x="3792539" y="3357564"/>
          <a:ext cx="4537075" cy="814387"/>
        </p:xfrm>
        <a:graphic>
          <a:graphicData uri="http://schemas.openxmlformats.org/presentationml/2006/ole">
            <mc:AlternateContent xmlns:mc="http://schemas.openxmlformats.org/markup-compatibility/2006">
              <mc:Choice xmlns:v="urn:schemas-microsoft-com:vml" Requires="v">
                <p:oleObj name="Ecuación" r:id="rId4" imgW="2336800" imgH="419100" progId="Equation.3">
                  <p:embed/>
                </p:oleObj>
              </mc:Choice>
              <mc:Fallback>
                <p:oleObj name="Ecuación" r:id="rId4" imgW="23368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2539" y="3357564"/>
                        <a:ext cx="4537075" cy="814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88" name="Rectangle 492"/>
          <p:cNvSpPr>
            <a:spLocks noChangeArrowheads="1"/>
          </p:cNvSpPr>
          <p:nvPr/>
        </p:nvSpPr>
        <p:spPr bwMode="auto">
          <a:xfrm>
            <a:off x="1524001" y="31538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590" name="Rectangle 494"/>
          <p:cNvSpPr>
            <a:spLocks noChangeArrowheads="1"/>
          </p:cNvSpPr>
          <p:nvPr/>
        </p:nvSpPr>
        <p:spPr bwMode="auto">
          <a:xfrm>
            <a:off x="1524001" y="31538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592" name="Rectangle 496"/>
          <p:cNvSpPr>
            <a:spLocks noChangeArrowheads="1"/>
          </p:cNvSpPr>
          <p:nvPr/>
        </p:nvSpPr>
        <p:spPr bwMode="auto">
          <a:xfrm>
            <a:off x="1524001" y="31538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594" name="Rectangle 498"/>
          <p:cNvSpPr>
            <a:spLocks noChangeArrowheads="1"/>
          </p:cNvSpPr>
          <p:nvPr/>
        </p:nvSpPr>
        <p:spPr bwMode="auto">
          <a:xfrm>
            <a:off x="1524001" y="31538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596" name="Rectangle 500"/>
          <p:cNvSpPr>
            <a:spLocks noChangeArrowheads="1"/>
          </p:cNvSpPr>
          <p:nvPr/>
        </p:nvSpPr>
        <p:spPr bwMode="auto">
          <a:xfrm>
            <a:off x="1524001" y="31538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598" name="Rectangle 502"/>
          <p:cNvSpPr>
            <a:spLocks noChangeArrowheads="1"/>
          </p:cNvSpPr>
          <p:nvPr/>
        </p:nvSpPr>
        <p:spPr bwMode="auto">
          <a:xfrm>
            <a:off x="1524001" y="31538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600" name="Rectangle 504"/>
          <p:cNvSpPr>
            <a:spLocks noChangeArrowheads="1"/>
          </p:cNvSpPr>
          <p:nvPr/>
        </p:nvSpPr>
        <p:spPr bwMode="auto">
          <a:xfrm>
            <a:off x="1524001" y="31538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602" name="Rectangle 506"/>
          <p:cNvSpPr>
            <a:spLocks noChangeArrowheads="1"/>
          </p:cNvSpPr>
          <p:nvPr/>
        </p:nvSpPr>
        <p:spPr bwMode="auto">
          <a:xfrm>
            <a:off x="1524001" y="31538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8" name="Rectangle 19"/>
          <p:cNvSpPr>
            <a:spLocks noChangeArrowheads="1"/>
          </p:cNvSpPr>
          <p:nvPr/>
        </p:nvSpPr>
        <p:spPr bwMode="auto">
          <a:xfrm>
            <a:off x="1252009" y="5322072"/>
            <a:ext cx="99324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s-ES_tradnl" b="1" dirty="0">
                <a:solidFill>
                  <a:srgbClr val="454545"/>
                </a:solidFill>
                <a:ea typeface="Times New Roman" panose="02020603050405020304" pitchFamily="18" charset="0"/>
                <a:cs typeface="Arial" panose="020B0604020202020204" pitchFamily="34" charset="0"/>
              </a:rPr>
              <a:t>Con un nivel del 5%, podemos decir que el consumo de oxígeno es significativamente menor cuando escuchan música.</a:t>
            </a:r>
          </a:p>
        </p:txBody>
      </p:sp>
    </p:spTree>
    <p:extLst>
      <p:ext uri="{BB962C8B-B14F-4D97-AF65-F5344CB8AC3E}">
        <p14:creationId xmlns:p14="http://schemas.microsoft.com/office/powerpoint/2010/main" val="79748154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FA2952-34B8-4EAF-95B8-755D44E66C37}"/>
              </a:ext>
            </a:extLst>
          </p:cNvPr>
          <p:cNvPicPr>
            <a:picLocks noChangeAspect="1"/>
          </p:cNvPicPr>
          <p:nvPr/>
        </p:nvPicPr>
        <p:blipFill>
          <a:blip r:embed="rId2"/>
          <a:stretch>
            <a:fillRect/>
          </a:stretch>
        </p:blipFill>
        <p:spPr>
          <a:xfrm>
            <a:off x="4197805" y="530051"/>
            <a:ext cx="4689198" cy="2181882"/>
          </a:xfrm>
          <a:prstGeom prst="rect">
            <a:avLst/>
          </a:prstGeom>
        </p:spPr>
      </p:pic>
      <p:pic>
        <p:nvPicPr>
          <p:cNvPr id="6" name="Picture 5">
            <a:extLst>
              <a:ext uri="{FF2B5EF4-FFF2-40B4-BE49-F238E27FC236}">
                <a16:creationId xmlns:a16="http://schemas.microsoft.com/office/drawing/2014/main" id="{5543E1B6-1B6C-4FFE-805D-B8621B62982A}"/>
              </a:ext>
            </a:extLst>
          </p:cNvPr>
          <p:cNvPicPr>
            <a:picLocks noChangeAspect="1"/>
          </p:cNvPicPr>
          <p:nvPr/>
        </p:nvPicPr>
        <p:blipFill>
          <a:blip r:embed="rId3"/>
          <a:stretch>
            <a:fillRect/>
          </a:stretch>
        </p:blipFill>
        <p:spPr>
          <a:xfrm>
            <a:off x="720380" y="587858"/>
            <a:ext cx="2438400" cy="2124075"/>
          </a:xfrm>
          <a:prstGeom prst="rect">
            <a:avLst/>
          </a:prstGeom>
        </p:spPr>
      </p:pic>
      <p:pic>
        <p:nvPicPr>
          <p:cNvPr id="7" name="Picture 6">
            <a:extLst>
              <a:ext uri="{FF2B5EF4-FFF2-40B4-BE49-F238E27FC236}">
                <a16:creationId xmlns:a16="http://schemas.microsoft.com/office/drawing/2014/main" id="{9E80439E-824F-41FD-B957-414A9D8C9B83}"/>
              </a:ext>
            </a:extLst>
          </p:cNvPr>
          <p:cNvPicPr>
            <a:picLocks noChangeAspect="1"/>
          </p:cNvPicPr>
          <p:nvPr/>
        </p:nvPicPr>
        <p:blipFill>
          <a:blip r:embed="rId4"/>
          <a:stretch>
            <a:fillRect/>
          </a:stretch>
        </p:blipFill>
        <p:spPr>
          <a:xfrm>
            <a:off x="748335" y="3528391"/>
            <a:ext cx="3821634" cy="2441920"/>
          </a:xfrm>
          <a:prstGeom prst="rect">
            <a:avLst/>
          </a:prstGeom>
        </p:spPr>
      </p:pic>
      <p:pic>
        <p:nvPicPr>
          <p:cNvPr id="8" name="Picture 7">
            <a:extLst>
              <a:ext uri="{FF2B5EF4-FFF2-40B4-BE49-F238E27FC236}">
                <a16:creationId xmlns:a16="http://schemas.microsoft.com/office/drawing/2014/main" id="{F6F39DC4-7073-4547-A29D-4D5E3C946821}"/>
              </a:ext>
            </a:extLst>
          </p:cNvPr>
          <p:cNvPicPr>
            <a:picLocks noChangeAspect="1"/>
          </p:cNvPicPr>
          <p:nvPr/>
        </p:nvPicPr>
        <p:blipFill>
          <a:blip r:embed="rId5"/>
          <a:stretch>
            <a:fillRect/>
          </a:stretch>
        </p:blipFill>
        <p:spPr>
          <a:xfrm>
            <a:off x="5302111" y="3110948"/>
            <a:ext cx="4766227" cy="3439545"/>
          </a:xfrm>
          <a:prstGeom prst="rect">
            <a:avLst/>
          </a:prstGeom>
        </p:spPr>
      </p:pic>
    </p:spTree>
    <p:extLst>
      <p:ext uri="{BB962C8B-B14F-4D97-AF65-F5344CB8AC3E}">
        <p14:creationId xmlns:p14="http://schemas.microsoft.com/office/powerpoint/2010/main" val="355049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8734" y="391583"/>
            <a:ext cx="6570133" cy="2244759"/>
          </a:xfrm>
          <a:prstGeom prst="rect">
            <a:avLst/>
          </a:prstGeom>
        </p:spPr>
      </p:pic>
      <p:pic>
        <p:nvPicPr>
          <p:cNvPr id="4" name="Picture 3"/>
          <p:cNvPicPr>
            <a:picLocks noChangeAspect="1"/>
          </p:cNvPicPr>
          <p:nvPr/>
        </p:nvPicPr>
        <p:blipFill>
          <a:blip r:embed="rId3"/>
          <a:stretch>
            <a:fillRect/>
          </a:stretch>
        </p:blipFill>
        <p:spPr>
          <a:xfrm>
            <a:off x="8074553" y="391583"/>
            <a:ext cx="2105025" cy="2266950"/>
          </a:xfrm>
          <a:prstGeom prst="rect">
            <a:avLst/>
          </a:prstGeom>
        </p:spPr>
      </p:pic>
      <p:pic>
        <p:nvPicPr>
          <p:cNvPr id="3" name="Picture 2">
            <a:extLst>
              <a:ext uri="{FF2B5EF4-FFF2-40B4-BE49-F238E27FC236}">
                <a16:creationId xmlns:a16="http://schemas.microsoft.com/office/drawing/2014/main" id="{F538FED3-C19B-4BB1-81FE-00DE5B37B1C2}"/>
              </a:ext>
            </a:extLst>
          </p:cNvPr>
          <p:cNvPicPr>
            <a:picLocks noChangeAspect="1"/>
          </p:cNvPicPr>
          <p:nvPr/>
        </p:nvPicPr>
        <p:blipFill>
          <a:blip r:embed="rId4"/>
          <a:stretch>
            <a:fillRect/>
          </a:stretch>
        </p:blipFill>
        <p:spPr>
          <a:xfrm>
            <a:off x="7438402" y="3087111"/>
            <a:ext cx="4118530" cy="3379306"/>
          </a:xfrm>
          <a:prstGeom prst="rect">
            <a:avLst/>
          </a:prstGeom>
        </p:spPr>
      </p:pic>
    </p:spTree>
    <p:extLst>
      <p:ext uri="{BB962C8B-B14F-4D97-AF65-F5344CB8AC3E}">
        <p14:creationId xmlns:p14="http://schemas.microsoft.com/office/powerpoint/2010/main" val="86178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4266" y="556105"/>
            <a:ext cx="6841067" cy="369332"/>
          </a:xfrm>
          <a:prstGeom prst="rect">
            <a:avLst/>
          </a:prstGeom>
        </p:spPr>
        <p:txBody>
          <a:bodyPr wrap="square">
            <a:spAutoFit/>
          </a:bodyPr>
          <a:lstStyle/>
          <a:p>
            <a:pPr algn="just">
              <a:spcAft>
                <a:spcPts val="0"/>
              </a:spcAft>
              <a:tabLst>
                <a:tab pos="-457200" algn="l"/>
                <a:tab pos="548640" algn="l"/>
                <a:tab pos="640080" algn="l"/>
                <a:tab pos="914400" algn="l"/>
              </a:tabLst>
            </a:pPr>
            <a:r>
              <a:rPr lang="es-ES_tradnl" b="1" spc="-15" dirty="0">
                <a:ea typeface="Times New Roman" panose="02020603050405020304" pitchFamily="18" charset="0"/>
                <a:cs typeface="Times New Roman" panose="02020603050405020304" pitchFamily="18" charset="0"/>
              </a:rPr>
              <a:t>Prueba de hipótesis de independencia con Chi-Cuadrado</a:t>
            </a:r>
            <a:endParaRPr lang="en-US" b="1" dirty="0">
              <a:ea typeface="Times New Roman" panose="02020603050405020304" pitchFamily="18" charset="0"/>
              <a:cs typeface="Times New Roman" panose="02020603050405020304" pitchFamily="18" charset="0"/>
            </a:endParaRPr>
          </a:p>
        </p:txBody>
      </p:sp>
      <p:sp>
        <p:nvSpPr>
          <p:cNvPr id="5" name="Rectangle 4"/>
          <p:cNvSpPr/>
          <p:nvPr/>
        </p:nvSpPr>
        <p:spPr>
          <a:xfrm>
            <a:off x="694265" y="4903506"/>
            <a:ext cx="10337802" cy="923330"/>
          </a:xfrm>
          <a:prstGeom prst="rect">
            <a:avLst/>
          </a:prstGeom>
        </p:spPr>
        <p:txBody>
          <a:bodyPr wrap="square">
            <a:spAutoFit/>
          </a:bodyPr>
          <a:lstStyle/>
          <a:p>
            <a:pPr>
              <a:lnSpc>
                <a:spcPct val="150000"/>
              </a:lnSpc>
            </a:pPr>
            <a:r>
              <a:rPr lang="es-CR" dirty="0"/>
              <a:t>Se utiliza para probar la independencia de dos variables entre sí, mediante la presentación de los datos en tablas de contingencia.</a:t>
            </a:r>
            <a:endParaRPr lang="en-US" dirty="0"/>
          </a:p>
        </p:txBody>
      </p:sp>
      <p:sp>
        <p:nvSpPr>
          <p:cNvPr id="6" name="Rectangle 5"/>
          <p:cNvSpPr/>
          <p:nvPr/>
        </p:nvSpPr>
        <p:spPr>
          <a:xfrm>
            <a:off x="694265" y="1154996"/>
            <a:ext cx="6968067" cy="1711366"/>
          </a:xfrm>
          <a:prstGeom prst="rect">
            <a:avLst/>
          </a:prstGeom>
        </p:spPr>
        <p:txBody>
          <a:bodyPr wrap="square">
            <a:spAutoFit/>
          </a:bodyPr>
          <a:lstStyle/>
          <a:p>
            <a:pPr algn="just">
              <a:lnSpc>
                <a:spcPct val="150000"/>
              </a:lnSpc>
            </a:pPr>
            <a:r>
              <a:rPr lang="es-CR" dirty="0"/>
              <a:t>La </a:t>
            </a:r>
            <a:r>
              <a:rPr lang="es-CR" b="1" dirty="0"/>
              <a:t>prueba χ² de Pearson</a:t>
            </a:r>
            <a:r>
              <a:rPr lang="es-CR" dirty="0"/>
              <a:t> se considera una prueba no paramétrica que mide la discrepancia entre una distribución observada y otra teórica (bondad de ajuste), indicando en qué medida las diferencias existentes entre ambas, de haberlas, se deben al azar en el contraste de hipótesis. </a:t>
            </a:r>
            <a:endParaRPr lang="en-US" dirty="0"/>
          </a:p>
        </p:txBody>
      </p:sp>
      <p:pic>
        <p:nvPicPr>
          <p:cNvPr id="8" name="Picture 7"/>
          <p:cNvPicPr>
            <a:picLocks noChangeAspect="1"/>
          </p:cNvPicPr>
          <p:nvPr/>
        </p:nvPicPr>
        <p:blipFill>
          <a:blip r:embed="rId2"/>
          <a:stretch>
            <a:fillRect/>
          </a:stretch>
        </p:blipFill>
        <p:spPr>
          <a:xfrm>
            <a:off x="971546" y="3503934"/>
            <a:ext cx="2902854" cy="687066"/>
          </a:xfrm>
          <a:prstGeom prst="rect">
            <a:avLst/>
          </a:prstGeom>
        </p:spPr>
      </p:pic>
      <p:pic>
        <p:nvPicPr>
          <p:cNvPr id="9" name="Picture 8"/>
          <p:cNvPicPr>
            <a:picLocks noChangeAspect="1"/>
          </p:cNvPicPr>
          <p:nvPr/>
        </p:nvPicPr>
        <p:blipFill>
          <a:blip r:embed="rId3"/>
          <a:stretch>
            <a:fillRect/>
          </a:stretch>
        </p:blipFill>
        <p:spPr>
          <a:xfrm>
            <a:off x="4817004" y="3200400"/>
            <a:ext cx="2267648" cy="1128183"/>
          </a:xfrm>
          <a:prstGeom prst="rect">
            <a:avLst/>
          </a:prstGeom>
        </p:spPr>
      </p:pic>
      <p:pic>
        <p:nvPicPr>
          <p:cNvPr id="10" name="Picture 9"/>
          <p:cNvPicPr>
            <a:picLocks noChangeAspect="1"/>
          </p:cNvPicPr>
          <p:nvPr/>
        </p:nvPicPr>
        <p:blipFill>
          <a:blip r:embed="rId4"/>
          <a:stretch>
            <a:fillRect/>
          </a:stretch>
        </p:blipFill>
        <p:spPr>
          <a:xfrm>
            <a:off x="4379842" y="5681601"/>
            <a:ext cx="3760329" cy="808673"/>
          </a:xfrm>
          <a:prstGeom prst="rect">
            <a:avLst/>
          </a:prstGeom>
          <a:ln>
            <a:solidFill>
              <a:schemeClr val="accent2">
                <a:lumMod val="40000"/>
                <a:lumOff val="60000"/>
              </a:schemeClr>
            </a:solidFill>
          </a:ln>
        </p:spPr>
        <p:style>
          <a:lnRef idx="3">
            <a:schemeClr val="lt1"/>
          </a:lnRef>
          <a:fillRef idx="1">
            <a:schemeClr val="accent6"/>
          </a:fillRef>
          <a:effectRef idx="1">
            <a:schemeClr val="accent6"/>
          </a:effectRef>
          <a:fontRef idx="minor">
            <a:schemeClr val="lt1"/>
          </a:fontRef>
        </p:style>
      </p:pic>
      <p:pic>
        <p:nvPicPr>
          <p:cNvPr id="7" name="Imagen 6">
            <a:extLst>
              <a:ext uri="{FF2B5EF4-FFF2-40B4-BE49-F238E27FC236}">
                <a16:creationId xmlns:a16="http://schemas.microsoft.com/office/drawing/2014/main" id="{0D5F1D79-939D-4969-89ED-111C200EDD4B}"/>
              </a:ext>
            </a:extLst>
          </p:cNvPr>
          <p:cNvPicPr>
            <a:picLocks noChangeAspect="1"/>
          </p:cNvPicPr>
          <p:nvPr/>
        </p:nvPicPr>
        <p:blipFill>
          <a:blip r:embed="rId5"/>
          <a:stretch>
            <a:fillRect/>
          </a:stretch>
        </p:blipFill>
        <p:spPr>
          <a:xfrm>
            <a:off x="8526872" y="699153"/>
            <a:ext cx="2952750" cy="3848100"/>
          </a:xfrm>
          <a:prstGeom prst="rect">
            <a:avLst/>
          </a:prstGeom>
        </p:spPr>
      </p:pic>
    </p:spTree>
    <p:extLst>
      <p:ext uri="{BB962C8B-B14F-4D97-AF65-F5344CB8AC3E}">
        <p14:creationId xmlns:p14="http://schemas.microsoft.com/office/powerpoint/2010/main" val="246495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4045" y="486143"/>
            <a:ext cx="9355667" cy="369332"/>
          </a:xfrm>
          <a:prstGeom prst="rect">
            <a:avLst/>
          </a:prstGeom>
        </p:spPr>
        <p:txBody>
          <a:bodyPr wrap="square">
            <a:spAutoFit/>
          </a:bodyPr>
          <a:lstStyle/>
          <a:p>
            <a:r>
              <a:rPr lang="es-CR" b="1" dirty="0"/>
              <a:t>Prueba de hipótesis</a:t>
            </a:r>
          </a:p>
        </p:txBody>
      </p:sp>
      <p:sp>
        <p:nvSpPr>
          <p:cNvPr id="4" name="TextBox 3"/>
          <p:cNvSpPr txBox="1"/>
          <p:nvPr/>
        </p:nvSpPr>
        <p:spPr>
          <a:xfrm>
            <a:off x="948266" y="1104515"/>
            <a:ext cx="9541933" cy="923330"/>
          </a:xfrm>
          <a:prstGeom prst="rect">
            <a:avLst/>
          </a:prstGeom>
          <a:noFill/>
        </p:spPr>
        <p:txBody>
          <a:bodyPr wrap="square" rtlCol="0">
            <a:spAutoFit/>
          </a:bodyPr>
          <a:lstStyle/>
          <a:p>
            <a:pPr algn="just"/>
            <a:r>
              <a:rPr lang="es-CR" dirty="0"/>
              <a:t>El procedimiento consiste en determinar con base en la información dada por la muestra, un criterio de decisión que nos permite decidir si se rechaza o no la hipótesis que hemos formulado o nos han propuesto.</a:t>
            </a:r>
          </a:p>
        </p:txBody>
      </p:sp>
      <p:sp>
        <p:nvSpPr>
          <p:cNvPr id="5" name="TextBox 4"/>
          <p:cNvSpPr txBox="1"/>
          <p:nvPr/>
        </p:nvSpPr>
        <p:spPr>
          <a:xfrm>
            <a:off x="964045" y="2358350"/>
            <a:ext cx="9526154" cy="923330"/>
          </a:xfrm>
          <a:prstGeom prst="rect">
            <a:avLst/>
          </a:prstGeom>
          <a:noFill/>
        </p:spPr>
        <p:txBody>
          <a:bodyPr wrap="square" rtlCol="0">
            <a:spAutoFit/>
          </a:bodyPr>
          <a:lstStyle/>
          <a:p>
            <a:pPr algn="just"/>
            <a:r>
              <a:rPr lang="es-CR" dirty="0"/>
              <a:t>Todo procedimiento que conduzca al rechazo o no rechazo de una hipótesis estadística como resultados de la confrontación de dicha hipótesis y de los resultados experimentales o muestrales será por lo tanto una prueba de hipótesis (test, contraste o docimasia de hipótesis)</a:t>
            </a:r>
          </a:p>
        </p:txBody>
      </p:sp>
      <p:pic>
        <p:nvPicPr>
          <p:cNvPr id="6" name="Imagen 5">
            <a:extLst>
              <a:ext uri="{FF2B5EF4-FFF2-40B4-BE49-F238E27FC236}">
                <a16:creationId xmlns:a16="http://schemas.microsoft.com/office/drawing/2014/main" id="{2D0A43BF-6A48-4034-BA51-F72546CF3C45}"/>
              </a:ext>
            </a:extLst>
          </p:cNvPr>
          <p:cNvPicPr>
            <a:picLocks noChangeAspect="1"/>
          </p:cNvPicPr>
          <p:nvPr/>
        </p:nvPicPr>
        <p:blipFill>
          <a:blip r:embed="rId2"/>
          <a:stretch>
            <a:fillRect/>
          </a:stretch>
        </p:blipFill>
        <p:spPr>
          <a:xfrm>
            <a:off x="3593522" y="3662881"/>
            <a:ext cx="4267200" cy="1914525"/>
          </a:xfrm>
          <a:prstGeom prst="rect">
            <a:avLst/>
          </a:prstGeom>
        </p:spPr>
      </p:pic>
    </p:spTree>
    <p:extLst>
      <p:ext uri="{BB962C8B-B14F-4D97-AF65-F5344CB8AC3E}">
        <p14:creationId xmlns:p14="http://schemas.microsoft.com/office/powerpoint/2010/main" val="3580393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8809" y="510645"/>
            <a:ext cx="10077450" cy="3533775"/>
          </a:xfrm>
          <a:prstGeom prst="rect">
            <a:avLst/>
          </a:prstGeom>
        </p:spPr>
      </p:pic>
      <p:pic>
        <p:nvPicPr>
          <p:cNvPr id="4" name="Picture 3"/>
          <p:cNvPicPr>
            <a:picLocks noChangeAspect="1"/>
          </p:cNvPicPr>
          <p:nvPr/>
        </p:nvPicPr>
        <p:blipFill>
          <a:blip r:embed="rId3"/>
          <a:stretch>
            <a:fillRect/>
          </a:stretch>
        </p:blipFill>
        <p:spPr>
          <a:xfrm>
            <a:off x="1048809" y="4560887"/>
            <a:ext cx="5086350" cy="581025"/>
          </a:xfrm>
          <a:prstGeom prst="rect">
            <a:avLst/>
          </a:prstGeom>
        </p:spPr>
      </p:pic>
    </p:spTree>
    <p:extLst>
      <p:ext uri="{BB962C8B-B14F-4D97-AF65-F5344CB8AC3E}">
        <p14:creationId xmlns:p14="http://schemas.microsoft.com/office/powerpoint/2010/main" val="1657031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01187" y="745067"/>
            <a:ext cx="9066133" cy="4510424"/>
          </a:xfrm>
          <a:prstGeom prst="rect">
            <a:avLst/>
          </a:prstGeom>
        </p:spPr>
      </p:pic>
      <p:pic>
        <p:nvPicPr>
          <p:cNvPr id="2" name="Imagen 1">
            <a:extLst>
              <a:ext uri="{FF2B5EF4-FFF2-40B4-BE49-F238E27FC236}">
                <a16:creationId xmlns:a16="http://schemas.microsoft.com/office/drawing/2014/main" id="{2805EB71-C20D-41D5-9CA9-46B4F895EFCD}"/>
              </a:ext>
            </a:extLst>
          </p:cNvPr>
          <p:cNvPicPr>
            <a:picLocks noChangeAspect="1"/>
          </p:cNvPicPr>
          <p:nvPr/>
        </p:nvPicPr>
        <p:blipFill>
          <a:blip r:embed="rId3"/>
          <a:stretch>
            <a:fillRect/>
          </a:stretch>
        </p:blipFill>
        <p:spPr>
          <a:xfrm>
            <a:off x="2909744" y="5516995"/>
            <a:ext cx="4166840" cy="736023"/>
          </a:xfrm>
          <a:prstGeom prst="rect">
            <a:avLst/>
          </a:prstGeom>
        </p:spPr>
      </p:pic>
    </p:spTree>
    <p:extLst>
      <p:ext uri="{BB962C8B-B14F-4D97-AF65-F5344CB8AC3E}">
        <p14:creationId xmlns:p14="http://schemas.microsoft.com/office/powerpoint/2010/main" val="13817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6612" y="485775"/>
            <a:ext cx="8036456" cy="2686961"/>
          </a:xfrm>
          <a:prstGeom prst="rect">
            <a:avLst/>
          </a:prstGeom>
        </p:spPr>
      </p:pic>
      <p:pic>
        <p:nvPicPr>
          <p:cNvPr id="3" name="Picture 2"/>
          <p:cNvPicPr>
            <a:picLocks noChangeAspect="1"/>
          </p:cNvPicPr>
          <p:nvPr/>
        </p:nvPicPr>
        <p:blipFill>
          <a:blip r:embed="rId3"/>
          <a:stretch>
            <a:fillRect/>
          </a:stretch>
        </p:blipFill>
        <p:spPr>
          <a:xfrm>
            <a:off x="9127068" y="863599"/>
            <a:ext cx="2636458" cy="1735668"/>
          </a:xfrm>
          <a:prstGeom prst="rect">
            <a:avLst/>
          </a:prstGeom>
        </p:spPr>
      </p:pic>
    </p:spTree>
    <p:extLst>
      <p:ext uri="{BB962C8B-B14F-4D97-AF65-F5344CB8AC3E}">
        <p14:creationId xmlns:p14="http://schemas.microsoft.com/office/powerpoint/2010/main" val="4201099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9854" y="308505"/>
            <a:ext cx="8389623" cy="3018896"/>
          </a:xfrm>
          <a:prstGeom prst="rect">
            <a:avLst/>
          </a:prstGeom>
        </p:spPr>
      </p:pic>
      <p:pic>
        <p:nvPicPr>
          <p:cNvPr id="3" name="Picture 2"/>
          <p:cNvPicPr>
            <a:picLocks noChangeAspect="1"/>
          </p:cNvPicPr>
          <p:nvPr/>
        </p:nvPicPr>
        <p:blipFill>
          <a:blip r:embed="rId3"/>
          <a:stretch>
            <a:fillRect/>
          </a:stretch>
        </p:blipFill>
        <p:spPr>
          <a:xfrm>
            <a:off x="9687983" y="599812"/>
            <a:ext cx="1858518" cy="2185722"/>
          </a:xfrm>
          <a:prstGeom prst="rect">
            <a:avLst/>
          </a:prstGeom>
        </p:spPr>
      </p:pic>
    </p:spTree>
    <p:extLst>
      <p:ext uri="{BB962C8B-B14F-4D97-AF65-F5344CB8AC3E}">
        <p14:creationId xmlns:p14="http://schemas.microsoft.com/office/powerpoint/2010/main" val="1817475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B0E76F5-5FDE-40F3-9CA1-7D5EE39A4A54}"/>
              </a:ext>
            </a:extLst>
          </p:cNvPr>
          <p:cNvPicPr>
            <a:picLocks noChangeAspect="1"/>
          </p:cNvPicPr>
          <p:nvPr/>
        </p:nvPicPr>
        <p:blipFill>
          <a:blip r:embed="rId2"/>
          <a:stretch>
            <a:fillRect/>
          </a:stretch>
        </p:blipFill>
        <p:spPr>
          <a:xfrm>
            <a:off x="859704" y="673821"/>
            <a:ext cx="8857856" cy="2755179"/>
          </a:xfrm>
          <a:prstGeom prst="rect">
            <a:avLst/>
          </a:prstGeom>
        </p:spPr>
      </p:pic>
      <p:sp>
        <p:nvSpPr>
          <p:cNvPr id="5" name="CuadroTexto 4">
            <a:extLst>
              <a:ext uri="{FF2B5EF4-FFF2-40B4-BE49-F238E27FC236}">
                <a16:creationId xmlns:a16="http://schemas.microsoft.com/office/drawing/2014/main" id="{5D07A348-CC39-44FE-BE0F-B07C613E8F6E}"/>
              </a:ext>
            </a:extLst>
          </p:cNvPr>
          <p:cNvSpPr txBox="1"/>
          <p:nvPr/>
        </p:nvSpPr>
        <p:spPr>
          <a:xfrm>
            <a:off x="1080655" y="3860800"/>
            <a:ext cx="9799781" cy="646331"/>
          </a:xfrm>
          <a:prstGeom prst="rect">
            <a:avLst/>
          </a:prstGeom>
          <a:noFill/>
        </p:spPr>
        <p:txBody>
          <a:bodyPr wrap="square" rtlCol="0">
            <a:spAutoFit/>
          </a:bodyPr>
          <a:lstStyle/>
          <a:p>
            <a:r>
              <a:rPr lang="es-CR" dirty="0"/>
              <a:t>Pruebe la hipótesis que no existe asociación en tres nivel de mercurio y la distancia al polarógrafo. Use un nivel de significancia del 5% y concluya en términos del problema.</a:t>
            </a:r>
            <a:endParaRPr lang="en-US" dirty="0"/>
          </a:p>
        </p:txBody>
      </p:sp>
      <p:pic>
        <p:nvPicPr>
          <p:cNvPr id="6" name="Imagen 5">
            <a:extLst>
              <a:ext uri="{FF2B5EF4-FFF2-40B4-BE49-F238E27FC236}">
                <a16:creationId xmlns:a16="http://schemas.microsoft.com/office/drawing/2014/main" id="{3EEC8997-D146-4C9E-8CC4-B83C62E0F656}"/>
              </a:ext>
            </a:extLst>
          </p:cNvPr>
          <p:cNvPicPr>
            <a:picLocks noChangeAspect="1"/>
          </p:cNvPicPr>
          <p:nvPr/>
        </p:nvPicPr>
        <p:blipFill>
          <a:blip r:embed="rId3"/>
          <a:stretch>
            <a:fillRect/>
          </a:stretch>
        </p:blipFill>
        <p:spPr>
          <a:xfrm>
            <a:off x="9856282" y="842816"/>
            <a:ext cx="1833154" cy="2251365"/>
          </a:xfrm>
          <a:prstGeom prst="rect">
            <a:avLst/>
          </a:prstGeom>
        </p:spPr>
      </p:pic>
    </p:spTree>
    <p:extLst>
      <p:ext uri="{BB962C8B-B14F-4D97-AF65-F5344CB8AC3E}">
        <p14:creationId xmlns:p14="http://schemas.microsoft.com/office/powerpoint/2010/main" val="1715949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B304A4C-DF65-4F24-8810-5E0D84ABD7BC}"/>
              </a:ext>
            </a:extLst>
          </p:cNvPr>
          <p:cNvPicPr>
            <a:picLocks noChangeAspect="1"/>
          </p:cNvPicPr>
          <p:nvPr/>
        </p:nvPicPr>
        <p:blipFill>
          <a:blip r:embed="rId2"/>
          <a:stretch>
            <a:fillRect/>
          </a:stretch>
        </p:blipFill>
        <p:spPr>
          <a:xfrm>
            <a:off x="778740" y="607436"/>
            <a:ext cx="5317259" cy="1952532"/>
          </a:xfrm>
          <a:prstGeom prst="rect">
            <a:avLst/>
          </a:prstGeom>
        </p:spPr>
      </p:pic>
      <p:pic>
        <p:nvPicPr>
          <p:cNvPr id="4" name="Imagen 3">
            <a:extLst>
              <a:ext uri="{FF2B5EF4-FFF2-40B4-BE49-F238E27FC236}">
                <a16:creationId xmlns:a16="http://schemas.microsoft.com/office/drawing/2014/main" id="{0788012C-8C6E-4987-9632-9468CAEBA41C}"/>
              </a:ext>
            </a:extLst>
          </p:cNvPr>
          <p:cNvPicPr>
            <a:picLocks noChangeAspect="1"/>
          </p:cNvPicPr>
          <p:nvPr/>
        </p:nvPicPr>
        <p:blipFill>
          <a:blip r:embed="rId3"/>
          <a:stretch>
            <a:fillRect/>
          </a:stretch>
        </p:blipFill>
        <p:spPr>
          <a:xfrm>
            <a:off x="1097396" y="2746206"/>
            <a:ext cx="3728604" cy="3834703"/>
          </a:xfrm>
          <a:prstGeom prst="rect">
            <a:avLst/>
          </a:prstGeom>
        </p:spPr>
      </p:pic>
      <p:pic>
        <p:nvPicPr>
          <p:cNvPr id="5" name="Imagen 4">
            <a:extLst>
              <a:ext uri="{FF2B5EF4-FFF2-40B4-BE49-F238E27FC236}">
                <a16:creationId xmlns:a16="http://schemas.microsoft.com/office/drawing/2014/main" id="{9679D7E0-FEF0-4921-B2A6-755BF7F474C8}"/>
              </a:ext>
            </a:extLst>
          </p:cNvPr>
          <p:cNvPicPr>
            <a:picLocks noChangeAspect="1"/>
          </p:cNvPicPr>
          <p:nvPr/>
        </p:nvPicPr>
        <p:blipFill>
          <a:blip r:embed="rId4"/>
          <a:stretch>
            <a:fillRect/>
          </a:stretch>
        </p:blipFill>
        <p:spPr>
          <a:xfrm>
            <a:off x="5552498" y="2939532"/>
            <a:ext cx="4781550" cy="3448050"/>
          </a:xfrm>
          <a:prstGeom prst="rect">
            <a:avLst/>
          </a:prstGeom>
        </p:spPr>
      </p:pic>
    </p:spTree>
    <p:extLst>
      <p:ext uri="{BB962C8B-B14F-4D97-AF65-F5344CB8AC3E}">
        <p14:creationId xmlns:p14="http://schemas.microsoft.com/office/powerpoint/2010/main" val="1531869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42975" y="547687"/>
            <a:ext cx="10306050" cy="5762625"/>
          </a:xfrm>
          <a:prstGeom prst="rect">
            <a:avLst/>
          </a:prstGeom>
        </p:spPr>
      </p:pic>
    </p:spTree>
    <p:extLst>
      <p:ext uri="{BB962C8B-B14F-4D97-AF65-F5344CB8AC3E}">
        <p14:creationId xmlns:p14="http://schemas.microsoft.com/office/powerpoint/2010/main" val="3183010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9" y="474345"/>
            <a:ext cx="6976533" cy="369332"/>
          </a:xfrm>
          <a:prstGeom prst="rect">
            <a:avLst/>
          </a:prstGeom>
        </p:spPr>
        <p:txBody>
          <a:bodyPr wrap="square">
            <a:spAutoFit/>
          </a:bodyPr>
          <a:lstStyle/>
          <a:p>
            <a:r>
              <a:rPr lang="es-CR" b="1" dirty="0"/>
              <a:t>Estrategia para resolver problemas de prueba de hipótesis. </a:t>
            </a:r>
          </a:p>
        </p:txBody>
      </p:sp>
      <p:sp>
        <p:nvSpPr>
          <p:cNvPr id="3" name="Rectangle 2"/>
          <p:cNvSpPr/>
          <p:nvPr/>
        </p:nvSpPr>
        <p:spPr>
          <a:xfrm>
            <a:off x="3878730" y="843677"/>
            <a:ext cx="4344203" cy="369332"/>
          </a:xfrm>
          <a:prstGeom prst="rect">
            <a:avLst/>
          </a:prstGeom>
        </p:spPr>
        <p:txBody>
          <a:bodyPr wrap="none">
            <a:spAutoFit/>
          </a:bodyPr>
          <a:lstStyle/>
          <a:p>
            <a:r>
              <a:rPr lang="es-CR" b="1" dirty="0"/>
              <a:t>(Valor calculado, Regla de decisión, P value)</a:t>
            </a:r>
          </a:p>
        </p:txBody>
      </p:sp>
      <mc:AlternateContent xmlns:mc="http://schemas.openxmlformats.org/markup-compatibility/2006" xmlns:a14="http://schemas.microsoft.com/office/drawing/2010/main">
        <mc:Choice Requires="a14">
          <p:sp>
            <p:nvSpPr>
              <p:cNvPr id="8" name="TextBox 7"/>
              <p:cNvSpPr txBox="1"/>
              <p:nvPr/>
            </p:nvSpPr>
            <p:spPr>
              <a:xfrm>
                <a:off x="1210734" y="1642533"/>
                <a:ext cx="9237134" cy="369332"/>
              </a:xfrm>
              <a:prstGeom prst="rect">
                <a:avLst/>
              </a:prstGeom>
              <a:noFill/>
            </p:spPr>
            <p:txBody>
              <a:bodyPr wrap="square" rtlCol="0">
                <a:spAutoFit/>
              </a:bodyPr>
              <a:lstStyle/>
              <a:p>
                <a:r>
                  <a:rPr lang="es-CR" b="1" dirty="0"/>
                  <a:t>1. Establecimiento de la hipótesis nula </a:t>
                </a:r>
                <a:r>
                  <a:rPr lang="es-CR" dirty="0"/>
                  <a:t>(</a:t>
                </a:r>
                <a14:m>
                  <m:oMath xmlns:m="http://schemas.openxmlformats.org/officeDocument/2006/math">
                    <m:sSub>
                      <m:sSubPr>
                        <m:ctrlPr>
                          <a:rPr lang="es-CR" b="1" i="1">
                            <a:latin typeface="Cambria Math" panose="02040503050406030204" pitchFamily="18" charset="0"/>
                          </a:rPr>
                        </m:ctrlPr>
                      </m:sSubPr>
                      <m:e>
                        <m:r>
                          <a:rPr lang="es-CR" b="1" i="1">
                            <a:latin typeface="Cambria Math" panose="02040503050406030204" pitchFamily="18" charset="0"/>
                          </a:rPr>
                          <m:t>𝑯</m:t>
                        </m:r>
                      </m:e>
                      <m:sub>
                        <m:r>
                          <a:rPr lang="es-CR" b="1" i="1">
                            <a:latin typeface="Cambria Math" panose="02040503050406030204" pitchFamily="18" charset="0"/>
                          </a:rPr>
                          <m:t>𝟎</m:t>
                        </m:r>
                      </m:sub>
                    </m:sSub>
                  </m:oMath>
                </a14:m>
                <a:r>
                  <a:rPr lang="es-CR" dirty="0"/>
                  <a:t> ) </a:t>
                </a:r>
                <a:r>
                  <a:rPr lang="es-CR" b="1" dirty="0"/>
                  <a:t>y de la hipótesis alternativa </a:t>
                </a:r>
                <a:r>
                  <a:rPr lang="es-CR" dirty="0"/>
                  <a:t>(</a:t>
                </a:r>
                <a14:m>
                  <m:oMath xmlns:m="http://schemas.openxmlformats.org/officeDocument/2006/math">
                    <m:sSub>
                      <m:sSubPr>
                        <m:ctrlPr>
                          <a:rPr lang="es-CR" b="1" i="1">
                            <a:latin typeface="Cambria Math" panose="02040503050406030204" pitchFamily="18" charset="0"/>
                          </a:rPr>
                        </m:ctrlPr>
                      </m:sSubPr>
                      <m:e>
                        <m:r>
                          <a:rPr lang="es-CR" b="1" i="1">
                            <a:latin typeface="Cambria Math" panose="02040503050406030204" pitchFamily="18" charset="0"/>
                          </a:rPr>
                          <m:t>𝑯</m:t>
                        </m:r>
                      </m:e>
                      <m:sub>
                        <m:r>
                          <a:rPr lang="es-CR" b="1" i="1" smtClean="0">
                            <a:latin typeface="Cambria Math" panose="02040503050406030204" pitchFamily="18" charset="0"/>
                          </a:rPr>
                          <m:t>𝟏</m:t>
                        </m:r>
                      </m:sub>
                    </m:sSub>
                  </m:oMath>
                </a14:m>
                <a:r>
                  <a:rPr lang="es-CR" dirty="0"/>
                  <a:t> ) </a:t>
                </a:r>
                <a:endParaRPr lang="es-CR" b="1" dirty="0"/>
              </a:p>
            </p:txBody>
          </p:sp>
        </mc:Choice>
        <mc:Fallback xmlns="">
          <p:sp>
            <p:nvSpPr>
              <p:cNvPr id="8" name="TextBox 7"/>
              <p:cNvSpPr txBox="1">
                <a:spLocks noRot="1" noChangeAspect="1" noMove="1" noResize="1" noEditPoints="1" noAdjustHandles="1" noChangeArrowheads="1" noChangeShapeType="1" noTextEdit="1"/>
              </p:cNvSpPr>
              <p:nvPr/>
            </p:nvSpPr>
            <p:spPr>
              <a:xfrm>
                <a:off x="1210734" y="1642533"/>
                <a:ext cx="9237134" cy="369332"/>
              </a:xfrm>
              <a:prstGeom prst="rect">
                <a:avLst/>
              </a:prstGeom>
              <a:blipFill rotWithShape="0">
                <a:blip r:embed="rId2"/>
                <a:stretch>
                  <a:fillRect l="-594" t="-8197" b="-24590"/>
                </a:stretch>
              </a:blipFill>
            </p:spPr>
            <p:txBody>
              <a:bodyPr/>
              <a:lstStyle/>
              <a:p>
                <a:r>
                  <a:rPr lang="es-CR">
                    <a:noFill/>
                  </a:rPr>
                  <a:t> </a:t>
                </a:r>
              </a:p>
            </p:txBody>
          </p:sp>
        </mc:Fallback>
      </mc:AlternateContent>
      <p:sp>
        <p:nvSpPr>
          <p:cNvPr id="9" name="TextBox 8"/>
          <p:cNvSpPr txBox="1"/>
          <p:nvPr/>
        </p:nvSpPr>
        <p:spPr>
          <a:xfrm>
            <a:off x="1485901" y="2100230"/>
            <a:ext cx="8686800" cy="646331"/>
          </a:xfrm>
          <a:prstGeom prst="rect">
            <a:avLst/>
          </a:prstGeom>
          <a:noFill/>
        </p:spPr>
        <p:txBody>
          <a:bodyPr wrap="square" rtlCol="0">
            <a:spAutoFit/>
          </a:bodyPr>
          <a:lstStyle/>
          <a:p>
            <a:r>
              <a:rPr lang="es-CR" dirty="0"/>
              <a:t>El planteamiento de las hipótesis debe hacerlo el investigador con base en la información disponible acerca de la situación investigada.</a:t>
            </a:r>
          </a:p>
        </p:txBody>
      </p:sp>
      <mc:AlternateContent xmlns:mc="http://schemas.openxmlformats.org/markup-compatibility/2006" xmlns:a14="http://schemas.microsoft.com/office/drawing/2010/main">
        <mc:Choice Requires="a14">
          <p:sp>
            <p:nvSpPr>
              <p:cNvPr id="10" name="TextBox 9"/>
              <p:cNvSpPr txBox="1"/>
              <p:nvPr/>
            </p:nvSpPr>
            <p:spPr>
              <a:xfrm>
                <a:off x="1523544" y="2909233"/>
                <a:ext cx="8542866" cy="646331"/>
              </a:xfrm>
              <a:prstGeom prst="rect">
                <a:avLst/>
              </a:prstGeom>
              <a:noFill/>
            </p:spPr>
            <p:txBody>
              <a:bodyPr wrap="square" rtlCol="0">
                <a:spAutoFit/>
              </a:bodyPr>
              <a:lstStyle/>
              <a:p>
                <a:r>
                  <a:rPr lang="es-CR" dirty="0"/>
                  <a:t>La hipótesis nula (</a:t>
                </a:r>
                <a14:m>
                  <m:oMath xmlns:m="http://schemas.openxmlformats.org/officeDocument/2006/math">
                    <m:sSub>
                      <m:sSubPr>
                        <m:ctrlPr>
                          <a:rPr lang="es-CR" b="1" i="1" smtClean="0">
                            <a:latin typeface="Cambria Math" panose="02040503050406030204" pitchFamily="18" charset="0"/>
                          </a:rPr>
                        </m:ctrlPr>
                      </m:sSubPr>
                      <m:e>
                        <m:r>
                          <a:rPr lang="es-CR" b="1" i="1" smtClean="0">
                            <a:latin typeface="Cambria Math" panose="02040503050406030204" pitchFamily="18" charset="0"/>
                          </a:rPr>
                          <m:t>𝑯</m:t>
                        </m:r>
                      </m:e>
                      <m:sub>
                        <m:r>
                          <a:rPr lang="es-CR" b="1" i="1" smtClean="0">
                            <a:latin typeface="Cambria Math" panose="02040503050406030204" pitchFamily="18" charset="0"/>
                          </a:rPr>
                          <m:t>𝟎</m:t>
                        </m:r>
                      </m:sub>
                    </m:sSub>
                  </m:oMath>
                </a14:m>
                <a:r>
                  <a:rPr lang="es-CR" dirty="0"/>
                  <a:t> ) corresponde en general a la ausencia de cambios en el comportamiento de la variable que se investiga.</a:t>
                </a:r>
              </a:p>
            </p:txBody>
          </p:sp>
        </mc:Choice>
        <mc:Fallback xmlns="">
          <p:sp>
            <p:nvSpPr>
              <p:cNvPr id="10" name="TextBox 9"/>
              <p:cNvSpPr txBox="1">
                <a:spLocks noRot="1" noChangeAspect="1" noMove="1" noResize="1" noEditPoints="1" noAdjustHandles="1" noChangeArrowheads="1" noChangeShapeType="1" noTextEdit="1"/>
              </p:cNvSpPr>
              <p:nvPr/>
            </p:nvSpPr>
            <p:spPr>
              <a:xfrm>
                <a:off x="1523544" y="2909233"/>
                <a:ext cx="8542866" cy="646331"/>
              </a:xfrm>
              <a:prstGeom prst="rect">
                <a:avLst/>
              </a:prstGeom>
              <a:blipFill rotWithShape="0">
                <a:blip r:embed="rId3"/>
                <a:stretch>
                  <a:fillRect l="-642" t="-4717" b="-14151"/>
                </a:stretch>
              </a:blipFill>
            </p:spPr>
            <p:txBody>
              <a:bodyPr/>
              <a:lstStyle/>
              <a:p>
                <a:r>
                  <a:rPr lang="es-CR">
                    <a:noFill/>
                  </a:rPr>
                  <a:t> </a:t>
                </a:r>
              </a:p>
            </p:txBody>
          </p:sp>
        </mc:Fallback>
      </mc:AlternateContent>
      <p:pic>
        <p:nvPicPr>
          <p:cNvPr id="11" name="Picture 10"/>
          <p:cNvPicPr>
            <a:picLocks noChangeAspect="1"/>
          </p:cNvPicPr>
          <p:nvPr/>
        </p:nvPicPr>
        <p:blipFill>
          <a:blip r:embed="rId4"/>
          <a:stretch>
            <a:fillRect/>
          </a:stretch>
        </p:blipFill>
        <p:spPr>
          <a:xfrm>
            <a:off x="2667446" y="3835710"/>
            <a:ext cx="1192670" cy="651624"/>
          </a:xfrm>
          <a:prstGeom prst="rect">
            <a:avLst/>
          </a:prstGeom>
        </p:spPr>
      </p:pic>
      <p:pic>
        <p:nvPicPr>
          <p:cNvPr id="12" name="Picture 11"/>
          <p:cNvPicPr>
            <a:picLocks noChangeAspect="1"/>
          </p:cNvPicPr>
          <p:nvPr/>
        </p:nvPicPr>
        <p:blipFill>
          <a:blip r:embed="rId5"/>
          <a:stretch>
            <a:fillRect/>
          </a:stretch>
        </p:blipFill>
        <p:spPr>
          <a:xfrm>
            <a:off x="5164212" y="3835710"/>
            <a:ext cx="1261987" cy="735771"/>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1523544" y="4811608"/>
                <a:ext cx="9067799" cy="646331"/>
              </a:xfrm>
              <a:prstGeom prst="rect">
                <a:avLst/>
              </a:prstGeom>
              <a:noFill/>
            </p:spPr>
            <p:txBody>
              <a:bodyPr wrap="square" rtlCol="0">
                <a:spAutoFit/>
              </a:bodyPr>
              <a:lstStyle/>
              <a:p>
                <a:r>
                  <a:rPr lang="es-CR" dirty="0"/>
                  <a:t>Para evitar actuar arbitrariamente y con base en el conocimiento del problema y en la experiencia, se fija a priori el nivel de probabilidad a partir de cual rechazamos </a:t>
                </a:r>
                <a14:m>
                  <m:oMath xmlns:m="http://schemas.openxmlformats.org/officeDocument/2006/math">
                    <m:sSub>
                      <m:sSubPr>
                        <m:ctrlPr>
                          <a:rPr lang="es-CR" b="1" i="1">
                            <a:latin typeface="Cambria Math" panose="02040503050406030204" pitchFamily="18" charset="0"/>
                          </a:rPr>
                        </m:ctrlPr>
                      </m:sSubPr>
                      <m:e>
                        <m:r>
                          <a:rPr lang="es-CR" b="1" i="1">
                            <a:latin typeface="Cambria Math" panose="02040503050406030204" pitchFamily="18" charset="0"/>
                          </a:rPr>
                          <m:t>𝑯</m:t>
                        </m:r>
                      </m:e>
                      <m:sub>
                        <m:r>
                          <a:rPr lang="es-CR" b="1" i="1">
                            <a:latin typeface="Cambria Math" panose="02040503050406030204" pitchFamily="18" charset="0"/>
                          </a:rPr>
                          <m:t>𝟎</m:t>
                        </m:r>
                      </m:sub>
                    </m:sSub>
                  </m:oMath>
                </a14:m>
                <a:r>
                  <a:rPr lang="es-CR" dirty="0"/>
                  <a:t>.</a:t>
                </a:r>
              </a:p>
            </p:txBody>
          </p:sp>
        </mc:Choice>
        <mc:Fallback xmlns="">
          <p:sp>
            <p:nvSpPr>
              <p:cNvPr id="14" name="TextBox 13"/>
              <p:cNvSpPr txBox="1">
                <a:spLocks noRot="1" noChangeAspect="1" noMove="1" noResize="1" noEditPoints="1" noAdjustHandles="1" noChangeArrowheads="1" noChangeShapeType="1" noTextEdit="1"/>
              </p:cNvSpPr>
              <p:nvPr/>
            </p:nvSpPr>
            <p:spPr>
              <a:xfrm>
                <a:off x="1523544" y="4811608"/>
                <a:ext cx="9067799" cy="646331"/>
              </a:xfrm>
              <a:prstGeom prst="rect">
                <a:avLst/>
              </a:prstGeom>
              <a:blipFill rotWithShape="0">
                <a:blip r:embed="rId6"/>
                <a:stretch>
                  <a:fillRect l="-605" t="-4717" b="-14151"/>
                </a:stretch>
              </a:blipFill>
            </p:spPr>
            <p:txBody>
              <a:bodyPr/>
              <a:lstStyle/>
              <a:p>
                <a:r>
                  <a:rPr lang="es-CR">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587044" y="5743378"/>
                <a:ext cx="8415866" cy="646331"/>
              </a:xfrm>
              <a:prstGeom prst="rect">
                <a:avLst/>
              </a:prstGeom>
              <a:noFill/>
            </p:spPr>
            <p:txBody>
              <a:bodyPr wrap="square" rtlCol="0">
                <a:spAutoFit/>
              </a:bodyPr>
              <a:lstStyle/>
              <a:p>
                <a:r>
                  <a:rPr lang="es-CR" dirty="0"/>
                  <a:t>Esta probabilidad la llamamos nivel de significancia alfa ( </a:t>
                </a:r>
                <a14:m>
                  <m:oMath xmlns:m="http://schemas.openxmlformats.org/officeDocument/2006/math">
                    <m:r>
                      <a:rPr lang="es-CR" i="1" smtClean="0">
                        <a:latin typeface="Cambria Math" panose="02040503050406030204" pitchFamily="18" charset="0"/>
                        <a:ea typeface="Cambria Math" panose="02040503050406030204" pitchFamily="18" charset="0"/>
                      </a:rPr>
                      <m:t>𝛼</m:t>
                    </m:r>
                  </m:oMath>
                </a14:m>
                <a:r>
                  <a:rPr lang="es-CR" dirty="0"/>
                  <a:t> ) y se interpreta como la probabilidad más alta y previamente fijada de rechazar </a:t>
                </a:r>
                <a14:m>
                  <m:oMath xmlns:m="http://schemas.openxmlformats.org/officeDocument/2006/math">
                    <m:sSub>
                      <m:sSubPr>
                        <m:ctrlPr>
                          <a:rPr lang="es-CR" b="1" i="1">
                            <a:latin typeface="Cambria Math" panose="02040503050406030204" pitchFamily="18" charset="0"/>
                          </a:rPr>
                        </m:ctrlPr>
                      </m:sSubPr>
                      <m:e>
                        <m:r>
                          <a:rPr lang="es-CR" b="1" i="1">
                            <a:latin typeface="Cambria Math" panose="02040503050406030204" pitchFamily="18" charset="0"/>
                          </a:rPr>
                          <m:t>𝑯</m:t>
                        </m:r>
                      </m:e>
                      <m:sub>
                        <m:r>
                          <a:rPr lang="es-CR" b="1" i="1">
                            <a:latin typeface="Cambria Math" panose="02040503050406030204" pitchFamily="18" charset="0"/>
                          </a:rPr>
                          <m:t>𝟎</m:t>
                        </m:r>
                      </m:sub>
                    </m:sSub>
                  </m:oMath>
                </a14:m>
                <a:r>
                  <a:rPr lang="es-CR" dirty="0"/>
                  <a:t> siendo cierta.</a:t>
                </a:r>
              </a:p>
            </p:txBody>
          </p:sp>
        </mc:Choice>
        <mc:Fallback xmlns="">
          <p:sp>
            <p:nvSpPr>
              <p:cNvPr id="15" name="TextBox 14"/>
              <p:cNvSpPr txBox="1">
                <a:spLocks noRot="1" noChangeAspect="1" noMove="1" noResize="1" noEditPoints="1" noAdjustHandles="1" noChangeArrowheads="1" noChangeShapeType="1" noTextEdit="1"/>
              </p:cNvSpPr>
              <p:nvPr/>
            </p:nvSpPr>
            <p:spPr>
              <a:xfrm>
                <a:off x="1587044" y="5743378"/>
                <a:ext cx="8415866" cy="646331"/>
              </a:xfrm>
              <a:prstGeom prst="rect">
                <a:avLst/>
              </a:prstGeom>
              <a:blipFill rotWithShape="0">
                <a:blip r:embed="rId7"/>
                <a:stretch>
                  <a:fillRect l="-579" t="-4717" b="-14151"/>
                </a:stretch>
              </a:blipFill>
            </p:spPr>
            <p:txBody>
              <a:bodyPr/>
              <a:lstStyle/>
              <a:p>
                <a:r>
                  <a:rPr lang="es-CR">
                    <a:noFill/>
                  </a:rPr>
                  <a:t> </a:t>
                </a:r>
              </a:p>
            </p:txBody>
          </p:sp>
        </mc:Fallback>
      </mc:AlternateContent>
    </p:spTree>
    <p:extLst>
      <p:ext uri="{BB962C8B-B14F-4D97-AF65-F5344CB8AC3E}">
        <p14:creationId xmlns:p14="http://schemas.microsoft.com/office/powerpoint/2010/main" val="2549933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9800" y="736600"/>
            <a:ext cx="9084733" cy="369332"/>
          </a:xfrm>
          <a:prstGeom prst="rect">
            <a:avLst/>
          </a:prstGeom>
          <a:noFill/>
        </p:spPr>
        <p:txBody>
          <a:bodyPr wrap="square" rtlCol="0">
            <a:spAutoFit/>
          </a:bodyPr>
          <a:lstStyle/>
          <a:p>
            <a:r>
              <a:rPr lang="es-CR" b="1" dirty="0"/>
              <a:t>2.  Observación de una muestra o hacer un experimento</a:t>
            </a:r>
          </a:p>
        </p:txBody>
      </p:sp>
      <p:sp>
        <p:nvSpPr>
          <p:cNvPr id="6" name="TextBox 5"/>
          <p:cNvSpPr txBox="1"/>
          <p:nvPr/>
        </p:nvSpPr>
        <p:spPr>
          <a:xfrm>
            <a:off x="1295400" y="1261533"/>
            <a:ext cx="9067800" cy="646331"/>
          </a:xfrm>
          <a:prstGeom prst="rect">
            <a:avLst/>
          </a:prstGeom>
          <a:noFill/>
        </p:spPr>
        <p:txBody>
          <a:bodyPr wrap="square" rtlCol="0">
            <a:spAutoFit/>
          </a:bodyPr>
          <a:lstStyle/>
          <a:p>
            <a:r>
              <a:rPr lang="es-CR" dirty="0"/>
              <a:t>Con el propósito de obtener la información necesaria para hacer la prueba, es necesario observar una muestra o hacer experimentación sobre la población estudiada.</a:t>
            </a:r>
          </a:p>
        </p:txBody>
      </p:sp>
      <p:sp>
        <p:nvSpPr>
          <p:cNvPr id="7" name="TextBox 6"/>
          <p:cNvSpPr txBox="1"/>
          <p:nvPr/>
        </p:nvSpPr>
        <p:spPr>
          <a:xfrm>
            <a:off x="939800" y="2624667"/>
            <a:ext cx="8534400" cy="369332"/>
          </a:xfrm>
          <a:prstGeom prst="rect">
            <a:avLst/>
          </a:prstGeom>
          <a:noFill/>
        </p:spPr>
        <p:txBody>
          <a:bodyPr wrap="square" rtlCol="0">
            <a:spAutoFit/>
          </a:bodyPr>
          <a:lstStyle/>
          <a:p>
            <a:r>
              <a:rPr lang="es-CR" b="1" dirty="0"/>
              <a:t>3. Cálculo del estadístico de prueba o probabilidad del valor muestral observado</a:t>
            </a:r>
          </a:p>
        </p:txBody>
      </p:sp>
      <p:pic>
        <p:nvPicPr>
          <p:cNvPr id="8" name="Picture 7"/>
          <p:cNvPicPr>
            <a:picLocks noChangeAspect="1"/>
          </p:cNvPicPr>
          <p:nvPr/>
        </p:nvPicPr>
        <p:blipFill>
          <a:blip r:embed="rId2"/>
          <a:stretch>
            <a:fillRect/>
          </a:stretch>
        </p:blipFill>
        <p:spPr>
          <a:xfrm>
            <a:off x="1764453" y="4728141"/>
            <a:ext cx="2739814" cy="694511"/>
          </a:xfrm>
          <a:prstGeom prst="rect">
            <a:avLst/>
          </a:prstGeom>
        </p:spPr>
      </p:pic>
      <p:pic>
        <p:nvPicPr>
          <p:cNvPr id="9" name="Picture 8"/>
          <p:cNvPicPr>
            <a:picLocks noChangeAspect="1"/>
          </p:cNvPicPr>
          <p:nvPr/>
        </p:nvPicPr>
        <p:blipFill>
          <a:blip r:embed="rId3"/>
          <a:stretch>
            <a:fillRect/>
          </a:stretch>
        </p:blipFill>
        <p:spPr>
          <a:xfrm>
            <a:off x="3984625" y="3263127"/>
            <a:ext cx="1333526" cy="1071806"/>
          </a:xfrm>
          <a:prstGeom prst="rect">
            <a:avLst/>
          </a:prstGeom>
        </p:spPr>
      </p:pic>
      <p:pic>
        <p:nvPicPr>
          <p:cNvPr id="10" name="Picture 9"/>
          <p:cNvPicPr>
            <a:picLocks noChangeAspect="1"/>
          </p:cNvPicPr>
          <p:nvPr/>
        </p:nvPicPr>
        <p:blipFill>
          <a:blip r:embed="rId4"/>
          <a:stretch>
            <a:fillRect/>
          </a:stretch>
        </p:blipFill>
        <p:spPr>
          <a:xfrm>
            <a:off x="1677458" y="3263127"/>
            <a:ext cx="1200150" cy="895350"/>
          </a:xfrm>
          <a:prstGeom prst="rect">
            <a:avLst/>
          </a:prstGeom>
        </p:spPr>
      </p:pic>
    </p:spTree>
    <p:extLst>
      <p:ext uri="{BB962C8B-B14F-4D97-AF65-F5344CB8AC3E}">
        <p14:creationId xmlns:p14="http://schemas.microsoft.com/office/powerpoint/2010/main" val="3050441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2620" y="609600"/>
            <a:ext cx="9586913" cy="369332"/>
          </a:xfrm>
          <a:prstGeom prst="rect">
            <a:avLst/>
          </a:prstGeom>
          <a:noFill/>
        </p:spPr>
        <p:txBody>
          <a:bodyPr wrap="square" rtlCol="0">
            <a:spAutoFit/>
          </a:bodyPr>
          <a:lstStyle/>
          <a:p>
            <a:r>
              <a:rPr lang="es-CR" b="1" dirty="0"/>
              <a:t>4. Fijación de un criterio de decisión</a:t>
            </a:r>
          </a:p>
        </p:txBody>
      </p:sp>
      <p:sp>
        <p:nvSpPr>
          <p:cNvPr id="6" name="TextBox 5"/>
          <p:cNvSpPr txBox="1"/>
          <p:nvPr/>
        </p:nvSpPr>
        <p:spPr>
          <a:xfrm>
            <a:off x="1430867" y="1176867"/>
            <a:ext cx="8331200" cy="646331"/>
          </a:xfrm>
          <a:prstGeom prst="rect">
            <a:avLst/>
          </a:prstGeom>
          <a:noFill/>
        </p:spPr>
        <p:txBody>
          <a:bodyPr wrap="square" rtlCol="0">
            <a:spAutoFit/>
          </a:bodyPr>
          <a:lstStyle/>
          <a:p>
            <a:r>
              <a:rPr lang="es-CR" dirty="0"/>
              <a:t>Dada la hipótesis, se busca el valor crítico obtenido de la distribución de probabilidad correspondiente.</a:t>
            </a:r>
          </a:p>
        </p:txBody>
      </p:sp>
      <p:sp>
        <p:nvSpPr>
          <p:cNvPr id="7" name="TextBox 6"/>
          <p:cNvSpPr txBox="1"/>
          <p:nvPr/>
        </p:nvSpPr>
        <p:spPr>
          <a:xfrm>
            <a:off x="1072620" y="2276596"/>
            <a:ext cx="8689447" cy="369332"/>
          </a:xfrm>
          <a:prstGeom prst="rect">
            <a:avLst/>
          </a:prstGeom>
          <a:noFill/>
        </p:spPr>
        <p:txBody>
          <a:bodyPr wrap="square" rtlCol="0">
            <a:spAutoFit/>
          </a:bodyPr>
          <a:lstStyle/>
          <a:p>
            <a:r>
              <a:rPr lang="es-CR" b="1" dirty="0"/>
              <a:t>5. Decisión acerca de la hipótesis</a:t>
            </a:r>
          </a:p>
        </p:txBody>
      </p:sp>
      <p:sp>
        <p:nvSpPr>
          <p:cNvPr id="8" name="TextBox 7"/>
          <p:cNvSpPr txBox="1"/>
          <p:nvPr/>
        </p:nvSpPr>
        <p:spPr>
          <a:xfrm>
            <a:off x="1430866" y="2717798"/>
            <a:ext cx="9110133" cy="646331"/>
          </a:xfrm>
          <a:prstGeom prst="rect">
            <a:avLst/>
          </a:prstGeom>
          <a:noFill/>
        </p:spPr>
        <p:txBody>
          <a:bodyPr wrap="square" rtlCol="0">
            <a:spAutoFit/>
          </a:bodyPr>
          <a:lstStyle/>
          <a:p>
            <a:r>
              <a:rPr lang="es-CR" dirty="0"/>
              <a:t>Con base en los criterios ya expuestos se decide si la hipótesis nula se rechaza, si no se rechaza o si se recomienda hacer mayor acopio de información.</a:t>
            </a:r>
          </a:p>
        </p:txBody>
      </p:sp>
      <mc:AlternateContent xmlns:mc="http://schemas.openxmlformats.org/markup-compatibility/2006" xmlns:a14="http://schemas.microsoft.com/office/drawing/2010/main">
        <mc:Choice Requires="a14">
          <p:sp>
            <p:nvSpPr>
              <p:cNvPr id="12" name="TextBox 11"/>
              <p:cNvSpPr txBox="1"/>
              <p:nvPr/>
            </p:nvSpPr>
            <p:spPr>
              <a:xfrm>
                <a:off x="1528232" y="3634563"/>
                <a:ext cx="1913468"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CR" sz="2400" i="1" smtClean="0">
                              <a:latin typeface="Cambria Math" panose="02040503050406030204" pitchFamily="18" charset="0"/>
                            </a:rPr>
                          </m:ctrlPr>
                        </m:dPr>
                        <m:e>
                          <m:sSub>
                            <m:sSubPr>
                              <m:ctrlPr>
                                <a:rPr lang="es-CR" sz="2400" i="1" smtClean="0">
                                  <a:latin typeface="Cambria Math" panose="02040503050406030204" pitchFamily="18" charset="0"/>
                                </a:rPr>
                              </m:ctrlPr>
                            </m:sSubPr>
                            <m:e>
                              <m:r>
                                <a:rPr lang="es-CR" sz="2400" b="0" i="1" smtClean="0">
                                  <a:latin typeface="Cambria Math" panose="02040503050406030204" pitchFamily="18" charset="0"/>
                                </a:rPr>
                                <m:t>𝑍</m:t>
                              </m:r>
                            </m:e>
                            <m:sub>
                              <m:r>
                                <a:rPr lang="es-CR" sz="2400" b="0" i="1" smtClean="0">
                                  <a:latin typeface="Cambria Math" panose="02040503050406030204" pitchFamily="18" charset="0"/>
                                </a:rPr>
                                <m:t>𝑐</m:t>
                              </m:r>
                            </m:sub>
                          </m:sSub>
                        </m:e>
                      </m:d>
                      <m:r>
                        <a:rPr lang="es-CR" sz="2400" i="1" smtClean="0">
                          <a:latin typeface="Cambria Math" panose="02040503050406030204" pitchFamily="18" charset="0"/>
                          <a:ea typeface="Cambria Math" panose="02040503050406030204" pitchFamily="18" charset="0"/>
                        </a:rPr>
                        <m:t>&gt;</m:t>
                      </m:r>
                      <m:d>
                        <m:dPr>
                          <m:begChr m:val="|"/>
                          <m:endChr m:val="|"/>
                          <m:ctrlPr>
                            <a:rPr lang="es-CR" sz="2400" i="1">
                              <a:latin typeface="Cambria Math" panose="02040503050406030204" pitchFamily="18" charset="0"/>
                            </a:rPr>
                          </m:ctrlPr>
                        </m:dPr>
                        <m:e>
                          <m:sSub>
                            <m:sSubPr>
                              <m:ctrlPr>
                                <a:rPr lang="es-CR" sz="2400" i="1">
                                  <a:latin typeface="Cambria Math" panose="02040503050406030204" pitchFamily="18" charset="0"/>
                                </a:rPr>
                              </m:ctrlPr>
                            </m:sSubPr>
                            <m:e>
                              <m:r>
                                <a:rPr lang="es-CR" sz="2400" i="1">
                                  <a:latin typeface="Cambria Math" panose="02040503050406030204" pitchFamily="18" charset="0"/>
                                </a:rPr>
                                <m:t>𝑍</m:t>
                              </m:r>
                            </m:e>
                            <m:sub>
                              <m:r>
                                <a:rPr lang="es-CR" sz="2400" b="0" i="1" smtClean="0">
                                  <a:latin typeface="Cambria Math" panose="02040503050406030204" pitchFamily="18" charset="0"/>
                                </a:rPr>
                                <m:t>𝑇</m:t>
                              </m:r>
                            </m:sub>
                          </m:sSub>
                        </m:e>
                      </m:d>
                    </m:oMath>
                  </m:oMathPara>
                </a14:m>
                <a:endParaRPr lang="es-CR"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528232" y="3634563"/>
                <a:ext cx="1913468" cy="369332"/>
              </a:xfrm>
              <a:prstGeom prst="rect">
                <a:avLst/>
              </a:prstGeom>
              <a:blipFill rotWithShape="0">
                <a:blip r:embed="rId2"/>
                <a:stretch>
                  <a:fillRect b="-13115"/>
                </a:stretch>
              </a:blipFill>
            </p:spPr>
            <p:txBody>
              <a:bodyPr/>
              <a:lstStyle/>
              <a:p>
                <a:r>
                  <a:rPr lang="es-CR">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240476" y="4383100"/>
                <a:ext cx="3735124" cy="400110"/>
              </a:xfrm>
              <a:prstGeom prst="rect">
                <a:avLst/>
              </a:prstGeom>
              <a:noFill/>
            </p:spPr>
            <p:txBody>
              <a:bodyPr wrap="square" rtlCol="0">
                <a:spAutoFit/>
              </a:bodyPr>
              <a:lstStyle/>
              <a:p>
                <a:r>
                  <a:rPr lang="es-CR" sz="2000" dirty="0"/>
                  <a:t>Rechazar la hipótesis nula,  </a:t>
                </a:r>
                <a14:m>
                  <m:oMath xmlns:m="http://schemas.openxmlformats.org/officeDocument/2006/math">
                    <m:sSub>
                      <m:sSubPr>
                        <m:ctrlPr>
                          <a:rPr lang="es-CR" sz="2000" b="1" i="1">
                            <a:latin typeface="Cambria Math" panose="02040503050406030204" pitchFamily="18" charset="0"/>
                          </a:rPr>
                        </m:ctrlPr>
                      </m:sSubPr>
                      <m:e>
                        <m:r>
                          <a:rPr lang="es-CR" sz="2000" b="1" i="1">
                            <a:latin typeface="Cambria Math" panose="02040503050406030204" pitchFamily="18" charset="0"/>
                          </a:rPr>
                          <m:t>𝑯</m:t>
                        </m:r>
                      </m:e>
                      <m:sub>
                        <m:r>
                          <a:rPr lang="es-CR" sz="2000" b="1" i="1">
                            <a:latin typeface="Cambria Math" panose="02040503050406030204" pitchFamily="18" charset="0"/>
                          </a:rPr>
                          <m:t>𝟎</m:t>
                        </m:r>
                      </m:sub>
                    </m:sSub>
                  </m:oMath>
                </a14:m>
                <a:r>
                  <a:rPr lang="es-CR" sz="2000" dirty="0"/>
                  <a:t> </a:t>
                </a:r>
              </a:p>
            </p:txBody>
          </p:sp>
        </mc:Choice>
        <mc:Fallback xmlns="">
          <p:sp>
            <p:nvSpPr>
              <p:cNvPr id="14" name="TextBox 13"/>
              <p:cNvSpPr txBox="1">
                <a:spLocks noRot="1" noChangeAspect="1" noMove="1" noResize="1" noEditPoints="1" noAdjustHandles="1" noChangeArrowheads="1" noChangeShapeType="1" noTextEdit="1"/>
              </p:cNvSpPr>
              <p:nvPr/>
            </p:nvSpPr>
            <p:spPr>
              <a:xfrm>
                <a:off x="4240476" y="4383100"/>
                <a:ext cx="3735124" cy="400110"/>
              </a:xfrm>
              <a:prstGeom prst="rect">
                <a:avLst/>
              </a:prstGeom>
              <a:blipFill rotWithShape="0">
                <a:blip r:embed="rId3"/>
                <a:stretch>
                  <a:fillRect l="-1797" t="-7576" b="-25758"/>
                </a:stretch>
              </a:blipFill>
            </p:spPr>
            <p:txBody>
              <a:bodyPr/>
              <a:lstStyle/>
              <a:p>
                <a:r>
                  <a:rPr lang="es-CR">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422399" y="4796661"/>
                <a:ext cx="2125134" cy="46589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R" sz="2800" i="1" smtClean="0">
                          <a:latin typeface="Cambria Math" panose="02040503050406030204" pitchFamily="18" charset="0"/>
                          <a:ea typeface="Cambria Math" panose="02040503050406030204" pitchFamily="18" charset="0"/>
                        </a:rPr>
                        <m:t>𝛼</m:t>
                      </m:r>
                      <m:r>
                        <a:rPr lang="es-CR" sz="2800" i="1" smtClean="0">
                          <a:latin typeface="Cambria Math" panose="02040503050406030204" pitchFamily="18" charset="0"/>
                          <a:ea typeface="Cambria Math" panose="02040503050406030204" pitchFamily="18" charset="0"/>
                        </a:rPr>
                        <m:t>&gt;</m:t>
                      </m:r>
                      <m:sSub>
                        <m:sSubPr>
                          <m:ctrlPr>
                            <a:rPr lang="es-CR" sz="2800" i="1" smtClean="0">
                              <a:latin typeface="Cambria Math" panose="02040503050406030204" pitchFamily="18" charset="0"/>
                              <a:ea typeface="Cambria Math" panose="02040503050406030204" pitchFamily="18" charset="0"/>
                            </a:rPr>
                          </m:ctrlPr>
                        </m:sSubPr>
                        <m:e>
                          <m:r>
                            <a:rPr lang="es-CR" sz="2800" i="1" smtClean="0">
                              <a:latin typeface="Cambria Math" panose="02040503050406030204" pitchFamily="18" charset="0"/>
                              <a:ea typeface="Cambria Math" panose="02040503050406030204" pitchFamily="18" charset="0"/>
                            </a:rPr>
                            <m:t>𝛼</m:t>
                          </m:r>
                        </m:e>
                        <m:sub>
                          <m:r>
                            <a:rPr lang="es-CR" sz="2800" b="0" i="1" smtClean="0">
                              <a:latin typeface="Cambria Math" panose="02040503050406030204" pitchFamily="18" charset="0"/>
                              <a:ea typeface="Cambria Math" panose="02040503050406030204" pitchFamily="18" charset="0"/>
                            </a:rPr>
                            <m:t>𝑠𝑖𝑔</m:t>
                          </m:r>
                          <m:r>
                            <a:rPr lang="es-CR" sz="2800" b="0" i="1" smtClean="0">
                              <a:latin typeface="Cambria Math" panose="02040503050406030204" pitchFamily="18" charset="0"/>
                              <a:ea typeface="Cambria Math" panose="02040503050406030204" pitchFamily="18" charset="0"/>
                            </a:rPr>
                            <m:t>.</m:t>
                          </m:r>
                        </m:sub>
                      </m:sSub>
                    </m:oMath>
                  </m:oMathPara>
                </a14:m>
                <a:endParaRPr lang="es-CR"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422399" y="4796661"/>
                <a:ext cx="2125134" cy="465897"/>
              </a:xfrm>
              <a:prstGeom prst="rect">
                <a:avLst/>
              </a:prstGeom>
              <a:blipFill rotWithShape="0">
                <a:blip r:embed="rId4"/>
                <a:stretch>
                  <a:fillRect/>
                </a:stretch>
              </a:blipFill>
            </p:spPr>
            <p:txBody>
              <a:bodyPr/>
              <a:lstStyle/>
              <a:p>
                <a:r>
                  <a:rPr lang="es-CR">
                    <a:noFill/>
                  </a:rPr>
                  <a:t> </a:t>
                </a:r>
              </a:p>
            </p:txBody>
          </p:sp>
        </mc:Fallback>
      </mc:AlternateContent>
      <p:sp>
        <p:nvSpPr>
          <p:cNvPr id="17" name="Right Brace 16"/>
          <p:cNvSpPr/>
          <p:nvPr/>
        </p:nvSpPr>
        <p:spPr>
          <a:xfrm>
            <a:off x="3441700" y="3674533"/>
            <a:ext cx="351367" cy="1786467"/>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CR" b="1" dirty="0">
              <a:ln w="0"/>
              <a:effectLst>
                <a:outerShdw blurRad="38100" dist="19050" dir="2700000" algn="tl" rotWithShape="0">
                  <a:schemeClr val="dk1">
                    <a:alpha val="40000"/>
                  </a:schemeClr>
                </a:outerShdw>
              </a:effectLst>
            </a:endParaRPr>
          </a:p>
        </p:txBody>
      </p:sp>
      <p:sp>
        <p:nvSpPr>
          <p:cNvPr id="18" name="TextBox 17"/>
          <p:cNvSpPr txBox="1"/>
          <p:nvPr/>
        </p:nvSpPr>
        <p:spPr>
          <a:xfrm>
            <a:off x="1072620" y="5500970"/>
            <a:ext cx="8890000" cy="369332"/>
          </a:xfrm>
          <a:prstGeom prst="rect">
            <a:avLst/>
          </a:prstGeom>
          <a:noFill/>
        </p:spPr>
        <p:txBody>
          <a:bodyPr wrap="square" rtlCol="0">
            <a:spAutoFit/>
          </a:bodyPr>
          <a:lstStyle/>
          <a:p>
            <a:r>
              <a:rPr lang="es-CR" b="1" dirty="0"/>
              <a:t>6. Conclusión acerca del problema en estudio</a:t>
            </a:r>
          </a:p>
        </p:txBody>
      </p:sp>
      <p:sp>
        <p:nvSpPr>
          <p:cNvPr id="19" name="TextBox 18"/>
          <p:cNvSpPr txBox="1"/>
          <p:nvPr/>
        </p:nvSpPr>
        <p:spPr>
          <a:xfrm>
            <a:off x="1422399" y="5914943"/>
            <a:ext cx="9821334" cy="646331"/>
          </a:xfrm>
          <a:prstGeom prst="rect">
            <a:avLst/>
          </a:prstGeom>
          <a:noFill/>
        </p:spPr>
        <p:txBody>
          <a:bodyPr wrap="square" rtlCol="0">
            <a:spAutoFit/>
          </a:bodyPr>
          <a:lstStyle/>
          <a:p>
            <a:r>
              <a:rPr lang="es-CR" dirty="0"/>
              <a:t>Según sea la decisión acerca de la hipótesis, deben deducirse las conclusiones correspondientes sobre la situación estudiada.</a:t>
            </a:r>
          </a:p>
        </p:txBody>
      </p:sp>
    </p:spTree>
    <p:extLst>
      <p:ext uri="{BB962C8B-B14F-4D97-AF65-F5344CB8AC3E}">
        <p14:creationId xmlns:p14="http://schemas.microsoft.com/office/powerpoint/2010/main" val="1610994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6600" y="591113"/>
            <a:ext cx="10693400" cy="400110"/>
          </a:xfrm>
          <a:prstGeom prst="rect">
            <a:avLst/>
          </a:prstGeom>
        </p:spPr>
        <p:txBody>
          <a:bodyPr wrap="square">
            <a:spAutoFit/>
          </a:bodyPr>
          <a:lstStyle/>
          <a:p>
            <a:pPr algn="ctr"/>
            <a:r>
              <a:rPr lang="es-CR" sz="2000" b="1" dirty="0">
                <a:effectLst>
                  <a:outerShdw blurRad="38100" dist="38100" dir="2700000" algn="tl">
                    <a:srgbClr val="000000">
                      <a:alpha val="43137"/>
                    </a:srgbClr>
                  </a:outerShdw>
                </a:effectLst>
              </a:rPr>
              <a:t>Errores en pruebas de hipótesis</a:t>
            </a:r>
          </a:p>
        </p:txBody>
      </p:sp>
      <p:pic>
        <p:nvPicPr>
          <p:cNvPr id="4" name="Picture 3"/>
          <p:cNvPicPr>
            <a:picLocks noChangeAspect="1"/>
          </p:cNvPicPr>
          <p:nvPr/>
        </p:nvPicPr>
        <p:blipFill>
          <a:blip r:embed="rId2"/>
          <a:stretch>
            <a:fillRect/>
          </a:stretch>
        </p:blipFill>
        <p:spPr>
          <a:xfrm>
            <a:off x="2799821" y="1469060"/>
            <a:ext cx="6252089" cy="2129273"/>
          </a:xfrm>
          <a:prstGeom prst="rect">
            <a:avLst/>
          </a:prstGeom>
        </p:spPr>
      </p:pic>
      <p:pic>
        <p:nvPicPr>
          <p:cNvPr id="7" name="Picture 6"/>
          <p:cNvPicPr>
            <a:picLocks noChangeAspect="1"/>
          </p:cNvPicPr>
          <p:nvPr/>
        </p:nvPicPr>
        <p:blipFill>
          <a:blip r:embed="rId3"/>
          <a:stretch>
            <a:fillRect/>
          </a:stretch>
        </p:blipFill>
        <p:spPr>
          <a:xfrm>
            <a:off x="2954864" y="3880909"/>
            <a:ext cx="6037776" cy="2784952"/>
          </a:xfrm>
          <a:prstGeom prst="rect">
            <a:avLst/>
          </a:prstGeom>
        </p:spPr>
      </p:pic>
      <p:pic>
        <p:nvPicPr>
          <p:cNvPr id="3" name="Picture 2"/>
          <p:cNvPicPr>
            <a:picLocks noChangeAspect="1"/>
          </p:cNvPicPr>
          <p:nvPr/>
        </p:nvPicPr>
        <p:blipFill>
          <a:blip r:embed="rId4"/>
          <a:stretch>
            <a:fillRect/>
          </a:stretch>
        </p:blipFill>
        <p:spPr>
          <a:xfrm>
            <a:off x="1549400" y="2811679"/>
            <a:ext cx="902229" cy="786654"/>
          </a:xfrm>
          <a:prstGeom prst="rect">
            <a:avLst/>
          </a:prstGeom>
        </p:spPr>
      </p:pic>
      <p:pic>
        <p:nvPicPr>
          <p:cNvPr id="6" name="Picture 5"/>
          <p:cNvPicPr>
            <a:picLocks noChangeAspect="1"/>
          </p:cNvPicPr>
          <p:nvPr/>
        </p:nvPicPr>
        <p:blipFill>
          <a:blip r:embed="rId5"/>
          <a:stretch>
            <a:fillRect/>
          </a:stretch>
        </p:blipFill>
        <p:spPr>
          <a:xfrm>
            <a:off x="9634538" y="1542099"/>
            <a:ext cx="593196" cy="957644"/>
          </a:xfrm>
          <a:prstGeom prst="rect">
            <a:avLst/>
          </a:prstGeom>
        </p:spPr>
      </p:pic>
      <p:pic>
        <p:nvPicPr>
          <p:cNvPr id="8" name="Picture 7"/>
          <p:cNvPicPr>
            <a:picLocks noChangeAspect="1"/>
          </p:cNvPicPr>
          <p:nvPr/>
        </p:nvPicPr>
        <p:blipFill>
          <a:blip r:embed="rId6"/>
          <a:stretch>
            <a:fillRect/>
          </a:stretch>
        </p:blipFill>
        <p:spPr>
          <a:xfrm>
            <a:off x="9469397" y="5053242"/>
            <a:ext cx="2273870" cy="1151532"/>
          </a:xfrm>
          <a:prstGeom prst="rect">
            <a:avLst/>
          </a:prstGeom>
        </p:spPr>
      </p:pic>
    </p:spTree>
    <p:extLst>
      <p:ext uri="{BB962C8B-B14F-4D97-AF65-F5344CB8AC3E}">
        <p14:creationId xmlns:p14="http://schemas.microsoft.com/office/powerpoint/2010/main" val="1225128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5999" y="612845"/>
            <a:ext cx="9855201" cy="369332"/>
          </a:xfrm>
          <a:prstGeom prst="rect">
            <a:avLst/>
          </a:prstGeom>
        </p:spPr>
        <p:txBody>
          <a:bodyPr wrap="square">
            <a:spAutoFit/>
          </a:bodyPr>
          <a:lstStyle/>
          <a:p>
            <a:pPr algn="ctr"/>
            <a:r>
              <a:rPr lang="es-CR" b="1" dirty="0"/>
              <a:t>Prueba de hipótesis sobre una media aritmética</a:t>
            </a:r>
          </a:p>
        </p:txBody>
      </p:sp>
      <p:sp>
        <p:nvSpPr>
          <p:cNvPr id="3" name="Rectangle 2"/>
          <p:cNvSpPr/>
          <p:nvPr/>
        </p:nvSpPr>
        <p:spPr>
          <a:xfrm>
            <a:off x="1015999" y="2881502"/>
            <a:ext cx="9855200" cy="369332"/>
          </a:xfrm>
          <a:prstGeom prst="rect">
            <a:avLst/>
          </a:prstGeom>
        </p:spPr>
        <p:txBody>
          <a:bodyPr wrap="square">
            <a:spAutoFit/>
          </a:bodyPr>
          <a:lstStyle/>
          <a:p>
            <a:r>
              <a:rPr lang="es-CR" b="1" dirty="0"/>
              <a:t>Caso de variancia poblacional conocida</a:t>
            </a:r>
          </a:p>
        </p:txBody>
      </p:sp>
      <p:pic>
        <p:nvPicPr>
          <p:cNvPr id="5" name="Picture 4"/>
          <p:cNvPicPr>
            <a:picLocks noChangeAspect="1"/>
          </p:cNvPicPr>
          <p:nvPr/>
        </p:nvPicPr>
        <p:blipFill>
          <a:blip r:embed="rId2"/>
          <a:stretch>
            <a:fillRect/>
          </a:stretch>
        </p:blipFill>
        <p:spPr>
          <a:xfrm>
            <a:off x="4592954" y="4482403"/>
            <a:ext cx="1607291" cy="1149880"/>
          </a:xfrm>
          <a:prstGeom prst="rect">
            <a:avLst/>
          </a:prstGeom>
        </p:spPr>
      </p:pic>
      <p:pic>
        <p:nvPicPr>
          <p:cNvPr id="6" name="Picture 5"/>
          <p:cNvPicPr>
            <a:picLocks noChangeAspect="1"/>
          </p:cNvPicPr>
          <p:nvPr/>
        </p:nvPicPr>
        <p:blipFill>
          <a:blip r:embed="rId3"/>
          <a:stretch>
            <a:fillRect/>
          </a:stretch>
        </p:blipFill>
        <p:spPr>
          <a:xfrm>
            <a:off x="1015999" y="3449967"/>
            <a:ext cx="9643534" cy="932869"/>
          </a:xfrm>
          <a:prstGeom prst="rect">
            <a:avLst/>
          </a:prstGeom>
        </p:spPr>
      </p:pic>
      <p:pic>
        <p:nvPicPr>
          <p:cNvPr id="7" name="Picture 6"/>
          <p:cNvPicPr>
            <a:picLocks noChangeAspect="1"/>
          </p:cNvPicPr>
          <p:nvPr/>
        </p:nvPicPr>
        <p:blipFill>
          <a:blip r:embed="rId4"/>
          <a:stretch>
            <a:fillRect/>
          </a:stretch>
        </p:blipFill>
        <p:spPr>
          <a:xfrm>
            <a:off x="1015999" y="5831416"/>
            <a:ext cx="9683628" cy="628650"/>
          </a:xfrm>
          <a:prstGeom prst="rect">
            <a:avLst/>
          </a:prstGeom>
        </p:spPr>
      </p:pic>
      <p:pic>
        <p:nvPicPr>
          <p:cNvPr id="4" name="Picture 3"/>
          <p:cNvPicPr>
            <a:picLocks noChangeAspect="1"/>
          </p:cNvPicPr>
          <p:nvPr/>
        </p:nvPicPr>
        <p:blipFill>
          <a:blip r:embed="rId5"/>
          <a:stretch>
            <a:fillRect/>
          </a:stretch>
        </p:blipFill>
        <p:spPr>
          <a:xfrm>
            <a:off x="1015999" y="1181310"/>
            <a:ext cx="5996225" cy="1415960"/>
          </a:xfrm>
          <a:prstGeom prst="rect">
            <a:avLst/>
          </a:prstGeom>
        </p:spPr>
      </p:pic>
    </p:spTree>
    <p:extLst>
      <p:ext uri="{BB962C8B-B14F-4D97-AF65-F5344CB8AC3E}">
        <p14:creationId xmlns:p14="http://schemas.microsoft.com/office/powerpoint/2010/main" val="3379830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1934" y="465372"/>
            <a:ext cx="8627533" cy="2637325"/>
          </a:xfrm>
          <a:prstGeom prst="rect">
            <a:avLst/>
          </a:prstGeom>
        </p:spPr>
        <p:txBody>
          <a:bodyPr wrap="square">
            <a:spAutoFit/>
          </a:bodyPr>
          <a:lstStyle/>
          <a:p>
            <a:pPr marL="0" lvl="1" algn="just">
              <a:lnSpc>
                <a:spcPct val="150000"/>
              </a:lnSpc>
              <a:spcAft>
                <a:spcPts val="0"/>
              </a:spcAft>
              <a:tabLst>
                <a:tab pos="540385" algn="l"/>
              </a:tabLst>
            </a:pPr>
            <a:r>
              <a:rPr lang="es-CR" sz="1600" b="1" dirty="0">
                <a:ea typeface="Times New Roman" panose="02020603050405020304" pitchFamily="18" charset="0"/>
                <a:cs typeface="Times New Roman" panose="02020603050405020304" pitchFamily="18" charset="0"/>
              </a:rPr>
              <a:t>5.13 </a:t>
            </a:r>
            <a:r>
              <a:rPr lang="es-CR" sz="1600" dirty="0">
                <a:ea typeface="Times New Roman" panose="02020603050405020304" pitchFamily="18" charset="0"/>
                <a:cs typeface="Times New Roman" panose="02020603050405020304" pitchFamily="18" charset="0"/>
              </a:rPr>
              <a:t>Los desechos industriales y la basura que se descargan en los ríos absorben oxígeno, y por lo tanto, reducen la cantidad de oxígeno disuelto disponible para los peces y otras formas de vida acuática. Según investigadores de la Escuela de Biología de una universidad estatal se requiere un mínimo de 5 ppm de oxígeno disuelto para que sea suficiente para la vida acuática. Durante los meses de diciembre y enero se tomaron 45 muestras de agua, dando como resultado una media aritmética de 4,352 ppm y una desviación estándar de 1,261 ppm. ¿Hay suficiente evidencia en los datos que indique que el contenido de oxígeno disuelto es menor que 5 ppm? Use </a:t>
            </a:r>
            <a:r>
              <a:rPr lang="es-CR" sz="1600" dirty="0">
                <a:ea typeface="Times New Roman" panose="02020603050405020304" pitchFamily="18" charset="0"/>
                <a:cs typeface="Times New Roman" panose="02020603050405020304" pitchFamily="18" charset="0"/>
                <a:sym typeface="Symbol" panose="05050102010706020507" pitchFamily="18" charset="2"/>
              </a:rPr>
              <a:t></a:t>
            </a:r>
            <a:r>
              <a:rPr lang="es-CR" sz="1600" dirty="0">
                <a:ea typeface="Times New Roman" panose="02020603050405020304" pitchFamily="18" charset="0"/>
                <a:cs typeface="Times New Roman" panose="02020603050405020304" pitchFamily="18" charset="0"/>
              </a:rPr>
              <a:t>=0,025.</a:t>
            </a:r>
            <a:endParaRPr lang="en-US" sz="1600" dirty="0">
              <a:effectLst/>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9499600" y="676804"/>
            <a:ext cx="2274887" cy="1806658"/>
          </a:xfrm>
          <a:prstGeom prst="rect">
            <a:avLst/>
          </a:prstGeom>
        </p:spPr>
      </p:pic>
    </p:spTree>
    <p:extLst>
      <p:ext uri="{BB962C8B-B14F-4D97-AF65-F5344CB8AC3E}">
        <p14:creationId xmlns:p14="http://schemas.microsoft.com/office/powerpoint/2010/main" val="1948740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2678</TotalTime>
  <Words>1656</Words>
  <Application>Microsoft Office PowerPoint</Application>
  <PresentationFormat>Panorámica</PresentationFormat>
  <Paragraphs>146</Paragraphs>
  <Slides>36</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36</vt:i4>
      </vt:variant>
    </vt:vector>
  </HeadingPairs>
  <TitlesOfParts>
    <vt:vector size="44" baseType="lpstr">
      <vt:lpstr>Adobe Gothic Std B</vt:lpstr>
      <vt:lpstr>Arial</vt:lpstr>
      <vt:lpstr>Calibri</vt:lpstr>
      <vt:lpstr>Calibri Light</vt:lpstr>
      <vt:lpstr>Cambria Math</vt:lpstr>
      <vt:lpstr>Times New Roman</vt:lpstr>
      <vt:lpstr>Office Theme</vt:lpstr>
      <vt:lpstr>Ecuación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Carlomagno1</dc:creator>
  <cp:lastModifiedBy>Carlomagno Araya Alpízar</cp:lastModifiedBy>
  <cp:revision>209</cp:revision>
  <dcterms:created xsi:type="dcterms:W3CDTF">2016-08-06T14:16:22Z</dcterms:created>
  <dcterms:modified xsi:type="dcterms:W3CDTF">2022-10-13T14:14:54Z</dcterms:modified>
</cp:coreProperties>
</file>