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78" r:id="rId6"/>
    <p:sldId id="291" r:id="rId7"/>
    <p:sldId id="262" r:id="rId8"/>
    <p:sldId id="263" r:id="rId9"/>
    <p:sldId id="264" r:id="rId10"/>
    <p:sldId id="265" r:id="rId11"/>
    <p:sldId id="297" r:id="rId12"/>
    <p:sldId id="266" r:id="rId13"/>
    <p:sldId id="281" r:id="rId14"/>
    <p:sldId id="292" r:id="rId15"/>
    <p:sldId id="301" r:id="rId16"/>
    <p:sldId id="282" r:id="rId17"/>
    <p:sldId id="293" r:id="rId18"/>
    <p:sldId id="287" r:id="rId19"/>
    <p:sldId id="286" r:id="rId20"/>
    <p:sldId id="269" r:id="rId21"/>
    <p:sldId id="289" r:id="rId22"/>
    <p:sldId id="277" r:id="rId23"/>
    <p:sldId id="295" r:id="rId24"/>
    <p:sldId id="288" r:id="rId25"/>
    <p:sldId id="296" r:id="rId26"/>
    <p:sldId id="299" r:id="rId27"/>
    <p:sldId id="303" r:id="rId28"/>
    <p:sldId id="304" r:id="rId29"/>
    <p:sldId id="271" r:id="rId30"/>
    <p:sldId id="302" r:id="rId31"/>
    <p:sldId id="300" r:id="rId32"/>
    <p:sldId id="298" r:id="rId33"/>
    <p:sldId id="276"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68" d="100"/>
          <a:sy n="68" d="100"/>
        </p:scale>
        <p:origin x="38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554012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2661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257115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10"/>
          </p:nvPr>
        </p:nvSpPr>
        <p:spPr/>
        <p:txBody>
          <a:bodyPr/>
          <a:lstStyle/>
          <a:p>
            <a:fld id="{E1F88176-FD59-445A-8A2A-66C8DA12FE90}" type="datetimeFigureOut">
              <a:rPr lang="es-ES" smtClean="0"/>
              <a:t>23/09/2021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87615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F88176-FD59-445A-8A2A-66C8DA12FE90}" type="datetimeFigureOut">
              <a:rPr lang="es-ES" smtClean="0"/>
              <a:t>23/09/2021</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417429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Date Placeholder 4"/>
          <p:cNvSpPr>
            <a:spLocks noGrp="1"/>
          </p:cNvSpPr>
          <p:nvPr>
            <p:ph type="dt" sz="half" idx="10"/>
          </p:nvPr>
        </p:nvSpPr>
        <p:spPr/>
        <p:txBody>
          <a:bodyPr/>
          <a:lstStyle/>
          <a:p>
            <a:fld id="{E1F88176-FD59-445A-8A2A-66C8DA12FE90}" type="datetimeFigureOut">
              <a:rPr lang="es-ES" smtClean="0"/>
              <a:t>23/09/2021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1930622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7" name="Date Placeholder 6"/>
          <p:cNvSpPr>
            <a:spLocks noGrp="1"/>
          </p:cNvSpPr>
          <p:nvPr>
            <p:ph type="dt" sz="half" idx="10"/>
          </p:nvPr>
        </p:nvSpPr>
        <p:spPr/>
        <p:txBody>
          <a:bodyPr/>
          <a:lstStyle/>
          <a:p>
            <a:fld id="{E1F88176-FD59-445A-8A2A-66C8DA12FE90}" type="datetimeFigureOut">
              <a:rPr lang="es-ES" smtClean="0"/>
              <a:t>23/09/2021</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77841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ES"/>
          </a:p>
        </p:txBody>
      </p:sp>
      <p:sp>
        <p:nvSpPr>
          <p:cNvPr id="3" name="Date Placeholder 2"/>
          <p:cNvSpPr>
            <a:spLocks noGrp="1"/>
          </p:cNvSpPr>
          <p:nvPr>
            <p:ph type="dt" sz="half" idx="10"/>
          </p:nvPr>
        </p:nvSpPr>
        <p:spPr/>
        <p:txBody>
          <a:bodyPr/>
          <a:lstStyle/>
          <a:p>
            <a:fld id="{E1F88176-FD59-445A-8A2A-66C8DA12FE90}" type="datetimeFigureOut">
              <a:rPr lang="es-ES" smtClean="0"/>
              <a:t>23/09/2021</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31269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F88176-FD59-445A-8A2A-66C8DA12FE90}" type="datetimeFigureOut">
              <a:rPr lang="es-ES" smtClean="0"/>
              <a:t>23/09/2021</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66561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23/09/2021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682225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F88176-FD59-445A-8A2A-66C8DA12FE90}" type="datetimeFigureOut">
              <a:rPr lang="es-ES" smtClean="0"/>
              <a:t>23/09/2021</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207676-F89E-4F63-AE95-27C0563773D4}" type="slidenum">
              <a:rPr lang="es-ES" smtClean="0"/>
              <a:t>‹Nº›</a:t>
            </a:fld>
            <a:endParaRPr lang="es-ES"/>
          </a:p>
        </p:txBody>
      </p:sp>
    </p:spTree>
    <p:extLst>
      <p:ext uri="{BB962C8B-B14F-4D97-AF65-F5344CB8AC3E}">
        <p14:creationId xmlns:p14="http://schemas.microsoft.com/office/powerpoint/2010/main" val="292876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8176-FD59-445A-8A2A-66C8DA12FE90}" type="datetimeFigureOut">
              <a:rPr lang="es-ES" smtClean="0"/>
              <a:t>23/09/2021</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207676-F89E-4F63-AE95-27C0563773D4}" type="slidenum">
              <a:rPr lang="es-ES" smtClean="0"/>
              <a:t>‹Nº›</a:t>
            </a:fld>
            <a:endParaRPr lang="es-ES"/>
          </a:p>
        </p:txBody>
      </p:sp>
    </p:spTree>
    <p:extLst>
      <p:ext uri="{BB962C8B-B14F-4D97-AF65-F5344CB8AC3E}">
        <p14:creationId xmlns:p14="http://schemas.microsoft.com/office/powerpoint/2010/main" val="2229802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0.png"/><Relationship Id="rId1" Type="http://schemas.openxmlformats.org/officeDocument/2006/relationships/slideLayout" Target="../slideLayouts/slideLayout7.xml"/><Relationship Id="rId6" Type="http://schemas.openxmlformats.org/officeDocument/2006/relationships/image" Target="../media/image300.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40.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1864" y="260648"/>
            <a:ext cx="1800200" cy="1924638"/>
          </a:xfrm>
          <a:prstGeom prst="rect">
            <a:avLst/>
          </a:prstGeom>
        </p:spPr>
      </p:pic>
      <p:sp>
        <p:nvSpPr>
          <p:cNvPr id="3" name="CuadroTexto 2"/>
          <p:cNvSpPr txBox="1"/>
          <p:nvPr/>
        </p:nvSpPr>
        <p:spPr>
          <a:xfrm>
            <a:off x="7320136" y="6093296"/>
            <a:ext cx="3024336" cy="523220"/>
          </a:xfrm>
          <a:prstGeom prst="rect">
            <a:avLst/>
          </a:prstGeom>
          <a:noFill/>
        </p:spPr>
        <p:txBody>
          <a:bodyPr wrap="square" rtlCol="0">
            <a:spAutoFit/>
          </a:bodyPr>
          <a:lstStyle/>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Dr. Carlomagno Araya Alpízar</a:t>
            </a:r>
          </a:p>
          <a:p>
            <a:r>
              <a:rPr lang="es-ES" sz="1400" dirty="0">
                <a:ln w="0"/>
                <a:effectLst>
                  <a:outerShdw blurRad="38100" dist="19050" dir="2700000" algn="tl" rotWithShape="0">
                    <a:schemeClr val="dk1">
                      <a:alpha val="40000"/>
                    </a:schemeClr>
                  </a:outerShdw>
                </a:effectLst>
                <a:latin typeface="Adobe Gothic Std B" panose="020B0800000000000000" pitchFamily="34" charset="-128"/>
                <a:ea typeface="Adobe Gothic Std B" panose="020B0800000000000000" pitchFamily="34" charset="-128"/>
              </a:rPr>
              <a:t>Catedrático en Estadística</a:t>
            </a:r>
          </a:p>
        </p:txBody>
      </p:sp>
      <p:pic>
        <p:nvPicPr>
          <p:cNvPr id="6" name="Imagen 5">
            <a:extLst>
              <a:ext uri="{FF2B5EF4-FFF2-40B4-BE49-F238E27FC236}">
                <a16:creationId xmlns:a16="http://schemas.microsoft.com/office/drawing/2014/main" id="{A92551F6-A5D7-401B-B8F4-1C34EFF5D9CB}"/>
              </a:ext>
            </a:extLst>
          </p:cNvPr>
          <p:cNvPicPr>
            <a:picLocks noChangeAspect="1"/>
          </p:cNvPicPr>
          <p:nvPr/>
        </p:nvPicPr>
        <p:blipFill>
          <a:blip r:embed="rId3"/>
          <a:stretch>
            <a:fillRect/>
          </a:stretch>
        </p:blipFill>
        <p:spPr>
          <a:xfrm>
            <a:off x="1901808" y="2368631"/>
            <a:ext cx="8086725" cy="3629025"/>
          </a:xfrm>
          <a:prstGeom prst="rect">
            <a:avLst/>
          </a:prstGeom>
        </p:spPr>
      </p:pic>
    </p:spTree>
    <p:extLst>
      <p:ext uri="{BB962C8B-B14F-4D97-AF65-F5344CB8AC3E}">
        <p14:creationId xmlns:p14="http://schemas.microsoft.com/office/powerpoint/2010/main" val="990266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8902" y="715623"/>
            <a:ext cx="6900970" cy="369332"/>
          </a:xfrm>
          <a:prstGeom prst="rect">
            <a:avLst/>
          </a:prstGeom>
        </p:spPr>
        <p:txBody>
          <a:bodyPr wrap="square">
            <a:spAutoFit/>
          </a:bodyPr>
          <a:lstStyle/>
          <a:p>
            <a:pPr algn="just">
              <a:spcAft>
                <a:spcPts val="0"/>
              </a:spcAft>
              <a:tabLst>
                <a:tab pos="540385" algn="l"/>
              </a:tabLst>
            </a:pPr>
            <a:r>
              <a:rPr lang="es-ES_tradnl" b="1" spc="-15" dirty="0">
                <a:latin typeface="Calibri" panose="020F0502020204030204" pitchFamily="34" charset="0"/>
                <a:ea typeface="Times New Roman" panose="02020603050405020304" pitchFamily="18" charset="0"/>
                <a:cs typeface="Times New Roman" panose="02020603050405020304" pitchFamily="18" charset="0"/>
              </a:rPr>
              <a:t>Determinación de la magnitud del error de muestreo (d)</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TextBox 4"/>
          <p:cNvSpPr txBox="1"/>
          <p:nvPr/>
        </p:nvSpPr>
        <p:spPr>
          <a:xfrm>
            <a:off x="698902" y="1328468"/>
            <a:ext cx="9950048"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s-CR" dirty="0"/>
              <a:t>El error de muestreo se produce porque se infiere a la población desde sólo una muestra de tamaño </a:t>
            </a:r>
            <a:r>
              <a:rPr lang="es-CR" b="1" dirty="0"/>
              <a:t>n</a:t>
            </a:r>
            <a:r>
              <a:rPr lang="es-CR" dirty="0"/>
              <a:t>. En consecuencia, es un error producido por la naturaleza misma de la inferencia.</a:t>
            </a:r>
          </a:p>
          <a:p>
            <a:pPr marL="285750" indent="-285750">
              <a:lnSpc>
                <a:spcPct val="150000"/>
              </a:lnSpc>
              <a:buFont typeface="Arial" panose="020B0604020202020204" pitchFamily="34" charset="0"/>
              <a:buChar char="•"/>
            </a:pPr>
            <a:r>
              <a:rPr lang="es-CR" dirty="0"/>
              <a:t>El error disminuye cuando la muestra es grande, y éste aumenta cuando la variabilidad de la variable a medición es grande.</a:t>
            </a:r>
          </a:p>
          <a:p>
            <a:pPr marL="285750" indent="-285750">
              <a:lnSpc>
                <a:spcPct val="150000"/>
              </a:lnSpc>
              <a:buFont typeface="Arial" panose="020B0604020202020204" pitchFamily="34" charset="0"/>
              <a:buChar char="•"/>
            </a:pPr>
            <a:r>
              <a:rPr lang="es-CR" dirty="0"/>
              <a:t>Los censos no presentan error de muestreo.</a:t>
            </a:r>
          </a:p>
        </p:txBody>
      </p:sp>
      <p:sp>
        <p:nvSpPr>
          <p:cNvPr id="7" name="TextBox 6"/>
          <p:cNvSpPr txBox="1"/>
          <p:nvPr/>
        </p:nvSpPr>
        <p:spPr>
          <a:xfrm>
            <a:off x="1191037" y="3974656"/>
            <a:ext cx="1257300" cy="369332"/>
          </a:xfrm>
          <a:prstGeom prst="rect">
            <a:avLst/>
          </a:prstGeom>
          <a:noFill/>
        </p:spPr>
        <p:txBody>
          <a:bodyPr wrap="square" rtlCol="0">
            <a:spAutoFit/>
          </a:bodyPr>
          <a:lstStyle/>
          <a:p>
            <a:r>
              <a:rPr lang="es-CR" b="1" dirty="0"/>
              <a:t>Promedio</a:t>
            </a:r>
          </a:p>
        </p:txBody>
      </p:sp>
      <p:sp>
        <p:nvSpPr>
          <p:cNvPr id="9" name="TextBox 8"/>
          <p:cNvSpPr txBox="1"/>
          <p:nvPr/>
        </p:nvSpPr>
        <p:spPr>
          <a:xfrm>
            <a:off x="1191037" y="4975570"/>
            <a:ext cx="1425237" cy="369332"/>
          </a:xfrm>
          <a:prstGeom prst="rect">
            <a:avLst/>
          </a:prstGeom>
          <a:noFill/>
        </p:spPr>
        <p:txBody>
          <a:bodyPr wrap="square" rtlCol="0">
            <a:spAutoFit/>
          </a:bodyPr>
          <a:lstStyle/>
          <a:p>
            <a:r>
              <a:rPr lang="es-CR" b="1" dirty="0"/>
              <a:t>Proporción</a:t>
            </a:r>
          </a:p>
        </p:txBody>
      </p:sp>
      <p:pic>
        <p:nvPicPr>
          <p:cNvPr id="12" name="Picture 11"/>
          <p:cNvPicPr>
            <a:picLocks noChangeAspect="1"/>
          </p:cNvPicPr>
          <p:nvPr/>
        </p:nvPicPr>
        <p:blipFill>
          <a:blip r:embed="rId2"/>
          <a:stretch>
            <a:fillRect/>
          </a:stretch>
        </p:blipFill>
        <p:spPr>
          <a:xfrm>
            <a:off x="2899814" y="3779462"/>
            <a:ext cx="1762125" cy="1838325"/>
          </a:xfrm>
          <a:prstGeom prst="rect">
            <a:avLst/>
          </a:prstGeom>
        </p:spPr>
      </p:pic>
    </p:spTree>
    <p:extLst>
      <p:ext uri="{BB962C8B-B14F-4D97-AF65-F5344CB8AC3E}">
        <p14:creationId xmlns:p14="http://schemas.microsoft.com/office/powerpoint/2010/main" val="77729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2012" y="862943"/>
            <a:ext cx="7834313" cy="1703111"/>
          </a:xfrm>
          <a:prstGeom prst="rect">
            <a:avLst/>
          </a:prstGeom>
        </p:spPr>
      </p:pic>
      <p:pic>
        <p:nvPicPr>
          <p:cNvPr id="5" name="Picture 4"/>
          <p:cNvPicPr>
            <a:picLocks noChangeAspect="1"/>
          </p:cNvPicPr>
          <p:nvPr/>
        </p:nvPicPr>
        <p:blipFill>
          <a:blip r:embed="rId3"/>
          <a:stretch>
            <a:fillRect/>
          </a:stretch>
        </p:blipFill>
        <p:spPr>
          <a:xfrm>
            <a:off x="9129712" y="585787"/>
            <a:ext cx="2028825" cy="2257425"/>
          </a:xfrm>
          <a:prstGeom prst="rect">
            <a:avLst/>
          </a:prstGeom>
        </p:spPr>
      </p:pic>
    </p:spTree>
    <p:extLst>
      <p:ext uri="{BB962C8B-B14F-4D97-AF65-F5344CB8AC3E}">
        <p14:creationId xmlns:p14="http://schemas.microsoft.com/office/powerpoint/2010/main" val="667315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357" y="614023"/>
            <a:ext cx="10598017" cy="400110"/>
          </a:xfrm>
          <a:prstGeom prst="rect">
            <a:avLst/>
          </a:prstGeom>
        </p:spPr>
        <p:txBody>
          <a:bodyPr wrap="square">
            <a:spAutoFit/>
          </a:bodyPr>
          <a:lstStyle/>
          <a:p>
            <a:pPr algn="ctr">
              <a:spcAft>
                <a:spcPts val="0"/>
              </a:spcAft>
              <a:tabLst>
                <a:tab pos="540385"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El tamaño de la muestra </a:t>
            </a:r>
          </a:p>
        </p:txBody>
      </p:sp>
      <p:sp>
        <p:nvSpPr>
          <p:cNvPr id="3" name="Rectangle 2"/>
          <p:cNvSpPr/>
          <p:nvPr/>
        </p:nvSpPr>
        <p:spPr>
          <a:xfrm>
            <a:off x="959594" y="1139309"/>
            <a:ext cx="5974605" cy="369332"/>
          </a:xfrm>
          <a:prstGeom prst="rect">
            <a:avLst/>
          </a:prstGeom>
        </p:spPr>
        <p:txBody>
          <a:bodyPr wrap="square">
            <a:spAutoFit/>
          </a:bodyPr>
          <a:lstStyle/>
          <a:p>
            <a:pPr>
              <a:spcAft>
                <a:spcPts val="0"/>
              </a:spcAft>
              <a:tabLst>
                <a:tab pos="540385" algn="l"/>
              </a:tabLst>
            </a:pPr>
            <a:r>
              <a:rPr lang="es-ES_tradnl" b="1" spc="-15" dirty="0">
                <a:latin typeface="Calibri" panose="020F0502020204030204" pitchFamily="34" charset="0"/>
                <a:ea typeface="Times New Roman" panose="02020603050405020304" pitchFamily="18" charset="0"/>
                <a:cs typeface="Times New Roman" panose="02020603050405020304" pitchFamily="18" charset="0"/>
              </a:rPr>
              <a:t>Factores que lo determinan</a:t>
            </a:r>
            <a:endParaRPr lang="es-ES" b="1" dirty="0">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496300" y="1508641"/>
            <a:ext cx="1752600" cy="1781175"/>
          </a:xfrm>
          <a:prstGeom prst="rect">
            <a:avLst/>
          </a:prstGeom>
        </p:spPr>
      </p:pic>
      <p:sp>
        <p:nvSpPr>
          <p:cNvPr id="7" name="TextBox 6"/>
          <p:cNvSpPr txBox="1"/>
          <p:nvPr/>
        </p:nvSpPr>
        <p:spPr>
          <a:xfrm>
            <a:off x="866775" y="1838325"/>
            <a:ext cx="7534275" cy="880369"/>
          </a:xfrm>
          <a:prstGeom prst="rect">
            <a:avLst/>
          </a:prstGeom>
          <a:noFill/>
        </p:spPr>
        <p:txBody>
          <a:bodyPr wrap="square" rtlCol="0">
            <a:spAutoFit/>
          </a:bodyPr>
          <a:lstStyle/>
          <a:p>
            <a:pPr>
              <a:lnSpc>
                <a:spcPct val="150000"/>
              </a:lnSpc>
            </a:pPr>
            <a:r>
              <a:rPr lang="es-CR" dirty="0"/>
              <a:t>Existen 3 factores </a:t>
            </a:r>
            <a:r>
              <a:rPr lang="es-CR" b="1" dirty="0"/>
              <a:t>estadísticos</a:t>
            </a:r>
            <a:r>
              <a:rPr lang="es-CR" dirty="0"/>
              <a:t> que determinan el tamaño de muestra, ninguno de los cuales tiene relación con el tamaño de la población.</a:t>
            </a:r>
          </a:p>
        </p:txBody>
      </p:sp>
      <mc:AlternateContent xmlns:mc="http://schemas.openxmlformats.org/markup-compatibility/2006" xmlns:a14="http://schemas.microsoft.com/office/drawing/2010/main">
        <mc:Choice Requires="a14">
          <p:sp>
            <p:nvSpPr>
              <p:cNvPr id="8" name="TextBox 7"/>
              <p:cNvSpPr txBox="1"/>
              <p:nvPr/>
            </p:nvSpPr>
            <p:spPr>
              <a:xfrm>
                <a:off x="994146" y="3463877"/>
                <a:ext cx="7279531" cy="1754326"/>
              </a:xfrm>
              <a:prstGeom prst="rect">
                <a:avLst/>
              </a:prstGeom>
              <a:noFill/>
            </p:spPr>
            <p:txBody>
              <a:bodyPr wrap="square" rtlCol="0">
                <a:spAutoFit/>
              </a:bodyPr>
              <a:lstStyle/>
              <a:p>
                <a:pPr marL="285750" indent="-285750">
                  <a:lnSpc>
                    <a:spcPct val="150000"/>
                  </a:lnSpc>
                  <a:buFont typeface="Wingdings" panose="05000000000000000000" pitchFamily="2" charset="2"/>
                  <a:buChar char="q"/>
                </a:pPr>
                <a:r>
                  <a:rPr lang="es-CR" dirty="0"/>
                  <a:t>Variabilidad entre los elementos de la población respecto a la variable de interés ( </a:t>
                </a:r>
                <a14:m>
                  <m:oMath xmlns:m="http://schemas.openxmlformats.org/officeDocument/2006/math">
                    <m:sSub>
                      <m:sSubPr>
                        <m:ctrlPr>
                          <a:rPr lang="es-CR" i="1" smtClean="0">
                            <a:latin typeface="Cambria Math" panose="02040503050406030204" pitchFamily="18" charset="0"/>
                          </a:rPr>
                        </m:ctrlPr>
                      </m:sSubPr>
                      <m:e>
                        <m:r>
                          <a:rPr lang="es-CR" i="1" smtClean="0">
                            <a:latin typeface="Cambria Math" panose="02040503050406030204" pitchFamily="18" charset="0"/>
                            <a:ea typeface="Cambria Math" panose="02040503050406030204" pitchFamily="18" charset="0"/>
                          </a:rPr>
                          <m:t>𝜎</m:t>
                        </m:r>
                      </m:e>
                      <m:sub>
                        <m:r>
                          <a:rPr lang="es-CR" b="0" i="1" smtClean="0">
                            <a:latin typeface="Cambria Math" panose="02040503050406030204" pitchFamily="18" charset="0"/>
                          </a:rPr>
                          <m:t>𝑥</m:t>
                        </m:r>
                      </m:sub>
                    </m:sSub>
                  </m:oMath>
                </a14:m>
                <a:r>
                  <a:rPr lang="es-CR" dirty="0"/>
                  <a:t>).</a:t>
                </a:r>
              </a:p>
              <a:p>
                <a:pPr marL="285750" indent="-285750">
                  <a:lnSpc>
                    <a:spcPct val="150000"/>
                  </a:lnSpc>
                  <a:buFont typeface="Wingdings" panose="05000000000000000000" pitchFamily="2" charset="2"/>
                  <a:buChar char="q"/>
                </a:pPr>
                <a:r>
                  <a:rPr lang="es-CR" dirty="0"/>
                  <a:t>El máximo error de muestreo permisible (</a:t>
                </a:r>
                <a:r>
                  <a:rPr lang="es-CR" b="1" dirty="0"/>
                  <a:t>d</a:t>
                </a:r>
                <a:r>
                  <a:rPr lang="es-CR" dirty="0"/>
                  <a:t>).</a:t>
                </a:r>
              </a:p>
              <a:p>
                <a:pPr marL="285750" indent="-285750">
                  <a:lnSpc>
                    <a:spcPct val="150000"/>
                  </a:lnSpc>
                  <a:buFont typeface="Wingdings" panose="05000000000000000000" pitchFamily="2" charset="2"/>
                  <a:buChar char="q"/>
                </a:pPr>
                <a:r>
                  <a:rPr lang="es-CR" dirty="0"/>
                  <a:t>El nivel de confianza deseado (1-</a:t>
                </a:r>
                <a14:m>
                  <m:oMath xmlns:m="http://schemas.openxmlformats.org/officeDocument/2006/math">
                    <m:r>
                      <a:rPr lang="es-CR" i="1" smtClean="0">
                        <a:latin typeface="Cambria Math" panose="02040503050406030204" pitchFamily="18" charset="0"/>
                        <a:ea typeface="Cambria Math" panose="02040503050406030204" pitchFamily="18" charset="0"/>
                      </a:rPr>
                      <m:t>𝛼</m:t>
                    </m:r>
                  </m:oMath>
                </a14:m>
                <a:r>
                  <a:rPr lang="es-CR"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994146" y="3463877"/>
                <a:ext cx="7279531" cy="1754326"/>
              </a:xfrm>
              <a:prstGeom prst="rect">
                <a:avLst/>
              </a:prstGeom>
              <a:blipFill rotWithShape="0">
                <a:blip r:embed="rId3"/>
                <a:stretch>
                  <a:fillRect l="-503" r="-1005" b="-2083"/>
                </a:stretch>
              </a:blipFill>
            </p:spPr>
            <p:txBody>
              <a:bodyPr/>
              <a:lstStyle/>
              <a:p>
                <a:r>
                  <a:rPr lang="es-CR">
                    <a:noFill/>
                  </a:rPr>
                  <a:t> </a:t>
                </a:r>
              </a:p>
            </p:txBody>
          </p:sp>
        </mc:Fallback>
      </mc:AlternateContent>
      <p:sp>
        <p:nvSpPr>
          <p:cNvPr id="10" name="Rectangle 9"/>
          <p:cNvSpPr/>
          <p:nvPr/>
        </p:nvSpPr>
        <p:spPr>
          <a:xfrm>
            <a:off x="866775" y="2837370"/>
            <a:ext cx="1119217" cy="507831"/>
          </a:xfrm>
          <a:prstGeom prst="rect">
            <a:avLst/>
          </a:prstGeom>
        </p:spPr>
        <p:txBody>
          <a:bodyPr wrap="none">
            <a:spAutoFit/>
          </a:bodyPr>
          <a:lstStyle/>
          <a:p>
            <a:pPr>
              <a:lnSpc>
                <a:spcPct val="150000"/>
              </a:lnSpc>
            </a:pPr>
            <a:r>
              <a:rPr lang="es-CR" dirty="0"/>
              <a:t>Estos son:</a:t>
            </a:r>
          </a:p>
        </p:txBody>
      </p:sp>
    </p:spTree>
    <p:extLst>
      <p:ext uri="{BB962C8B-B14F-4D97-AF65-F5344CB8AC3E}">
        <p14:creationId xmlns:p14="http://schemas.microsoft.com/office/powerpoint/2010/main" val="247102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929157" y="948809"/>
                <a:ext cx="7069243" cy="369332"/>
              </a:xfrm>
              <a:prstGeom prst="rect">
                <a:avLst/>
              </a:prstGeom>
            </p:spPr>
            <p:txBody>
              <a:bodyPr wrap="none">
                <a:spAutoFit/>
              </a:bodyPr>
              <a:lstStyle/>
              <a:p>
                <a:r>
                  <a:rPr lang="es-CR" b="1" spc="-15" dirty="0">
                    <a:latin typeface="Arial" panose="020B0604020202020204" pitchFamily="34" charset="0"/>
                    <a:ea typeface="Times New Roman" panose="02020603050405020304" pitchFamily="18" charset="0"/>
                    <a:cs typeface="Times New Roman" panose="02020603050405020304" pitchFamily="18" charset="0"/>
                  </a:rPr>
                  <a:t>Cálculo del tamaño de la muestra: Estimación de promedios (</a:t>
                </a:r>
                <a14:m>
                  <m:oMath xmlns:m="http://schemas.openxmlformats.org/officeDocument/2006/math">
                    <m:r>
                      <a:rPr lang="es-CR" b="1" i="1" spc="-15" smtClean="0">
                        <a:latin typeface="Cambria Math" panose="02040503050406030204" pitchFamily="18" charset="0"/>
                        <a:ea typeface="Cambria Math" panose="02040503050406030204" pitchFamily="18" charset="0"/>
                        <a:cs typeface="Times New Roman" panose="02020603050405020304" pitchFamily="18" charset="0"/>
                      </a:rPr>
                      <m:t>𝝁</m:t>
                    </m:r>
                    <m:r>
                      <a:rPr lang="es-CR" b="0" i="0" spc="-15" smtClean="0">
                        <a:latin typeface="Cambria Math" panose="02040503050406030204" pitchFamily="18" charset="0"/>
                        <a:ea typeface="Cambria Math" panose="02040503050406030204" pitchFamily="18" charset="0"/>
                        <a:cs typeface="Times New Roman" panose="02020603050405020304" pitchFamily="18" charset="0"/>
                      </a:rPr>
                      <m:t>)</m:t>
                    </m:r>
                  </m:oMath>
                </a14:m>
                <a:endParaRPr lang="es-CR" dirty="0"/>
              </a:p>
            </p:txBody>
          </p:sp>
        </mc:Choice>
        <mc:Fallback xmlns="">
          <p:sp>
            <p:nvSpPr>
              <p:cNvPr id="2" name="Rectangle 1"/>
              <p:cNvSpPr>
                <a:spLocks noRot="1" noChangeAspect="1" noMove="1" noResize="1" noEditPoints="1" noAdjustHandles="1" noChangeArrowheads="1" noChangeShapeType="1" noTextEdit="1"/>
              </p:cNvSpPr>
              <p:nvPr/>
            </p:nvSpPr>
            <p:spPr>
              <a:xfrm>
                <a:off x="929157" y="948809"/>
                <a:ext cx="7069243" cy="369332"/>
              </a:xfrm>
              <a:prstGeom prst="rect">
                <a:avLst/>
              </a:prstGeom>
              <a:blipFill rotWithShape="0">
                <a:blip r:embed="rId2"/>
                <a:stretch>
                  <a:fillRect l="-690" t="-11667" b="-25000"/>
                </a:stretch>
              </a:blipFill>
            </p:spPr>
            <p:txBody>
              <a:bodyPr/>
              <a:lstStyle/>
              <a:p>
                <a:r>
                  <a:rPr lang="es-CR">
                    <a:noFill/>
                  </a:rPr>
                  <a:t> </a:t>
                </a:r>
              </a:p>
            </p:txBody>
          </p:sp>
        </mc:Fallback>
      </mc:AlternateContent>
      <p:pic>
        <p:nvPicPr>
          <p:cNvPr id="3" name="Picture 2"/>
          <p:cNvPicPr>
            <a:picLocks noChangeAspect="1"/>
          </p:cNvPicPr>
          <p:nvPr/>
        </p:nvPicPr>
        <p:blipFill>
          <a:blip r:embed="rId3"/>
          <a:stretch>
            <a:fillRect/>
          </a:stretch>
        </p:blipFill>
        <p:spPr>
          <a:xfrm>
            <a:off x="1312033" y="3182061"/>
            <a:ext cx="8880776" cy="2662331"/>
          </a:xfrm>
          <a:prstGeom prst="rect">
            <a:avLst/>
          </a:prstGeom>
        </p:spPr>
      </p:pic>
      <p:pic>
        <p:nvPicPr>
          <p:cNvPr id="4" name="Picture 3"/>
          <p:cNvPicPr>
            <a:picLocks noChangeAspect="1"/>
          </p:cNvPicPr>
          <p:nvPr/>
        </p:nvPicPr>
        <p:blipFill>
          <a:blip r:embed="rId4"/>
          <a:stretch>
            <a:fillRect/>
          </a:stretch>
        </p:blipFill>
        <p:spPr>
          <a:xfrm>
            <a:off x="2705251" y="1630713"/>
            <a:ext cx="1989104" cy="1136631"/>
          </a:xfrm>
          <a:prstGeom prst="rect">
            <a:avLst/>
          </a:prstGeom>
        </p:spPr>
      </p:pic>
      <p:pic>
        <p:nvPicPr>
          <p:cNvPr id="7" name="Picture 6"/>
          <p:cNvPicPr>
            <a:picLocks noChangeAspect="1"/>
          </p:cNvPicPr>
          <p:nvPr/>
        </p:nvPicPr>
        <p:blipFill>
          <a:blip r:embed="rId5"/>
          <a:stretch>
            <a:fillRect/>
          </a:stretch>
        </p:blipFill>
        <p:spPr>
          <a:xfrm>
            <a:off x="9156170" y="1142998"/>
            <a:ext cx="1533525" cy="132397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4"/>
          </a:fillRef>
          <a:effectRef idx="1">
            <a:schemeClr val="accent4"/>
          </a:effectRef>
          <a:fontRef idx="minor">
            <a:schemeClr val="lt1"/>
          </a:fontRef>
        </p:style>
      </p:pic>
      <mc:AlternateContent xmlns:mc="http://schemas.openxmlformats.org/markup-compatibility/2006" xmlns:a14="http://schemas.microsoft.com/office/drawing/2010/main">
        <mc:Choice Requires="a14">
          <p:sp>
            <p:nvSpPr>
              <p:cNvPr id="8" name="TextBox 7"/>
              <p:cNvSpPr txBox="1"/>
              <p:nvPr/>
            </p:nvSpPr>
            <p:spPr>
              <a:xfrm>
                <a:off x="5419724" y="1924050"/>
                <a:ext cx="1857376" cy="652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rPr>
                        <m:t>𝑛</m:t>
                      </m:r>
                      <m:r>
                        <a:rPr lang="es-CR" b="0" i="1" smtClean="0">
                          <a:latin typeface="Cambria Math" panose="02040503050406030204" pitchFamily="18" charset="0"/>
                        </a:rPr>
                        <m:t>=</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1+</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𝑁</m:t>
                              </m:r>
                            </m:den>
                          </m:f>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5419724" y="1924050"/>
                <a:ext cx="1857376" cy="652102"/>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7264054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4708" y="528161"/>
            <a:ext cx="7802092" cy="1754326"/>
          </a:xfrm>
          <a:prstGeom prst="rect">
            <a:avLst/>
          </a:prstGeom>
        </p:spPr>
        <p:txBody>
          <a:bodyPr wrap="square">
            <a:spAutoFit/>
          </a:bodyPr>
          <a:lstStyle/>
          <a:p>
            <a:pPr marL="0" lvl="1" algn="just">
              <a:lnSpc>
                <a:spcPct val="150000"/>
              </a:lnSpc>
              <a:spcAft>
                <a:spcPts val="0"/>
              </a:spcAft>
              <a:tabLst>
                <a:tab pos="540385" algn="l"/>
              </a:tabLst>
            </a:pPr>
            <a:r>
              <a:rPr lang="es-CR" b="1" dirty="0">
                <a:ea typeface="Times New Roman" panose="02020603050405020304" pitchFamily="18" charset="0"/>
                <a:cs typeface="Times New Roman" panose="02020603050405020304" pitchFamily="18" charset="0"/>
              </a:rPr>
              <a:t>4.9</a:t>
            </a:r>
            <a:r>
              <a:rPr lang="es-CR" dirty="0">
                <a:ea typeface="Times New Roman" panose="02020603050405020304" pitchFamily="18" charset="0"/>
                <a:cs typeface="Times New Roman" panose="02020603050405020304" pitchFamily="18" charset="0"/>
              </a:rPr>
              <a:t> Se desea estimar el número de horas de uso continuo antes de que cierto equipo de mezcla de pintura produzca una inconsistencia. Se puede suponer que la desviación estándar es 5,3 horas, ¿cuántas observaciones del equipo se necesitan, con una confianza del 95% y un error de muestreo de 2,2 horas?</a:t>
            </a:r>
            <a:endParaRPr lang="en-US" dirty="0">
              <a:effectLst/>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8839200" y="710862"/>
            <a:ext cx="3009900" cy="1466850"/>
          </a:xfrm>
          <a:prstGeom prst="rect">
            <a:avLst/>
          </a:prstGeom>
        </p:spPr>
      </p:pic>
    </p:spTree>
    <p:extLst>
      <p:ext uri="{BB962C8B-B14F-4D97-AF65-F5344CB8AC3E}">
        <p14:creationId xmlns:p14="http://schemas.microsoft.com/office/powerpoint/2010/main" val="70319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866D4E5-5847-46CD-9E60-B8F48EDDFBDE}"/>
              </a:ext>
            </a:extLst>
          </p:cNvPr>
          <p:cNvSpPr/>
          <p:nvPr/>
        </p:nvSpPr>
        <p:spPr>
          <a:xfrm>
            <a:off x="711200" y="630209"/>
            <a:ext cx="8244176" cy="2956259"/>
          </a:xfrm>
          <a:prstGeom prst="rect">
            <a:avLst/>
          </a:prstGeom>
        </p:spPr>
        <p:txBody>
          <a:bodyPr wrap="square">
            <a:spAutoFit/>
          </a:bodyPr>
          <a:lstStyle/>
          <a:p>
            <a:pPr marR="0" lvl="0" algn="just">
              <a:lnSpc>
                <a:spcPct val="150000"/>
              </a:lnSpc>
              <a:spcBef>
                <a:spcPts val="0"/>
              </a:spcBef>
              <a:spcAft>
                <a:spcPts val="0"/>
              </a:spcAft>
              <a:tabLst>
                <a:tab pos="180340" algn="l"/>
              </a:tabLst>
            </a:pPr>
            <a:r>
              <a:rPr lang="es-ES" dirty="0">
                <a:latin typeface="Calibri" panose="020F0502020204030204" pitchFamily="34" charset="0"/>
                <a:ea typeface="Calibri" panose="020F0502020204030204" pitchFamily="34" charset="0"/>
                <a:cs typeface="TimesNewRoman"/>
              </a:rPr>
              <a:t>La cantidad de azufre encontrado en plantas secas de lechugas sigue una distribución normal X. Se ha observado una muestra de tamaño 9 con los siguientes resultados: </a:t>
            </a:r>
          </a:p>
          <a:p>
            <a:pPr marR="0" lvl="0" algn="ctr">
              <a:lnSpc>
                <a:spcPct val="150000"/>
              </a:lnSpc>
              <a:spcBef>
                <a:spcPts val="0"/>
              </a:spcBef>
              <a:spcAft>
                <a:spcPts val="0"/>
              </a:spcAft>
              <a:tabLst>
                <a:tab pos="180340" algn="l"/>
              </a:tabLst>
            </a:pPr>
            <a:r>
              <a:rPr lang="es-ES" dirty="0">
                <a:latin typeface="Calibri" panose="020F0502020204030204" pitchFamily="34" charset="0"/>
                <a:ea typeface="Calibri" panose="020F0502020204030204" pitchFamily="34" charset="0"/>
                <a:cs typeface="TimesNewRoman"/>
              </a:rPr>
              <a:t>0.70   0.80    0.60    0.95    0.65   1.00    0.90    0.20    0.55</a:t>
            </a:r>
          </a:p>
          <a:p>
            <a:pPr marR="0" lvl="0" algn="just">
              <a:lnSpc>
                <a:spcPct val="150000"/>
              </a:lnSpc>
              <a:spcBef>
                <a:spcPts val="0"/>
              </a:spcBef>
              <a:spcAft>
                <a:spcPts val="0"/>
              </a:spcAft>
              <a:tabLst>
                <a:tab pos="180340" algn="l"/>
              </a:tabLst>
            </a:pPr>
            <a:r>
              <a:rPr lang="es-ES" dirty="0">
                <a:latin typeface="Calibri" panose="020F0502020204030204" pitchFamily="34" charset="0"/>
                <a:ea typeface="Calibri" panose="020F0502020204030204" pitchFamily="34" charset="0"/>
                <a:cs typeface="TimesNewRoman"/>
              </a:rPr>
              <a:t>Si aceptamos como σ el valor calculado de la cuasi-desviación estándar muestral S. </a:t>
            </a:r>
          </a:p>
          <a:p>
            <a:pPr marR="0" lvl="0" algn="just">
              <a:lnSpc>
                <a:spcPct val="150000"/>
              </a:lnSpc>
              <a:spcBef>
                <a:spcPts val="0"/>
              </a:spcBef>
              <a:spcAft>
                <a:spcPts val="0"/>
              </a:spcAft>
              <a:tabLst>
                <a:tab pos="180340" algn="l"/>
              </a:tabLst>
            </a:pPr>
            <a:r>
              <a:rPr lang="es-ES" dirty="0">
                <a:latin typeface="Calibri" panose="020F0502020204030204" pitchFamily="34" charset="0"/>
                <a:ea typeface="Calibri" panose="020F0502020204030204" pitchFamily="34" charset="0"/>
                <a:cs typeface="TimesNewRoman"/>
              </a:rPr>
              <a:t>¿</a:t>
            </a:r>
            <a:r>
              <a:rPr lang="es-ES" b="1" dirty="0">
                <a:latin typeface="Calibri" panose="020F0502020204030204" pitchFamily="34" charset="0"/>
                <a:ea typeface="Calibri" panose="020F0502020204030204" pitchFamily="34" charset="0"/>
                <a:cs typeface="TimesNewRoman"/>
              </a:rPr>
              <a:t>Cuál sería el tamaño mínimo de la muestra que habría de ser considerada para un nivel de confianza del 95% y para el nivel medio de azufre tenga un error de muestreo de 0,1</a:t>
            </a:r>
            <a:r>
              <a:rPr lang="es-ES" dirty="0">
                <a:latin typeface="Calibri" panose="020F0502020204030204" pitchFamily="34" charset="0"/>
                <a:ea typeface="Calibri" panose="020F0502020204030204" pitchFamily="34" charset="0"/>
                <a:cs typeface="TimesNewRoman"/>
              </a:rPr>
              <a:t>?</a:t>
            </a:r>
            <a:endParaRPr lang="en-US" dirty="0">
              <a:latin typeface="Georgia" panose="02040502050405020303" pitchFamily="18" charset="0"/>
              <a:ea typeface="Calibri" panose="020F0502020204030204" pitchFamily="34" charset="0"/>
              <a:cs typeface="TimesNewRoman"/>
            </a:endParaRPr>
          </a:p>
        </p:txBody>
      </p:sp>
      <p:pic>
        <p:nvPicPr>
          <p:cNvPr id="3" name="Imagen 2">
            <a:extLst>
              <a:ext uri="{FF2B5EF4-FFF2-40B4-BE49-F238E27FC236}">
                <a16:creationId xmlns:a16="http://schemas.microsoft.com/office/drawing/2014/main" id="{2BD128C2-1A41-4A79-A85E-6220E8BF9E43}"/>
              </a:ext>
            </a:extLst>
          </p:cNvPr>
          <p:cNvPicPr>
            <a:picLocks noChangeAspect="1"/>
          </p:cNvPicPr>
          <p:nvPr/>
        </p:nvPicPr>
        <p:blipFill>
          <a:blip r:embed="rId2"/>
          <a:stretch>
            <a:fillRect/>
          </a:stretch>
        </p:blipFill>
        <p:spPr>
          <a:xfrm>
            <a:off x="8955376" y="717861"/>
            <a:ext cx="3000375" cy="2686050"/>
          </a:xfrm>
          <a:prstGeom prst="rect">
            <a:avLst/>
          </a:prstGeom>
        </p:spPr>
      </p:pic>
    </p:spTree>
    <p:extLst>
      <p:ext uri="{BB962C8B-B14F-4D97-AF65-F5344CB8AC3E}">
        <p14:creationId xmlns:p14="http://schemas.microsoft.com/office/powerpoint/2010/main" val="1705516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157" y="948809"/>
            <a:ext cx="8940909" cy="369332"/>
          </a:xfrm>
          <a:prstGeom prst="rect">
            <a:avLst/>
          </a:prstGeom>
        </p:spPr>
        <p:txBody>
          <a:bodyPr wrap="none">
            <a:spAutoFit/>
          </a:bodyPr>
          <a:lstStyle/>
          <a:p>
            <a:r>
              <a:rPr lang="es-CR" b="1" spc="-15" dirty="0">
                <a:latin typeface="Arial" panose="020B0604020202020204" pitchFamily="34" charset="0"/>
                <a:ea typeface="Times New Roman" panose="02020603050405020304" pitchFamily="18" charset="0"/>
                <a:cs typeface="Times New Roman" panose="02020603050405020304" pitchFamily="18" charset="0"/>
              </a:rPr>
              <a:t>Cálculo del tamaño de la muestra: Estimación de una proporción poblacional (P)</a:t>
            </a:r>
            <a:endParaRPr lang="es-CR" dirty="0"/>
          </a:p>
        </p:txBody>
      </p:sp>
      <p:pic>
        <p:nvPicPr>
          <p:cNvPr id="6" name="Picture 5"/>
          <p:cNvPicPr>
            <a:picLocks noChangeAspect="1"/>
          </p:cNvPicPr>
          <p:nvPr/>
        </p:nvPicPr>
        <p:blipFill>
          <a:blip r:embed="rId2"/>
          <a:stretch>
            <a:fillRect/>
          </a:stretch>
        </p:blipFill>
        <p:spPr>
          <a:xfrm>
            <a:off x="3058583" y="1800224"/>
            <a:ext cx="1764217" cy="966695"/>
          </a:xfrm>
          <a:prstGeom prst="rect">
            <a:avLst/>
          </a:prstGeom>
        </p:spPr>
      </p:pic>
      <p:pic>
        <p:nvPicPr>
          <p:cNvPr id="7" name="Picture 6"/>
          <p:cNvPicPr>
            <a:picLocks noChangeAspect="1"/>
          </p:cNvPicPr>
          <p:nvPr/>
        </p:nvPicPr>
        <p:blipFill>
          <a:blip r:embed="rId3"/>
          <a:stretch>
            <a:fillRect/>
          </a:stretch>
        </p:blipFill>
        <p:spPr>
          <a:xfrm>
            <a:off x="1078141" y="3163001"/>
            <a:ext cx="7811859" cy="2273689"/>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5934074" y="1914520"/>
                <a:ext cx="1857376" cy="652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rPr>
                        <m:t>𝑛</m:t>
                      </m:r>
                      <m:r>
                        <a:rPr lang="es-CR" b="0" i="1" smtClean="0">
                          <a:latin typeface="Cambria Math" panose="02040503050406030204" pitchFamily="18" charset="0"/>
                        </a:rPr>
                        <m:t>=</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1+</m:t>
                          </m:r>
                          <m:f>
                            <m:fPr>
                              <m:ctrlPr>
                                <a:rPr lang="es-CR" b="0" i="1" smtClean="0">
                                  <a:latin typeface="Cambria Math" panose="02040503050406030204" pitchFamily="18" charset="0"/>
                                </a:rPr>
                              </m:ctrlPr>
                            </m:fPr>
                            <m:num>
                              <m:sSub>
                                <m:sSubPr>
                                  <m:ctrlPr>
                                    <a:rPr lang="es-CR" b="0" i="1" smtClean="0">
                                      <a:latin typeface="Cambria Math" panose="02040503050406030204" pitchFamily="18" charset="0"/>
                                    </a:rPr>
                                  </m:ctrlPr>
                                </m:sSubPr>
                                <m:e>
                                  <m:r>
                                    <a:rPr lang="es-CR" b="0" i="1" smtClean="0">
                                      <a:latin typeface="Cambria Math" panose="02040503050406030204" pitchFamily="18" charset="0"/>
                                    </a:rPr>
                                    <m:t>𝑛</m:t>
                                  </m:r>
                                </m:e>
                                <m:sub>
                                  <m:r>
                                    <a:rPr lang="es-CR" b="0" i="1" smtClean="0">
                                      <a:latin typeface="Cambria Math" panose="02040503050406030204" pitchFamily="18" charset="0"/>
                                    </a:rPr>
                                    <m:t>0</m:t>
                                  </m:r>
                                </m:sub>
                              </m:sSub>
                            </m:num>
                            <m:den>
                              <m:r>
                                <a:rPr lang="es-CR" b="0" i="1" smtClean="0">
                                  <a:latin typeface="Cambria Math" panose="02040503050406030204" pitchFamily="18" charset="0"/>
                                </a:rPr>
                                <m:t>𝑁</m:t>
                              </m:r>
                            </m:den>
                          </m:f>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5934074" y="1914520"/>
                <a:ext cx="1857376" cy="652102"/>
              </a:xfrm>
              <a:prstGeom prst="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67327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99800" y="995361"/>
            <a:ext cx="8415662" cy="1514475"/>
          </a:xfrm>
          <a:prstGeom prst="rect">
            <a:avLst/>
          </a:prstGeom>
        </p:spPr>
      </p:pic>
      <p:pic>
        <p:nvPicPr>
          <p:cNvPr id="4" name="Picture 3"/>
          <p:cNvPicPr>
            <a:picLocks noChangeAspect="1"/>
          </p:cNvPicPr>
          <p:nvPr/>
        </p:nvPicPr>
        <p:blipFill>
          <a:blip r:embed="rId3"/>
          <a:stretch>
            <a:fillRect/>
          </a:stretch>
        </p:blipFill>
        <p:spPr>
          <a:xfrm>
            <a:off x="9539288" y="995361"/>
            <a:ext cx="2128838" cy="1669832"/>
          </a:xfrm>
          <a:prstGeom prst="rect">
            <a:avLst/>
          </a:prstGeom>
        </p:spPr>
      </p:pic>
    </p:spTree>
    <p:extLst>
      <p:ext uri="{BB962C8B-B14F-4D97-AF65-F5344CB8AC3E}">
        <p14:creationId xmlns:p14="http://schemas.microsoft.com/office/powerpoint/2010/main" val="2305769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57226" y="576263"/>
            <a:ext cx="7466644" cy="1747838"/>
          </a:xfrm>
          <a:prstGeom prst="rect">
            <a:avLst/>
          </a:prstGeom>
        </p:spPr>
      </p:pic>
      <p:pic>
        <p:nvPicPr>
          <p:cNvPr id="4" name="Picture 3"/>
          <p:cNvPicPr>
            <a:picLocks noChangeAspect="1"/>
          </p:cNvPicPr>
          <p:nvPr/>
        </p:nvPicPr>
        <p:blipFill>
          <a:blip r:embed="rId3"/>
          <a:stretch>
            <a:fillRect/>
          </a:stretch>
        </p:blipFill>
        <p:spPr>
          <a:xfrm>
            <a:off x="8439150" y="628651"/>
            <a:ext cx="3200400" cy="1695450"/>
          </a:xfrm>
          <a:prstGeom prst="rect">
            <a:avLst/>
          </a:prstGeom>
        </p:spPr>
      </p:pic>
    </p:spTree>
    <p:extLst>
      <p:ext uri="{BB962C8B-B14F-4D97-AF65-F5344CB8AC3E}">
        <p14:creationId xmlns:p14="http://schemas.microsoft.com/office/powerpoint/2010/main" val="1462763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745" y="1345905"/>
            <a:ext cx="7171055" cy="3970318"/>
          </a:xfrm>
          <a:prstGeom prst="rect">
            <a:avLst/>
          </a:prstGeom>
        </p:spPr>
        <p:txBody>
          <a:bodyPr wrap="square">
            <a:spAutoFit/>
          </a:bodyPr>
          <a:lstStyle/>
          <a:p>
            <a:pPr marL="285750" indent="-285750">
              <a:buFont typeface="Wingdings" panose="05000000000000000000" pitchFamily="2" charset="2"/>
              <a:buChar char="q"/>
            </a:pPr>
            <a:r>
              <a:rPr lang="es-CR" dirty="0"/>
              <a:t>En estadística, se llama </a:t>
            </a:r>
            <a:r>
              <a:rPr lang="es-CR" b="1" dirty="0"/>
              <a:t>intervalo de confianza</a:t>
            </a:r>
            <a:r>
              <a:rPr lang="es-CR" dirty="0"/>
              <a:t> a un par o varios pares de números entre los cuales se estima que estará cierto valor desconocido con una determinada probabilidad de acierto. </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Formalmente, estos números determinan un intervalo, que se calcula a partir de datos de una muestra, y el valor desconocido es un parámetro poblacional. </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La probabilidad de éxito en la estimación se representa con </a:t>
            </a:r>
            <a:r>
              <a:rPr lang="es-CR" b="1" i="1" dirty="0"/>
              <a:t>1 - α</a:t>
            </a:r>
            <a:r>
              <a:rPr lang="es-CR" b="1" dirty="0"/>
              <a:t> </a:t>
            </a:r>
            <a:r>
              <a:rPr lang="es-CR" dirty="0"/>
              <a:t>y se denomina </a:t>
            </a:r>
            <a:r>
              <a:rPr lang="es-CR" i="1" dirty="0"/>
              <a:t>nivel de confianza</a:t>
            </a:r>
            <a:r>
              <a:rPr lang="es-CR" dirty="0"/>
              <a:t>. </a:t>
            </a:r>
          </a:p>
          <a:p>
            <a:pPr marL="285750" indent="-285750">
              <a:buFont typeface="Wingdings" panose="05000000000000000000" pitchFamily="2" charset="2"/>
              <a:buChar char="q"/>
            </a:pPr>
            <a:endParaRPr lang="es-CR" dirty="0"/>
          </a:p>
          <a:p>
            <a:pPr marL="285750" indent="-285750">
              <a:buFont typeface="Wingdings" panose="05000000000000000000" pitchFamily="2" charset="2"/>
              <a:buChar char="q"/>
            </a:pPr>
            <a:r>
              <a:rPr lang="es-CR" dirty="0"/>
              <a:t>En estas circunstancias, </a:t>
            </a:r>
            <a:r>
              <a:rPr lang="es-CR" b="1" i="1" dirty="0"/>
              <a:t>α</a:t>
            </a:r>
            <a:r>
              <a:rPr lang="es-CR" dirty="0"/>
              <a:t> es el llamado error aleatorio o </a:t>
            </a:r>
            <a:r>
              <a:rPr lang="es-CR" i="1" dirty="0"/>
              <a:t>nivel de significación</a:t>
            </a:r>
            <a:r>
              <a:rPr lang="es-CR" dirty="0"/>
              <a:t>, esto es, una medida de las posibilidades de fallar en la estimación mediante tal intervalo.</a:t>
            </a:r>
          </a:p>
        </p:txBody>
      </p:sp>
      <p:pic>
        <p:nvPicPr>
          <p:cNvPr id="3" name="Picture 2"/>
          <p:cNvPicPr>
            <a:picLocks noChangeAspect="1"/>
          </p:cNvPicPr>
          <p:nvPr/>
        </p:nvPicPr>
        <p:blipFill>
          <a:blip r:embed="rId2"/>
          <a:stretch>
            <a:fillRect/>
          </a:stretch>
        </p:blipFill>
        <p:spPr>
          <a:xfrm>
            <a:off x="8451463" y="1345905"/>
            <a:ext cx="3632679" cy="2235495"/>
          </a:xfrm>
          <a:prstGeom prst="rect">
            <a:avLst/>
          </a:prstGeom>
        </p:spPr>
      </p:pic>
      <p:sp>
        <p:nvSpPr>
          <p:cNvPr id="4" name="Rectangle 3"/>
          <p:cNvSpPr/>
          <p:nvPr/>
        </p:nvSpPr>
        <p:spPr>
          <a:xfrm>
            <a:off x="880745" y="470385"/>
            <a:ext cx="10710122" cy="400110"/>
          </a:xfrm>
          <a:prstGeom prst="rect">
            <a:avLst/>
          </a:prstGeom>
        </p:spPr>
        <p:txBody>
          <a:bodyPr wrap="square">
            <a:spAutoFit/>
          </a:bodyPr>
          <a:lstStyle/>
          <a:p>
            <a:pPr algn="ctr">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Estimación puntual y estimación por intervalos para </a:t>
            </a:r>
            <a:r>
              <a:rPr lang="es-ES_tradnl" sz="2000" b="1" spc="-15" dirty="0">
                <a:latin typeface="Calibri" panose="020F0502020204030204" pitchFamily="34" charset="0"/>
                <a:ea typeface="Times New Roman" panose="02020603050405020304" pitchFamily="18" charset="0"/>
                <a:cs typeface="Times New Roman" panose="02020603050405020304" pitchFamily="18" charset="0"/>
                <a:sym typeface="Symbol" panose="05050102010706020507" pitchFamily="18" charset="2"/>
              </a:rPr>
              <a:t></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451463" y="3750734"/>
            <a:ext cx="3126215" cy="1921934"/>
          </a:xfrm>
          <a:prstGeom prst="rect">
            <a:avLst/>
          </a:prstGeom>
        </p:spPr>
      </p:pic>
    </p:spTree>
    <p:extLst>
      <p:ext uri="{BB962C8B-B14F-4D97-AF65-F5344CB8AC3E}">
        <p14:creationId xmlns:p14="http://schemas.microsoft.com/office/powerpoint/2010/main" val="416021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4089" y="723543"/>
            <a:ext cx="6096000" cy="400110"/>
          </a:xfrm>
          <a:prstGeom prst="rect">
            <a:avLst/>
          </a:prstGeom>
        </p:spPr>
        <p:txBody>
          <a:bodyPr>
            <a:spAutoFit/>
          </a:bodyPr>
          <a:lstStyle/>
          <a:p>
            <a:pPr algn="just">
              <a:spcAft>
                <a:spcPts val="0"/>
              </a:spcAft>
              <a:tabLst>
                <a:tab pos="540385"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Introducción</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Rectangle 1"/>
          <p:cNvSpPr/>
          <p:nvPr/>
        </p:nvSpPr>
        <p:spPr>
          <a:xfrm>
            <a:off x="824089" y="1247686"/>
            <a:ext cx="6357761" cy="1754326"/>
          </a:xfrm>
          <a:prstGeom prst="rect">
            <a:avLst/>
          </a:prstGeom>
        </p:spPr>
        <p:txBody>
          <a:bodyPr wrap="square">
            <a:spAutoFit/>
          </a:bodyPr>
          <a:lstStyle/>
          <a:p>
            <a:pPr algn="just">
              <a:lnSpc>
                <a:spcPct val="150000"/>
              </a:lnSpc>
            </a:pPr>
            <a:r>
              <a:rPr lang="es-CR" dirty="0"/>
              <a:t>En inferencia estadística se llama </a:t>
            </a:r>
            <a:r>
              <a:rPr lang="es-CR" b="1" dirty="0"/>
              <a:t>estimación</a:t>
            </a:r>
            <a:r>
              <a:rPr lang="es-CR" dirty="0"/>
              <a:t> al conjunto de técnicas que permiten dar un valor aproximado de un parámetro de una población a partir de los datos proporcionados por una muestra.</a:t>
            </a:r>
          </a:p>
        </p:txBody>
      </p:sp>
      <p:pic>
        <p:nvPicPr>
          <p:cNvPr id="5" name="Picture 4"/>
          <p:cNvPicPr>
            <a:picLocks noChangeAspect="1"/>
          </p:cNvPicPr>
          <p:nvPr/>
        </p:nvPicPr>
        <p:blipFill>
          <a:blip r:embed="rId2"/>
          <a:stretch>
            <a:fillRect/>
          </a:stretch>
        </p:blipFill>
        <p:spPr>
          <a:xfrm>
            <a:off x="8550979" y="376287"/>
            <a:ext cx="2724150" cy="2247900"/>
          </a:xfrm>
          <a:prstGeom prst="rect">
            <a:avLst/>
          </a:prstGeom>
        </p:spPr>
      </p:pic>
      <p:pic>
        <p:nvPicPr>
          <p:cNvPr id="6" name="Picture 5"/>
          <p:cNvPicPr>
            <a:picLocks noChangeAspect="1"/>
          </p:cNvPicPr>
          <p:nvPr/>
        </p:nvPicPr>
        <p:blipFill>
          <a:blip r:embed="rId3"/>
          <a:stretch>
            <a:fillRect/>
          </a:stretch>
        </p:blipFill>
        <p:spPr>
          <a:xfrm>
            <a:off x="2212268" y="2899996"/>
            <a:ext cx="7258050" cy="3771900"/>
          </a:xfrm>
          <a:prstGeom prst="rect">
            <a:avLst/>
          </a:prstGeom>
        </p:spPr>
      </p:pic>
    </p:spTree>
    <p:extLst>
      <p:ext uri="{BB962C8B-B14F-4D97-AF65-F5344CB8AC3E}">
        <p14:creationId xmlns:p14="http://schemas.microsoft.com/office/powerpoint/2010/main" val="504390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17345" y="1581239"/>
            <a:ext cx="2869987" cy="961518"/>
          </a:xfrm>
          <a:prstGeom prst="rect">
            <a:avLst/>
          </a:prstGeom>
        </p:spPr>
      </p:pic>
      <p:pic>
        <p:nvPicPr>
          <p:cNvPr id="4" name="Picture 3"/>
          <p:cNvPicPr>
            <a:picLocks noChangeAspect="1"/>
          </p:cNvPicPr>
          <p:nvPr/>
        </p:nvPicPr>
        <p:blipFill>
          <a:blip r:embed="rId3"/>
          <a:stretch>
            <a:fillRect/>
          </a:stretch>
        </p:blipFill>
        <p:spPr>
          <a:xfrm>
            <a:off x="5794569" y="1581239"/>
            <a:ext cx="2387600" cy="925039"/>
          </a:xfrm>
          <a:prstGeom prst="rect">
            <a:avLst/>
          </a:prstGeom>
        </p:spPr>
      </p:pic>
      <p:pic>
        <p:nvPicPr>
          <p:cNvPr id="5" name="Picture 4"/>
          <p:cNvPicPr>
            <a:picLocks noChangeAspect="1"/>
          </p:cNvPicPr>
          <p:nvPr/>
        </p:nvPicPr>
        <p:blipFill>
          <a:blip r:embed="rId4"/>
          <a:stretch>
            <a:fillRect/>
          </a:stretch>
        </p:blipFill>
        <p:spPr>
          <a:xfrm>
            <a:off x="1617346" y="3435847"/>
            <a:ext cx="2869987" cy="1286307"/>
          </a:xfrm>
          <a:prstGeom prst="rect">
            <a:avLst/>
          </a:prstGeom>
        </p:spPr>
      </p:pic>
      <p:pic>
        <p:nvPicPr>
          <p:cNvPr id="6" name="Picture 5"/>
          <p:cNvPicPr>
            <a:picLocks noChangeAspect="1"/>
          </p:cNvPicPr>
          <p:nvPr/>
        </p:nvPicPr>
        <p:blipFill>
          <a:blip r:embed="rId5"/>
          <a:stretch>
            <a:fillRect/>
          </a:stretch>
        </p:blipFill>
        <p:spPr>
          <a:xfrm>
            <a:off x="5794569" y="3435847"/>
            <a:ext cx="2866831" cy="1412336"/>
          </a:xfrm>
          <a:prstGeom prst="rect">
            <a:avLst/>
          </a:prstGeom>
        </p:spPr>
      </p:pic>
      <p:sp>
        <p:nvSpPr>
          <p:cNvPr id="11" name="TextBox 10"/>
          <p:cNvSpPr txBox="1"/>
          <p:nvPr/>
        </p:nvSpPr>
        <p:spPr>
          <a:xfrm>
            <a:off x="1532467" y="721752"/>
            <a:ext cx="7128933" cy="369332"/>
          </a:xfrm>
          <a:prstGeom prst="rect">
            <a:avLst/>
          </a:prstGeom>
          <a:noFill/>
        </p:spPr>
        <p:txBody>
          <a:bodyPr wrap="square" rtlCol="0">
            <a:spAutoFit/>
          </a:bodyPr>
          <a:lstStyle/>
          <a:p>
            <a:r>
              <a:rPr lang="es-CR" b="1" dirty="0"/>
              <a:t>Cálculo del intervalo de confianza</a:t>
            </a:r>
          </a:p>
        </p:txBody>
      </p:sp>
    </p:spTree>
    <p:extLst>
      <p:ext uri="{BB962C8B-B14F-4D97-AF65-F5344CB8AC3E}">
        <p14:creationId xmlns:p14="http://schemas.microsoft.com/office/powerpoint/2010/main" val="2704786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81050" y="685800"/>
            <a:ext cx="7991475" cy="1797673"/>
          </a:xfrm>
          <a:prstGeom prst="rect">
            <a:avLst/>
          </a:prstGeom>
        </p:spPr>
      </p:pic>
      <p:pic>
        <p:nvPicPr>
          <p:cNvPr id="4" name="Picture 3"/>
          <p:cNvPicPr>
            <a:picLocks noChangeAspect="1"/>
          </p:cNvPicPr>
          <p:nvPr/>
        </p:nvPicPr>
        <p:blipFill>
          <a:blip r:embed="rId3"/>
          <a:stretch>
            <a:fillRect/>
          </a:stretch>
        </p:blipFill>
        <p:spPr>
          <a:xfrm>
            <a:off x="9077325" y="685800"/>
            <a:ext cx="2762250" cy="1905000"/>
          </a:xfrm>
          <a:prstGeom prst="rect">
            <a:avLst/>
          </a:prstGeom>
        </p:spPr>
      </p:pic>
      <p:pic>
        <p:nvPicPr>
          <p:cNvPr id="5" name="Picture 4"/>
          <p:cNvPicPr>
            <a:picLocks noChangeAspect="1"/>
          </p:cNvPicPr>
          <p:nvPr/>
        </p:nvPicPr>
        <p:blipFill>
          <a:blip r:embed="rId4"/>
          <a:stretch>
            <a:fillRect/>
          </a:stretch>
        </p:blipFill>
        <p:spPr>
          <a:xfrm>
            <a:off x="9201150" y="3109912"/>
            <a:ext cx="2514600" cy="1838325"/>
          </a:xfrm>
          <a:prstGeom prst="rect">
            <a:avLst/>
          </a:prstGeom>
        </p:spPr>
      </p:pic>
    </p:spTree>
    <p:extLst>
      <p:ext uri="{BB962C8B-B14F-4D97-AF65-F5344CB8AC3E}">
        <p14:creationId xmlns:p14="http://schemas.microsoft.com/office/powerpoint/2010/main" val="1264010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2800" y="675185"/>
            <a:ext cx="9779000" cy="369332"/>
          </a:xfrm>
          <a:prstGeom prst="rect">
            <a:avLst/>
          </a:prstGeom>
        </p:spPr>
        <p:txBody>
          <a:bodyPr wrap="square">
            <a:spAutoFit/>
          </a:bodyPr>
          <a:lstStyle/>
          <a:p>
            <a:pPr algn="just">
              <a:spcAft>
                <a:spcPts val="0"/>
              </a:spcAft>
              <a:tabLst>
                <a:tab pos="548640" algn="l"/>
              </a:tabLst>
            </a:pPr>
            <a:r>
              <a:rPr lang="es-ES_tradnl" b="1" spc="-15" dirty="0">
                <a:latin typeface="Calibri" panose="020F0502020204030204" pitchFamily="34" charset="0"/>
                <a:ea typeface="Times New Roman" panose="02020603050405020304" pitchFamily="18" charset="0"/>
                <a:cs typeface="Times New Roman" panose="02020603050405020304" pitchFamily="18" charset="0"/>
              </a:rPr>
              <a:t>Estimaciones con muestras pequeñas. </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6" name="Rectangle 5"/>
          <p:cNvSpPr/>
          <p:nvPr/>
        </p:nvSpPr>
        <p:spPr>
          <a:xfrm>
            <a:off x="812798" y="1234069"/>
            <a:ext cx="10388601" cy="923330"/>
          </a:xfrm>
          <a:prstGeom prst="rect">
            <a:avLst/>
          </a:prstGeom>
        </p:spPr>
        <p:txBody>
          <a:bodyPr wrap="square">
            <a:spAutoFit/>
          </a:bodyPr>
          <a:lstStyle/>
          <a:p>
            <a:pPr algn="just"/>
            <a:r>
              <a:rPr lang="es-CR" dirty="0"/>
              <a:t>Cuando tratamos con muestras pequeñas, no podemos invocar el teorema del límite central. Por lo tanto, no podemos utilizar la fórmula para los intervalos de confianza </a:t>
            </a:r>
            <a:r>
              <a:rPr lang="es-CR" i="1" dirty="0"/>
              <a:t>a menos que</a:t>
            </a:r>
            <a:r>
              <a:rPr lang="es-CR" dirty="0"/>
              <a:t> sean muestras desde una variable aleatoria normalmente distribuida. </a:t>
            </a:r>
          </a:p>
        </p:txBody>
      </p:sp>
      <p:sp>
        <p:nvSpPr>
          <p:cNvPr id="7" name="Rectangle 6"/>
          <p:cNvSpPr/>
          <p:nvPr/>
        </p:nvSpPr>
        <p:spPr>
          <a:xfrm>
            <a:off x="812800" y="2346951"/>
            <a:ext cx="9880600" cy="369332"/>
          </a:xfrm>
          <a:prstGeom prst="rect">
            <a:avLst/>
          </a:prstGeom>
        </p:spPr>
        <p:txBody>
          <a:bodyPr wrap="square">
            <a:spAutoFit/>
          </a:bodyPr>
          <a:lstStyle/>
          <a:p>
            <a:r>
              <a:rPr lang="es-ES_tradnl" b="1" spc="-15" dirty="0">
                <a:latin typeface="Calibri" panose="020F0502020204030204" pitchFamily="34" charset="0"/>
                <a:ea typeface="Times New Roman" panose="02020603050405020304" pitchFamily="18" charset="0"/>
                <a:cs typeface="Times New Roman" panose="02020603050405020304" pitchFamily="18" charset="0"/>
              </a:rPr>
              <a:t>Distribución T de Student</a:t>
            </a:r>
            <a:endParaRPr lang="es-CR" dirty="0"/>
          </a:p>
        </p:txBody>
      </p:sp>
      <p:sp>
        <p:nvSpPr>
          <p:cNvPr id="8" name="Rectangle 7"/>
          <p:cNvSpPr/>
          <p:nvPr/>
        </p:nvSpPr>
        <p:spPr>
          <a:xfrm>
            <a:off x="812799" y="2810743"/>
            <a:ext cx="10176933" cy="646331"/>
          </a:xfrm>
          <a:prstGeom prst="rect">
            <a:avLst/>
          </a:prstGeom>
        </p:spPr>
        <p:txBody>
          <a:bodyPr wrap="square">
            <a:spAutoFit/>
          </a:bodyPr>
          <a:lstStyle/>
          <a:p>
            <a:pPr algn="just"/>
            <a:r>
              <a:rPr lang="es-CR" dirty="0"/>
              <a:t>Es una distribución de probabilidad que surge del problema de estimar la media de una población normalmente distribuida cuando el tamaño de la muestra es pequeño.</a:t>
            </a:r>
          </a:p>
        </p:txBody>
      </p:sp>
      <p:pic>
        <p:nvPicPr>
          <p:cNvPr id="11" name="Picture 10"/>
          <p:cNvPicPr>
            <a:picLocks noChangeAspect="1"/>
          </p:cNvPicPr>
          <p:nvPr/>
        </p:nvPicPr>
        <p:blipFill>
          <a:blip r:embed="rId2"/>
          <a:stretch>
            <a:fillRect/>
          </a:stretch>
        </p:blipFill>
        <p:spPr>
          <a:xfrm>
            <a:off x="812798" y="3709203"/>
            <a:ext cx="6138335" cy="1724134"/>
          </a:xfrm>
          <a:prstGeom prst="rect">
            <a:avLst/>
          </a:prstGeom>
        </p:spPr>
      </p:pic>
      <p:pic>
        <p:nvPicPr>
          <p:cNvPr id="12" name="Picture 11"/>
          <p:cNvPicPr>
            <a:picLocks noChangeAspect="1"/>
          </p:cNvPicPr>
          <p:nvPr/>
        </p:nvPicPr>
        <p:blipFill>
          <a:blip r:embed="rId3"/>
          <a:stretch>
            <a:fillRect/>
          </a:stretch>
        </p:blipFill>
        <p:spPr>
          <a:xfrm>
            <a:off x="8398933" y="3822542"/>
            <a:ext cx="2802466" cy="1900925"/>
          </a:xfrm>
          <a:prstGeom prst="rect">
            <a:avLst/>
          </a:prstGeom>
        </p:spPr>
      </p:pic>
    </p:spTree>
    <p:extLst>
      <p:ext uri="{BB962C8B-B14F-4D97-AF65-F5344CB8AC3E}">
        <p14:creationId xmlns:p14="http://schemas.microsoft.com/office/powerpoint/2010/main" val="2810926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09890" y="2735091"/>
            <a:ext cx="3274296" cy="1769176"/>
          </a:xfrm>
          <a:prstGeom prst="rect">
            <a:avLst/>
          </a:prstGeom>
        </p:spPr>
      </p:pic>
      <p:pic>
        <p:nvPicPr>
          <p:cNvPr id="3" name="Picture 2"/>
          <p:cNvPicPr>
            <a:picLocks noChangeAspect="1"/>
          </p:cNvPicPr>
          <p:nvPr/>
        </p:nvPicPr>
        <p:blipFill>
          <a:blip r:embed="rId3"/>
          <a:stretch>
            <a:fillRect/>
          </a:stretch>
        </p:blipFill>
        <p:spPr>
          <a:xfrm>
            <a:off x="6522200" y="2675824"/>
            <a:ext cx="3186368" cy="1769176"/>
          </a:xfrm>
          <a:prstGeom prst="rect">
            <a:avLst/>
          </a:prstGeom>
        </p:spPr>
      </p:pic>
      <p:sp>
        <p:nvSpPr>
          <p:cNvPr id="7" name="Rectangle 6"/>
          <p:cNvSpPr/>
          <p:nvPr/>
        </p:nvSpPr>
        <p:spPr>
          <a:xfrm>
            <a:off x="891357" y="614987"/>
            <a:ext cx="10047577" cy="1531445"/>
          </a:xfrm>
          <a:prstGeom prst="rect">
            <a:avLst/>
          </a:prstGeom>
        </p:spPr>
        <p:txBody>
          <a:bodyPr wrap="square">
            <a:spAutoFit/>
          </a:bodyPr>
          <a:lstStyle/>
          <a:p>
            <a:pPr algn="just">
              <a:lnSpc>
                <a:spcPct val="150000"/>
              </a:lnSpc>
            </a:pPr>
            <a:r>
              <a:rPr lang="es-CR" sz="1600" dirty="0"/>
              <a:t>La distribución de probabilidad de t se publicó por primera vez en 1908 en un artículo de W. S. </a:t>
            </a:r>
            <a:r>
              <a:rPr lang="es-CR" sz="1600" dirty="0" err="1"/>
              <a:t>Gosset</a:t>
            </a:r>
            <a:r>
              <a:rPr lang="es-CR" sz="1600" dirty="0"/>
              <a:t>. En esa época, </a:t>
            </a:r>
            <a:r>
              <a:rPr lang="es-CR" sz="1600" dirty="0" err="1"/>
              <a:t>Gosset</a:t>
            </a:r>
            <a:r>
              <a:rPr lang="es-CR" sz="1600" dirty="0"/>
              <a:t> era empleado de una cervecería irlandesa que desaprobaba la publicación de investigaciones de sus empleados. Para evadir esta prohibición, publicó su trabajo en secreto bajo el nombre de "</a:t>
            </a:r>
            <a:r>
              <a:rPr lang="es-CR" sz="1600" dirty="0" err="1"/>
              <a:t>Student</a:t>
            </a:r>
            <a:r>
              <a:rPr lang="es-CR" sz="1600" dirty="0"/>
              <a:t>". En consecuencia, la distribución t normalmente se llama distribución t de </a:t>
            </a:r>
            <a:r>
              <a:rPr lang="es-CR" sz="1600" dirty="0" err="1"/>
              <a:t>Student</a:t>
            </a:r>
            <a:r>
              <a:rPr lang="es-CR" sz="1600" dirty="0"/>
              <a:t> , o simplemente distribución t. </a:t>
            </a:r>
            <a:endParaRPr lang="es-CR" sz="1600" dirty="0">
              <a:effectLst/>
            </a:endParaRPr>
          </a:p>
        </p:txBody>
      </p:sp>
    </p:spTree>
    <p:extLst>
      <p:ext uri="{BB962C8B-B14F-4D97-AF65-F5344CB8AC3E}">
        <p14:creationId xmlns:p14="http://schemas.microsoft.com/office/powerpoint/2010/main" val="2815476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19176" y="414635"/>
            <a:ext cx="8086724" cy="1338828"/>
          </a:xfrm>
          <a:prstGeom prst="rect">
            <a:avLst/>
          </a:prstGeom>
        </p:spPr>
        <p:txBody>
          <a:bodyPr wrap="square">
            <a:spAutoFit/>
          </a:bodyPr>
          <a:lstStyle/>
          <a:p>
            <a:pPr marL="0" lvl="1" algn="just">
              <a:lnSpc>
                <a:spcPct val="150000"/>
              </a:lnSpc>
              <a:spcAft>
                <a:spcPts val="0"/>
              </a:spcAft>
              <a:tabLst>
                <a:tab pos="540385" algn="l"/>
              </a:tabLst>
            </a:pPr>
            <a:r>
              <a:rPr lang="es-CR" b="1" dirty="0">
                <a:ea typeface="Times New Roman" panose="02020603050405020304" pitchFamily="18" charset="0"/>
                <a:cs typeface="Times New Roman" panose="02020603050405020304" pitchFamily="18" charset="0"/>
              </a:rPr>
              <a:t>4.7</a:t>
            </a:r>
            <a:r>
              <a:rPr lang="es-CR" dirty="0">
                <a:ea typeface="Times New Roman" panose="02020603050405020304" pitchFamily="18" charset="0"/>
                <a:cs typeface="Times New Roman" panose="02020603050405020304" pitchFamily="18" charset="0"/>
              </a:rPr>
              <a:t> La validación de un método para la determinación de cobre II, mostró una desviación estándar de 0,08%. Los resultados para un análisis de 6 réplicas de una muestra se presentan a continuación:</a:t>
            </a:r>
            <a:endParaRPr lang="en-US" dirty="0">
              <a:effectLst/>
              <a:ea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2"/>
          <a:stretch>
            <a:fillRect/>
          </a:stretch>
        </p:blipFill>
        <p:spPr>
          <a:xfrm>
            <a:off x="2805112" y="1778864"/>
            <a:ext cx="5705475" cy="666750"/>
          </a:xfrm>
          <a:prstGeom prst="rect">
            <a:avLst/>
          </a:prstGeom>
        </p:spPr>
      </p:pic>
      <p:sp>
        <p:nvSpPr>
          <p:cNvPr id="12" name="Rectangle 11"/>
          <p:cNvSpPr/>
          <p:nvPr/>
        </p:nvSpPr>
        <p:spPr>
          <a:xfrm>
            <a:off x="1095375" y="2487751"/>
            <a:ext cx="10096500" cy="507831"/>
          </a:xfrm>
          <a:prstGeom prst="rect">
            <a:avLst/>
          </a:prstGeom>
        </p:spPr>
        <p:txBody>
          <a:bodyPr wrap="square">
            <a:spAutoFit/>
          </a:bodyPr>
          <a:lstStyle/>
          <a:p>
            <a:pPr algn="just">
              <a:lnSpc>
                <a:spcPct val="150000"/>
              </a:lnSpc>
              <a:spcAft>
                <a:spcPts val="0"/>
              </a:spcAft>
            </a:pPr>
            <a:r>
              <a:rPr lang="es-CR" dirty="0">
                <a:ea typeface="Times New Roman" panose="02020603050405020304" pitchFamily="18" charset="0"/>
                <a:cs typeface="Times New Roman" panose="02020603050405020304" pitchFamily="18" charset="0"/>
              </a:rPr>
              <a:t>Calcule e interprete un intervalo de confianza del 90% para la verdadera media del contenido de cobre.</a:t>
            </a:r>
            <a:endParaRPr lang="en-US" dirty="0">
              <a:effectLst/>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3"/>
          <a:stretch>
            <a:fillRect/>
          </a:stretch>
        </p:blipFill>
        <p:spPr>
          <a:xfrm>
            <a:off x="9610725" y="542925"/>
            <a:ext cx="2374871" cy="1662410"/>
          </a:xfrm>
          <a:prstGeom prst="rect">
            <a:avLst/>
          </a:prstGeom>
        </p:spPr>
      </p:pic>
      <p:pic>
        <p:nvPicPr>
          <p:cNvPr id="15" name="Picture 14"/>
          <p:cNvPicPr>
            <a:picLocks noChangeAspect="1"/>
          </p:cNvPicPr>
          <p:nvPr/>
        </p:nvPicPr>
        <p:blipFill>
          <a:blip r:embed="rId4"/>
          <a:stretch>
            <a:fillRect/>
          </a:stretch>
        </p:blipFill>
        <p:spPr>
          <a:xfrm>
            <a:off x="9377362" y="3867150"/>
            <a:ext cx="2447925" cy="1866900"/>
          </a:xfrm>
          <a:prstGeom prst="rect">
            <a:avLst/>
          </a:prstGeom>
        </p:spPr>
      </p:pic>
    </p:spTree>
    <p:extLst>
      <p:ext uri="{BB962C8B-B14F-4D97-AF65-F5344CB8AC3E}">
        <p14:creationId xmlns:p14="http://schemas.microsoft.com/office/powerpoint/2010/main" val="22570072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47725" y="590550"/>
            <a:ext cx="8486775" cy="2010026"/>
          </a:xfrm>
          <a:prstGeom prst="rect">
            <a:avLst/>
          </a:prstGeom>
        </p:spPr>
      </p:pic>
      <p:pic>
        <p:nvPicPr>
          <p:cNvPr id="4" name="Picture 3"/>
          <p:cNvPicPr>
            <a:picLocks noChangeAspect="1"/>
          </p:cNvPicPr>
          <p:nvPr/>
        </p:nvPicPr>
        <p:blipFill>
          <a:blip r:embed="rId3"/>
          <a:stretch>
            <a:fillRect/>
          </a:stretch>
        </p:blipFill>
        <p:spPr>
          <a:xfrm>
            <a:off x="9748838" y="590550"/>
            <a:ext cx="1887736" cy="1438275"/>
          </a:xfrm>
          <a:prstGeom prst="rect">
            <a:avLst/>
          </a:prstGeom>
        </p:spPr>
      </p:pic>
    </p:spTree>
    <p:extLst>
      <p:ext uri="{BB962C8B-B14F-4D97-AF65-F5344CB8AC3E}">
        <p14:creationId xmlns:p14="http://schemas.microsoft.com/office/powerpoint/2010/main" val="753001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8879" y="424920"/>
            <a:ext cx="8486775" cy="1724025"/>
          </a:xfrm>
          <a:prstGeom prst="rect">
            <a:avLst/>
          </a:prstGeom>
        </p:spPr>
      </p:pic>
      <p:pic>
        <p:nvPicPr>
          <p:cNvPr id="4" name="Picture 3"/>
          <p:cNvPicPr>
            <a:picLocks noChangeAspect="1"/>
          </p:cNvPicPr>
          <p:nvPr/>
        </p:nvPicPr>
        <p:blipFill>
          <a:blip r:embed="rId3"/>
          <a:stretch>
            <a:fillRect/>
          </a:stretch>
        </p:blipFill>
        <p:spPr>
          <a:xfrm>
            <a:off x="9778263" y="424920"/>
            <a:ext cx="1776091" cy="1391180"/>
          </a:xfrm>
          <a:prstGeom prst="rect">
            <a:avLst/>
          </a:prstGeom>
        </p:spPr>
      </p:pic>
    </p:spTree>
    <p:extLst>
      <p:ext uri="{BB962C8B-B14F-4D97-AF65-F5344CB8AC3E}">
        <p14:creationId xmlns:p14="http://schemas.microsoft.com/office/powerpoint/2010/main" val="1593259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DEE292-FAFE-4390-B1D5-63B9DC25F92A}"/>
              </a:ext>
            </a:extLst>
          </p:cNvPr>
          <p:cNvPicPr>
            <a:picLocks noChangeAspect="1"/>
          </p:cNvPicPr>
          <p:nvPr/>
        </p:nvPicPr>
        <p:blipFill>
          <a:blip r:embed="rId2"/>
          <a:stretch>
            <a:fillRect/>
          </a:stretch>
        </p:blipFill>
        <p:spPr>
          <a:xfrm>
            <a:off x="659534" y="610610"/>
            <a:ext cx="10487422" cy="5636780"/>
          </a:xfrm>
          <a:prstGeom prst="rect">
            <a:avLst/>
          </a:prstGeom>
        </p:spPr>
      </p:pic>
    </p:spTree>
    <p:extLst>
      <p:ext uri="{BB962C8B-B14F-4D97-AF65-F5344CB8AC3E}">
        <p14:creationId xmlns:p14="http://schemas.microsoft.com/office/powerpoint/2010/main" val="767479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A4017B2-52E7-48FB-8917-1510B3BECCA2}"/>
              </a:ext>
            </a:extLst>
          </p:cNvPr>
          <p:cNvPicPr>
            <a:picLocks noChangeAspect="1"/>
          </p:cNvPicPr>
          <p:nvPr/>
        </p:nvPicPr>
        <p:blipFill>
          <a:blip r:embed="rId2"/>
          <a:stretch>
            <a:fillRect/>
          </a:stretch>
        </p:blipFill>
        <p:spPr>
          <a:xfrm>
            <a:off x="599642" y="515793"/>
            <a:ext cx="10243849" cy="3875167"/>
          </a:xfrm>
          <a:prstGeom prst="rect">
            <a:avLst/>
          </a:prstGeom>
        </p:spPr>
      </p:pic>
    </p:spTree>
    <p:extLst>
      <p:ext uri="{BB962C8B-B14F-4D97-AF65-F5344CB8AC3E}">
        <p14:creationId xmlns:p14="http://schemas.microsoft.com/office/powerpoint/2010/main" val="3040022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5362" y="794645"/>
            <a:ext cx="2977097" cy="369332"/>
          </a:xfrm>
          <a:prstGeom prst="rect">
            <a:avLst/>
          </a:prstGeom>
        </p:spPr>
        <p:txBody>
          <a:bodyPr wrap="none">
            <a:spAutoFit/>
          </a:bodyPr>
          <a:lstStyle/>
          <a:p>
            <a:pPr algn="just">
              <a:spcAft>
                <a:spcPts val="0"/>
              </a:spcAft>
              <a:tabLst>
                <a:tab pos="548640" algn="l"/>
              </a:tabLst>
            </a:pPr>
            <a:r>
              <a:rPr lang="es-ES_tradnl" b="1" spc="-15" dirty="0">
                <a:latin typeface="Calibri" panose="020F0502020204030204" pitchFamily="34" charset="0"/>
                <a:ea typeface="Times New Roman" panose="02020603050405020304" pitchFamily="18" charset="0"/>
                <a:cs typeface="Times New Roman" panose="02020603050405020304" pitchFamily="18" charset="0"/>
              </a:rPr>
              <a:t>Estimaciones de proporciones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74154" y="1529260"/>
            <a:ext cx="4638675" cy="4591050"/>
          </a:xfrm>
          <a:prstGeom prst="rect">
            <a:avLst/>
          </a:prstGeom>
        </p:spPr>
      </p:pic>
      <p:pic>
        <p:nvPicPr>
          <p:cNvPr id="6" name="Picture 5"/>
          <p:cNvPicPr>
            <a:picLocks noChangeAspect="1"/>
          </p:cNvPicPr>
          <p:nvPr/>
        </p:nvPicPr>
        <p:blipFill>
          <a:blip r:embed="rId3"/>
          <a:stretch>
            <a:fillRect/>
          </a:stretch>
        </p:blipFill>
        <p:spPr>
          <a:xfrm>
            <a:off x="6271644" y="1539425"/>
            <a:ext cx="4752975" cy="4543425"/>
          </a:xfrm>
          <a:prstGeom prst="rect">
            <a:avLst/>
          </a:prstGeom>
        </p:spPr>
      </p:pic>
      <p:sp>
        <p:nvSpPr>
          <p:cNvPr id="7" name="TextBox 6"/>
          <p:cNvSpPr txBox="1"/>
          <p:nvPr/>
        </p:nvSpPr>
        <p:spPr>
          <a:xfrm>
            <a:off x="774154" y="6300927"/>
            <a:ext cx="1104182" cy="369332"/>
          </a:xfrm>
          <a:prstGeom prst="rect">
            <a:avLst/>
          </a:prstGeom>
          <a:solidFill>
            <a:schemeClr val="tx2">
              <a:lumMod val="40000"/>
              <a:lumOff val="60000"/>
            </a:schemeClr>
          </a:solidFill>
        </p:spPr>
        <p:txBody>
          <a:bodyPr wrap="square" rtlCol="0">
            <a:spAutoFit/>
          </a:bodyPr>
          <a:lstStyle/>
          <a:p>
            <a:r>
              <a:rPr lang="en-US" dirty="0"/>
              <a:t>Página 12</a:t>
            </a:r>
          </a:p>
        </p:txBody>
      </p:sp>
    </p:spTree>
    <p:extLst>
      <p:ext uri="{BB962C8B-B14F-4D97-AF65-F5344CB8AC3E}">
        <p14:creationId xmlns:p14="http://schemas.microsoft.com/office/powerpoint/2010/main" val="3212668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036" y="673995"/>
            <a:ext cx="2911246" cy="400110"/>
          </a:xfrm>
          <a:prstGeom prst="rect">
            <a:avLst/>
          </a:prstGeom>
        </p:spPr>
        <p:txBody>
          <a:bodyPr wrap="none">
            <a:spAutoFit/>
          </a:bodyPr>
          <a:lstStyle/>
          <a:p>
            <a:pPr algn="just">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Parámetros y estimadores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5" name="Rectangle 4"/>
          <p:cNvSpPr/>
          <p:nvPr/>
        </p:nvSpPr>
        <p:spPr>
          <a:xfrm>
            <a:off x="857035" y="4706177"/>
            <a:ext cx="8382322" cy="923330"/>
          </a:xfrm>
          <a:prstGeom prst="rect">
            <a:avLst/>
          </a:prstGeom>
        </p:spPr>
        <p:txBody>
          <a:bodyPr wrap="square">
            <a:spAutoFit/>
          </a:bodyPr>
          <a:lstStyle/>
          <a:p>
            <a:pPr>
              <a:lnSpc>
                <a:spcPct val="150000"/>
              </a:lnSpc>
            </a:pPr>
            <a:r>
              <a:rPr lang="es-CR" dirty="0"/>
              <a:t>Un </a:t>
            </a:r>
            <a:r>
              <a:rPr lang="es-CR" b="1" dirty="0"/>
              <a:t>estimador</a:t>
            </a:r>
            <a:r>
              <a:rPr lang="es-CR" dirty="0"/>
              <a:t> es un estadístico (esto es, una función de la muestra) usado para estimar un parámetro desconocido de la población.</a:t>
            </a:r>
          </a:p>
        </p:txBody>
      </p:sp>
      <p:sp>
        <p:nvSpPr>
          <p:cNvPr id="9" name="Rectangle 8"/>
          <p:cNvSpPr/>
          <p:nvPr/>
        </p:nvSpPr>
        <p:spPr>
          <a:xfrm>
            <a:off x="857035" y="1199614"/>
            <a:ext cx="8658440" cy="1200329"/>
          </a:xfrm>
          <a:prstGeom prst="rect">
            <a:avLst/>
          </a:prstGeom>
        </p:spPr>
        <p:txBody>
          <a:bodyPr wrap="square">
            <a:spAutoFit/>
          </a:bodyPr>
          <a:lstStyle/>
          <a:p>
            <a:pPr algn="just"/>
            <a:r>
              <a:rPr lang="es-CR" dirty="0"/>
              <a:t>Los parámetros son medidas descriptivas de toda una población que se utilizan como las entradas para una función de distribución de probabilidad (PDF) con el fin de generar curvas de distribución. Los parámetros se representan generalmente con letras griegas para distinguirlos de los estadísticos de las muestras. </a:t>
            </a:r>
          </a:p>
        </p:txBody>
      </p:sp>
      <p:sp>
        <p:nvSpPr>
          <p:cNvPr id="10" name="Rectangle 9"/>
          <p:cNvSpPr/>
          <p:nvPr/>
        </p:nvSpPr>
        <p:spPr>
          <a:xfrm>
            <a:off x="857035" y="2604730"/>
            <a:ext cx="8496300" cy="646331"/>
          </a:xfrm>
          <a:prstGeom prst="rect">
            <a:avLst/>
          </a:prstGeom>
        </p:spPr>
        <p:txBody>
          <a:bodyPr wrap="square">
            <a:spAutoFit/>
          </a:bodyPr>
          <a:lstStyle/>
          <a:p>
            <a:r>
              <a:rPr lang="es-CR" dirty="0"/>
              <a:t>Por ejemplo, la media de la población se representa con la letra griega mu (μ) y la desviación estándar de la población con la letra griega sigma (σ). </a:t>
            </a:r>
          </a:p>
        </p:txBody>
      </p:sp>
      <p:sp>
        <p:nvSpPr>
          <p:cNvPr id="11" name="Rectangle 10"/>
          <p:cNvSpPr/>
          <p:nvPr/>
        </p:nvSpPr>
        <p:spPr>
          <a:xfrm>
            <a:off x="857035" y="3350062"/>
            <a:ext cx="8315324" cy="923330"/>
          </a:xfrm>
          <a:prstGeom prst="rect">
            <a:avLst/>
          </a:prstGeom>
        </p:spPr>
        <p:txBody>
          <a:bodyPr wrap="square">
            <a:spAutoFit/>
          </a:bodyPr>
          <a:lstStyle/>
          <a:p>
            <a:r>
              <a:rPr lang="es-CR" dirty="0"/>
              <a:t>Los parámetros son constantes fijas, es decir, no varían como las variables. Sin embargo, sus valores generalmente se desconocen porque no es factible medir toda una población.</a:t>
            </a:r>
          </a:p>
        </p:txBody>
      </p:sp>
      <p:pic>
        <p:nvPicPr>
          <p:cNvPr id="12" name="Picture 11"/>
          <p:cNvPicPr>
            <a:picLocks noChangeAspect="1"/>
          </p:cNvPicPr>
          <p:nvPr/>
        </p:nvPicPr>
        <p:blipFill>
          <a:blip r:embed="rId2"/>
          <a:stretch>
            <a:fillRect/>
          </a:stretch>
        </p:blipFill>
        <p:spPr>
          <a:xfrm>
            <a:off x="9582150" y="1074105"/>
            <a:ext cx="2076450" cy="4733925"/>
          </a:xfrm>
          <a:prstGeom prst="rect">
            <a:avLst/>
          </a:prstGeom>
        </p:spPr>
      </p:pic>
    </p:spTree>
    <p:extLst>
      <p:ext uri="{BB962C8B-B14F-4D97-AF65-F5344CB8AC3E}">
        <p14:creationId xmlns:p14="http://schemas.microsoft.com/office/powerpoint/2010/main" val="630350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09C30FC-FEA3-452B-BE12-3560D737DBFB}"/>
              </a:ext>
            </a:extLst>
          </p:cNvPr>
          <p:cNvPicPr>
            <a:picLocks noChangeAspect="1"/>
          </p:cNvPicPr>
          <p:nvPr/>
        </p:nvPicPr>
        <p:blipFill>
          <a:blip r:embed="rId2"/>
          <a:stretch>
            <a:fillRect/>
          </a:stretch>
        </p:blipFill>
        <p:spPr>
          <a:xfrm>
            <a:off x="622011" y="726641"/>
            <a:ext cx="8605116" cy="3095625"/>
          </a:xfrm>
          <a:prstGeom prst="rect">
            <a:avLst/>
          </a:prstGeom>
        </p:spPr>
      </p:pic>
      <p:pic>
        <p:nvPicPr>
          <p:cNvPr id="3" name="Imagen 2">
            <a:extLst>
              <a:ext uri="{FF2B5EF4-FFF2-40B4-BE49-F238E27FC236}">
                <a16:creationId xmlns:a16="http://schemas.microsoft.com/office/drawing/2014/main" id="{C1402076-FE8A-4DF9-9004-4FDFABF69243}"/>
              </a:ext>
            </a:extLst>
          </p:cNvPr>
          <p:cNvPicPr>
            <a:picLocks noChangeAspect="1"/>
          </p:cNvPicPr>
          <p:nvPr/>
        </p:nvPicPr>
        <p:blipFill>
          <a:blip r:embed="rId3"/>
          <a:stretch>
            <a:fillRect/>
          </a:stretch>
        </p:blipFill>
        <p:spPr>
          <a:xfrm>
            <a:off x="9496137" y="934985"/>
            <a:ext cx="2529609" cy="1486818"/>
          </a:xfrm>
          <a:prstGeom prst="rect">
            <a:avLst/>
          </a:prstGeom>
        </p:spPr>
      </p:pic>
    </p:spTree>
    <p:extLst>
      <p:ext uri="{BB962C8B-B14F-4D97-AF65-F5344CB8AC3E}">
        <p14:creationId xmlns:p14="http://schemas.microsoft.com/office/powerpoint/2010/main" val="2615719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96396" y="475720"/>
            <a:ext cx="8448675" cy="1419225"/>
          </a:xfrm>
          <a:prstGeom prst="rect">
            <a:avLst/>
          </a:prstGeom>
        </p:spPr>
      </p:pic>
      <p:pic>
        <p:nvPicPr>
          <p:cNvPr id="3" name="Picture 2"/>
          <p:cNvPicPr>
            <a:picLocks noChangeAspect="1"/>
          </p:cNvPicPr>
          <p:nvPr/>
        </p:nvPicPr>
        <p:blipFill>
          <a:blip r:embed="rId3"/>
          <a:stretch>
            <a:fillRect/>
          </a:stretch>
        </p:blipFill>
        <p:spPr>
          <a:xfrm>
            <a:off x="9418406" y="526519"/>
            <a:ext cx="2393122" cy="1317625"/>
          </a:xfrm>
          <a:prstGeom prst="rect">
            <a:avLst/>
          </a:prstGeom>
        </p:spPr>
      </p:pic>
    </p:spTree>
    <p:extLst>
      <p:ext uri="{BB962C8B-B14F-4D97-AF65-F5344CB8AC3E}">
        <p14:creationId xmlns:p14="http://schemas.microsoft.com/office/powerpoint/2010/main" val="3636787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57238" y="533400"/>
            <a:ext cx="8263138" cy="1590675"/>
          </a:xfrm>
          <a:prstGeom prst="rect">
            <a:avLst/>
          </a:prstGeom>
        </p:spPr>
      </p:pic>
      <p:pic>
        <p:nvPicPr>
          <p:cNvPr id="3" name="Picture 2"/>
          <p:cNvPicPr>
            <a:picLocks noChangeAspect="1"/>
          </p:cNvPicPr>
          <p:nvPr/>
        </p:nvPicPr>
        <p:blipFill>
          <a:blip r:embed="rId3"/>
          <a:stretch>
            <a:fillRect/>
          </a:stretch>
        </p:blipFill>
        <p:spPr>
          <a:xfrm>
            <a:off x="9410700" y="695325"/>
            <a:ext cx="2457450" cy="1543050"/>
          </a:xfrm>
          <a:prstGeom prst="rect">
            <a:avLst/>
          </a:prstGeom>
        </p:spPr>
      </p:pic>
    </p:spTree>
    <p:extLst>
      <p:ext uri="{BB962C8B-B14F-4D97-AF65-F5344CB8AC3E}">
        <p14:creationId xmlns:p14="http://schemas.microsoft.com/office/powerpoint/2010/main" val="92126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D097BB-1DD9-4146-8464-A4010B7014B9}"/>
              </a:ext>
            </a:extLst>
          </p:cNvPr>
          <p:cNvPicPr>
            <a:picLocks noChangeAspect="1"/>
          </p:cNvPicPr>
          <p:nvPr/>
        </p:nvPicPr>
        <p:blipFill>
          <a:blip r:embed="rId2"/>
          <a:stretch>
            <a:fillRect/>
          </a:stretch>
        </p:blipFill>
        <p:spPr>
          <a:xfrm>
            <a:off x="1265583" y="598299"/>
            <a:ext cx="9660834" cy="6058967"/>
          </a:xfrm>
          <a:prstGeom prst="rect">
            <a:avLst/>
          </a:prstGeom>
        </p:spPr>
      </p:pic>
    </p:spTree>
    <p:extLst>
      <p:ext uri="{BB962C8B-B14F-4D97-AF65-F5344CB8AC3E}">
        <p14:creationId xmlns:p14="http://schemas.microsoft.com/office/powerpoint/2010/main" val="1343631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809" y="647890"/>
            <a:ext cx="9687658" cy="400110"/>
          </a:xfrm>
          <a:prstGeom prst="rect">
            <a:avLst/>
          </a:prstGeom>
        </p:spPr>
        <p:txBody>
          <a:bodyPr wrap="square">
            <a:spAutoFit/>
          </a:bodyPr>
          <a:lstStyle/>
          <a:p>
            <a:pPr algn="ctr">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Propiedades de los buenos estimadores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1709534" y="1304396"/>
            <a:ext cx="7992207" cy="3123282"/>
          </a:xfrm>
          <a:prstGeom prst="rect">
            <a:avLst/>
          </a:prstGeom>
        </p:spPr>
      </p:pic>
      <p:pic>
        <p:nvPicPr>
          <p:cNvPr id="5" name="Picture 4"/>
          <p:cNvPicPr>
            <a:picLocks noChangeAspect="1"/>
          </p:cNvPicPr>
          <p:nvPr/>
        </p:nvPicPr>
        <p:blipFill>
          <a:blip r:embed="rId3"/>
          <a:stretch>
            <a:fillRect/>
          </a:stretch>
        </p:blipFill>
        <p:spPr>
          <a:xfrm>
            <a:off x="2024591" y="4843462"/>
            <a:ext cx="7677150" cy="866775"/>
          </a:xfrm>
          <a:prstGeom prst="rect">
            <a:avLst/>
          </a:prstGeom>
        </p:spPr>
      </p:pic>
    </p:spTree>
    <p:extLst>
      <p:ext uri="{BB962C8B-B14F-4D97-AF65-F5344CB8AC3E}">
        <p14:creationId xmlns:p14="http://schemas.microsoft.com/office/powerpoint/2010/main" val="3158264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412678" y="953029"/>
            <a:ext cx="6757655" cy="1833335"/>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4834467" y="3342887"/>
                <a:ext cx="988091"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CR" b="0" i="1" smtClean="0">
                          <a:latin typeface="Cambria Math" panose="02040503050406030204" pitchFamily="18" charset="0"/>
                          <a:ea typeface="Cambria Math" panose="02040503050406030204" pitchFamily="18" charset="0"/>
                        </a:rPr>
                        <m:t>𝜃</m:t>
                      </m:r>
                      <m:r>
                        <a:rPr lang="es-CR" b="0" i="1" smtClean="0">
                          <a:latin typeface="Cambria Math" panose="02040503050406030204" pitchFamily="18" charset="0"/>
                          <a:ea typeface="Cambria Math" panose="02040503050406030204" pitchFamily="18" charset="0"/>
                        </a:rPr>
                        <m:t>=</m:t>
                      </m:r>
                      <m:r>
                        <a:rPr lang="es-CR" b="0" i="1" smtClean="0">
                          <a:latin typeface="Cambria Math" panose="02040503050406030204" pitchFamily="18" charset="0"/>
                          <a:ea typeface="Cambria Math" panose="02040503050406030204" pitchFamily="18" charset="0"/>
                        </a:rPr>
                        <m:t>𝐸</m:t>
                      </m:r>
                      <m:d>
                        <m:dPr>
                          <m:ctrlPr>
                            <a:rPr lang="es-CR" b="0" i="1" smtClean="0">
                              <a:latin typeface="Cambria Math" panose="02040503050406030204" pitchFamily="18" charset="0"/>
                              <a:ea typeface="Cambria Math" panose="02040503050406030204" pitchFamily="18" charset="0"/>
                            </a:rPr>
                          </m:ctrlPr>
                        </m:dPr>
                        <m:e>
                          <m:acc>
                            <m:accPr>
                              <m:chr m:val="̂"/>
                              <m:ctrlPr>
                                <a:rPr lang="es-CR" b="0" i="1" smtClean="0">
                                  <a:latin typeface="Cambria Math" panose="02040503050406030204" pitchFamily="18" charset="0"/>
                                  <a:ea typeface="Cambria Math" panose="02040503050406030204" pitchFamily="18" charset="0"/>
                                </a:rPr>
                              </m:ctrlPr>
                            </m:accPr>
                            <m:e>
                              <m:r>
                                <a:rPr lang="es-CR" b="0" i="1" smtClean="0">
                                  <a:latin typeface="Cambria Math" panose="02040503050406030204" pitchFamily="18" charset="0"/>
                                  <a:ea typeface="Cambria Math" panose="02040503050406030204" pitchFamily="18" charset="0"/>
                                </a:rPr>
                                <m:t>𝜃</m:t>
                              </m:r>
                            </m:e>
                          </m:acc>
                        </m:e>
                      </m:d>
                    </m:oMath>
                  </m:oMathPara>
                </a14:m>
                <a:endParaRPr lang="es-CR" dirty="0"/>
              </a:p>
            </p:txBody>
          </p:sp>
        </mc:Choice>
        <mc:Fallback xmlns="">
          <p:sp>
            <p:nvSpPr>
              <p:cNvPr id="3" name="TextBox 2"/>
              <p:cNvSpPr txBox="1">
                <a:spLocks noRot="1" noChangeAspect="1" noMove="1" noResize="1" noEditPoints="1" noAdjustHandles="1" noChangeArrowheads="1" noChangeShapeType="1" noTextEdit="1"/>
              </p:cNvSpPr>
              <p:nvPr/>
            </p:nvSpPr>
            <p:spPr>
              <a:xfrm>
                <a:off x="4834467" y="3342887"/>
                <a:ext cx="988091" cy="312650"/>
              </a:xfrm>
              <a:prstGeom prst="rect">
                <a:avLst/>
              </a:prstGeom>
              <a:blipFill rotWithShape="0">
                <a:blip r:embed="rId3"/>
                <a:stretch>
                  <a:fillRect l="-4938" t="-19231" r="-16049" b="-1923"/>
                </a:stretch>
              </a:blipFill>
            </p:spPr>
            <p:txBody>
              <a:bodyPr/>
              <a:lstStyle/>
              <a:p>
                <a:r>
                  <a:rPr lang="en-US">
                    <a:noFill/>
                  </a:rPr>
                  <a:t> </a:t>
                </a:r>
              </a:p>
            </p:txBody>
          </p:sp>
        </mc:Fallback>
      </mc:AlternateContent>
      <p:pic>
        <p:nvPicPr>
          <p:cNvPr id="4" name="Picture 3"/>
          <p:cNvPicPr>
            <a:picLocks noChangeAspect="1"/>
          </p:cNvPicPr>
          <p:nvPr/>
        </p:nvPicPr>
        <p:blipFill>
          <a:blip r:embed="rId4"/>
          <a:stretch>
            <a:fillRect/>
          </a:stretch>
        </p:blipFill>
        <p:spPr>
          <a:xfrm>
            <a:off x="2973288" y="3948112"/>
            <a:ext cx="5048250" cy="1857375"/>
          </a:xfrm>
          <a:prstGeom prst="rect">
            <a:avLst/>
          </a:prstGeom>
        </p:spPr>
      </p:pic>
    </p:spTree>
    <p:extLst>
      <p:ext uri="{BB962C8B-B14F-4D97-AF65-F5344CB8AC3E}">
        <p14:creationId xmlns:p14="http://schemas.microsoft.com/office/powerpoint/2010/main" val="3818745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430867" y="377295"/>
            <a:ext cx="7128933" cy="2255793"/>
          </a:xfrm>
          <a:prstGeom prst="rect">
            <a:avLst/>
          </a:prstGeom>
        </p:spPr>
      </p:pic>
      <p:pic>
        <p:nvPicPr>
          <p:cNvPr id="5" name="Picture 4"/>
          <p:cNvPicPr>
            <a:picLocks noChangeAspect="1"/>
          </p:cNvPicPr>
          <p:nvPr/>
        </p:nvPicPr>
        <p:blipFill>
          <a:blip r:embed="rId3"/>
          <a:stretch>
            <a:fillRect/>
          </a:stretch>
        </p:blipFill>
        <p:spPr>
          <a:xfrm>
            <a:off x="4903829" y="2927327"/>
            <a:ext cx="1894904" cy="518605"/>
          </a:xfrm>
          <a:prstGeom prst="rect">
            <a:avLst/>
          </a:prstGeom>
        </p:spPr>
      </p:pic>
      <p:pic>
        <p:nvPicPr>
          <p:cNvPr id="6" name="Picture 5"/>
          <p:cNvPicPr>
            <a:picLocks noChangeAspect="1"/>
          </p:cNvPicPr>
          <p:nvPr/>
        </p:nvPicPr>
        <p:blipFill>
          <a:blip r:embed="rId4"/>
          <a:stretch>
            <a:fillRect/>
          </a:stretch>
        </p:blipFill>
        <p:spPr>
          <a:xfrm>
            <a:off x="3967692" y="3607132"/>
            <a:ext cx="4168774" cy="2864577"/>
          </a:xfrm>
          <a:prstGeom prst="rect">
            <a:avLst/>
          </a:prstGeom>
        </p:spPr>
      </p:pic>
    </p:spTree>
    <p:extLst>
      <p:ext uri="{BB962C8B-B14F-4D97-AF65-F5344CB8AC3E}">
        <p14:creationId xmlns:p14="http://schemas.microsoft.com/office/powerpoint/2010/main" val="2769603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8405" y="512423"/>
            <a:ext cx="3509679" cy="400110"/>
          </a:xfrm>
          <a:prstGeom prst="rect">
            <a:avLst/>
          </a:prstGeom>
        </p:spPr>
        <p:txBody>
          <a:bodyPr wrap="none">
            <a:spAutoFit/>
          </a:bodyPr>
          <a:lstStyle/>
          <a:p>
            <a:pPr algn="just">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Los estimadores como variables</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Rectangle 2"/>
          <p:cNvSpPr/>
          <p:nvPr/>
        </p:nvSpPr>
        <p:spPr>
          <a:xfrm>
            <a:off x="638404" y="1233785"/>
            <a:ext cx="10220095" cy="646331"/>
          </a:xfrm>
          <a:prstGeom prst="rect">
            <a:avLst/>
          </a:prstGeom>
        </p:spPr>
        <p:txBody>
          <a:bodyPr wrap="square">
            <a:spAutoFit/>
          </a:bodyPr>
          <a:lstStyle/>
          <a:p>
            <a:r>
              <a:rPr lang="es-CR" dirty="0"/>
              <a:t>Un </a:t>
            </a:r>
            <a:r>
              <a:rPr lang="es-CR" b="1" dirty="0"/>
              <a:t>estimador</a:t>
            </a:r>
            <a:r>
              <a:rPr lang="es-CR" dirty="0"/>
              <a:t> es un tipo de estadístico y, por tanto, una variable aleatoria cuyos valores variarán en función de la muestra concreta escogida.</a:t>
            </a:r>
          </a:p>
        </p:txBody>
      </p:sp>
      <p:sp>
        <p:nvSpPr>
          <p:cNvPr id="4" name="Rectangle 3"/>
          <p:cNvSpPr/>
          <p:nvPr/>
        </p:nvSpPr>
        <p:spPr>
          <a:xfrm>
            <a:off x="677054" y="1922443"/>
            <a:ext cx="9972446" cy="923330"/>
          </a:xfrm>
          <a:prstGeom prst="rect">
            <a:avLst/>
          </a:prstGeom>
        </p:spPr>
        <p:txBody>
          <a:bodyPr wrap="square">
            <a:spAutoFit/>
          </a:bodyPr>
          <a:lstStyle/>
          <a:p>
            <a:pPr algn="just"/>
            <a:r>
              <a:rPr lang="es-CR" dirty="0"/>
              <a:t>Una </a:t>
            </a:r>
            <a:r>
              <a:rPr lang="es-CR" b="1" dirty="0"/>
              <a:t>estimación</a:t>
            </a:r>
            <a:r>
              <a:rPr lang="es-CR" dirty="0"/>
              <a:t> es el valor numérico que toma el estimador cuando se calcula sobre una muestra concreta. Es decir, es el valor que toma la variable aleatoria que es el estimador en la realización de una experiencia aleatoria concreta.</a:t>
            </a:r>
          </a:p>
        </p:txBody>
      </p:sp>
      <p:sp>
        <p:nvSpPr>
          <p:cNvPr id="5" name="Rectangle 4"/>
          <p:cNvSpPr/>
          <p:nvPr/>
        </p:nvSpPr>
        <p:spPr>
          <a:xfrm>
            <a:off x="633920" y="3119562"/>
            <a:ext cx="10049746" cy="400110"/>
          </a:xfrm>
          <a:prstGeom prst="rect">
            <a:avLst/>
          </a:prstGeom>
        </p:spPr>
        <p:txBody>
          <a:bodyPr wrap="square">
            <a:spAutoFit/>
          </a:bodyPr>
          <a:lstStyle/>
          <a:p>
            <a:pPr>
              <a:spcAft>
                <a:spcPts val="0"/>
              </a:spcAft>
              <a:tabLst>
                <a:tab pos="548640"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Distribución de la media muestral: Teorema del Límite Central</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633920" y="3519672"/>
                <a:ext cx="10497421" cy="175432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CR" b="0" i="0" u="none" strike="noStrike" cap="none" normalizeH="0" baseline="0" dirty="0">
                    <a:ln>
                      <a:noFill/>
                    </a:ln>
                    <a:solidFill>
                      <a:schemeClr val="tx1"/>
                    </a:solidFill>
                    <a:effectLst/>
                  </a:rPr>
                  <a:t>El teorema del límite central es un teorema fundamental de probabilidad y estadística. El teorema establece que la distribución de </a:t>
                </a:r>
                <a14:m>
                  <m:oMath xmlns:m="http://schemas.openxmlformats.org/officeDocument/2006/math">
                    <m:acc>
                      <m:accPr>
                        <m:chr m:val="̅"/>
                        <m:ctrlPr>
                          <a:rPr kumimoji="0" lang="es-CR" b="0" i="1" u="none" strike="noStrike" cap="none" normalizeH="0" baseline="0" smtClean="0">
                            <a:ln>
                              <a:noFill/>
                            </a:ln>
                            <a:solidFill>
                              <a:schemeClr val="tx1"/>
                            </a:solidFill>
                            <a:effectLst/>
                            <a:latin typeface="Cambria Math" panose="02040503050406030204" pitchFamily="18" charset="0"/>
                          </a:rPr>
                        </m:ctrlPr>
                      </m:accPr>
                      <m:e>
                        <m:r>
                          <a:rPr kumimoji="0" lang="es-CR" b="0" i="1" u="none" strike="noStrike" cap="none" normalizeH="0" baseline="0" smtClean="0">
                            <a:ln>
                              <a:noFill/>
                            </a:ln>
                            <a:solidFill>
                              <a:schemeClr val="tx1"/>
                            </a:solidFill>
                            <a:effectLst/>
                            <a:latin typeface="Cambria Math" panose="02040503050406030204" pitchFamily="18" charset="0"/>
                          </a:rPr>
                          <m:t>𝑥</m:t>
                        </m:r>
                      </m:e>
                    </m:acc>
                  </m:oMath>
                </a14:m>
                <a:r>
                  <a:rPr kumimoji="0" lang="es-CR" b="0" i="0" u="none" strike="noStrike" cap="none" normalizeH="0" baseline="0" dirty="0">
                    <a:ln>
                      <a:noFill/>
                    </a:ln>
                    <a:solidFill>
                      <a:schemeClr val="tx1"/>
                    </a:solidFill>
                    <a:effectLst/>
                  </a:rPr>
                  <a:t>  , que es la media de una muestra aleatoria de una población con varianza finita, tiene una distribución aproximadamente normal  cuando el tamaño de la muestra es grande, independientemente de la forma de la distribución de la población. </a:t>
                </a:r>
              </a:p>
            </p:txBody>
          </p:sp>
        </mc:Choice>
        <mc:Fallback xmlns="">
          <p:sp>
            <p:nvSpPr>
              <p:cNvPr id="6" name="Rectangle 3"/>
              <p:cNvSpPr>
                <a:spLocks noRot="1" noChangeAspect="1" noMove="1" noResize="1" noEditPoints="1" noAdjustHandles="1" noChangeArrowheads="1" noChangeShapeType="1" noTextEdit="1"/>
              </p:cNvSpPr>
              <p:nvPr/>
            </p:nvSpPr>
            <p:spPr bwMode="auto">
              <a:xfrm>
                <a:off x="633920" y="3519672"/>
                <a:ext cx="10497421" cy="1754326"/>
              </a:xfrm>
              <a:prstGeom prst="rect">
                <a:avLst/>
              </a:prstGeom>
              <a:blipFill rotWithShape="0">
                <a:blip r:embed="rId2"/>
                <a:stretch>
                  <a:fillRect l="-523" r="-465" b="-277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11" name="Picture 10"/>
          <p:cNvPicPr>
            <a:picLocks noChangeAspect="1"/>
          </p:cNvPicPr>
          <p:nvPr/>
        </p:nvPicPr>
        <p:blipFill>
          <a:blip r:embed="rId3"/>
          <a:stretch>
            <a:fillRect/>
          </a:stretch>
        </p:blipFill>
        <p:spPr>
          <a:xfrm>
            <a:off x="8229600" y="4814229"/>
            <a:ext cx="2772876" cy="1785153"/>
          </a:xfrm>
          <a:prstGeom prst="rect">
            <a:avLst/>
          </a:prstGeom>
        </p:spPr>
      </p:pic>
      <p:pic>
        <p:nvPicPr>
          <p:cNvPr id="12" name="Picture 11"/>
          <p:cNvPicPr>
            <a:picLocks noChangeAspect="1"/>
          </p:cNvPicPr>
          <p:nvPr/>
        </p:nvPicPr>
        <p:blipFill>
          <a:blip r:embed="rId4"/>
          <a:stretch>
            <a:fillRect/>
          </a:stretch>
        </p:blipFill>
        <p:spPr>
          <a:xfrm>
            <a:off x="2719387" y="5436160"/>
            <a:ext cx="4116894" cy="1163222"/>
          </a:xfrm>
          <a:prstGeom prst="rect">
            <a:avLst/>
          </a:prstGeom>
        </p:spPr>
      </p:pic>
    </p:spTree>
    <p:extLst>
      <p:ext uri="{BB962C8B-B14F-4D97-AF65-F5344CB8AC3E}">
        <p14:creationId xmlns:p14="http://schemas.microsoft.com/office/powerpoint/2010/main" val="93725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port.minitab.com/es-mx/minitab/17/png/central_limit_theorem.dita_dctm_Chron090004578014b7e8_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0875" y="-411163"/>
            <a:ext cx="85725" cy="152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13504" y="255075"/>
            <a:ext cx="10887946" cy="1295868"/>
          </a:xfrm>
          <a:prstGeom prst="rect">
            <a:avLst/>
          </a:prstGeom>
        </p:spPr>
        <p:txBody>
          <a:bodyPr wrap="square">
            <a:spAutoFit/>
          </a:bodyPr>
          <a:lstStyle/>
          <a:p>
            <a:pPr algn="just">
              <a:lnSpc>
                <a:spcPct val="150000"/>
              </a:lnSpc>
            </a:pPr>
            <a:r>
              <a:rPr lang="es-CR" dirty="0"/>
              <a:t>Muchos procedimientos estadísticos comunes requieren que los datos sean aproximadamente normales, pero el teorema del límite central le permite aplicar estos procedimientos útiles a poblaciones que son marcadamente no normales</a:t>
            </a:r>
          </a:p>
        </p:txBody>
      </p:sp>
      <p:pic>
        <p:nvPicPr>
          <p:cNvPr id="8" name="Picture 7"/>
          <p:cNvPicPr>
            <a:picLocks noChangeAspect="1"/>
          </p:cNvPicPr>
          <p:nvPr/>
        </p:nvPicPr>
        <p:blipFill>
          <a:blip r:embed="rId3"/>
          <a:stretch>
            <a:fillRect/>
          </a:stretch>
        </p:blipFill>
        <p:spPr>
          <a:xfrm>
            <a:off x="3248024" y="1534448"/>
            <a:ext cx="5991225" cy="2389852"/>
          </a:xfrm>
          <a:prstGeom prst="rect">
            <a:avLst/>
          </a:prstGeom>
        </p:spPr>
      </p:pic>
      <p:pic>
        <p:nvPicPr>
          <p:cNvPr id="9" name="Picture 8"/>
          <p:cNvPicPr>
            <a:picLocks noChangeAspect="1"/>
          </p:cNvPicPr>
          <p:nvPr/>
        </p:nvPicPr>
        <p:blipFill>
          <a:blip r:embed="rId4"/>
          <a:stretch>
            <a:fillRect/>
          </a:stretch>
        </p:blipFill>
        <p:spPr>
          <a:xfrm>
            <a:off x="3248024" y="3955898"/>
            <a:ext cx="5991225" cy="2327170"/>
          </a:xfrm>
          <a:prstGeom prst="rect">
            <a:avLst/>
          </a:prstGeom>
        </p:spPr>
      </p:pic>
    </p:spTree>
    <p:extLst>
      <p:ext uri="{BB962C8B-B14F-4D97-AF65-F5344CB8AC3E}">
        <p14:creationId xmlns:p14="http://schemas.microsoft.com/office/powerpoint/2010/main" val="356007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7955" y="500429"/>
            <a:ext cx="3145926" cy="400110"/>
          </a:xfrm>
          <a:prstGeom prst="rect">
            <a:avLst/>
          </a:prstGeom>
        </p:spPr>
        <p:txBody>
          <a:bodyPr wrap="none">
            <a:spAutoFit/>
          </a:bodyPr>
          <a:lstStyle/>
          <a:p>
            <a:pPr algn="just">
              <a:spcAft>
                <a:spcPts val="0"/>
              </a:spcAft>
              <a:tabLst>
                <a:tab pos="540385" algn="l"/>
              </a:tabLst>
            </a:pPr>
            <a:r>
              <a:rPr lang="es-ES_tradnl" sz="2000" b="1" spc="-15" dirty="0">
                <a:latin typeface="Calibri" panose="020F0502020204030204" pitchFamily="34" charset="0"/>
                <a:ea typeface="Times New Roman" panose="02020603050405020304" pitchFamily="18" charset="0"/>
                <a:cs typeface="Times New Roman" panose="02020603050405020304" pitchFamily="18" charset="0"/>
              </a:rPr>
              <a:t>Error estándar del promedio</a:t>
            </a:r>
            <a:endParaRPr lang="es-ES" sz="2000" b="1" dirty="0">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3" name="Rectangle 2"/>
          <p:cNvSpPr/>
          <p:nvPr/>
        </p:nvSpPr>
        <p:spPr>
          <a:xfrm>
            <a:off x="847955" y="900539"/>
            <a:ext cx="10153420" cy="1338828"/>
          </a:xfrm>
          <a:prstGeom prst="rect">
            <a:avLst/>
          </a:prstGeom>
        </p:spPr>
        <p:txBody>
          <a:bodyPr wrap="square">
            <a:spAutoFit/>
          </a:bodyPr>
          <a:lstStyle/>
          <a:p>
            <a:pPr algn="just">
              <a:lnSpc>
                <a:spcPct val="150000"/>
              </a:lnSpc>
            </a:pPr>
            <a:r>
              <a:rPr lang="es-CR" dirty="0"/>
              <a:t>El </a:t>
            </a:r>
            <a:r>
              <a:rPr lang="es-CR" b="1" dirty="0"/>
              <a:t>error estándar de la media</a:t>
            </a:r>
            <a:r>
              <a:rPr lang="es-CR" dirty="0"/>
              <a:t> (es decir, el error debido a la estimación de la media poblacional a partir de las medias muestrales) es la desviación estándar de todas las posibles muestras (de un tamaño dado) escogidos de esa población. </a:t>
            </a:r>
          </a:p>
        </p:txBody>
      </p:sp>
      <p:pic>
        <p:nvPicPr>
          <p:cNvPr id="5" name="Picture 4"/>
          <p:cNvPicPr>
            <a:picLocks noChangeAspect="1"/>
          </p:cNvPicPr>
          <p:nvPr/>
        </p:nvPicPr>
        <p:blipFill>
          <a:blip r:embed="rId2"/>
          <a:stretch>
            <a:fillRect/>
          </a:stretch>
        </p:blipFill>
        <p:spPr>
          <a:xfrm>
            <a:off x="2242868" y="2428875"/>
            <a:ext cx="8548957" cy="3458402"/>
          </a:xfrm>
          <a:prstGeom prst="rect">
            <a:avLst/>
          </a:prstGeom>
        </p:spPr>
      </p:pic>
    </p:spTree>
    <p:extLst>
      <p:ext uri="{BB962C8B-B14F-4D97-AF65-F5344CB8AC3E}">
        <p14:creationId xmlns:p14="http://schemas.microsoft.com/office/powerpoint/2010/main" val="3708343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1126</TotalTime>
  <Words>1094</Words>
  <Application>Microsoft Office PowerPoint</Application>
  <PresentationFormat>Panorámica</PresentationFormat>
  <Paragraphs>59</Paragraphs>
  <Slides>33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33</vt:i4>
      </vt:variant>
    </vt:vector>
  </HeadingPairs>
  <TitlesOfParts>
    <vt:vector size="42" baseType="lpstr">
      <vt:lpstr>Adobe Gothic Std B</vt:lpstr>
      <vt:lpstr>Arial</vt:lpstr>
      <vt:lpstr>Calibri</vt:lpstr>
      <vt:lpstr>Calibri Light</vt:lpstr>
      <vt:lpstr>Cambria Math</vt:lpstr>
      <vt:lpstr>Courier New</vt:lpstr>
      <vt:lpstr>Georgia</vt:lpstr>
      <vt:lpstr>Wingdings</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Carlom</dc:creator>
  <cp:lastModifiedBy>Carlomagno Araya Alpizar</cp:lastModifiedBy>
  <cp:revision>259</cp:revision>
  <dcterms:created xsi:type="dcterms:W3CDTF">2016-07-26T04:00:17Z</dcterms:created>
  <dcterms:modified xsi:type="dcterms:W3CDTF">2021-09-23T16:08:44Z</dcterms:modified>
</cp:coreProperties>
</file>