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62" r:id="rId4"/>
    <p:sldId id="269" r:id="rId5"/>
    <p:sldId id="270" r:id="rId6"/>
    <p:sldId id="299" r:id="rId7"/>
    <p:sldId id="312" r:id="rId8"/>
    <p:sldId id="303" r:id="rId9"/>
    <p:sldId id="258" r:id="rId10"/>
    <p:sldId id="271" r:id="rId11"/>
    <p:sldId id="273" r:id="rId12"/>
    <p:sldId id="272" r:id="rId13"/>
    <p:sldId id="313" r:id="rId14"/>
    <p:sldId id="259" r:id="rId15"/>
    <p:sldId id="274" r:id="rId16"/>
    <p:sldId id="301" r:id="rId17"/>
    <p:sldId id="305" r:id="rId18"/>
    <p:sldId id="260" r:id="rId19"/>
    <p:sldId id="275" r:id="rId20"/>
    <p:sldId id="318" r:id="rId21"/>
    <p:sldId id="276" r:id="rId22"/>
    <p:sldId id="300" r:id="rId23"/>
    <p:sldId id="307" r:id="rId24"/>
    <p:sldId id="319" r:id="rId25"/>
    <p:sldId id="297" r:id="rId26"/>
    <p:sldId id="314" r:id="rId27"/>
    <p:sldId id="320" r:id="rId28"/>
    <p:sldId id="315" r:id="rId29"/>
    <p:sldId id="316" r:id="rId30"/>
    <p:sldId id="322" r:id="rId31"/>
    <p:sldId id="281" r:id="rId32"/>
    <p:sldId id="323" r:id="rId33"/>
    <p:sldId id="317" r:id="rId34"/>
    <p:sldId id="324" r:id="rId35"/>
    <p:sldId id="325" r:id="rId36"/>
    <p:sldId id="261" r:id="rId37"/>
    <p:sldId id="284" r:id="rId38"/>
    <p:sldId id="283" r:id="rId39"/>
    <p:sldId id="285" r:id="rId40"/>
    <p:sldId id="326" r:id="rId41"/>
    <p:sldId id="268" r:id="rId42"/>
    <p:sldId id="287" r:id="rId43"/>
    <p:sldId id="327" r:id="rId44"/>
    <p:sldId id="310" r:id="rId45"/>
    <p:sldId id="311" r:id="rId46"/>
    <p:sldId id="328" r:id="rId47"/>
    <p:sldId id="290" r:id="rId48"/>
    <p:sldId id="265" r:id="rId49"/>
    <p:sldId id="291" r:id="rId50"/>
    <p:sldId id="329" r:id="rId51"/>
    <p:sldId id="292" r:id="rId52"/>
    <p:sldId id="294" r:id="rId53"/>
    <p:sldId id="330" r:id="rId54"/>
    <p:sldId id="296" r:id="rId55"/>
    <p:sldId id="304" r:id="rId56"/>
    <p:sldId id="331" r:id="rId57"/>
    <p:sldId id="332" r:id="rId58"/>
    <p:sldId id="309" r:id="rId59"/>
    <p:sldId id="333" r:id="rId60"/>
    <p:sldId id="302" r:id="rId61"/>
    <p:sldId id="334" r:id="rId62"/>
    <p:sldId id="335" r:id="rId63"/>
    <p:sldId id="336" r:id="rId64"/>
    <p:sldId id="337" r:id="rId65"/>
    <p:sldId id="338" r:id="rId66"/>
    <p:sldId id="340" r:id="rId67"/>
    <p:sldId id="341" r:id="rId68"/>
    <p:sldId id="289" r:id="rId6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9888" autoAdjust="0"/>
  </p:normalViewPr>
  <p:slideViewPr>
    <p:cSldViewPr snapToGrid="0">
      <p:cViewPr varScale="1">
        <p:scale>
          <a:sx n="62" d="100"/>
          <a:sy n="62" d="100"/>
        </p:scale>
        <p:origin x="752" y="56"/>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74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BC2F4-0E57-4494-9A74-D227E7B7365A}"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071A1-FD15-41F9-8E46-D35E2B847F2F}" type="slidenum">
              <a:rPr lang="en-US" smtClean="0"/>
              <a:t>‹Nº›</a:t>
            </a:fld>
            <a:endParaRPr lang="en-US"/>
          </a:p>
        </p:txBody>
      </p:sp>
    </p:spTree>
    <p:extLst>
      <p:ext uri="{BB962C8B-B14F-4D97-AF65-F5344CB8AC3E}">
        <p14:creationId xmlns:p14="http://schemas.microsoft.com/office/powerpoint/2010/main" val="382911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071A1-FD15-41F9-8E46-D35E2B847F2F}" type="slidenum">
              <a:rPr lang="en-US" smtClean="0"/>
              <a:t>24</a:t>
            </a:fld>
            <a:endParaRPr lang="en-US"/>
          </a:p>
        </p:txBody>
      </p:sp>
    </p:spTree>
    <p:extLst>
      <p:ext uri="{BB962C8B-B14F-4D97-AF65-F5344CB8AC3E}">
        <p14:creationId xmlns:p14="http://schemas.microsoft.com/office/powerpoint/2010/main" val="132759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4790781-97C9-4AD7-A093-19EB305AC2B8}" type="datetimeFigureOut">
              <a:rPr lang="es-ES" smtClean="0"/>
              <a:t>04/09/2025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349423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04/09/2025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409514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04/09/2025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85157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04/09/2025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99078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4790781-97C9-4AD7-A093-19EB305AC2B8}" type="datetimeFigureOut">
              <a:rPr lang="es-ES" smtClean="0"/>
              <a:t>04/09/2025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76714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4790781-97C9-4AD7-A093-19EB305AC2B8}" type="datetimeFigureOut">
              <a:rPr lang="es-ES" smtClean="0"/>
              <a:t>04/09/2025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37826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4790781-97C9-4AD7-A093-19EB305AC2B8}" type="datetimeFigureOut">
              <a:rPr lang="es-ES" smtClean="0"/>
              <a:t>04/09/2025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391795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4790781-97C9-4AD7-A093-19EB305AC2B8}" type="datetimeFigureOut">
              <a:rPr lang="es-ES" smtClean="0"/>
              <a:t>04/09/2025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149665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4790781-97C9-4AD7-A093-19EB305AC2B8}" type="datetimeFigureOut">
              <a:rPr lang="es-ES" smtClean="0"/>
              <a:t>04/09/2025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54103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4790781-97C9-4AD7-A093-19EB305AC2B8}" type="datetimeFigureOut">
              <a:rPr lang="es-ES" smtClean="0"/>
              <a:t>04/09/2025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27142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4790781-97C9-4AD7-A093-19EB305AC2B8}" type="datetimeFigureOut">
              <a:rPr lang="es-ES" smtClean="0"/>
              <a:t>04/09/2025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14214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0781-97C9-4AD7-A093-19EB305AC2B8}" type="datetimeFigureOut">
              <a:rPr lang="es-ES" smtClean="0"/>
              <a:t>04/09/2025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B4E43-115F-4564-B000-03D36AF17DDF}" type="slidenum">
              <a:rPr lang="es-ES" smtClean="0"/>
              <a:t>‹Nº›</a:t>
            </a:fld>
            <a:endParaRPr lang="es-ES"/>
          </a:p>
        </p:txBody>
      </p:sp>
    </p:spTree>
    <p:extLst>
      <p:ext uri="{BB962C8B-B14F-4D97-AF65-F5344CB8AC3E}">
        <p14:creationId xmlns:p14="http://schemas.microsoft.com/office/powerpoint/2010/main" val="376982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290.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50.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0.png"/><Relationship Id="rId7" Type="http://schemas.openxmlformats.org/officeDocument/2006/relationships/image" Target="../media/image5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0.png"/><Relationship Id="rId10" Type="http://schemas.openxmlformats.org/officeDocument/2006/relationships/image" Target="../media/image46.png"/><Relationship Id="rId4" Type="http://schemas.openxmlformats.org/officeDocument/2006/relationships/image" Target="../media/image530.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0.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86.png"/><Relationship Id="rId7" Type="http://schemas.openxmlformats.org/officeDocument/2006/relationships/image" Target="../media/image103.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02.png"/><Relationship Id="rId4" Type="http://schemas.openxmlformats.org/officeDocument/2006/relationships/image" Target="../media/image10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8.png"/><Relationship Id="rId2" Type="http://schemas.openxmlformats.org/officeDocument/2006/relationships/image" Target="../media/image1040.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120.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620.png"/></Relationships>
</file>

<file path=ppt/slides/_rels/slide51.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130.png"/><Relationship Id="rId3" Type="http://schemas.openxmlformats.org/officeDocument/2006/relationships/image" Target="../media/image1200.png"/><Relationship Id="rId7" Type="http://schemas.openxmlformats.org/officeDocument/2006/relationships/image" Target="../media/image101.png"/><Relationship Id="rId12" Type="http://schemas.openxmlformats.org/officeDocument/2006/relationships/image" Target="../media/image129.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430.png"/></Relationships>
</file>

<file path=ppt/slides/_rels/slide52.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0.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640.png"/><Relationship Id="rId3" Type="http://schemas.openxmlformats.org/officeDocument/2006/relationships/image" Target="../media/image1590.png"/><Relationship Id="rId7" Type="http://schemas.openxmlformats.org/officeDocument/2006/relationships/image" Target="../media/image1630.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68.png"/><Relationship Id="rId5" Type="http://schemas.openxmlformats.org/officeDocument/2006/relationships/image" Target="../media/image114.png"/><Relationship Id="rId4" Type="http://schemas.openxmlformats.org/officeDocument/2006/relationships/image" Target="../media/image1600.png"/><Relationship Id="rId9" Type="http://schemas.openxmlformats.org/officeDocument/2006/relationships/image" Target="../media/image1650.png"/></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21.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229" y="515939"/>
            <a:ext cx="1254374" cy="1341082"/>
          </a:xfrm>
          <a:prstGeom prst="rect">
            <a:avLst/>
          </a:prstGeom>
        </p:spPr>
      </p:pic>
      <p:sp>
        <p:nvSpPr>
          <p:cNvPr id="5" name="CuadroTexto 4"/>
          <p:cNvSpPr txBox="1"/>
          <p:nvPr/>
        </p:nvSpPr>
        <p:spPr>
          <a:xfrm>
            <a:off x="8186784" y="5855340"/>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3" name="Imagen 2">
            <a:extLst>
              <a:ext uri="{FF2B5EF4-FFF2-40B4-BE49-F238E27FC236}">
                <a16:creationId xmlns:a16="http://schemas.microsoft.com/office/drawing/2014/main" id="{9A280951-822E-41F3-8B3C-C5328068B5E5}"/>
              </a:ext>
            </a:extLst>
          </p:cNvPr>
          <p:cNvPicPr>
            <a:picLocks noChangeAspect="1"/>
          </p:cNvPicPr>
          <p:nvPr/>
        </p:nvPicPr>
        <p:blipFill>
          <a:blip r:embed="rId3"/>
          <a:stretch>
            <a:fillRect/>
          </a:stretch>
        </p:blipFill>
        <p:spPr>
          <a:xfrm>
            <a:off x="1471612" y="2035815"/>
            <a:ext cx="9248775" cy="3819525"/>
          </a:xfrm>
          <a:prstGeom prst="rect">
            <a:avLst/>
          </a:prstGeom>
        </p:spPr>
      </p:pic>
    </p:spTree>
    <p:extLst>
      <p:ext uri="{BB962C8B-B14F-4D97-AF65-F5344CB8AC3E}">
        <p14:creationId xmlns:p14="http://schemas.microsoft.com/office/powerpoint/2010/main" val="203414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7688" y="780324"/>
            <a:ext cx="6096000" cy="369332"/>
          </a:xfrm>
          <a:prstGeom prst="rect">
            <a:avLst/>
          </a:prstGeom>
        </p:spPr>
        <p:txBody>
          <a:bodyPr>
            <a:spAutoFit/>
          </a:bodyPr>
          <a:lstStyle/>
          <a:p>
            <a:pPr algn="ctr"/>
            <a:r>
              <a:rPr lang="es-ES_tradnl" b="1" spc="-15" dirty="0">
                <a:ea typeface="Times New Roman" panose="02020603050405020304" pitchFamily="18" charset="0"/>
                <a:cs typeface="Times New Roman" panose="02020603050405020304" pitchFamily="18" charset="0"/>
              </a:rPr>
              <a:t>Definiciones de Probabilidades</a:t>
            </a:r>
            <a:endParaRPr lang="es-ES" b="1" dirty="0"/>
          </a:p>
        </p:txBody>
      </p:sp>
      <p:sp>
        <p:nvSpPr>
          <p:cNvPr id="3" name="CuadroTexto 2"/>
          <p:cNvSpPr txBox="1"/>
          <p:nvPr/>
        </p:nvSpPr>
        <p:spPr>
          <a:xfrm>
            <a:off x="876820" y="1440225"/>
            <a:ext cx="2291644" cy="369332"/>
          </a:xfrm>
          <a:prstGeom prst="rect">
            <a:avLst/>
          </a:prstGeom>
          <a:noFill/>
        </p:spPr>
        <p:txBody>
          <a:bodyPr wrap="square" rtlCol="0">
            <a:spAutoFit/>
          </a:bodyPr>
          <a:lstStyle/>
          <a:p>
            <a:r>
              <a:rPr lang="es-ES" b="1" dirty="0"/>
              <a:t>Definición Subjetiva</a:t>
            </a:r>
          </a:p>
        </p:txBody>
      </p:sp>
      <p:sp>
        <p:nvSpPr>
          <p:cNvPr id="8" name="Rectángulo 7"/>
          <p:cNvSpPr/>
          <p:nvPr/>
        </p:nvSpPr>
        <p:spPr>
          <a:xfrm>
            <a:off x="891079" y="1852372"/>
            <a:ext cx="10526889" cy="1338828"/>
          </a:xfrm>
          <a:prstGeom prst="rect">
            <a:avLst/>
          </a:prstGeom>
        </p:spPr>
        <p:txBody>
          <a:bodyPr wrap="square">
            <a:spAutoFit/>
          </a:bodyPr>
          <a:lstStyle/>
          <a:p>
            <a:pPr algn="just">
              <a:lnSpc>
                <a:spcPct val="150000"/>
              </a:lnSpc>
            </a:pPr>
            <a:r>
              <a:rPr lang="es-ES" dirty="0"/>
              <a:t>Las probabilidades subjetivas están basadas en las creencias de las personas que efectúan la estimación de probabilidad. La probabilidad subjetiva se puede definir como la probabilidad asignada a un evento por parte de un individuo, basada en la evidencia que se tenga disponible.</a:t>
            </a:r>
            <a:endParaRPr lang="es-ES" dirty="0">
              <a:effectLst/>
            </a:endParaRPr>
          </a:p>
        </p:txBody>
      </p:sp>
      <p:pic>
        <p:nvPicPr>
          <p:cNvPr id="12" name="Imagen 11"/>
          <p:cNvPicPr>
            <a:picLocks noChangeAspect="1"/>
          </p:cNvPicPr>
          <p:nvPr/>
        </p:nvPicPr>
        <p:blipFill>
          <a:blip r:embed="rId2"/>
          <a:stretch>
            <a:fillRect/>
          </a:stretch>
        </p:blipFill>
        <p:spPr>
          <a:xfrm>
            <a:off x="6096052" y="3431822"/>
            <a:ext cx="4761996" cy="2506133"/>
          </a:xfrm>
          <a:prstGeom prst="rect">
            <a:avLst/>
          </a:prstGeom>
        </p:spPr>
      </p:pic>
      <p:pic>
        <p:nvPicPr>
          <p:cNvPr id="4" name="Imagen 3"/>
          <p:cNvPicPr>
            <a:picLocks noChangeAspect="1"/>
          </p:cNvPicPr>
          <p:nvPr/>
        </p:nvPicPr>
        <p:blipFill>
          <a:blip r:embed="rId3"/>
          <a:stretch>
            <a:fillRect/>
          </a:stretch>
        </p:blipFill>
        <p:spPr>
          <a:xfrm>
            <a:off x="1069269" y="3431821"/>
            <a:ext cx="4405842" cy="2519730"/>
          </a:xfrm>
          <a:prstGeom prst="rect">
            <a:avLst/>
          </a:prstGeom>
        </p:spPr>
      </p:pic>
    </p:spTree>
    <p:extLst>
      <p:ext uri="{BB962C8B-B14F-4D97-AF65-F5344CB8AC3E}">
        <p14:creationId xmlns:p14="http://schemas.microsoft.com/office/powerpoint/2010/main" val="1406555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96624" y="654446"/>
            <a:ext cx="4216401" cy="369332"/>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Definición Estadística (o frecuencial)</a:t>
            </a:r>
          </a:p>
        </p:txBody>
      </p:sp>
      <p:sp>
        <p:nvSpPr>
          <p:cNvPr id="4" name="Rectángulo 3"/>
          <p:cNvSpPr/>
          <p:nvPr/>
        </p:nvSpPr>
        <p:spPr>
          <a:xfrm>
            <a:off x="1110915" y="1318736"/>
            <a:ext cx="4249673" cy="2126864"/>
          </a:xfrm>
          <a:prstGeom prst="rect">
            <a:avLst/>
          </a:prstGeom>
        </p:spPr>
        <p:txBody>
          <a:bodyPr wrap="square">
            <a:spAutoFit/>
          </a:bodyPr>
          <a:lstStyle/>
          <a:p>
            <a:pPr algn="just">
              <a:lnSpc>
                <a:spcPct val="150000"/>
              </a:lnSpc>
            </a:pPr>
            <a:r>
              <a:rPr lang="es-ES" dirty="0"/>
              <a:t>La probabilidad frecuencial es una medida obtenida de la experiencia de algún fenómeno o experimento aleatorio que permite estimar a futuro un comportamiento. </a:t>
            </a:r>
          </a:p>
        </p:txBody>
      </p:sp>
      <p:pic>
        <p:nvPicPr>
          <p:cNvPr id="6" name="Imagen 5">
            <a:extLst>
              <a:ext uri="{FF2B5EF4-FFF2-40B4-BE49-F238E27FC236}">
                <a16:creationId xmlns:a16="http://schemas.microsoft.com/office/drawing/2014/main" id="{0DD594DC-0AC2-43D9-970F-F1E4B30BAD37}"/>
              </a:ext>
            </a:extLst>
          </p:cNvPr>
          <p:cNvPicPr>
            <a:picLocks noChangeAspect="1"/>
          </p:cNvPicPr>
          <p:nvPr/>
        </p:nvPicPr>
        <p:blipFill>
          <a:blip r:embed="rId2"/>
          <a:stretch>
            <a:fillRect/>
          </a:stretch>
        </p:blipFill>
        <p:spPr>
          <a:xfrm>
            <a:off x="5772440" y="1447895"/>
            <a:ext cx="5505161" cy="4962265"/>
          </a:xfrm>
          <a:prstGeom prst="rect">
            <a:avLst/>
          </a:prstGeom>
        </p:spPr>
      </p:pic>
    </p:spTree>
    <p:extLst>
      <p:ext uri="{BB962C8B-B14F-4D97-AF65-F5344CB8AC3E}">
        <p14:creationId xmlns:p14="http://schemas.microsoft.com/office/powerpoint/2010/main" val="304543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21644" y="965200"/>
            <a:ext cx="2274711" cy="369332"/>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Definición Clásica</a:t>
            </a:r>
          </a:p>
        </p:txBody>
      </p:sp>
      <p:sp>
        <p:nvSpPr>
          <p:cNvPr id="6" name="Rectángulo 5"/>
          <p:cNvSpPr/>
          <p:nvPr/>
        </p:nvSpPr>
        <p:spPr>
          <a:xfrm>
            <a:off x="993421" y="1431205"/>
            <a:ext cx="7766757" cy="2169825"/>
          </a:xfrm>
          <a:prstGeom prst="rect">
            <a:avLst/>
          </a:prstGeom>
        </p:spPr>
        <p:txBody>
          <a:bodyPr wrap="square">
            <a:spAutoFit/>
          </a:bodyPr>
          <a:lstStyle/>
          <a:p>
            <a:pPr>
              <a:lnSpc>
                <a:spcPct val="150000"/>
              </a:lnSpc>
            </a:pPr>
            <a:r>
              <a:rPr lang="es-ES" dirty="0">
                <a:latin typeface="Arial" panose="020B0604020202020204" pitchFamily="34" charset="0"/>
              </a:rPr>
              <a:t>Esta definición clásica de probabilidad fue una de las primeras que se dieron (1900) y se atribuye a Laplace; también se conoce con el nombre de probabilidad a priori pues, para calcularla, es necesario conocer, antes de realizar el experimento aleatorio, el espacio muestral y el número de resultados o sucesos elementales que entran a formar parte del suceso.</a:t>
            </a:r>
            <a:endParaRPr lang="es-ES" dirty="0"/>
          </a:p>
        </p:txBody>
      </p:sp>
      <p:sp>
        <p:nvSpPr>
          <p:cNvPr id="7" name="Rectángulo 6"/>
          <p:cNvSpPr/>
          <p:nvPr/>
        </p:nvSpPr>
        <p:spPr>
          <a:xfrm>
            <a:off x="1016000" y="4996304"/>
            <a:ext cx="10080977" cy="1338828"/>
          </a:xfrm>
          <a:prstGeom prst="rect">
            <a:avLst/>
          </a:prstGeom>
        </p:spPr>
        <p:txBody>
          <a:bodyPr wrap="square">
            <a:spAutoFit/>
          </a:bodyPr>
          <a:lstStyle/>
          <a:p>
            <a:pPr>
              <a:lnSpc>
                <a:spcPct val="150000"/>
              </a:lnSpc>
            </a:pPr>
            <a:r>
              <a:rPr lang="es-ES" dirty="0">
                <a:latin typeface="Arial" panose="020B0604020202020204" pitchFamily="34" charset="0"/>
              </a:rPr>
              <a:t>La aplicación de la definición clásica de probabilidad puede presentar dificultades de aplicación cuando el espacio muestral es</a:t>
            </a:r>
            <a:r>
              <a:rPr lang="es-ES" b="1" dirty="0">
                <a:latin typeface="Arial" panose="020B0604020202020204" pitchFamily="34" charset="0"/>
              </a:rPr>
              <a:t> infinito </a:t>
            </a:r>
            <a:r>
              <a:rPr lang="es-ES" dirty="0">
                <a:latin typeface="Arial" panose="020B0604020202020204" pitchFamily="34" charset="0"/>
              </a:rPr>
              <a:t>o cuando los posibles resultados de un experimento no son equiprobables.</a:t>
            </a:r>
            <a:endParaRPr lang="es-ES" dirty="0"/>
          </a:p>
        </p:txBody>
      </p:sp>
      <p:pic>
        <p:nvPicPr>
          <p:cNvPr id="10" name="Imagen 9"/>
          <p:cNvPicPr>
            <a:picLocks noChangeAspect="1"/>
          </p:cNvPicPr>
          <p:nvPr/>
        </p:nvPicPr>
        <p:blipFill>
          <a:blip r:embed="rId2"/>
          <a:stretch>
            <a:fillRect/>
          </a:stretch>
        </p:blipFill>
        <p:spPr>
          <a:xfrm>
            <a:off x="8819269" y="1153454"/>
            <a:ext cx="2074510" cy="2944236"/>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6350000" y="4069644"/>
                <a:ext cx="131978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𝑃</m:t>
                      </m:r>
                      <m:d>
                        <m:dPr>
                          <m:ctrlP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ctrlPr>
                        </m:dPr>
                        <m:e>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𝐴</m:t>
                          </m:r>
                        </m:e>
                      </m:d>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m:t>
                      </m:r>
                      <m:f>
                        <m:fPr>
                          <m:ctrlP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𝑛</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𝐴</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m:t>
                          </m:r>
                        </m:num>
                        <m:den>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𝑁</m:t>
                          </m:r>
                        </m:den>
                      </m:f>
                    </m:oMath>
                  </m:oMathPara>
                </a14:m>
                <a:endParaRPr lang="es-ES" dirty="0">
                  <a:solidFill>
                    <a:srgbClr val="0070C0"/>
                  </a:solidFill>
                  <a:effectLst>
                    <a:outerShdw blurRad="38100" dist="38100" dir="2700000" algn="tl">
                      <a:srgbClr val="000000">
                        <a:alpha val="43137"/>
                      </a:srgbClr>
                    </a:outerShdw>
                  </a:effectLst>
                </a:endParaRPr>
              </a:p>
            </p:txBody>
          </p:sp>
        </mc:Choice>
        <mc:Fallback xmlns="">
          <p:sp>
            <p:nvSpPr>
              <p:cNvPr id="3" name="CuadroTexto 2"/>
              <p:cNvSpPr txBox="1">
                <a:spLocks noRot="1" noChangeAspect="1" noMove="1" noResize="1" noEditPoints="1" noAdjustHandles="1" noChangeArrowheads="1" noChangeShapeType="1" noTextEdit="1"/>
              </p:cNvSpPr>
              <p:nvPr/>
            </p:nvSpPr>
            <p:spPr>
              <a:xfrm>
                <a:off x="6350000" y="4069644"/>
                <a:ext cx="1319785" cy="525785"/>
              </a:xfrm>
              <a:prstGeom prst="rect">
                <a:avLst/>
              </a:prstGeom>
              <a:blipFill>
                <a:blip r:embed="rId3"/>
                <a:stretch>
                  <a:fillRect r="-1852"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1264355" y="4030133"/>
                <a:ext cx="4333302" cy="573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𝑃</m:t>
                      </m:r>
                      <m:d>
                        <m:dPr>
                          <m:ctrlP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ctrlPr>
                        </m:dPr>
                        <m:e>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𝐴</m:t>
                          </m:r>
                        </m:e>
                      </m:d>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m:t>
                      </m:r>
                      <m:f>
                        <m:fPr>
                          <m:ctrlP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𝑁</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ú</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𝑚𝑒𝑟𝑜</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𝑑𝑒</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𝑐𝑎𝑠𝑜𝑠</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𝑓𝑎𝑣𝑜𝑟𝑎𝑏𝑙𝑒𝑠</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𝑑𝑒</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𝐴</m:t>
                          </m:r>
                        </m:num>
                        <m:den>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𝑇𝑜𝑡𝑎𝑙</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𝑑𝑒</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𝑐𝑎𝑠𝑜𝑠</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s-ES" b="0" i="1" smtClean="0">
                              <a:solidFill>
                                <a:srgbClr val="0070C0"/>
                              </a:solidFill>
                              <a:effectLst>
                                <a:outerShdw blurRad="38100" dist="38100" dir="2700000" algn="tl">
                                  <a:srgbClr val="000000">
                                    <a:alpha val="43137"/>
                                  </a:srgbClr>
                                </a:outerShdw>
                              </a:effectLst>
                              <a:latin typeface="Cambria Math" panose="02040503050406030204" pitchFamily="18" charset="0"/>
                            </a:rPr>
                            <m:t>𝑝𝑜𝑠𝑖𝑏𝑙𝑒𝑠</m:t>
                          </m:r>
                        </m:den>
                      </m:f>
                    </m:oMath>
                  </m:oMathPara>
                </a14:m>
                <a:endParaRPr lang="es-ES" dirty="0">
                  <a:solidFill>
                    <a:srgbClr val="0070C0"/>
                  </a:solidFill>
                  <a:effectLst>
                    <a:outerShdw blurRad="38100" dist="38100" dir="2700000" algn="tl">
                      <a:srgbClr val="000000">
                        <a:alpha val="43137"/>
                      </a:srgbClr>
                    </a:outerShdw>
                  </a:effectLst>
                </a:endParaRPr>
              </a:p>
            </p:txBody>
          </p:sp>
        </mc:Choice>
        <mc:Fallback xmlns="">
          <p:sp>
            <p:nvSpPr>
              <p:cNvPr id="11" name="CuadroTexto 10"/>
              <p:cNvSpPr txBox="1">
                <a:spLocks noRot="1" noChangeAspect="1" noMove="1" noResize="1" noEditPoints="1" noAdjustHandles="1" noChangeArrowheads="1" noChangeShapeType="1" noTextEdit="1"/>
              </p:cNvSpPr>
              <p:nvPr/>
            </p:nvSpPr>
            <p:spPr>
              <a:xfrm>
                <a:off x="1264355" y="4030133"/>
                <a:ext cx="4333302" cy="573940"/>
              </a:xfrm>
              <a:prstGeom prst="rect">
                <a:avLst/>
              </a:prstGeom>
              <a:blipFill>
                <a:blip r:embed="rId4"/>
                <a:stretch>
                  <a:fillRect r="-141" b="-7447"/>
                </a:stretch>
              </a:blipFill>
            </p:spPr>
            <p:txBody>
              <a:bodyPr/>
              <a:lstStyle/>
              <a:p>
                <a:r>
                  <a:rPr lang="en-US">
                    <a:noFill/>
                  </a:rPr>
                  <a:t> </a:t>
                </a:r>
              </a:p>
            </p:txBody>
          </p:sp>
        </mc:Fallback>
      </mc:AlternateContent>
    </p:spTree>
    <p:extLst>
      <p:ext uri="{BB962C8B-B14F-4D97-AF65-F5344CB8AC3E}">
        <p14:creationId xmlns:p14="http://schemas.microsoft.com/office/powerpoint/2010/main" val="114130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32E880-58EB-474C-A817-6D7D42E1AF54}"/>
              </a:ext>
            </a:extLst>
          </p:cNvPr>
          <p:cNvPicPr>
            <a:picLocks noChangeAspect="1"/>
          </p:cNvPicPr>
          <p:nvPr/>
        </p:nvPicPr>
        <p:blipFill>
          <a:blip r:embed="rId2"/>
          <a:stretch>
            <a:fillRect/>
          </a:stretch>
        </p:blipFill>
        <p:spPr>
          <a:xfrm>
            <a:off x="1412875" y="2754601"/>
            <a:ext cx="7334250" cy="1533525"/>
          </a:xfrm>
          <a:prstGeom prst="rect">
            <a:avLst/>
          </a:prstGeom>
        </p:spPr>
      </p:pic>
      <p:pic>
        <p:nvPicPr>
          <p:cNvPr id="5" name="Imagen 4">
            <a:extLst>
              <a:ext uri="{FF2B5EF4-FFF2-40B4-BE49-F238E27FC236}">
                <a16:creationId xmlns:a16="http://schemas.microsoft.com/office/drawing/2014/main" id="{E766CA92-4D73-41BB-8D94-CCDEF7697531}"/>
              </a:ext>
            </a:extLst>
          </p:cNvPr>
          <p:cNvPicPr>
            <a:picLocks noChangeAspect="1"/>
          </p:cNvPicPr>
          <p:nvPr/>
        </p:nvPicPr>
        <p:blipFill>
          <a:blip r:embed="rId3"/>
          <a:stretch>
            <a:fillRect/>
          </a:stretch>
        </p:blipFill>
        <p:spPr>
          <a:xfrm>
            <a:off x="840365" y="946005"/>
            <a:ext cx="8848725" cy="809625"/>
          </a:xfrm>
          <a:prstGeom prst="rect">
            <a:avLst/>
          </a:prstGeom>
        </p:spPr>
      </p:pic>
      <p:pic>
        <p:nvPicPr>
          <p:cNvPr id="6" name="Imagen 5">
            <a:extLst>
              <a:ext uri="{FF2B5EF4-FFF2-40B4-BE49-F238E27FC236}">
                <a16:creationId xmlns:a16="http://schemas.microsoft.com/office/drawing/2014/main" id="{80847EB8-D3D5-45B5-B320-1D9B14296FC0}"/>
              </a:ext>
            </a:extLst>
          </p:cNvPr>
          <p:cNvPicPr>
            <a:picLocks noChangeAspect="1"/>
          </p:cNvPicPr>
          <p:nvPr/>
        </p:nvPicPr>
        <p:blipFill>
          <a:blip r:embed="rId4"/>
          <a:stretch>
            <a:fillRect/>
          </a:stretch>
        </p:blipFill>
        <p:spPr>
          <a:xfrm>
            <a:off x="9072417" y="4211781"/>
            <a:ext cx="2846243" cy="2221057"/>
          </a:xfrm>
          <a:prstGeom prst="rect">
            <a:avLst/>
          </a:prstGeom>
        </p:spPr>
      </p:pic>
    </p:spTree>
    <p:extLst>
      <p:ext uri="{BB962C8B-B14F-4D97-AF65-F5344CB8AC3E}">
        <p14:creationId xmlns:p14="http://schemas.microsoft.com/office/powerpoint/2010/main" val="25862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8317" y="1043001"/>
            <a:ext cx="9528394" cy="400110"/>
          </a:xfrm>
          <a:prstGeom prst="rect">
            <a:avLst/>
          </a:prstGeom>
        </p:spPr>
        <p:txBody>
          <a:bodyPr wrap="square">
            <a:spAutoFit/>
          </a:bodyPr>
          <a:lstStyle/>
          <a:p>
            <a:pPr algn="ctr"/>
            <a:r>
              <a:rPr lang="es-ES" sz="2000" b="1" dirty="0">
                <a:solidFill>
                  <a:srgbClr val="0070C0"/>
                </a:solidFill>
                <a:effectLst>
                  <a:outerShdw blurRad="38100" dist="38100" dir="2700000" algn="tl">
                    <a:srgbClr val="000000">
                      <a:alpha val="43137"/>
                    </a:srgbClr>
                  </a:outerShdw>
                </a:effectLst>
              </a:rPr>
              <a:t>Regla de la adición</a:t>
            </a:r>
          </a:p>
        </p:txBody>
      </p:sp>
      <p:sp>
        <p:nvSpPr>
          <p:cNvPr id="3" name="Rectángulo 2"/>
          <p:cNvSpPr/>
          <p:nvPr/>
        </p:nvSpPr>
        <p:spPr>
          <a:xfrm>
            <a:off x="1117600" y="1719491"/>
            <a:ext cx="10035822" cy="1338828"/>
          </a:xfrm>
          <a:prstGeom prst="rect">
            <a:avLst/>
          </a:prstGeom>
        </p:spPr>
        <p:txBody>
          <a:bodyPr wrap="square">
            <a:spAutoFit/>
          </a:bodyPr>
          <a:lstStyle/>
          <a:p>
            <a:pPr>
              <a:lnSpc>
                <a:spcPct val="150000"/>
              </a:lnSpc>
            </a:pPr>
            <a:r>
              <a:rPr lang="es-ES" dirty="0"/>
              <a:t>La regla de la adición o regla de la suma establece que la probabilidad de ocurrencia de cualquier evento en particular es igual a la suma de las probabilidades individuales, si es que los eventos son mutuamente excluyentes, es decir, que dos no pueden ocurrir al mismo tiempo.</a:t>
            </a:r>
          </a:p>
        </p:txBody>
      </p:sp>
      <p:sp>
        <p:nvSpPr>
          <p:cNvPr id="5" name="Rectángulo 4"/>
          <p:cNvSpPr/>
          <p:nvPr/>
        </p:nvSpPr>
        <p:spPr>
          <a:xfrm>
            <a:off x="1140178" y="3328580"/>
            <a:ext cx="9211733" cy="369332"/>
          </a:xfrm>
          <a:prstGeom prst="rect">
            <a:avLst/>
          </a:prstGeom>
        </p:spPr>
        <p:txBody>
          <a:bodyPr wrap="square">
            <a:spAutoFit/>
          </a:bodyPr>
          <a:lstStyle/>
          <a:p>
            <a:r>
              <a:rPr lang="es-ES" b="1" dirty="0"/>
              <a:t>P(A o B) = P(A) + P(B)  </a:t>
            </a:r>
            <a:r>
              <a:rPr lang="es-ES" dirty="0"/>
              <a:t>si A y B son mutuamente excluyente. </a:t>
            </a:r>
          </a:p>
        </p:txBody>
      </p:sp>
      <p:sp>
        <p:nvSpPr>
          <p:cNvPr id="6" name="Rectángulo 5"/>
          <p:cNvSpPr/>
          <p:nvPr/>
        </p:nvSpPr>
        <p:spPr>
          <a:xfrm>
            <a:off x="1162757" y="4971534"/>
            <a:ext cx="5892982" cy="369332"/>
          </a:xfrm>
          <a:prstGeom prst="rect">
            <a:avLst/>
          </a:prstGeom>
        </p:spPr>
        <p:txBody>
          <a:bodyPr wrap="square">
            <a:spAutoFit/>
          </a:bodyPr>
          <a:lstStyle/>
          <a:p>
            <a:r>
              <a:rPr lang="es-ES" b="1" dirty="0"/>
              <a:t>P(A o B) = P(A) + P(B) − P(A y B) </a:t>
            </a:r>
            <a:r>
              <a:rPr lang="es-ES" dirty="0"/>
              <a:t>si A y B son no excluyentes.</a:t>
            </a:r>
          </a:p>
        </p:txBody>
      </p:sp>
      <p:pic>
        <p:nvPicPr>
          <p:cNvPr id="4" name="Imagen 3"/>
          <p:cNvPicPr>
            <a:picLocks noChangeAspect="1"/>
          </p:cNvPicPr>
          <p:nvPr/>
        </p:nvPicPr>
        <p:blipFill>
          <a:blip r:embed="rId2"/>
          <a:stretch>
            <a:fillRect/>
          </a:stretch>
        </p:blipFill>
        <p:spPr>
          <a:xfrm>
            <a:off x="1685394" y="3875790"/>
            <a:ext cx="1404943" cy="842965"/>
          </a:xfrm>
          <a:prstGeom prst="rect">
            <a:avLst/>
          </a:prstGeom>
        </p:spPr>
      </p:pic>
      <p:pic>
        <p:nvPicPr>
          <p:cNvPr id="7" name="Imagen 6"/>
          <p:cNvPicPr>
            <a:picLocks noChangeAspect="1"/>
          </p:cNvPicPr>
          <p:nvPr/>
        </p:nvPicPr>
        <p:blipFill>
          <a:blip r:embed="rId3"/>
          <a:stretch>
            <a:fillRect/>
          </a:stretch>
        </p:blipFill>
        <p:spPr>
          <a:xfrm>
            <a:off x="1813528" y="5480756"/>
            <a:ext cx="1279979" cy="863600"/>
          </a:xfrm>
          <a:prstGeom prst="rect">
            <a:avLst/>
          </a:prstGeom>
        </p:spPr>
      </p:pic>
    </p:spTree>
    <p:extLst>
      <p:ext uri="{BB962C8B-B14F-4D97-AF65-F5344CB8AC3E}">
        <p14:creationId xmlns:p14="http://schemas.microsoft.com/office/powerpoint/2010/main" val="181630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0810" y="902369"/>
            <a:ext cx="10022305" cy="923330"/>
          </a:xfrm>
          <a:prstGeom prst="rect">
            <a:avLst/>
          </a:prstGeom>
          <a:noFill/>
        </p:spPr>
        <p:txBody>
          <a:bodyPr wrap="square" rtlCol="0">
            <a:spAutoFit/>
          </a:bodyPr>
          <a:lstStyle/>
          <a:p>
            <a:r>
              <a:rPr lang="es-ES" b="1" dirty="0"/>
              <a:t>Ejemplo 1</a:t>
            </a:r>
            <a:r>
              <a:rPr lang="es-ES" dirty="0"/>
              <a:t>.</a:t>
            </a:r>
          </a:p>
          <a:p>
            <a:r>
              <a:rPr lang="es-ES" dirty="0"/>
              <a:t>Consideré el experimento aleatorio del lanzamiento de una dado normal, ¿Cuál es la probabilidad de obtener un 2 o 4?</a:t>
            </a:r>
          </a:p>
        </p:txBody>
      </p:sp>
      <mc:AlternateContent xmlns:mc="http://schemas.openxmlformats.org/markup-compatibility/2006" xmlns:a14="http://schemas.microsoft.com/office/drawing/2010/main">
        <mc:Choice Requires="a14">
          <p:sp>
            <p:nvSpPr>
              <p:cNvPr id="3" name="CuadroTexto 2"/>
              <p:cNvSpPr txBox="1"/>
              <p:nvPr/>
            </p:nvSpPr>
            <p:spPr>
              <a:xfrm>
                <a:off x="3314699" y="1816769"/>
                <a:ext cx="287771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2 </m:t>
                          </m:r>
                          <m:r>
                            <a:rPr lang="es-ES" b="0" i="1" smtClean="0">
                              <a:latin typeface="Cambria Math" panose="02040503050406030204" pitchFamily="18" charset="0"/>
                            </a:rPr>
                            <m:t>𝑜</m:t>
                          </m:r>
                          <m:r>
                            <a:rPr lang="es-ES" b="0" i="1" smtClean="0">
                              <a:latin typeface="Cambria Math" panose="02040503050406030204" pitchFamily="18" charset="0"/>
                            </a:rPr>
                            <m:t> 4</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6</m:t>
                          </m:r>
                        </m:den>
                      </m:f>
                      <m:r>
                        <a:rPr lang="es-ES" b="0" i="1" smtClean="0">
                          <a:latin typeface="Cambria Math" panose="02040503050406030204" pitchFamily="18" charset="0"/>
                        </a:rPr>
                        <m:t>=0.33</m:t>
                      </m:r>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314699" y="1816769"/>
                <a:ext cx="2877711" cy="520399"/>
              </a:xfrm>
              <a:prstGeom prst="rect">
                <a:avLst/>
              </a:prstGeom>
              <a:blipFill rotWithShape="0">
                <a:blip r:embed="rId2"/>
                <a:stretch>
                  <a:fillRect/>
                </a:stretch>
              </a:blipFill>
            </p:spPr>
            <p:txBody>
              <a:bodyPr/>
              <a:lstStyle/>
              <a:p>
                <a:r>
                  <a:rPr lang="es-ES">
                    <a:noFill/>
                  </a:rPr>
                  <a:t> </a:t>
                </a:r>
              </a:p>
            </p:txBody>
          </p:sp>
        </mc:Fallback>
      </mc:AlternateContent>
      <p:sp>
        <p:nvSpPr>
          <p:cNvPr id="4" name="CuadroTexto 3"/>
          <p:cNvSpPr txBox="1"/>
          <p:nvPr/>
        </p:nvSpPr>
        <p:spPr>
          <a:xfrm>
            <a:off x="1041400" y="2358932"/>
            <a:ext cx="9228221" cy="1200329"/>
          </a:xfrm>
          <a:prstGeom prst="rect">
            <a:avLst/>
          </a:prstGeom>
          <a:noFill/>
        </p:spPr>
        <p:txBody>
          <a:bodyPr wrap="square" rtlCol="0">
            <a:spAutoFit/>
          </a:bodyPr>
          <a:lstStyle/>
          <a:p>
            <a:r>
              <a:rPr lang="es-ES" b="1" dirty="0"/>
              <a:t>Ejemplo 2</a:t>
            </a:r>
            <a:r>
              <a:rPr lang="es-ES" dirty="0"/>
              <a:t>.</a:t>
            </a:r>
          </a:p>
          <a:p>
            <a:r>
              <a:rPr lang="es-ES" dirty="0"/>
              <a:t>Considerando la lotería nacional de la Junta de Protección Social para el próximo domingo ¿Cuál es la probabilidad que número asociado al premio mayor de la lotería, sea un número mayor a 79 o número par?</a:t>
            </a:r>
          </a:p>
        </p:txBody>
      </p:sp>
      <mc:AlternateContent xmlns:mc="http://schemas.openxmlformats.org/markup-compatibility/2006" xmlns:a14="http://schemas.microsoft.com/office/drawing/2010/main">
        <mc:Choice Requires="a14">
          <p:sp>
            <p:nvSpPr>
              <p:cNvPr id="5" name="CuadroTexto 4"/>
              <p:cNvSpPr txBox="1"/>
              <p:nvPr/>
            </p:nvSpPr>
            <p:spPr>
              <a:xfrm>
                <a:off x="3001879" y="3645717"/>
                <a:ext cx="4959371" cy="397353"/>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𝑚𝑎𝑦𝑜𝑟</m:t>
                        </m:r>
                        <m:r>
                          <a:rPr lang="es-ES" b="0" i="1" smtClean="0">
                            <a:latin typeface="Cambria Math" panose="02040503050406030204" pitchFamily="18" charset="0"/>
                          </a:rPr>
                          <m:t> 79 </m:t>
                        </m:r>
                        <m:r>
                          <a:rPr lang="es-ES" b="0" i="1" smtClean="0">
                            <a:latin typeface="Cambria Math" panose="02040503050406030204" pitchFamily="18" charset="0"/>
                            <a:ea typeface="Cambria Math" panose="02040503050406030204" pitchFamily="18" charset="0"/>
                          </a:rPr>
                          <m:t>𝑜</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𝑝𝑎𝑟</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20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6</m:t>
                        </m:r>
                        <m:r>
                          <a:rPr lang="es-ES" b="0" i="1" smtClean="0">
                            <a:latin typeface="Cambria Math" panose="02040503050406030204" pitchFamily="18" charset="0"/>
                          </a:rPr>
                          <m:t>9</m:t>
                        </m:r>
                      </m:num>
                      <m:den>
                        <m:r>
                          <a:rPr lang="es-ES" b="0" i="1" smtClean="0">
                            <a:latin typeface="Cambria Math" panose="02040503050406030204" pitchFamily="18" charset="0"/>
                          </a:rPr>
                          <m:t>100</m:t>
                        </m:r>
                      </m:den>
                    </m:f>
                    <m:r>
                      <a:rPr lang="es-ES" b="0" i="1" smtClean="0">
                        <a:latin typeface="Cambria Math" panose="02040503050406030204" pitchFamily="18" charset="0"/>
                      </a:rPr>
                      <m:t>=0.</m:t>
                    </m:r>
                    <m:r>
                      <a:rPr lang="es-CR" b="0" i="1" smtClean="0">
                        <a:latin typeface="Cambria Math" panose="02040503050406030204" pitchFamily="18" charset="0"/>
                      </a:rPr>
                      <m:t>6</m:t>
                    </m:r>
                  </m:oMath>
                </a14:m>
                <a:r>
                  <a:rPr lang="es-ES" dirty="0"/>
                  <a:t>0</a:t>
                </a:r>
              </a:p>
            </p:txBody>
          </p:sp>
        </mc:Choice>
        <mc:Fallback xmlns="">
          <p:sp>
            <p:nvSpPr>
              <p:cNvPr id="5" name="CuadroTexto 4"/>
              <p:cNvSpPr txBox="1">
                <a:spLocks noRot="1" noChangeAspect="1" noMove="1" noResize="1" noEditPoints="1" noAdjustHandles="1" noChangeArrowheads="1" noChangeShapeType="1" noTextEdit="1"/>
              </p:cNvSpPr>
              <p:nvPr/>
            </p:nvSpPr>
            <p:spPr>
              <a:xfrm>
                <a:off x="3001879" y="3645717"/>
                <a:ext cx="4959371" cy="397353"/>
              </a:xfrm>
              <a:prstGeom prst="rect">
                <a:avLst/>
              </a:prstGeom>
              <a:blipFill rotWithShape="0">
                <a:blip r:embed="rId3"/>
                <a:stretch>
                  <a:fillRect l="-1597" t="-4615" r="-1966" b="-21538"/>
                </a:stretch>
              </a:blipFill>
            </p:spPr>
            <p:txBody>
              <a:bodyPr/>
              <a:lstStyle/>
              <a:p>
                <a:r>
                  <a:rPr lang="en-US">
                    <a:noFill/>
                  </a:rPr>
                  <a:t> </a:t>
                </a:r>
              </a:p>
            </p:txBody>
          </p:sp>
        </mc:Fallback>
      </mc:AlternateContent>
      <p:sp>
        <p:nvSpPr>
          <p:cNvPr id="6" name="CuadroTexto 5"/>
          <p:cNvSpPr txBox="1"/>
          <p:nvPr/>
        </p:nvSpPr>
        <p:spPr>
          <a:xfrm>
            <a:off x="1108242" y="4380980"/>
            <a:ext cx="9492916" cy="1200329"/>
          </a:xfrm>
          <a:prstGeom prst="rect">
            <a:avLst/>
          </a:prstGeom>
          <a:noFill/>
        </p:spPr>
        <p:txBody>
          <a:bodyPr wrap="square" rtlCol="0">
            <a:spAutoFit/>
          </a:bodyPr>
          <a:lstStyle/>
          <a:p>
            <a:r>
              <a:rPr lang="es-ES" b="1" dirty="0"/>
              <a:t>Ejemplo 3.</a:t>
            </a:r>
          </a:p>
          <a:p>
            <a:r>
              <a:rPr lang="es-ES" dirty="0"/>
              <a:t>Un bolsa contiene 10 bolas numeradas de 1 hasta 10. Las bolas de 1 a 5 son bolas blancas y las numeradas de 6 hasta 10 son de color rojo. Se selecciona de la bolsa un bola aleatoriamente ¿cuál es la probabilidad que sea de color blanca o impar?</a:t>
            </a:r>
          </a:p>
        </p:txBody>
      </p:sp>
      <mc:AlternateContent xmlns:mc="http://schemas.openxmlformats.org/markup-compatibility/2006" xmlns:a14="http://schemas.microsoft.com/office/drawing/2010/main">
        <mc:Choice Requires="a14">
          <p:sp>
            <p:nvSpPr>
              <p:cNvPr id="7" name="Rectángulo 6"/>
              <p:cNvSpPr/>
              <p:nvPr/>
            </p:nvSpPr>
            <p:spPr>
              <a:xfrm>
                <a:off x="3071222" y="5782254"/>
                <a:ext cx="4930965"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b="0" i="1" smtClean="0">
                              <a:latin typeface="Cambria Math" panose="02040503050406030204" pitchFamily="18" charset="0"/>
                            </a:rPr>
                            <m:t>𝑏𝑙𝑎𝑛𝑐𝑎</m:t>
                          </m:r>
                          <m:r>
                            <a:rPr lang="es-ES" i="1">
                              <a:latin typeface="Cambria Math" panose="02040503050406030204" pitchFamily="18" charset="0"/>
                            </a:rPr>
                            <m:t> </m:t>
                          </m:r>
                          <m:r>
                            <a:rPr lang="es-ES" i="1">
                              <a:latin typeface="Cambria Math" panose="02040503050406030204" pitchFamily="18" charset="0"/>
                            </a:rPr>
                            <m:t>𝑜</m:t>
                          </m:r>
                          <m:r>
                            <a:rPr lang="es-ES" i="1">
                              <a:latin typeface="Cambria Math" panose="02040503050406030204" pitchFamily="18" charset="0"/>
                            </a:rPr>
                            <m:t> </m:t>
                          </m:r>
                          <m:r>
                            <a:rPr lang="es-ES" b="0" i="1" smtClean="0">
                              <a:latin typeface="Cambria Math" panose="02040503050406030204" pitchFamily="18" charset="0"/>
                            </a:rPr>
                            <m:t>𝑖𝑚𝑝𝑎𝑟</m:t>
                          </m:r>
                        </m:e>
                      </m:d>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m:t>
                          </m:r>
                        </m:num>
                        <m:den>
                          <m:r>
                            <a:rPr lang="es-ES" b="0" i="1" smtClean="0">
                              <a:latin typeface="Cambria Math" panose="02040503050406030204" pitchFamily="18" charset="0"/>
                            </a:rPr>
                            <m:t>10</m:t>
                          </m:r>
                        </m:den>
                      </m:f>
                      <m:r>
                        <a:rPr lang="es-ES" b="0" i="1" smtClean="0">
                          <a:latin typeface="Cambria Math" panose="02040503050406030204" pitchFamily="18" charset="0"/>
                        </a:rPr>
                        <m:t>=0.7</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071222" y="5782254"/>
                <a:ext cx="4930965" cy="618311"/>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424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196" y="332846"/>
            <a:ext cx="8483072" cy="1811531"/>
          </a:xfrm>
          <a:prstGeom prst="rect">
            <a:avLst/>
          </a:prstGeom>
        </p:spPr>
      </p:pic>
      <p:pic>
        <p:nvPicPr>
          <p:cNvPr id="3" name="Picture 2"/>
          <p:cNvPicPr>
            <a:picLocks noChangeAspect="1"/>
          </p:cNvPicPr>
          <p:nvPr/>
        </p:nvPicPr>
        <p:blipFill>
          <a:blip r:embed="rId3"/>
          <a:stretch>
            <a:fillRect/>
          </a:stretch>
        </p:blipFill>
        <p:spPr>
          <a:xfrm>
            <a:off x="9610196" y="474133"/>
            <a:ext cx="2080326" cy="1382183"/>
          </a:xfrm>
          <a:prstGeom prst="rect">
            <a:avLst/>
          </a:prstGeom>
        </p:spPr>
      </p:pic>
    </p:spTree>
    <p:extLst>
      <p:ext uri="{BB962C8B-B14F-4D97-AF65-F5344CB8AC3E}">
        <p14:creationId xmlns:p14="http://schemas.microsoft.com/office/powerpoint/2010/main" val="185842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166" y="537103"/>
            <a:ext cx="10265835" cy="1208296"/>
          </a:xfrm>
          <a:prstGeom prst="rect">
            <a:avLst/>
          </a:prstGeom>
        </p:spPr>
      </p:pic>
      <p:pic>
        <p:nvPicPr>
          <p:cNvPr id="3" name="Picture 2"/>
          <p:cNvPicPr>
            <a:picLocks noChangeAspect="1"/>
          </p:cNvPicPr>
          <p:nvPr/>
        </p:nvPicPr>
        <p:blipFill>
          <a:blip r:embed="rId3"/>
          <a:stretch>
            <a:fillRect/>
          </a:stretch>
        </p:blipFill>
        <p:spPr>
          <a:xfrm>
            <a:off x="9595378" y="2101584"/>
            <a:ext cx="1885683" cy="1249362"/>
          </a:xfrm>
          <a:prstGeom prst="rect">
            <a:avLst/>
          </a:prstGeom>
        </p:spPr>
      </p:pic>
    </p:spTree>
    <p:extLst>
      <p:ext uri="{BB962C8B-B14F-4D97-AF65-F5344CB8AC3E}">
        <p14:creationId xmlns:p14="http://schemas.microsoft.com/office/powerpoint/2010/main" val="101011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8243" y="839801"/>
            <a:ext cx="9720068" cy="400110"/>
          </a:xfrm>
          <a:prstGeom prst="rect">
            <a:avLst/>
          </a:prstGeom>
        </p:spPr>
        <p:txBody>
          <a:bodyPr wrap="square">
            <a:spAutoFit/>
          </a:bodyPr>
          <a:lstStyle/>
          <a:p>
            <a:pPr algn="ctr"/>
            <a:r>
              <a:rPr lang="es-ES" sz="2000" b="1" dirty="0">
                <a:solidFill>
                  <a:srgbClr val="0070C0"/>
                </a:solidFill>
                <a:effectLst>
                  <a:outerShdw blurRad="38100" dist="38100" dir="2700000" algn="tl">
                    <a:srgbClr val="000000">
                      <a:alpha val="43137"/>
                    </a:srgbClr>
                  </a:outerShdw>
                </a:effectLst>
              </a:rPr>
              <a:t>Ley del producto</a:t>
            </a:r>
          </a:p>
        </p:txBody>
      </p:sp>
      <p:sp>
        <p:nvSpPr>
          <p:cNvPr id="3" name="Rectángulo 2"/>
          <p:cNvSpPr/>
          <p:nvPr/>
        </p:nvSpPr>
        <p:spPr>
          <a:xfrm>
            <a:off x="1038576" y="1327415"/>
            <a:ext cx="10047111" cy="880369"/>
          </a:xfrm>
          <a:prstGeom prst="rect">
            <a:avLst/>
          </a:prstGeom>
        </p:spPr>
        <p:txBody>
          <a:bodyPr wrap="square">
            <a:spAutoFit/>
          </a:bodyPr>
          <a:lstStyle/>
          <a:p>
            <a:pPr>
              <a:lnSpc>
                <a:spcPct val="150000"/>
              </a:lnSpc>
            </a:pPr>
            <a:r>
              <a:rPr lang="es-ES" dirty="0"/>
              <a:t>La regla de la multiplicación establece que la probabilidad de ocurrencia de dos o más eventos estadísticamente independientes es igual al producto de sus probabilidades individuales</a:t>
            </a:r>
          </a:p>
        </p:txBody>
      </p:sp>
      <p:sp>
        <p:nvSpPr>
          <p:cNvPr id="4" name="Rectángulo 3"/>
          <p:cNvSpPr/>
          <p:nvPr/>
        </p:nvSpPr>
        <p:spPr>
          <a:xfrm>
            <a:off x="1046335" y="2397667"/>
            <a:ext cx="8684687" cy="1477328"/>
          </a:xfrm>
          <a:prstGeom prst="rect">
            <a:avLst/>
          </a:prstGeom>
        </p:spPr>
        <p:txBody>
          <a:bodyPr wrap="square">
            <a:spAutoFit/>
          </a:bodyPr>
          <a:lstStyle/>
          <a:p>
            <a:pPr algn="ctr"/>
            <a:r>
              <a:rPr lang="es-ES" b="1" dirty="0"/>
              <a:t>P (A y B) = P (A B) = P (A) P (B)</a:t>
            </a:r>
          </a:p>
          <a:p>
            <a:endParaRPr lang="es-ES" dirty="0"/>
          </a:p>
          <a:p>
            <a:pPr>
              <a:lnSpc>
                <a:spcPct val="150000"/>
              </a:lnSpc>
            </a:pPr>
            <a:r>
              <a:rPr lang="es-ES" dirty="0"/>
              <a:t>si </a:t>
            </a:r>
            <a:r>
              <a:rPr lang="es-ES" b="1" dirty="0"/>
              <a:t>A</a:t>
            </a:r>
            <a:r>
              <a:rPr lang="es-ES" dirty="0"/>
              <a:t> y </a:t>
            </a:r>
            <a:r>
              <a:rPr lang="es-ES" b="1" dirty="0"/>
              <a:t>B</a:t>
            </a:r>
            <a:r>
              <a:rPr lang="es-ES" dirty="0"/>
              <a:t> son independientes. Decimos que dos sucesos </a:t>
            </a:r>
            <a:r>
              <a:rPr lang="es-ES" i="1" dirty="0"/>
              <a:t>A</a:t>
            </a:r>
            <a:r>
              <a:rPr lang="es-ES" dirty="0"/>
              <a:t> y </a:t>
            </a:r>
            <a:r>
              <a:rPr lang="es-ES" i="1" dirty="0"/>
              <a:t>B</a:t>
            </a:r>
            <a:r>
              <a:rPr lang="es-ES" dirty="0"/>
              <a:t> son </a:t>
            </a:r>
            <a:r>
              <a:rPr lang="es-ES" b="1" i="1" dirty="0"/>
              <a:t>independientes</a:t>
            </a:r>
            <a:r>
              <a:rPr lang="es-ES" dirty="0"/>
              <a:t> entre sí, cuando la ocurrencia de uno de ellos no modifica la probabilidad del otro.</a:t>
            </a:r>
          </a:p>
        </p:txBody>
      </p:sp>
      <p:sp>
        <p:nvSpPr>
          <p:cNvPr id="5" name="Rectángulo 4"/>
          <p:cNvSpPr/>
          <p:nvPr/>
        </p:nvSpPr>
        <p:spPr>
          <a:xfrm>
            <a:off x="1117600" y="4034556"/>
            <a:ext cx="8636000" cy="1477328"/>
          </a:xfrm>
          <a:prstGeom prst="rect">
            <a:avLst/>
          </a:prstGeom>
        </p:spPr>
        <p:txBody>
          <a:bodyPr wrap="square">
            <a:spAutoFit/>
          </a:bodyPr>
          <a:lstStyle/>
          <a:p>
            <a:pPr algn="ctr"/>
            <a:r>
              <a:rPr lang="es-ES" b="1" dirty="0"/>
              <a:t>P (A y B) = P (A B) = P (A) P (B|A)</a:t>
            </a:r>
          </a:p>
          <a:p>
            <a:endParaRPr lang="es-ES" b="1" dirty="0"/>
          </a:p>
          <a:p>
            <a:pPr>
              <a:lnSpc>
                <a:spcPct val="150000"/>
              </a:lnSpc>
            </a:pPr>
            <a:r>
              <a:rPr lang="es-ES" b="1" dirty="0"/>
              <a:t> </a:t>
            </a:r>
            <a:r>
              <a:rPr lang="es-ES" dirty="0"/>
              <a:t>si </a:t>
            </a:r>
            <a:r>
              <a:rPr lang="es-ES" b="1" dirty="0"/>
              <a:t>A</a:t>
            </a:r>
            <a:r>
              <a:rPr lang="es-ES" dirty="0"/>
              <a:t> y </a:t>
            </a:r>
            <a:r>
              <a:rPr lang="es-ES" b="1" dirty="0"/>
              <a:t>B</a:t>
            </a:r>
            <a:r>
              <a:rPr lang="es-ES" dirty="0"/>
              <a:t> son dependientes. Decimos que dos sucesos </a:t>
            </a:r>
            <a:r>
              <a:rPr lang="es-ES" b="1" i="1" dirty="0"/>
              <a:t>A</a:t>
            </a:r>
            <a:r>
              <a:rPr lang="es-ES" dirty="0"/>
              <a:t> y </a:t>
            </a:r>
            <a:r>
              <a:rPr lang="es-ES" b="1" i="1" dirty="0"/>
              <a:t>B</a:t>
            </a:r>
            <a:r>
              <a:rPr lang="es-ES" dirty="0"/>
              <a:t> son </a:t>
            </a:r>
            <a:r>
              <a:rPr lang="es-ES" b="1" i="1" dirty="0"/>
              <a:t>dependientes</a:t>
            </a:r>
            <a:r>
              <a:rPr lang="es-ES" dirty="0"/>
              <a:t> entre sí, cuando la ocurrencia de uno de ellos modifica la probabilidad del otro.</a:t>
            </a:r>
          </a:p>
        </p:txBody>
      </p:sp>
    </p:spTree>
    <p:extLst>
      <p:ext uri="{BB962C8B-B14F-4D97-AF65-F5344CB8AC3E}">
        <p14:creationId xmlns:p14="http://schemas.microsoft.com/office/powerpoint/2010/main" val="366492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688418" y="1428324"/>
            <a:ext cx="1638300" cy="1057275"/>
          </a:xfrm>
          <a:prstGeom prst="rect">
            <a:avLst/>
          </a:prstGeom>
        </p:spPr>
      </p:pic>
      <p:sp>
        <p:nvSpPr>
          <p:cNvPr id="4" name="CuadroTexto 3"/>
          <p:cNvSpPr txBox="1"/>
          <p:nvPr/>
        </p:nvSpPr>
        <p:spPr>
          <a:xfrm>
            <a:off x="1377244" y="1027289"/>
            <a:ext cx="7010400" cy="1200329"/>
          </a:xfrm>
          <a:prstGeom prst="rect">
            <a:avLst/>
          </a:prstGeom>
          <a:noFill/>
        </p:spPr>
        <p:txBody>
          <a:bodyPr wrap="square" rtlCol="0">
            <a:spAutoFit/>
          </a:bodyPr>
          <a:lstStyle/>
          <a:p>
            <a:r>
              <a:rPr lang="es-ES" b="1" dirty="0"/>
              <a:t>Ejemplo 1.</a:t>
            </a:r>
          </a:p>
          <a:p>
            <a:r>
              <a:rPr lang="es-ES" dirty="0"/>
              <a:t>Considere la canasta con bolas que se presenta. El experimento aleatorio consiste en seleccionar al azar 3 bolas, ¿Cuál es la probabilidad que salgan en el orden: roja, azul, blanca?</a:t>
            </a:r>
          </a:p>
        </p:txBody>
      </p:sp>
      <mc:AlternateContent xmlns:mc="http://schemas.openxmlformats.org/markup-compatibility/2006" xmlns:a14="http://schemas.microsoft.com/office/drawing/2010/main">
        <mc:Choice Requires="a14">
          <p:sp>
            <p:nvSpPr>
              <p:cNvPr id="5" name="CuadroTexto 4"/>
              <p:cNvSpPr txBox="1"/>
              <p:nvPr/>
            </p:nvSpPr>
            <p:spPr>
              <a:xfrm>
                <a:off x="3414889" y="2511777"/>
                <a:ext cx="4127605"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𝑅𝐴𝐵</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m:t>
                          </m:r>
                        </m:num>
                        <m:den>
                          <m:r>
                            <a:rPr lang="es-ES" b="0" i="1" smtClean="0">
                              <a:latin typeface="Cambria Math" panose="02040503050406030204" pitchFamily="18" charset="0"/>
                            </a:rPr>
                            <m:t>15</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14</m:t>
                          </m:r>
                        </m:den>
                      </m:f>
                      <m:r>
                        <a:rPr lang="es-ES" i="1">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r>
                            <a:rPr lang="es-ES" b="0" i="1" smtClean="0">
                              <a:latin typeface="Cambria Math" panose="02040503050406030204" pitchFamily="18" charset="0"/>
                            </a:rPr>
                            <m:t>13</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120</m:t>
                          </m:r>
                        </m:num>
                        <m:den>
                          <m:r>
                            <a:rPr lang="es-ES" b="0" i="1" smtClean="0">
                              <a:latin typeface="Cambria Math" panose="02040503050406030204" pitchFamily="18" charset="0"/>
                            </a:rPr>
                            <m:t>2730</m:t>
                          </m:r>
                        </m:den>
                      </m:f>
                      <m:r>
                        <a:rPr lang="es-ES" b="0" i="1" smtClean="0">
                          <a:latin typeface="Cambria Math" panose="02040503050406030204" pitchFamily="18" charset="0"/>
                        </a:rPr>
                        <m:t>=0.044</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414889" y="2511777"/>
                <a:ext cx="4127605" cy="526041"/>
              </a:xfrm>
              <a:prstGeom prst="rect">
                <a:avLst/>
              </a:prstGeom>
              <a:blipFill rotWithShape="0">
                <a:blip r:embed="rId3"/>
                <a:stretch>
                  <a:fillRect/>
                </a:stretch>
              </a:blipFill>
            </p:spPr>
            <p:txBody>
              <a:bodyPr/>
              <a:lstStyle/>
              <a:p>
                <a:r>
                  <a:rPr lang="es-ES">
                    <a:noFill/>
                  </a:rPr>
                  <a:t> </a:t>
                </a:r>
              </a:p>
            </p:txBody>
          </p:sp>
        </mc:Fallback>
      </mc:AlternateContent>
      <p:sp>
        <p:nvSpPr>
          <p:cNvPr id="6" name="CuadroTexto 5"/>
          <p:cNvSpPr txBox="1"/>
          <p:nvPr/>
        </p:nvSpPr>
        <p:spPr>
          <a:xfrm>
            <a:off x="1425388" y="3924051"/>
            <a:ext cx="7403188" cy="923330"/>
          </a:xfrm>
          <a:prstGeom prst="rect">
            <a:avLst/>
          </a:prstGeom>
          <a:noFill/>
        </p:spPr>
        <p:txBody>
          <a:bodyPr wrap="square" rtlCol="0">
            <a:spAutoFit/>
          </a:bodyPr>
          <a:lstStyle/>
          <a:p>
            <a:r>
              <a:rPr lang="es-ES" b="1" dirty="0"/>
              <a:t>Ejemplo 2.</a:t>
            </a:r>
          </a:p>
          <a:p>
            <a:r>
              <a:rPr lang="es-ES" dirty="0"/>
              <a:t>Una moneda se lanza dos veces, ¿cuál es la probabilidad que las dos veces salga corona (o cara)?</a:t>
            </a:r>
          </a:p>
        </p:txBody>
      </p:sp>
      <p:pic>
        <p:nvPicPr>
          <p:cNvPr id="7" name="Imagen 6"/>
          <p:cNvPicPr>
            <a:picLocks noChangeAspect="1"/>
          </p:cNvPicPr>
          <p:nvPr/>
        </p:nvPicPr>
        <p:blipFill>
          <a:blip r:embed="rId4"/>
          <a:stretch>
            <a:fillRect/>
          </a:stretch>
        </p:blipFill>
        <p:spPr>
          <a:xfrm>
            <a:off x="9258529" y="4252393"/>
            <a:ext cx="1276350" cy="1762125"/>
          </a:xfrm>
          <a:prstGeom prst="rect">
            <a:avLst/>
          </a:prstGeom>
        </p:spPr>
      </p:pic>
      <mc:AlternateContent xmlns:mc="http://schemas.openxmlformats.org/markup-compatibility/2006" xmlns:a14="http://schemas.microsoft.com/office/drawing/2010/main">
        <mc:Choice Requires="a14">
          <p:sp>
            <p:nvSpPr>
              <p:cNvPr id="8" name="CuadroTexto 7"/>
              <p:cNvSpPr txBox="1"/>
              <p:nvPr/>
            </p:nvSpPr>
            <p:spPr>
              <a:xfrm>
                <a:off x="3758453" y="5123329"/>
                <a:ext cx="275133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𝐶𝐶</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4</m:t>
                          </m:r>
                        </m:den>
                      </m:f>
                      <m:r>
                        <a:rPr lang="es-ES" b="0" i="1" smtClean="0">
                          <a:latin typeface="Cambria Math" panose="02040503050406030204" pitchFamily="18" charset="0"/>
                          <a:ea typeface="Cambria Math" panose="02040503050406030204" pitchFamily="18" charset="0"/>
                        </a:rPr>
                        <m:t>=0.25</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758453" y="5123329"/>
                <a:ext cx="2751331" cy="518604"/>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2894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9552" y="832513"/>
            <a:ext cx="5786651" cy="369332"/>
          </a:xfrm>
          <a:prstGeom prst="rect">
            <a:avLst/>
          </a:prstGeom>
          <a:noFill/>
        </p:spPr>
        <p:txBody>
          <a:bodyPr wrap="square" rtlCol="0">
            <a:spAutoFit/>
          </a:bodyPr>
          <a:lstStyle/>
          <a:p>
            <a:pPr algn="ctr"/>
            <a:r>
              <a:rPr lang="es-ES" b="1" dirty="0">
                <a:latin typeface="Lucida Sans" panose="020B0602030504020204" pitchFamily="34" charset="0"/>
                <a:ea typeface="Adobe Heiti Std R" panose="020B0400000000000000" pitchFamily="34" charset="-128"/>
              </a:rPr>
              <a:t>Introducción</a:t>
            </a:r>
          </a:p>
        </p:txBody>
      </p:sp>
      <p:pic>
        <p:nvPicPr>
          <p:cNvPr id="3" name="Imagen 2"/>
          <p:cNvPicPr>
            <a:picLocks noChangeAspect="1"/>
          </p:cNvPicPr>
          <p:nvPr/>
        </p:nvPicPr>
        <p:blipFill>
          <a:blip r:embed="rId2"/>
          <a:stretch>
            <a:fillRect/>
          </a:stretch>
        </p:blipFill>
        <p:spPr>
          <a:xfrm>
            <a:off x="9089556" y="4356462"/>
            <a:ext cx="1252075" cy="752855"/>
          </a:xfrm>
          <a:prstGeom prst="rect">
            <a:avLst/>
          </a:prstGeom>
        </p:spPr>
      </p:pic>
      <p:pic>
        <p:nvPicPr>
          <p:cNvPr id="4" name="Imagen 3"/>
          <p:cNvPicPr>
            <a:picLocks noChangeAspect="1"/>
          </p:cNvPicPr>
          <p:nvPr/>
        </p:nvPicPr>
        <p:blipFill>
          <a:blip r:embed="rId3"/>
          <a:stretch>
            <a:fillRect/>
          </a:stretch>
        </p:blipFill>
        <p:spPr>
          <a:xfrm>
            <a:off x="1699230" y="4524013"/>
            <a:ext cx="1330941" cy="685884"/>
          </a:xfrm>
          <a:prstGeom prst="rect">
            <a:avLst/>
          </a:prstGeom>
        </p:spPr>
      </p:pic>
      <p:pic>
        <p:nvPicPr>
          <p:cNvPr id="5" name="Imagen 4"/>
          <p:cNvPicPr>
            <a:picLocks noChangeAspect="1"/>
          </p:cNvPicPr>
          <p:nvPr/>
        </p:nvPicPr>
        <p:blipFill>
          <a:blip r:embed="rId4"/>
          <a:stretch>
            <a:fillRect/>
          </a:stretch>
        </p:blipFill>
        <p:spPr>
          <a:xfrm>
            <a:off x="7336712" y="4223585"/>
            <a:ext cx="1249742" cy="990198"/>
          </a:xfrm>
          <a:prstGeom prst="rect">
            <a:avLst/>
          </a:prstGeom>
        </p:spPr>
      </p:pic>
      <p:pic>
        <p:nvPicPr>
          <p:cNvPr id="6" name="Imagen 5"/>
          <p:cNvPicPr>
            <a:picLocks noChangeAspect="1"/>
          </p:cNvPicPr>
          <p:nvPr/>
        </p:nvPicPr>
        <p:blipFill>
          <a:blip r:embed="rId5"/>
          <a:stretch>
            <a:fillRect/>
          </a:stretch>
        </p:blipFill>
        <p:spPr>
          <a:xfrm>
            <a:off x="3592685" y="4388786"/>
            <a:ext cx="1307435" cy="756758"/>
          </a:xfrm>
          <a:prstGeom prst="rect">
            <a:avLst/>
          </a:prstGeom>
        </p:spPr>
      </p:pic>
      <p:pic>
        <p:nvPicPr>
          <p:cNvPr id="8" name="Imagen 7"/>
          <p:cNvPicPr>
            <a:picLocks noChangeAspect="1"/>
          </p:cNvPicPr>
          <p:nvPr/>
        </p:nvPicPr>
        <p:blipFill>
          <a:blip r:embed="rId6"/>
          <a:stretch>
            <a:fillRect/>
          </a:stretch>
        </p:blipFill>
        <p:spPr>
          <a:xfrm>
            <a:off x="5479130" y="4326806"/>
            <a:ext cx="1486476" cy="824466"/>
          </a:xfrm>
          <a:prstGeom prst="rect">
            <a:avLst/>
          </a:prstGeom>
        </p:spPr>
      </p:pic>
      <p:sp>
        <p:nvSpPr>
          <p:cNvPr id="9" name="Rectángulo 8"/>
          <p:cNvSpPr/>
          <p:nvPr/>
        </p:nvSpPr>
        <p:spPr>
          <a:xfrm>
            <a:off x="1159889" y="2848717"/>
            <a:ext cx="9485363" cy="923330"/>
          </a:xfrm>
          <a:prstGeom prst="rect">
            <a:avLst/>
          </a:prstGeom>
        </p:spPr>
        <p:txBody>
          <a:bodyPr wrap="square">
            <a:spAutoFit/>
          </a:bodyPr>
          <a:lstStyle/>
          <a:p>
            <a:pPr algn="just">
              <a:lnSpc>
                <a:spcPct val="150000"/>
              </a:lnSpc>
            </a:pPr>
            <a:r>
              <a:rPr lang="es-ES" dirty="0"/>
              <a:t>Por ejemplo, experimentos aleatorios cotidianos son el lanzamiento de una moneda, el lanzamiento de un dado, extracción de una carta de un mazo de naipes, el estado del clima (lluvia) y la lotería.</a:t>
            </a:r>
          </a:p>
        </p:txBody>
      </p:sp>
      <p:sp>
        <p:nvSpPr>
          <p:cNvPr id="10" name="Rectángulo 9"/>
          <p:cNvSpPr/>
          <p:nvPr/>
        </p:nvSpPr>
        <p:spPr>
          <a:xfrm>
            <a:off x="1064526" y="1567851"/>
            <a:ext cx="10000944" cy="880369"/>
          </a:xfrm>
          <a:prstGeom prst="rect">
            <a:avLst/>
          </a:prstGeom>
        </p:spPr>
        <p:txBody>
          <a:bodyPr wrap="square">
            <a:spAutoFit/>
          </a:bodyPr>
          <a:lstStyle/>
          <a:p>
            <a:pPr algn="just">
              <a:lnSpc>
                <a:spcPct val="150000"/>
              </a:lnSpc>
            </a:pPr>
            <a:r>
              <a:rPr lang="es-ES" dirty="0"/>
              <a:t>Las probabilidades constituyen una rama de las matemáticas que se ocupa de medir o determinar cuantitativamente la posibilidad de que un suceso o experimento produzca un determinado resultado.</a:t>
            </a:r>
          </a:p>
        </p:txBody>
      </p:sp>
    </p:spTree>
    <p:extLst>
      <p:ext uri="{BB962C8B-B14F-4D97-AF65-F5344CB8AC3E}">
        <p14:creationId xmlns:p14="http://schemas.microsoft.com/office/powerpoint/2010/main" val="364996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CEACD-97A2-4416-9A55-BAC8D10DB9D4}"/>
              </a:ext>
            </a:extLst>
          </p:cNvPr>
          <p:cNvPicPr>
            <a:picLocks noChangeAspect="1"/>
          </p:cNvPicPr>
          <p:nvPr/>
        </p:nvPicPr>
        <p:blipFill>
          <a:blip r:embed="rId2"/>
          <a:stretch>
            <a:fillRect/>
          </a:stretch>
        </p:blipFill>
        <p:spPr>
          <a:xfrm>
            <a:off x="561272" y="628276"/>
            <a:ext cx="10387676" cy="1301529"/>
          </a:xfrm>
          <a:prstGeom prst="rect">
            <a:avLst/>
          </a:prstGeom>
        </p:spPr>
      </p:pic>
    </p:spTree>
    <p:extLst>
      <p:ext uri="{BB962C8B-B14F-4D97-AF65-F5344CB8AC3E}">
        <p14:creationId xmlns:p14="http://schemas.microsoft.com/office/powerpoint/2010/main" val="253111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6498" y="909526"/>
            <a:ext cx="10556267" cy="646331"/>
          </a:xfrm>
          <a:prstGeom prst="rect">
            <a:avLst/>
          </a:prstGeom>
        </p:spPr>
        <p:txBody>
          <a:bodyPr wrap="square">
            <a:spAutoFit/>
          </a:bodyPr>
          <a:lstStyle/>
          <a:p>
            <a:r>
              <a:rPr lang="es-ES" b="1" dirty="0"/>
              <a:t>Ejemplo 3.</a:t>
            </a:r>
          </a:p>
          <a:p>
            <a:endParaRPr lang="es-ES" b="1" dirty="0"/>
          </a:p>
        </p:txBody>
      </p:sp>
      <p:sp>
        <p:nvSpPr>
          <p:cNvPr id="9" name="CuadroTexto 8"/>
          <p:cNvSpPr txBox="1"/>
          <p:nvPr/>
        </p:nvSpPr>
        <p:spPr>
          <a:xfrm>
            <a:off x="793376" y="1479177"/>
            <a:ext cx="9964271" cy="1338828"/>
          </a:xfrm>
          <a:prstGeom prst="rect">
            <a:avLst/>
          </a:prstGeom>
          <a:noFill/>
        </p:spPr>
        <p:txBody>
          <a:bodyPr wrap="square" rtlCol="0">
            <a:spAutoFit/>
          </a:bodyPr>
          <a:lstStyle/>
          <a:p>
            <a:pPr>
              <a:lnSpc>
                <a:spcPct val="150000"/>
              </a:lnSpc>
            </a:pPr>
            <a:r>
              <a:rPr lang="es-ES" dirty="0"/>
              <a:t>Suponga un sorteo de la lotería nacional. Hay 150 premios pero solamente uno es el premio mayor de 1400 millones de colones. Un jugado comprar el número 96, con la serie 107, ¿Cuál es la probabilidad que gane el premio mayor?</a:t>
            </a:r>
          </a:p>
        </p:txBody>
      </p:sp>
      <mc:AlternateContent xmlns:mc="http://schemas.openxmlformats.org/markup-compatibility/2006" xmlns:a14="http://schemas.microsoft.com/office/drawing/2010/main">
        <mc:Choice Requires="a14">
          <p:sp>
            <p:nvSpPr>
              <p:cNvPr id="15" name="CuadroTexto 14"/>
              <p:cNvSpPr txBox="1"/>
              <p:nvPr/>
            </p:nvSpPr>
            <p:spPr>
              <a:xfrm>
                <a:off x="1472452" y="4787153"/>
                <a:ext cx="497815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96 </m:t>
                          </m:r>
                          <m:r>
                            <a:rPr lang="es-ES" b="0" i="1" smtClean="0">
                              <a:latin typeface="Cambria Math" panose="02040503050406030204" pitchFamily="18" charset="0"/>
                            </a:rPr>
                            <m:t>𝑦</m:t>
                          </m:r>
                          <m:r>
                            <a:rPr lang="es-ES" b="0" i="1" smtClean="0">
                              <a:latin typeface="Cambria Math" panose="02040503050406030204" pitchFamily="18" charset="0"/>
                            </a:rPr>
                            <m:t> 107</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1000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100 000</m:t>
                          </m:r>
                        </m:den>
                      </m:f>
                      <m:r>
                        <a:rPr lang="es-ES" b="0" i="1" smtClean="0">
                          <a:latin typeface="Cambria Math" panose="02040503050406030204" pitchFamily="18" charset="0"/>
                          <a:ea typeface="Cambria Math" panose="02040503050406030204" pitchFamily="18" charset="0"/>
                        </a:rPr>
                        <m:t>=0.00001</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472452" y="4787153"/>
                <a:ext cx="4978158" cy="52039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848971" y="5782235"/>
                <a:ext cx="4587794"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100 000</m:t>
                          </m:r>
                        </m:den>
                      </m:f>
                      <m:r>
                        <a:rPr lang="es-ES" i="1" smtClean="0">
                          <a:latin typeface="Cambria Math" panose="02040503050406030204" pitchFamily="18" charset="0"/>
                          <a:ea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150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15 000 000</m:t>
                          </m:r>
                        </m:den>
                      </m:f>
                      <m:r>
                        <a:rPr lang="es-ES" b="0" i="1" smtClean="0">
                          <a:latin typeface="Cambria Math" panose="02040503050406030204" pitchFamily="18" charset="0"/>
                        </a:rPr>
                        <m:t>=0.000000067</m:t>
                      </m:r>
                    </m:oMath>
                  </m:oMathPara>
                </a14:m>
                <a:endParaRPr lang="es-E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848971" y="5782235"/>
                <a:ext cx="4587794" cy="520463"/>
              </a:xfrm>
              <a:prstGeom prst="rect">
                <a:avLst/>
              </a:prstGeom>
              <a:blipFill rotWithShape="0">
                <a:blip r:embed="rId3"/>
                <a:stretch>
                  <a:fillRect/>
                </a:stretch>
              </a:blipFill>
            </p:spPr>
            <p:txBody>
              <a:bodyPr/>
              <a:lstStyle/>
              <a:p>
                <a:r>
                  <a:rPr lang="es-ES">
                    <a:noFill/>
                  </a:rPr>
                  <a:t> </a:t>
                </a:r>
              </a:p>
            </p:txBody>
          </p:sp>
        </mc:Fallback>
      </mc:AlternateContent>
      <p:pic>
        <p:nvPicPr>
          <p:cNvPr id="22" name="Imagen 21"/>
          <p:cNvPicPr>
            <a:picLocks noChangeAspect="1"/>
          </p:cNvPicPr>
          <p:nvPr/>
        </p:nvPicPr>
        <p:blipFill>
          <a:blip r:embed="rId4"/>
          <a:stretch>
            <a:fillRect/>
          </a:stretch>
        </p:blipFill>
        <p:spPr>
          <a:xfrm>
            <a:off x="3284444" y="2914929"/>
            <a:ext cx="3344956" cy="1509574"/>
          </a:xfrm>
          <a:prstGeom prst="rect">
            <a:avLst/>
          </a:prstGeom>
        </p:spPr>
      </p:pic>
      <p:pic>
        <p:nvPicPr>
          <p:cNvPr id="24" name="Imagen 23"/>
          <p:cNvPicPr>
            <a:picLocks noChangeAspect="1"/>
          </p:cNvPicPr>
          <p:nvPr/>
        </p:nvPicPr>
        <p:blipFill>
          <a:blip r:embed="rId5"/>
          <a:stretch>
            <a:fillRect/>
          </a:stretch>
        </p:blipFill>
        <p:spPr>
          <a:xfrm>
            <a:off x="7960658" y="3313578"/>
            <a:ext cx="2081493" cy="2920304"/>
          </a:xfrm>
          <a:prstGeom prst="rect">
            <a:avLst/>
          </a:prstGeom>
        </p:spPr>
      </p:pic>
    </p:spTree>
    <p:extLst>
      <p:ext uri="{BB962C8B-B14F-4D97-AF65-F5344CB8AC3E}">
        <p14:creationId xmlns:p14="http://schemas.microsoft.com/office/powerpoint/2010/main" val="11052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F955D-1355-43D3-8B45-D16CAB069765}"/>
              </a:ext>
            </a:extLst>
          </p:cNvPr>
          <p:cNvPicPr>
            <a:picLocks noChangeAspect="1"/>
          </p:cNvPicPr>
          <p:nvPr/>
        </p:nvPicPr>
        <p:blipFill>
          <a:blip r:embed="rId2"/>
          <a:stretch>
            <a:fillRect/>
          </a:stretch>
        </p:blipFill>
        <p:spPr>
          <a:xfrm>
            <a:off x="1121134" y="527233"/>
            <a:ext cx="9708543" cy="1974746"/>
          </a:xfrm>
          <a:prstGeom prst="rect">
            <a:avLst/>
          </a:prstGeom>
        </p:spPr>
      </p:pic>
    </p:spTree>
    <p:extLst>
      <p:ext uri="{BB962C8B-B14F-4D97-AF65-F5344CB8AC3E}">
        <p14:creationId xmlns:p14="http://schemas.microsoft.com/office/powerpoint/2010/main" val="313583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5343" y="739568"/>
            <a:ext cx="9990161" cy="400110"/>
          </a:xfrm>
          <a:prstGeom prst="rect">
            <a:avLst/>
          </a:prstGeom>
        </p:spPr>
        <p:txBody>
          <a:bodyPr wrap="square">
            <a:spAutoFit/>
          </a:bodyPr>
          <a:lstStyle/>
          <a:p>
            <a:pPr algn="ctr"/>
            <a:r>
              <a:rPr lang="es-ES_tradnl" sz="2000" b="1" spc="-15"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Tablas de contingencia</a:t>
            </a:r>
            <a:endParaRPr lang="es-ES" sz="2000" b="1" dirty="0">
              <a:solidFill>
                <a:srgbClr val="FF0000"/>
              </a:solidFill>
              <a:effectLst>
                <a:outerShdw blurRad="38100" dist="38100" dir="2700000" algn="tl">
                  <a:srgbClr val="000000">
                    <a:alpha val="43137"/>
                  </a:srgbClr>
                </a:outerShdw>
              </a:effectLst>
            </a:endParaRPr>
          </a:p>
        </p:txBody>
      </p:sp>
      <p:sp>
        <p:nvSpPr>
          <p:cNvPr id="7" name="Rectángulo 6"/>
          <p:cNvSpPr/>
          <p:nvPr/>
        </p:nvSpPr>
        <p:spPr>
          <a:xfrm>
            <a:off x="955343" y="1378424"/>
            <a:ext cx="10631606" cy="1338828"/>
          </a:xfrm>
          <a:prstGeom prst="rect">
            <a:avLst/>
          </a:prstGeom>
        </p:spPr>
        <p:txBody>
          <a:bodyPr wrap="square">
            <a:spAutoFit/>
          </a:bodyPr>
          <a:lstStyle/>
          <a:p>
            <a:pPr>
              <a:lnSpc>
                <a:spcPct val="150000"/>
              </a:lnSpc>
            </a:pPr>
            <a:r>
              <a:rPr lang="es-ES" dirty="0"/>
              <a:t>Una </a:t>
            </a:r>
            <a:r>
              <a:rPr lang="es-ES" b="1" dirty="0"/>
              <a:t>tabla de contingencia</a:t>
            </a:r>
            <a:r>
              <a:rPr lang="es-ES" dirty="0"/>
              <a:t> es una tabla de doble entrada en la que podemos reflejar  la distribución de una variable en relación a otras. Es una herramienta muy útil porque nos ayuda a organizar la información y nos facilita el cálculo de probabilidades de sucesos.</a:t>
            </a:r>
          </a:p>
        </p:txBody>
      </p:sp>
      <p:pic>
        <p:nvPicPr>
          <p:cNvPr id="3" name="Imagen 2">
            <a:extLst>
              <a:ext uri="{FF2B5EF4-FFF2-40B4-BE49-F238E27FC236}">
                <a16:creationId xmlns:a16="http://schemas.microsoft.com/office/drawing/2014/main" id="{55BA5147-8FA3-4EA2-93B5-17537B4E364D}"/>
              </a:ext>
            </a:extLst>
          </p:cNvPr>
          <p:cNvPicPr>
            <a:picLocks noChangeAspect="1"/>
          </p:cNvPicPr>
          <p:nvPr/>
        </p:nvPicPr>
        <p:blipFill>
          <a:blip r:embed="rId2"/>
          <a:stretch>
            <a:fillRect/>
          </a:stretch>
        </p:blipFill>
        <p:spPr>
          <a:xfrm>
            <a:off x="2777115" y="2986776"/>
            <a:ext cx="6662449" cy="3684229"/>
          </a:xfrm>
          <a:prstGeom prst="rect">
            <a:avLst/>
          </a:prstGeom>
        </p:spPr>
      </p:pic>
    </p:spTree>
    <p:extLst>
      <p:ext uri="{BB962C8B-B14F-4D97-AF65-F5344CB8AC3E}">
        <p14:creationId xmlns:p14="http://schemas.microsoft.com/office/powerpoint/2010/main" val="141849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EA474-6873-4108-A170-14D4E0514188}"/>
              </a:ext>
            </a:extLst>
          </p:cNvPr>
          <p:cNvPicPr>
            <a:picLocks noChangeAspect="1"/>
          </p:cNvPicPr>
          <p:nvPr/>
        </p:nvPicPr>
        <p:blipFill>
          <a:blip r:embed="rId3"/>
          <a:stretch>
            <a:fillRect/>
          </a:stretch>
        </p:blipFill>
        <p:spPr>
          <a:xfrm>
            <a:off x="1538288" y="624856"/>
            <a:ext cx="7962552" cy="5391571"/>
          </a:xfrm>
          <a:prstGeom prst="rect">
            <a:avLst/>
          </a:prstGeom>
        </p:spPr>
      </p:pic>
      <p:sp>
        <p:nvSpPr>
          <p:cNvPr id="3" name="TextBox 2">
            <a:extLst>
              <a:ext uri="{FF2B5EF4-FFF2-40B4-BE49-F238E27FC236}">
                <a16:creationId xmlns:a16="http://schemas.microsoft.com/office/drawing/2014/main" id="{15913968-3212-43F5-9AA5-16E909BD0B99}"/>
              </a:ext>
            </a:extLst>
          </p:cNvPr>
          <p:cNvSpPr txBox="1"/>
          <p:nvPr/>
        </p:nvSpPr>
        <p:spPr>
          <a:xfrm>
            <a:off x="8920976" y="6016427"/>
            <a:ext cx="3111191"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sz="1000" dirty="0"/>
              <a:t>El Dióxido de azufre es un gas incoloro, irritante, con un olor penetrante que se comienza a percibir con 0,3 a 1,4 ppm y es perfectamente distinguible a partir de 3 ppm -partes por millón.</a:t>
            </a:r>
            <a:endParaRPr lang="en-US" sz="1000" dirty="0"/>
          </a:p>
        </p:txBody>
      </p:sp>
    </p:spTree>
    <p:extLst>
      <p:ext uri="{BB962C8B-B14F-4D97-AF65-F5344CB8AC3E}">
        <p14:creationId xmlns:p14="http://schemas.microsoft.com/office/powerpoint/2010/main" val="426461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70844" y="1140178"/>
            <a:ext cx="9708445" cy="646331"/>
          </a:xfrm>
          <a:prstGeom prst="rect">
            <a:avLst/>
          </a:prstGeom>
          <a:noFill/>
        </p:spPr>
        <p:txBody>
          <a:bodyPr wrap="square" rtlCol="0">
            <a:spAutoFit/>
          </a:bodyPr>
          <a:lstStyle/>
          <a:p>
            <a:r>
              <a:rPr lang="es-ES" dirty="0"/>
              <a:t>c) Si se seleccionan 3 personas al azar, ¿cuál es la probabilidad que al menos uno sea del grupo sanguíneo A?</a:t>
            </a:r>
          </a:p>
        </p:txBody>
      </p:sp>
      <p:pic>
        <p:nvPicPr>
          <p:cNvPr id="4" name="Imagen 3"/>
          <p:cNvPicPr>
            <a:picLocks noChangeAspect="1"/>
          </p:cNvPicPr>
          <p:nvPr/>
        </p:nvPicPr>
        <p:blipFill>
          <a:blip r:embed="rId2"/>
          <a:stretch>
            <a:fillRect/>
          </a:stretch>
        </p:blipFill>
        <p:spPr>
          <a:xfrm>
            <a:off x="7749119" y="1864959"/>
            <a:ext cx="2065864" cy="13185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5" name="CuadroTexto 4"/>
              <p:cNvSpPr txBox="1"/>
              <p:nvPr/>
            </p:nvSpPr>
            <p:spPr>
              <a:xfrm>
                <a:off x="1247422" y="2048933"/>
                <a:ext cx="35137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𝑥</m:t>
                      </m:r>
                      <m:r>
                        <a:rPr lang="es-ES" b="0" i="0" smtClean="0">
                          <a:latin typeface="Cambria Math" panose="02040503050406030204" pitchFamily="18" charset="0"/>
                        </a:rPr>
                        <m:t>=</m:t>
                      </m:r>
                      <m:r>
                        <m:rPr>
                          <m:sty m:val="p"/>
                        </m:rPr>
                        <a:rPr lang="es-ES" b="0" i="0" smtClean="0">
                          <a:latin typeface="Cambria Math" panose="02040503050406030204" pitchFamily="18" charset="0"/>
                        </a:rPr>
                        <m:t>persona</m:t>
                      </m:r>
                      <m:r>
                        <a:rPr lang="es-ES" b="0" i="0" smtClean="0">
                          <a:latin typeface="Cambria Math" panose="02040503050406030204" pitchFamily="18" charset="0"/>
                        </a:rPr>
                        <m:t> </m:t>
                      </m:r>
                      <m:r>
                        <m:rPr>
                          <m:sty m:val="p"/>
                        </m:rPr>
                        <a:rPr lang="es-ES" b="0" i="0" smtClean="0">
                          <a:latin typeface="Cambria Math" panose="02040503050406030204" pitchFamily="18" charset="0"/>
                        </a:rPr>
                        <m:t>del</m:t>
                      </m:r>
                      <m:r>
                        <a:rPr lang="es-ES" b="0" i="0" smtClean="0">
                          <a:latin typeface="Cambria Math" panose="02040503050406030204" pitchFamily="18" charset="0"/>
                        </a:rPr>
                        <m:t> </m:t>
                      </m:r>
                      <m:r>
                        <m:rPr>
                          <m:sty m:val="p"/>
                        </m:rPr>
                        <a:rPr lang="es-ES" b="0" i="0" smtClean="0">
                          <a:latin typeface="Cambria Math" panose="02040503050406030204" pitchFamily="18" charset="0"/>
                        </a:rPr>
                        <m:t>grupo</m:t>
                      </m:r>
                      <m:r>
                        <a:rPr lang="es-ES" b="0" i="0" smtClean="0">
                          <a:latin typeface="Cambria Math" panose="02040503050406030204" pitchFamily="18" charset="0"/>
                        </a:rPr>
                        <m:t> </m:t>
                      </m:r>
                      <m:r>
                        <m:rPr>
                          <m:sty m:val="p"/>
                        </m:rPr>
                        <a:rPr lang="es-ES" b="0" i="0" smtClean="0">
                          <a:latin typeface="Cambria Math" panose="02040503050406030204" pitchFamily="18" charset="0"/>
                        </a:rPr>
                        <m:t>sangu</m:t>
                      </m:r>
                      <m:r>
                        <a:rPr lang="es-ES" b="0" i="0" smtClean="0">
                          <a:latin typeface="Cambria Math" panose="02040503050406030204" pitchFamily="18" charset="0"/>
                        </a:rPr>
                        <m:t>í</m:t>
                      </m:r>
                      <m:r>
                        <m:rPr>
                          <m:sty m:val="p"/>
                        </m:rPr>
                        <a:rPr lang="es-ES" b="0" i="0" smtClean="0">
                          <a:latin typeface="Cambria Math" panose="02040503050406030204" pitchFamily="18" charset="0"/>
                        </a:rPr>
                        <m:t>neo</m:t>
                      </m:r>
                      <m:r>
                        <a:rPr lang="es-ES" b="0" i="0" smtClean="0">
                          <a:latin typeface="Cambria Math" panose="02040503050406030204" pitchFamily="18" charset="0"/>
                        </a:rPr>
                        <m:t> </m:t>
                      </m:r>
                      <m:r>
                        <m:rPr>
                          <m:sty m:val="p"/>
                        </m:rPr>
                        <a:rPr lang="es-ES" b="0" i="0" smtClean="0">
                          <a:latin typeface="Cambria Math" panose="02040503050406030204" pitchFamily="18" charset="0"/>
                        </a:rPr>
                        <m:t>A</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247422" y="2048933"/>
                <a:ext cx="3513782" cy="276999"/>
              </a:xfrm>
              <a:prstGeom prst="rect">
                <a:avLst/>
              </a:prstGeom>
              <a:blipFill rotWithShape="0">
                <a:blip r:embed="rId3"/>
                <a:stretch>
                  <a:fillRect l="-694" t="-4348" r="-1563" b="-347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105378" y="3245555"/>
                <a:ext cx="15947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105378" y="3245555"/>
                <a:ext cx="1594796" cy="276999"/>
              </a:xfrm>
              <a:prstGeom prst="rect">
                <a:avLst/>
              </a:prstGeom>
              <a:blipFill rotWithShape="0">
                <a:blip r:embed="rId4"/>
                <a:stretch>
                  <a:fillRect l="-1145" t="-2174" r="-4962"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127955" y="3697110"/>
                <a:ext cx="1374928" cy="277576"/>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rPr>
                      <m:t>𝑃</m:t>
                    </m:r>
                  </m:oMath>
                </a14:m>
                <a:r>
                  <a:rPr lang="es-ES" dirty="0"/>
                  <a:t>(</a:t>
                </a:r>
                <a14:m>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rPr>
                          <m:t>𝐴</m:t>
                        </m:r>
                      </m:e>
                    </m:acc>
                    <m:acc>
                      <m:accPr>
                        <m:chr m:val="̅"/>
                        <m:ctrlPr>
                          <a:rPr lang="es-ES" i="1">
                            <a:latin typeface="Cambria Math" panose="02040503050406030204" pitchFamily="18" charset="0"/>
                          </a:rPr>
                        </m:ctrlPr>
                      </m:accPr>
                      <m:e>
                        <m:r>
                          <a:rPr lang="es-ES" i="1">
                            <a:latin typeface="Cambria Math" panose="02040503050406030204" pitchFamily="18" charset="0"/>
                          </a:rPr>
                          <m:t>𝐴</m:t>
                        </m:r>
                      </m:e>
                    </m:acc>
                    <m:acc>
                      <m:accPr>
                        <m:chr m:val="̅"/>
                        <m:ctrlPr>
                          <a:rPr lang="es-ES" i="1">
                            <a:latin typeface="Cambria Math" panose="02040503050406030204" pitchFamily="18" charset="0"/>
                          </a:rPr>
                        </m:ctrlPr>
                      </m:accPr>
                      <m:e>
                        <m:r>
                          <a:rPr lang="es-ES" i="1">
                            <a:latin typeface="Cambria Math" panose="02040503050406030204" pitchFamily="18" charset="0"/>
                          </a:rPr>
                          <m:t>𝐴</m:t>
                        </m:r>
                      </m:e>
                    </m:acc>
                  </m:oMath>
                </a14:m>
                <a:r>
                  <a:rPr lang="es-ES" dirty="0"/>
                  <a:t>)</a:t>
                </a:r>
              </a:p>
            </p:txBody>
          </p:sp>
        </mc:Choice>
        <mc:Fallback xmlns="">
          <p:sp>
            <p:nvSpPr>
              <p:cNvPr id="7" name="CuadroTexto 6"/>
              <p:cNvSpPr txBox="1">
                <a:spLocks noRot="1" noChangeAspect="1" noMove="1" noResize="1" noEditPoints="1" noAdjustHandles="1" noChangeArrowheads="1" noChangeShapeType="1" noTextEdit="1"/>
              </p:cNvSpPr>
              <p:nvPr/>
            </p:nvSpPr>
            <p:spPr>
              <a:xfrm>
                <a:off x="2127955" y="3697110"/>
                <a:ext cx="1374928" cy="277576"/>
              </a:xfrm>
              <a:prstGeom prst="rect">
                <a:avLst/>
              </a:prstGeom>
              <a:blipFill rotWithShape="0">
                <a:blip r:embed="rId5"/>
                <a:stretch>
                  <a:fillRect l="-3540" t="-26087" r="-20796" b="-5217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105378" y="4092222"/>
                <a:ext cx="2304413"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m:t>
                      </m:r>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60</m:t>
                              </m:r>
                            </m:num>
                            <m:den>
                              <m:r>
                                <a:rPr lang="es-ES" b="0" i="1" smtClean="0">
                                  <a:latin typeface="Cambria Math" panose="02040503050406030204" pitchFamily="18" charset="0"/>
                                </a:rPr>
                                <m:t>100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59</m:t>
                              </m:r>
                            </m:num>
                            <m:den>
                              <m:r>
                                <a:rPr lang="es-ES" b="0" i="1" smtClean="0">
                                  <a:latin typeface="Cambria Math" panose="02040503050406030204" pitchFamily="18" charset="0"/>
                                  <a:ea typeface="Cambria Math" panose="02040503050406030204" pitchFamily="18" charset="0"/>
                                </a:rPr>
                                <m:t>99</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58</m:t>
                              </m:r>
                            </m:num>
                            <m:den>
                              <m:r>
                                <a:rPr lang="es-ES" b="0" i="1" smtClean="0">
                                  <a:latin typeface="Cambria Math" panose="02040503050406030204" pitchFamily="18" charset="0"/>
                                  <a:ea typeface="Cambria Math" panose="02040503050406030204" pitchFamily="18" charset="0"/>
                                </a:rPr>
                                <m:t>98</m:t>
                              </m:r>
                            </m:den>
                          </m:f>
                        </m:e>
                      </m:d>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105378" y="4092222"/>
                <a:ext cx="2304413" cy="616387"/>
              </a:xfrm>
              <a:prstGeom prst="rect">
                <a:avLst/>
              </a:prstGeom>
              <a:blipFill rotWithShape="0">
                <a:blip r:embed="rId6"/>
                <a:stretch>
                  <a:fillRect b="-9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2127955" y="4893733"/>
                <a:ext cx="13833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=1−0.2116</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127955" y="4893733"/>
                <a:ext cx="1383392" cy="276999"/>
              </a:xfrm>
              <a:prstGeom prst="rect">
                <a:avLst/>
              </a:prstGeom>
              <a:blipFill rotWithShape="0">
                <a:blip r:embed="rId7"/>
                <a:stretch>
                  <a:fillRect l="-1322" r="-3965" b="-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139244" y="5458177"/>
                <a:ext cx="9794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=0.7883</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139244" y="5458177"/>
                <a:ext cx="979435" cy="276999"/>
              </a:xfrm>
              <a:prstGeom prst="rect">
                <a:avLst/>
              </a:prstGeom>
              <a:blipFill rotWithShape="0">
                <a:blip r:embed="rId8"/>
                <a:stretch>
                  <a:fillRect l="-2484" r="-4969"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051122" y="2770201"/>
                <a:ext cx="46908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≥1</m:t>
                          </m:r>
                        </m:e>
                      </m: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=2</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=3)</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1051122" y="2770201"/>
                <a:ext cx="4690835" cy="369332"/>
              </a:xfrm>
              <a:prstGeom prst="rect">
                <a:avLst/>
              </a:prstGeom>
              <a:blipFill rotWithShape="0">
                <a:blip r:embed="rId9"/>
                <a:stretch>
                  <a:fillRect b="-13115"/>
                </a:stretch>
              </a:blipFill>
            </p:spPr>
            <p:txBody>
              <a:bodyPr/>
              <a:lstStyle/>
              <a:p>
                <a:r>
                  <a:rPr lang="es-ES">
                    <a:noFill/>
                  </a:rPr>
                  <a:t> </a:t>
                </a:r>
              </a:p>
            </p:txBody>
          </p:sp>
        </mc:Fallback>
      </mc:AlternateContent>
      <p:pic>
        <p:nvPicPr>
          <p:cNvPr id="14" name="Imagen 13"/>
          <p:cNvPicPr>
            <a:picLocks noChangeAspect="1"/>
          </p:cNvPicPr>
          <p:nvPr/>
        </p:nvPicPr>
        <p:blipFill>
          <a:blip r:embed="rId10"/>
          <a:stretch>
            <a:fillRect/>
          </a:stretch>
        </p:blipFill>
        <p:spPr>
          <a:xfrm>
            <a:off x="7428099" y="3650316"/>
            <a:ext cx="3171825" cy="1924050"/>
          </a:xfrm>
          <a:prstGeom prst="rect">
            <a:avLst/>
          </a:prstGeom>
        </p:spPr>
      </p:pic>
    </p:spTree>
    <p:extLst>
      <p:ext uri="{BB962C8B-B14F-4D97-AF65-F5344CB8AC3E}">
        <p14:creationId xmlns:p14="http://schemas.microsoft.com/office/powerpoint/2010/main" val="11692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646D4E-6001-43BC-A5BB-6D33EA87ACD6}"/>
              </a:ext>
            </a:extLst>
          </p:cNvPr>
          <p:cNvPicPr>
            <a:picLocks noChangeAspect="1"/>
          </p:cNvPicPr>
          <p:nvPr/>
        </p:nvPicPr>
        <p:blipFill>
          <a:blip r:embed="rId2"/>
          <a:stretch>
            <a:fillRect/>
          </a:stretch>
        </p:blipFill>
        <p:spPr>
          <a:xfrm>
            <a:off x="587363" y="566780"/>
            <a:ext cx="9627174" cy="1850418"/>
          </a:xfrm>
          <a:prstGeom prst="rect">
            <a:avLst/>
          </a:prstGeom>
        </p:spPr>
      </p:pic>
      <p:pic>
        <p:nvPicPr>
          <p:cNvPr id="3" name="Picture 2">
            <a:extLst>
              <a:ext uri="{FF2B5EF4-FFF2-40B4-BE49-F238E27FC236}">
                <a16:creationId xmlns:a16="http://schemas.microsoft.com/office/drawing/2014/main" id="{5A67C8CB-6888-4D36-A3B9-BC3E24601741}"/>
              </a:ext>
            </a:extLst>
          </p:cNvPr>
          <p:cNvPicPr>
            <a:picLocks noChangeAspect="1"/>
          </p:cNvPicPr>
          <p:nvPr/>
        </p:nvPicPr>
        <p:blipFill>
          <a:blip r:embed="rId3"/>
          <a:stretch>
            <a:fillRect/>
          </a:stretch>
        </p:blipFill>
        <p:spPr>
          <a:xfrm>
            <a:off x="674743" y="2640207"/>
            <a:ext cx="8652138" cy="3294613"/>
          </a:xfrm>
          <a:prstGeom prst="rect">
            <a:avLst/>
          </a:prstGeom>
        </p:spPr>
      </p:pic>
    </p:spTree>
    <p:extLst>
      <p:ext uri="{BB962C8B-B14F-4D97-AF65-F5344CB8AC3E}">
        <p14:creationId xmlns:p14="http://schemas.microsoft.com/office/powerpoint/2010/main" val="34684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F8DB2A-0C32-4066-8856-CB37FC13DB04}"/>
              </a:ext>
            </a:extLst>
          </p:cNvPr>
          <p:cNvPicPr>
            <a:picLocks noChangeAspect="1"/>
          </p:cNvPicPr>
          <p:nvPr/>
        </p:nvPicPr>
        <p:blipFill>
          <a:blip r:embed="rId2"/>
          <a:stretch>
            <a:fillRect/>
          </a:stretch>
        </p:blipFill>
        <p:spPr>
          <a:xfrm>
            <a:off x="963451" y="626165"/>
            <a:ext cx="10560349" cy="4929601"/>
          </a:xfrm>
          <a:prstGeom prst="rect">
            <a:avLst/>
          </a:prstGeom>
        </p:spPr>
      </p:pic>
    </p:spTree>
    <p:extLst>
      <p:ext uri="{BB962C8B-B14F-4D97-AF65-F5344CB8AC3E}">
        <p14:creationId xmlns:p14="http://schemas.microsoft.com/office/powerpoint/2010/main" val="310126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FACD84-9807-4914-9AA5-688B390501CE}"/>
              </a:ext>
            </a:extLst>
          </p:cNvPr>
          <p:cNvPicPr>
            <a:picLocks noChangeAspect="1"/>
          </p:cNvPicPr>
          <p:nvPr/>
        </p:nvPicPr>
        <p:blipFill>
          <a:blip r:embed="rId2"/>
          <a:stretch>
            <a:fillRect/>
          </a:stretch>
        </p:blipFill>
        <p:spPr>
          <a:xfrm>
            <a:off x="618462" y="705099"/>
            <a:ext cx="9144927" cy="1863172"/>
          </a:xfrm>
          <a:prstGeom prst="rect">
            <a:avLst/>
          </a:prstGeom>
        </p:spPr>
      </p:pic>
    </p:spTree>
    <p:extLst>
      <p:ext uri="{BB962C8B-B14F-4D97-AF65-F5344CB8AC3E}">
        <p14:creationId xmlns:p14="http://schemas.microsoft.com/office/powerpoint/2010/main" val="95664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AF6115-0E35-4BC0-B6A7-D103B16BEEF6}"/>
              </a:ext>
            </a:extLst>
          </p:cNvPr>
          <p:cNvPicPr>
            <a:picLocks noChangeAspect="1"/>
          </p:cNvPicPr>
          <p:nvPr/>
        </p:nvPicPr>
        <p:blipFill>
          <a:blip r:embed="rId2"/>
          <a:stretch>
            <a:fillRect/>
          </a:stretch>
        </p:blipFill>
        <p:spPr>
          <a:xfrm>
            <a:off x="572494" y="744192"/>
            <a:ext cx="9295075" cy="2396387"/>
          </a:xfrm>
          <a:prstGeom prst="rect">
            <a:avLst/>
          </a:prstGeom>
        </p:spPr>
      </p:pic>
      <p:sp>
        <p:nvSpPr>
          <p:cNvPr id="4" name="TextBox 3">
            <a:extLst>
              <a:ext uri="{FF2B5EF4-FFF2-40B4-BE49-F238E27FC236}">
                <a16:creationId xmlns:a16="http://schemas.microsoft.com/office/drawing/2014/main" id="{EF814654-9D43-4AEF-8A66-6329C9945748}"/>
              </a:ext>
            </a:extLst>
          </p:cNvPr>
          <p:cNvSpPr txBox="1"/>
          <p:nvPr/>
        </p:nvSpPr>
        <p:spPr>
          <a:xfrm>
            <a:off x="8261197" y="6254308"/>
            <a:ext cx="376970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1200" dirty="0"/>
              <a:t>pH: Coeficiente que indica el grado de acidez o basicidad de una solución acuosa.</a:t>
            </a:r>
            <a:endParaRPr lang="en-US" sz="1200" dirty="0"/>
          </a:p>
        </p:txBody>
      </p:sp>
    </p:spTree>
    <p:extLst>
      <p:ext uri="{BB962C8B-B14F-4D97-AF65-F5344CB8AC3E}">
        <p14:creationId xmlns:p14="http://schemas.microsoft.com/office/powerpoint/2010/main" val="22441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30404" y="2039286"/>
            <a:ext cx="8703734" cy="369332"/>
          </a:xfrm>
          <a:prstGeom prst="rect">
            <a:avLst/>
          </a:prstGeom>
        </p:spPr>
        <p:txBody>
          <a:bodyPr wrap="square">
            <a:spAutoFit/>
          </a:bodyPr>
          <a:lstStyle/>
          <a:p>
            <a:r>
              <a:rPr lang="es-ES" b="1" i="1" dirty="0"/>
              <a:t>Evento aleatorio.</a:t>
            </a:r>
            <a:r>
              <a:rPr lang="es-ES" dirty="0"/>
              <a:t> Es un acontecimiento que ocurrirá o no, dependiendo del azar.</a:t>
            </a:r>
          </a:p>
        </p:txBody>
      </p:sp>
      <p:sp>
        <p:nvSpPr>
          <p:cNvPr id="4" name="Rectángulo 3"/>
          <p:cNvSpPr/>
          <p:nvPr/>
        </p:nvSpPr>
        <p:spPr>
          <a:xfrm>
            <a:off x="1351128" y="2880901"/>
            <a:ext cx="9132542" cy="923330"/>
          </a:xfrm>
          <a:prstGeom prst="rect">
            <a:avLst/>
          </a:prstGeom>
        </p:spPr>
        <p:txBody>
          <a:bodyPr wrap="square">
            <a:spAutoFit/>
          </a:bodyPr>
          <a:lstStyle/>
          <a:p>
            <a:pPr>
              <a:lnSpc>
                <a:spcPct val="150000"/>
              </a:lnSpc>
            </a:pPr>
            <a:r>
              <a:rPr lang="es-ES" b="1" i="1" dirty="0"/>
              <a:t>Espacio muestral. </a:t>
            </a:r>
            <a:r>
              <a:rPr lang="es-ES" dirty="0"/>
              <a:t>Es el conjunto formado por todos los posibles resultados de un experimento aleatorio.</a:t>
            </a:r>
          </a:p>
        </p:txBody>
      </p:sp>
      <p:sp>
        <p:nvSpPr>
          <p:cNvPr id="5" name="Rectángulo 4"/>
          <p:cNvSpPr/>
          <p:nvPr/>
        </p:nvSpPr>
        <p:spPr>
          <a:xfrm>
            <a:off x="3657602" y="1045024"/>
            <a:ext cx="4558351" cy="369332"/>
          </a:xfrm>
          <a:prstGeom prst="rect">
            <a:avLst/>
          </a:prstGeom>
        </p:spPr>
        <p:txBody>
          <a:bodyPr wrap="square">
            <a:spAutoFit/>
          </a:bodyPr>
          <a:lstStyle/>
          <a:p>
            <a:r>
              <a:rPr lang="es-ES_tradnl" b="1" spc="-15" dirty="0">
                <a:latin typeface="Lucida Sans" panose="020B0602030504020204" pitchFamily="34" charset="0"/>
                <a:ea typeface="Times New Roman" panose="02020603050405020304" pitchFamily="18" charset="0"/>
                <a:cs typeface="Times New Roman" panose="02020603050405020304" pitchFamily="18" charset="0"/>
              </a:rPr>
              <a:t>Conceptos básicos de probabilidad</a:t>
            </a:r>
            <a:endParaRPr lang="es-ES" b="1" dirty="0">
              <a:latin typeface="Lucida Sans" panose="020B0602030504020204" pitchFamily="34" charset="0"/>
            </a:endParaRPr>
          </a:p>
        </p:txBody>
      </p:sp>
      <p:sp>
        <p:nvSpPr>
          <p:cNvPr id="10" name="Rectángulo 9"/>
          <p:cNvSpPr/>
          <p:nvPr/>
        </p:nvSpPr>
        <p:spPr>
          <a:xfrm>
            <a:off x="1330741" y="4143402"/>
            <a:ext cx="9071212" cy="1754326"/>
          </a:xfrm>
          <a:prstGeom prst="rect">
            <a:avLst/>
          </a:prstGeom>
        </p:spPr>
        <p:txBody>
          <a:bodyPr wrap="square">
            <a:spAutoFit/>
          </a:bodyPr>
          <a:lstStyle/>
          <a:p>
            <a:pPr algn="just">
              <a:lnSpc>
                <a:spcPct val="150000"/>
              </a:lnSpc>
            </a:pPr>
            <a:r>
              <a:rPr lang="es-ES" b="1" dirty="0"/>
              <a:t>Técnicas de conteo</a:t>
            </a:r>
            <a:r>
              <a:rPr lang="es-ES" dirty="0"/>
              <a:t>. Para determinar el espacio muestral es necesario desarrollar algunas técnicas de enumeración: </a:t>
            </a:r>
          </a:p>
          <a:p>
            <a:pPr marL="285750" indent="-285750" algn="just">
              <a:lnSpc>
                <a:spcPct val="150000"/>
              </a:lnSpc>
              <a:buFont typeface="Arial" panose="020B0604020202020204" pitchFamily="34" charset="0"/>
              <a:buChar char="•"/>
            </a:pPr>
            <a:r>
              <a:rPr lang="es-ES" dirty="0"/>
              <a:t>Factorial de un número.</a:t>
            </a:r>
          </a:p>
          <a:p>
            <a:pPr marL="285750" indent="-285750" algn="just">
              <a:lnSpc>
                <a:spcPct val="150000"/>
              </a:lnSpc>
              <a:buFont typeface="Arial" panose="020B0604020202020204" pitchFamily="34" charset="0"/>
              <a:buChar char="•"/>
            </a:pPr>
            <a:r>
              <a:rPr lang="es-ES" dirty="0"/>
              <a:t>Análisis combinatorio</a:t>
            </a:r>
          </a:p>
        </p:txBody>
      </p:sp>
    </p:spTree>
    <p:extLst>
      <p:ext uri="{BB962C8B-B14F-4D97-AF65-F5344CB8AC3E}">
        <p14:creationId xmlns:p14="http://schemas.microsoft.com/office/powerpoint/2010/main" val="145761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FC829A-1E00-473D-9D29-6FB70A5BEFAB}"/>
              </a:ext>
            </a:extLst>
          </p:cNvPr>
          <p:cNvPicPr>
            <a:picLocks noChangeAspect="1"/>
          </p:cNvPicPr>
          <p:nvPr/>
        </p:nvPicPr>
        <p:blipFill>
          <a:blip r:embed="rId2"/>
          <a:stretch>
            <a:fillRect/>
          </a:stretch>
        </p:blipFill>
        <p:spPr>
          <a:xfrm>
            <a:off x="973696" y="592400"/>
            <a:ext cx="4772518" cy="5102289"/>
          </a:xfrm>
          <a:prstGeom prst="rect">
            <a:avLst/>
          </a:prstGeom>
        </p:spPr>
      </p:pic>
      <p:sp>
        <p:nvSpPr>
          <p:cNvPr id="6" name="Rectángulo 5">
            <a:extLst>
              <a:ext uri="{FF2B5EF4-FFF2-40B4-BE49-F238E27FC236}">
                <a16:creationId xmlns:a16="http://schemas.microsoft.com/office/drawing/2014/main" id="{FC6D2669-9BED-41C6-85DA-97B5D1702B22}"/>
              </a:ext>
            </a:extLst>
          </p:cNvPr>
          <p:cNvSpPr/>
          <p:nvPr/>
        </p:nvSpPr>
        <p:spPr>
          <a:xfrm>
            <a:off x="6285186" y="1986455"/>
            <a:ext cx="4933118" cy="2352952"/>
          </a:xfrm>
          <a:prstGeom prst="rect">
            <a:avLst/>
          </a:prstGeom>
        </p:spPr>
        <p:txBody>
          <a:bodyPr wrap="square">
            <a:spAutoFit/>
          </a:bodyPr>
          <a:lstStyle/>
          <a:p>
            <a:pPr algn="just">
              <a:lnSpc>
                <a:spcPct val="150000"/>
              </a:lnSpc>
            </a:pPr>
            <a:r>
              <a:rPr lang="es-ES" sz="2000" dirty="0">
                <a:effectLst>
                  <a:outerShdw blurRad="38100" dist="38100" dir="2700000" algn="tl">
                    <a:srgbClr val="000000">
                      <a:alpha val="43137"/>
                    </a:srgbClr>
                  </a:outerShdw>
                </a:effectLst>
              </a:rPr>
              <a:t>La distribución de probabilidad de una variable aleatoria es una función que asigna a cada suceso definido sobre la variable aleatoria la probabilidad de que dicho suceso ocurra. </a:t>
            </a:r>
          </a:p>
        </p:txBody>
      </p:sp>
    </p:spTree>
    <p:extLst>
      <p:ext uri="{BB962C8B-B14F-4D97-AF65-F5344CB8AC3E}">
        <p14:creationId xmlns:p14="http://schemas.microsoft.com/office/powerpoint/2010/main" val="3136323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89A8A42-E828-472D-B473-4CB31FDA71C8}"/>
              </a:ext>
            </a:extLst>
          </p:cNvPr>
          <p:cNvSpPr/>
          <p:nvPr/>
        </p:nvSpPr>
        <p:spPr>
          <a:xfrm>
            <a:off x="785331" y="3897078"/>
            <a:ext cx="10307541" cy="1295868"/>
          </a:xfrm>
          <a:prstGeom prst="rect">
            <a:avLst/>
          </a:prstGeom>
        </p:spPr>
        <p:txBody>
          <a:bodyPr wrap="square">
            <a:spAutoFit/>
          </a:bodyPr>
          <a:lstStyle/>
          <a:p>
            <a:pPr>
              <a:lnSpc>
                <a:spcPct val="150000"/>
              </a:lnSpc>
            </a:pPr>
            <a:r>
              <a:rPr lang="es-ES" dirty="0"/>
              <a:t>Con una distribución de probabilidad discreta, cada valor posible de la variable aleatoria discreta puede estar asociado con una probabilidad distinta de cero. Por lo tanto, una distribución de probabilidad discreta suele representarse en forma tabular. </a:t>
            </a:r>
          </a:p>
        </p:txBody>
      </p:sp>
      <p:sp>
        <p:nvSpPr>
          <p:cNvPr id="8" name="Rectángulo 7">
            <a:extLst>
              <a:ext uri="{FF2B5EF4-FFF2-40B4-BE49-F238E27FC236}">
                <a16:creationId xmlns:a16="http://schemas.microsoft.com/office/drawing/2014/main" id="{73A203C9-4AB9-41AA-9E26-C5A05B2D89B2}"/>
              </a:ext>
            </a:extLst>
          </p:cNvPr>
          <p:cNvSpPr/>
          <p:nvPr/>
        </p:nvSpPr>
        <p:spPr>
          <a:xfrm>
            <a:off x="785331" y="962155"/>
            <a:ext cx="4108497" cy="400110"/>
          </a:xfrm>
          <a:prstGeom prst="rect">
            <a:avLst/>
          </a:prstGeom>
        </p:spPr>
        <p:txBody>
          <a:bodyPr wrap="none">
            <a:spAutoFit/>
          </a:bodyPr>
          <a:lstStyle/>
          <a:p>
            <a:r>
              <a:rPr lang="es-ES" sz="2000" b="1" dirty="0">
                <a:solidFill>
                  <a:schemeClr val="accent1">
                    <a:lumMod val="75000"/>
                  </a:schemeClr>
                </a:solidFill>
                <a:effectLst>
                  <a:outerShdw blurRad="38100" dist="38100" dir="2700000" algn="tl">
                    <a:srgbClr val="000000">
                      <a:alpha val="43137"/>
                    </a:srgbClr>
                  </a:outerShdw>
                </a:effectLst>
              </a:rPr>
              <a:t>Distribución de probabilidad discreta</a:t>
            </a:r>
          </a:p>
        </p:txBody>
      </p:sp>
      <p:sp>
        <p:nvSpPr>
          <p:cNvPr id="11" name="Rectángulo 10">
            <a:extLst>
              <a:ext uri="{FF2B5EF4-FFF2-40B4-BE49-F238E27FC236}">
                <a16:creationId xmlns:a16="http://schemas.microsoft.com/office/drawing/2014/main" id="{D852D541-561A-4BDF-BDC4-EEA164F5AC6B}"/>
              </a:ext>
            </a:extLst>
          </p:cNvPr>
          <p:cNvSpPr/>
          <p:nvPr/>
        </p:nvSpPr>
        <p:spPr>
          <a:xfrm>
            <a:off x="785331" y="1665054"/>
            <a:ext cx="7139469" cy="1711366"/>
          </a:xfrm>
          <a:prstGeom prst="rect">
            <a:avLst/>
          </a:prstGeom>
        </p:spPr>
        <p:txBody>
          <a:bodyPr wrap="square">
            <a:spAutoFit/>
          </a:bodyPr>
          <a:lstStyle/>
          <a:p>
            <a:pPr>
              <a:lnSpc>
                <a:spcPct val="150000"/>
              </a:lnSpc>
            </a:pPr>
            <a:r>
              <a:rPr lang="es-ES" dirty="0"/>
              <a:t>Una distribución discreta describe la probabilidad de ocurrencia de cada valor de una variable aleatoria discreta. Una variable aleatoria discreta es una variable aleatoria que tiene valores contables, tales como una lista de enteros no negativos. </a:t>
            </a:r>
          </a:p>
        </p:txBody>
      </p:sp>
      <p:pic>
        <p:nvPicPr>
          <p:cNvPr id="26" name="Imagen 25">
            <a:extLst>
              <a:ext uri="{FF2B5EF4-FFF2-40B4-BE49-F238E27FC236}">
                <a16:creationId xmlns:a16="http://schemas.microsoft.com/office/drawing/2014/main" id="{7B96F0C1-2AB0-4124-8054-FA215795A955}"/>
              </a:ext>
            </a:extLst>
          </p:cNvPr>
          <p:cNvPicPr>
            <a:picLocks noChangeAspect="1"/>
          </p:cNvPicPr>
          <p:nvPr/>
        </p:nvPicPr>
        <p:blipFill>
          <a:blip r:embed="rId2"/>
          <a:stretch>
            <a:fillRect/>
          </a:stretch>
        </p:blipFill>
        <p:spPr>
          <a:xfrm>
            <a:off x="8353425" y="779524"/>
            <a:ext cx="3350627" cy="2181398"/>
          </a:xfrm>
          <a:prstGeom prst="rect">
            <a:avLst/>
          </a:prstGeom>
        </p:spPr>
      </p:pic>
    </p:spTree>
    <p:extLst>
      <p:ext uri="{BB962C8B-B14F-4D97-AF65-F5344CB8AC3E}">
        <p14:creationId xmlns:p14="http://schemas.microsoft.com/office/powerpoint/2010/main" val="326442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694906-D55E-4B7B-919B-7B519C576D64}"/>
              </a:ext>
            </a:extLst>
          </p:cNvPr>
          <p:cNvPicPr>
            <a:picLocks noChangeAspect="1"/>
          </p:cNvPicPr>
          <p:nvPr/>
        </p:nvPicPr>
        <p:blipFill>
          <a:blip r:embed="rId2"/>
          <a:stretch>
            <a:fillRect/>
          </a:stretch>
        </p:blipFill>
        <p:spPr>
          <a:xfrm>
            <a:off x="2169510" y="600143"/>
            <a:ext cx="7560898" cy="5657714"/>
          </a:xfrm>
          <a:prstGeom prst="rect">
            <a:avLst/>
          </a:prstGeom>
        </p:spPr>
      </p:pic>
    </p:spTree>
    <p:extLst>
      <p:ext uri="{BB962C8B-B14F-4D97-AF65-F5344CB8AC3E}">
        <p14:creationId xmlns:p14="http://schemas.microsoft.com/office/powerpoint/2010/main" val="388650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88F9F7B-6845-4434-B110-E2564205C51E}"/>
              </a:ext>
            </a:extLst>
          </p:cNvPr>
          <p:cNvSpPr/>
          <p:nvPr/>
        </p:nvSpPr>
        <p:spPr>
          <a:xfrm>
            <a:off x="698561" y="636139"/>
            <a:ext cx="9709486" cy="880369"/>
          </a:xfrm>
          <a:prstGeom prst="rect">
            <a:avLst/>
          </a:prstGeom>
        </p:spPr>
        <p:txBody>
          <a:bodyPr wrap="square">
            <a:spAutoFit/>
          </a:bodyPr>
          <a:lstStyle/>
          <a:p>
            <a:pPr>
              <a:lnSpc>
                <a:spcPct val="150000"/>
              </a:lnSpc>
            </a:pPr>
            <a:r>
              <a:rPr lang="es-ES" dirty="0"/>
              <a:t>Un experimento aleatorio consiste en el lanzamiento una moneda dos veces. Sea la variable aleatoria </a:t>
            </a:r>
            <a:r>
              <a:rPr lang="es-ES" b="1" dirty="0"/>
              <a:t>X</a:t>
            </a:r>
            <a:r>
              <a:rPr lang="es-ES" dirty="0"/>
              <a:t> el número de coronas.  </a:t>
            </a:r>
            <a:r>
              <a:rPr lang="es-ES" b="1" dirty="0"/>
              <a:t>Construya la distribución de probabilidad de X</a:t>
            </a:r>
            <a:r>
              <a:rPr lang="es-ES" dirty="0"/>
              <a:t>.</a:t>
            </a:r>
          </a:p>
        </p:txBody>
      </p:sp>
      <p:pic>
        <p:nvPicPr>
          <p:cNvPr id="6" name="Imagen 5">
            <a:extLst>
              <a:ext uri="{FF2B5EF4-FFF2-40B4-BE49-F238E27FC236}">
                <a16:creationId xmlns:a16="http://schemas.microsoft.com/office/drawing/2014/main" id="{2ADBFB4D-D414-4975-93A3-0C9EEB0824B0}"/>
              </a:ext>
            </a:extLst>
          </p:cNvPr>
          <p:cNvPicPr>
            <a:picLocks noChangeAspect="1"/>
          </p:cNvPicPr>
          <p:nvPr/>
        </p:nvPicPr>
        <p:blipFill>
          <a:blip r:embed="rId2"/>
          <a:stretch>
            <a:fillRect/>
          </a:stretch>
        </p:blipFill>
        <p:spPr>
          <a:xfrm>
            <a:off x="2092902" y="1755487"/>
            <a:ext cx="6343650" cy="1657350"/>
          </a:xfrm>
          <a:prstGeom prst="rect">
            <a:avLst/>
          </a:prstGeom>
        </p:spPr>
      </p:pic>
      <p:pic>
        <p:nvPicPr>
          <p:cNvPr id="9" name="Imagen 8">
            <a:extLst>
              <a:ext uri="{FF2B5EF4-FFF2-40B4-BE49-F238E27FC236}">
                <a16:creationId xmlns:a16="http://schemas.microsoft.com/office/drawing/2014/main" id="{77F076A4-0E5D-4E43-A373-361B040B8F3E}"/>
              </a:ext>
            </a:extLst>
          </p:cNvPr>
          <p:cNvPicPr>
            <a:picLocks noChangeAspect="1"/>
          </p:cNvPicPr>
          <p:nvPr/>
        </p:nvPicPr>
        <p:blipFill>
          <a:blip r:embed="rId3"/>
          <a:stretch>
            <a:fillRect/>
          </a:stretch>
        </p:blipFill>
        <p:spPr>
          <a:xfrm>
            <a:off x="6808210" y="3932372"/>
            <a:ext cx="1628342" cy="1668906"/>
          </a:xfrm>
          <a:prstGeom prst="rect">
            <a:avLst/>
          </a:prstGeom>
        </p:spPr>
      </p:pic>
      <p:pic>
        <p:nvPicPr>
          <p:cNvPr id="10" name="Imagen 9">
            <a:extLst>
              <a:ext uri="{FF2B5EF4-FFF2-40B4-BE49-F238E27FC236}">
                <a16:creationId xmlns:a16="http://schemas.microsoft.com/office/drawing/2014/main" id="{B8A9CAD6-BB56-4B84-A7FC-75CE5F27D647}"/>
              </a:ext>
            </a:extLst>
          </p:cNvPr>
          <p:cNvPicPr>
            <a:picLocks noChangeAspect="1"/>
          </p:cNvPicPr>
          <p:nvPr/>
        </p:nvPicPr>
        <p:blipFill>
          <a:blip r:embed="rId4"/>
          <a:stretch>
            <a:fillRect/>
          </a:stretch>
        </p:blipFill>
        <p:spPr>
          <a:xfrm>
            <a:off x="2433638" y="3651816"/>
            <a:ext cx="2950153" cy="3057043"/>
          </a:xfrm>
          <a:prstGeom prst="rect">
            <a:avLst/>
          </a:prstGeom>
        </p:spPr>
      </p:pic>
    </p:spTree>
    <p:extLst>
      <p:ext uri="{BB962C8B-B14F-4D97-AF65-F5344CB8AC3E}">
        <p14:creationId xmlns:p14="http://schemas.microsoft.com/office/powerpoint/2010/main" val="128027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B973D-A6E5-49E2-9D58-0BC57C21F7D3}"/>
              </a:ext>
            </a:extLst>
          </p:cNvPr>
          <p:cNvPicPr>
            <a:picLocks noChangeAspect="1"/>
          </p:cNvPicPr>
          <p:nvPr/>
        </p:nvPicPr>
        <p:blipFill>
          <a:blip r:embed="rId2"/>
          <a:stretch>
            <a:fillRect/>
          </a:stretch>
        </p:blipFill>
        <p:spPr>
          <a:xfrm>
            <a:off x="1103689" y="874643"/>
            <a:ext cx="9511716" cy="5485158"/>
          </a:xfrm>
          <a:prstGeom prst="rect">
            <a:avLst/>
          </a:prstGeom>
        </p:spPr>
      </p:pic>
    </p:spTree>
    <p:extLst>
      <p:ext uri="{BB962C8B-B14F-4D97-AF65-F5344CB8AC3E}">
        <p14:creationId xmlns:p14="http://schemas.microsoft.com/office/powerpoint/2010/main" val="2792628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C1731-1E8A-43D6-B484-46628B0F134E}"/>
              </a:ext>
            </a:extLst>
          </p:cNvPr>
          <p:cNvPicPr>
            <a:picLocks noChangeAspect="1"/>
          </p:cNvPicPr>
          <p:nvPr/>
        </p:nvPicPr>
        <p:blipFill>
          <a:blip r:embed="rId2"/>
          <a:stretch>
            <a:fillRect/>
          </a:stretch>
        </p:blipFill>
        <p:spPr>
          <a:xfrm>
            <a:off x="2008423" y="386426"/>
            <a:ext cx="7324421" cy="6085148"/>
          </a:xfrm>
          <a:prstGeom prst="rect">
            <a:avLst/>
          </a:prstGeom>
        </p:spPr>
      </p:pic>
    </p:spTree>
    <p:extLst>
      <p:ext uri="{BB962C8B-B14F-4D97-AF65-F5344CB8AC3E}">
        <p14:creationId xmlns:p14="http://schemas.microsoft.com/office/powerpoint/2010/main" val="281726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4851" y="772067"/>
            <a:ext cx="9300616" cy="400110"/>
          </a:xfrm>
          <a:prstGeom prst="rect">
            <a:avLst/>
          </a:prstGeom>
        </p:spPr>
        <p:txBody>
          <a:bodyPr wrap="square">
            <a:spAutoFit/>
          </a:bodyPr>
          <a:lstStyle/>
          <a:p>
            <a:r>
              <a:rPr lang="es-ES" sz="2000" b="1" dirty="0">
                <a:solidFill>
                  <a:schemeClr val="accent1">
                    <a:lumMod val="75000"/>
                  </a:schemeClr>
                </a:solidFill>
                <a:effectLst>
                  <a:outerShdw blurRad="38100" dist="38100" dir="2700000" algn="tl">
                    <a:srgbClr val="000000">
                      <a:alpha val="43137"/>
                    </a:srgbClr>
                  </a:outerShdw>
                </a:effectLst>
              </a:rPr>
              <a:t>Distribución de Probabilidad Binomial</a:t>
            </a:r>
          </a:p>
        </p:txBody>
      </p:sp>
      <p:sp>
        <p:nvSpPr>
          <p:cNvPr id="3" name="Rectángulo 2"/>
          <p:cNvSpPr/>
          <p:nvPr/>
        </p:nvSpPr>
        <p:spPr>
          <a:xfrm>
            <a:off x="988816" y="1353792"/>
            <a:ext cx="9414933" cy="369332"/>
          </a:xfrm>
          <a:prstGeom prst="rect">
            <a:avLst/>
          </a:prstGeom>
        </p:spPr>
        <p:txBody>
          <a:bodyPr wrap="square">
            <a:spAutoFit/>
          </a:bodyPr>
          <a:lstStyle/>
          <a:p>
            <a:r>
              <a:rPr lang="es-CR" dirty="0"/>
              <a:t>Una variable discreta tiene distribución binomial cuando cumple con las siguientes condiciones:</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982134" y="1828506"/>
                <a:ext cx="8681156" cy="3000821"/>
              </a:xfrm>
              <a:prstGeom prst="rect">
                <a:avLst/>
              </a:prstGeom>
            </p:spPr>
            <p:txBody>
              <a:bodyPr wrap="square">
                <a:spAutoFit/>
              </a:bodyPr>
              <a:lstStyle/>
              <a:p>
                <a:pPr marL="342900" lvl="0" indent="-342900" algn="just">
                  <a:lnSpc>
                    <a:spcPct val="150000"/>
                  </a:lnSpc>
                  <a:spcAft>
                    <a:spcPts val="0"/>
                  </a:spcAft>
                  <a:buFont typeface="+mj-lt"/>
                  <a:buAutoNum type="arabicPeriod"/>
                  <a:tabLst>
                    <a:tab pos="-457200" algn="l"/>
                  </a:tabLst>
                </a:pPr>
                <a:r>
                  <a:rPr lang="es-CR" spc="-15" dirty="0">
                    <a:ea typeface="Times New Roman" panose="02020603050405020304" pitchFamily="18" charset="0"/>
                    <a:cs typeface="Times New Roman" panose="02020603050405020304" pitchFamily="18" charset="0"/>
                  </a:rPr>
                  <a:t>El experimento consta de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𝒏</m:t>
                    </m:r>
                  </m:oMath>
                </a14:m>
                <a:r>
                  <a:rPr lang="es-CR" spc="-15" dirty="0">
                    <a:effectLst/>
                    <a:ea typeface="Times New Roman" panose="02020603050405020304" pitchFamily="18" charset="0"/>
                    <a:cs typeface="Times New Roman" panose="02020603050405020304" pitchFamily="18" charset="0"/>
                  </a:rPr>
                  <a:t> ensayos o pruebas idénticas.</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Cada ensayo puede tener uno de dos resultados. Un resultado se llama  “</a:t>
                </a:r>
                <a:r>
                  <a:rPr lang="es-CR" b="1" spc="-15" dirty="0">
                    <a:effectLst/>
                    <a:ea typeface="Times New Roman" panose="02020603050405020304" pitchFamily="18" charset="0"/>
                    <a:cs typeface="Times New Roman" panose="02020603050405020304" pitchFamily="18" charset="0"/>
                  </a:rPr>
                  <a:t>éxito</a:t>
                </a:r>
                <a:r>
                  <a:rPr lang="es-CR" spc="-15" dirty="0">
                    <a:effectLst/>
                    <a:ea typeface="Times New Roman" panose="02020603050405020304" pitchFamily="18" charset="0"/>
                    <a:cs typeface="Times New Roman" panose="02020603050405020304" pitchFamily="18" charset="0"/>
                  </a:rPr>
                  <a:t>”, y al otro, “</a:t>
                </a:r>
                <a:r>
                  <a:rPr lang="es-CR" b="1" spc="-15" dirty="0">
                    <a:effectLst/>
                    <a:ea typeface="Times New Roman" panose="02020603050405020304" pitchFamily="18" charset="0"/>
                    <a:cs typeface="Times New Roman" panose="02020603050405020304" pitchFamily="18" charset="0"/>
                  </a:rPr>
                  <a:t>fracaso</a:t>
                </a:r>
                <a:r>
                  <a:rPr lang="es-CR" spc="-15" dirty="0">
                    <a:effectLst/>
                    <a:ea typeface="Times New Roman" panose="02020603050405020304" pitchFamily="18" charset="0"/>
                    <a:cs typeface="Times New Roman" panose="02020603050405020304" pitchFamily="18" charset="0"/>
                  </a:rPr>
                  <a:t>”.</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La probabilidad de un éxito en un ensayo es igual a</a:t>
                </a:r>
                <a:r>
                  <a:rPr lang="es-CR" b="1" spc="-15" dirty="0">
                    <a:effectLst/>
                    <a:ea typeface="Times New Roman" panose="02020603050405020304" pitchFamily="18" charset="0"/>
                    <a:cs typeface="Times New Roman" panose="02020603050405020304" pitchFamily="18" charset="0"/>
                  </a:rPr>
                  <a:t>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𝒑</m:t>
                    </m:r>
                  </m:oMath>
                </a14:m>
                <a:r>
                  <a:rPr lang="es-CR" spc="-15" dirty="0">
                    <a:effectLst/>
                    <a:ea typeface="Times New Roman" panose="02020603050405020304" pitchFamily="18" charset="0"/>
                    <a:cs typeface="Times New Roman" panose="02020603050405020304" pitchFamily="18" charset="0"/>
                  </a:rPr>
                  <a:t> y permanece constante de uno a otro ensayo. La probabilidad de un fracaso es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𝒒</m:t>
                    </m:r>
                    <m:r>
                      <a:rPr lang="es-ES" b="1" i="1" smtClean="0">
                        <a:effectLst/>
                        <a:latin typeface="Cambria Math" panose="02040503050406030204" pitchFamily="18" charset="0"/>
                        <a:ea typeface="CMR10"/>
                        <a:cs typeface="Arial" panose="020B0604020202020204" pitchFamily="34" charset="0"/>
                      </a:rPr>
                      <m:t>=</m:t>
                    </m:r>
                    <m:d>
                      <m:dPr>
                        <m:ctrlPr>
                          <a:rPr lang="es-ES" i="1">
                            <a:effectLst/>
                            <a:latin typeface="Cambria Math" panose="02040503050406030204" pitchFamily="18" charset="0"/>
                            <a:ea typeface="CMR10"/>
                            <a:cs typeface="Arial" panose="020B0604020202020204" pitchFamily="34" charset="0"/>
                          </a:rPr>
                        </m:ctrlPr>
                      </m:dPr>
                      <m:e>
                        <m:r>
                          <a:rPr lang="es-ES_tradnl" i="1">
                            <a:effectLst/>
                            <a:latin typeface="Cambria Math" panose="02040503050406030204" pitchFamily="18" charset="0"/>
                            <a:ea typeface="CMR10"/>
                            <a:cs typeface="Arial" panose="020B0604020202020204" pitchFamily="34" charset="0"/>
                          </a:rPr>
                          <m:t>1−</m:t>
                        </m:r>
                        <m:r>
                          <a:rPr lang="es-ES_tradnl" i="1">
                            <a:effectLst/>
                            <a:latin typeface="Cambria Math" panose="02040503050406030204" pitchFamily="18" charset="0"/>
                            <a:ea typeface="CMR10"/>
                            <a:cs typeface="Arial" panose="020B0604020202020204" pitchFamily="34" charset="0"/>
                          </a:rPr>
                          <m:t>𝑝</m:t>
                        </m:r>
                      </m:e>
                    </m:d>
                  </m:oMath>
                </a14:m>
                <a:r>
                  <a:rPr lang="es-CR" spc="-15" dirty="0">
                    <a:effectLst/>
                    <a:ea typeface="Times New Roman" panose="02020603050405020304" pitchFamily="18" charset="0"/>
                    <a:cs typeface="Times New Roman" panose="02020603050405020304" pitchFamily="18" charset="0"/>
                  </a:rPr>
                  <a:t>.</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Los ensayos son estadísticamente independientes.</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Interesa conocer </a:t>
                </a:r>
                <a14:m>
                  <m:oMath xmlns:m="http://schemas.openxmlformats.org/officeDocument/2006/math">
                    <m:r>
                      <a:rPr lang="es-ES_tradnl" b="1" i="1">
                        <a:effectLst/>
                        <a:latin typeface="Cambria Math" panose="02040503050406030204" pitchFamily="18" charset="0"/>
                        <a:ea typeface="Times New Roman" panose="02020603050405020304" pitchFamily="18" charset="0"/>
                        <a:cs typeface="Times New Roman" panose="02020603050405020304" pitchFamily="18" charset="0"/>
                      </a:rPr>
                      <m:t>𝒙</m:t>
                    </m:r>
                  </m:oMath>
                </a14:m>
                <a:r>
                  <a:rPr lang="es-CR" spc="-15" dirty="0">
                    <a:effectLst/>
                    <a:ea typeface="Times New Roman" panose="02020603050405020304" pitchFamily="18" charset="0"/>
                    <a:cs typeface="Times New Roman" panose="02020603050405020304" pitchFamily="18" charset="0"/>
                  </a:rPr>
                  <a:t>, el número de éxitos observados en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𝒏</m:t>
                    </m:r>
                  </m:oMath>
                </a14:m>
                <a:r>
                  <a:rPr lang="es-CR" spc="-15" dirty="0">
                    <a:effectLst/>
                    <a:ea typeface="Times New Roman" panose="02020603050405020304" pitchFamily="18" charset="0"/>
                    <a:cs typeface="Times New Roman" panose="02020603050405020304" pitchFamily="18" charset="0"/>
                  </a:rPr>
                  <a:t> pruebas.</a:t>
                </a:r>
                <a:endParaRPr lang="es-ES" dirty="0">
                  <a:effectLst/>
                  <a:ea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982134" y="1828506"/>
                <a:ext cx="8681156" cy="3000821"/>
              </a:xfrm>
              <a:prstGeom prst="rect">
                <a:avLst/>
              </a:prstGeom>
              <a:blipFill rotWithShape="0">
                <a:blip r:embed="rId2"/>
                <a:stretch>
                  <a:fillRect l="-562" r="-632" b="-101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497296" y="5027979"/>
                <a:ext cx="101842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𝜇</m:t>
                      </m:r>
                      <m:r>
                        <a:rPr lang="es-ES" sz="2000" i="0">
                          <a:latin typeface="Cambria Math" panose="02040503050406030204" pitchFamily="18" charset="0"/>
                        </a:rPr>
                        <m:t>=</m:t>
                      </m:r>
                      <m:r>
                        <a:rPr lang="es-ES" sz="2000" i="1">
                          <a:latin typeface="Cambria Math" panose="02040503050406030204" pitchFamily="18" charset="0"/>
                        </a:rPr>
                        <m:t>𝑛𝑝</m:t>
                      </m:r>
                    </m:oMath>
                  </m:oMathPara>
                </a14:m>
                <a:endParaRPr lang="es-ES" sz="2000" dirty="0"/>
              </a:p>
            </p:txBody>
          </p:sp>
        </mc:Choice>
        <mc:Fallback xmlns="">
          <p:sp>
            <p:nvSpPr>
              <p:cNvPr id="6" name="Rectángulo 5"/>
              <p:cNvSpPr>
                <a:spLocks noRot="1" noChangeAspect="1" noMove="1" noResize="1" noEditPoints="1" noAdjustHandles="1" noChangeArrowheads="1" noChangeShapeType="1" noTextEdit="1"/>
              </p:cNvSpPr>
              <p:nvPr/>
            </p:nvSpPr>
            <p:spPr>
              <a:xfrm>
                <a:off x="6497296" y="5027979"/>
                <a:ext cx="1018420" cy="400110"/>
              </a:xfrm>
              <a:prstGeom prst="rect">
                <a:avLst/>
              </a:prstGeom>
              <a:blipFill rotWithShape="0">
                <a:blip r:embed="rId3"/>
                <a:stretch>
                  <a:fillRect b="-769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8136830" y="5016174"/>
                <a:ext cx="1338380"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𝜎</m:t>
                      </m:r>
                      <m:r>
                        <a:rPr lang="es-ES" sz="2000" i="0">
                          <a:latin typeface="Cambria Math" panose="02040503050406030204" pitchFamily="18" charset="0"/>
                        </a:rPr>
                        <m:t>=</m:t>
                      </m:r>
                      <m:rad>
                        <m:radPr>
                          <m:degHide m:val="on"/>
                          <m:ctrlPr>
                            <a:rPr lang="es-ES" sz="2000" i="1">
                              <a:latin typeface="Cambria Math" panose="02040503050406030204" pitchFamily="18" charset="0"/>
                            </a:rPr>
                          </m:ctrlPr>
                        </m:radPr>
                        <m:deg/>
                        <m:e>
                          <m:r>
                            <a:rPr lang="es-ES" sz="2000" i="1">
                              <a:latin typeface="Cambria Math" panose="02040503050406030204" pitchFamily="18" charset="0"/>
                            </a:rPr>
                            <m:t>𝑛𝑝𝑞</m:t>
                          </m:r>
                        </m:e>
                      </m:rad>
                    </m:oMath>
                  </m:oMathPara>
                </a14:m>
                <a:endParaRPr lang="es-ES" sz="2000" dirty="0"/>
              </a:p>
            </p:txBody>
          </p:sp>
        </mc:Choice>
        <mc:Fallback xmlns="">
          <p:sp>
            <p:nvSpPr>
              <p:cNvPr id="7" name="Rectángulo 6"/>
              <p:cNvSpPr>
                <a:spLocks noRot="1" noChangeAspect="1" noMove="1" noResize="1" noEditPoints="1" noAdjustHandles="1" noChangeArrowheads="1" noChangeShapeType="1" noTextEdit="1"/>
              </p:cNvSpPr>
              <p:nvPr/>
            </p:nvSpPr>
            <p:spPr>
              <a:xfrm>
                <a:off x="8136830" y="5016174"/>
                <a:ext cx="1338380" cy="401135"/>
              </a:xfrm>
              <a:prstGeom prst="rect">
                <a:avLst/>
              </a:prstGeom>
              <a:blipFill rotWithShape="0">
                <a:blip r:embed="rId4"/>
                <a:stretch>
                  <a:fillRect b="-606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634222" y="5003692"/>
                <a:ext cx="4021550" cy="554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2000" i="1">
                              <a:latin typeface="Cambria Math" panose="02040503050406030204" pitchFamily="18" charset="0"/>
                            </a:rPr>
                          </m:ctrlPr>
                        </m:mPr>
                        <m:mr>
                          <m:e>
                            <m:r>
                              <a:rPr lang="es-ES" sz="2000" i="1">
                                <a:latin typeface="Cambria Math" panose="02040503050406030204" pitchFamily="18" charset="0"/>
                              </a:rPr>
                              <m:t>𝑓</m:t>
                            </m:r>
                            <m:d>
                              <m:dPr>
                                <m:ctrlPr>
                                  <a:rPr lang="es-ES" sz="2000" i="1">
                                    <a:latin typeface="Cambria Math" panose="02040503050406030204" pitchFamily="18" charset="0"/>
                                  </a:rPr>
                                </m:ctrlPr>
                              </m:dPr>
                              <m:e>
                                <m:r>
                                  <a:rPr lang="es-ES" sz="2000" i="1">
                                    <a:latin typeface="Cambria Math" panose="02040503050406030204" pitchFamily="18" charset="0"/>
                                  </a:rPr>
                                  <m:t>𝑥</m:t>
                                </m:r>
                              </m:e>
                            </m:d>
                            <m:r>
                              <a:rPr lang="es-ES" sz="2000">
                                <a:latin typeface="Cambria Math" panose="02040503050406030204" pitchFamily="18" charset="0"/>
                              </a:rPr>
                              <m:t>=</m:t>
                            </m:r>
                            <m:d>
                              <m:dPr>
                                <m:ctrlPr>
                                  <a:rPr lang="es-ES" sz="2000" i="1">
                                    <a:latin typeface="Cambria Math" panose="02040503050406030204" pitchFamily="18" charset="0"/>
                                  </a:rPr>
                                </m:ctrlPr>
                              </m:dPr>
                              <m:e>
                                <m:m>
                                  <m:mPr>
                                    <m:mcs>
                                      <m:mc>
                                        <m:mcPr>
                                          <m:count m:val="1"/>
                                          <m:mcJc m:val="center"/>
                                        </m:mcPr>
                                      </m:mc>
                                    </m:mcs>
                                    <m:ctrlPr>
                                      <a:rPr lang="es-ES" sz="2000" i="1">
                                        <a:latin typeface="Cambria Math" panose="02040503050406030204" pitchFamily="18" charset="0"/>
                                      </a:rPr>
                                    </m:ctrlPr>
                                  </m:mPr>
                                  <m:mr>
                                    <m:e>
                                      <m:r>
                                        <a:rPr lang="es-ES" sz="2000" i="1">
                                          <a:latin typeface="Cambria Math" panose="02040503050406030204" pitchFamily="18" charset="0"/>
                                        </a:rPr>
                                        <m:t>𝑛</m:t>
                                      </m:r>
                                    </m:e>
                                  </m:mr>
                                  <m:mr>
                                    <m:e>
                                      <m:r>
                                        <a:rPr lang="es-ES" sz="2000" i="1">
                                          <a:latin typeface="Cambria Math" panose="02040503050406030204" pitchFamily="18" charset="0"/>
                                        </a:rPr>
                                        <m:t>𝑥</m:t>
                                      </m:r>
                                    </m:e>
                                  </m:mr>
                                </m:m>
                              </m:e>
                            </m:d>
                            <m:sSup>
                              <m:sSupPr>
                                <m:ctrlPr>
                                  <a:rPr lang="es-ES" sz="2000" i="1">
                                    <a:latin typeface="Cambria Math" panose="02040503050406030204" pitchFamily="18" charset="0"/>
                                  </a:rPr>
                                </m:ctrlPr>
                              </m:sSupPr>
                              <m:e>
                                <m:r>
                                  <a:rPr lang="es-ES" sz="2000" i="1">
                                    <a:latin typeface="Cambria Math" panose="02040503050406030204" pitchFamily="18" charset="0"/>
                                  </a:rPr>
                                  <m:t>𝑝</m:t>
                                </m:r>
                              </m:e>
                              <m:sup>
                                <m:r>
                                  <a:rPr lang="es-ES" sz="2000" i="1">
                                    <a:latin typeface="Cambria Math" panose="02040503050406030204" pitchFamily="18" charset="0"/>
                                  </a:rPr>
                                  <m:t>𝑥</m:t>
                                </m:r>
                              </m:sup>
                            </m:sSup>
                            <m:sSup>
                              <m:sSupPr>
                                <m:ctrlPr>
                                  <a:rPr lang="es-ES" sz="2000" i="1">
                                    <a:latin typeface="Cambria Math" panose="02040503050406030204" pitchFamily="18" charset="0"/>
                                  </a:rPr>
                                </m:ctrlPr>
                              </m:sSupPr>
                              <m:e>
                                <m:r>
                                  <a:rPr lang="es-ES" sz="2000" i="1">
                                    <a:latin typeface="Cambria Math" panose="02040503050406030204" pitchFamily="18" charset="0"/>
                                  </a:rPr>
                                  <m:t>𝑞</m:t>
                                </m:r>
                              </m:e>
                              <m:sup>
                                <m:r>
                                  <a:rPr lang="es-ES" sz="2000" i="1">
                                    <a:latin typeface="Cambria Math" panose="02040503050406030204" pitchFamily="18" charset="0"/>
                                  </a:rPr>
                                  <m:t>𝑛</m:t>
                                </m:r>
                                <m:r>
                                  <a:rPr lang="es-ES" sz="2000">
                                    <a:latin typeface="Cambria Math" panose="02040503050406030204" pitchFamily="18" charset="0"/>
                                  </a:rPr>
                                  <m:t>−</m:t>
                                </m:r>
                                <m:r>
                                  <a:rPr lang="es-ES" sz="2000" i="1">
                                    <a:latin typeface="Cambria Math" panose="02040503050406030204" pitchFamily="18" charset="0"/>
                                  </a:rPr>
                                  <m:t>𝑥</m:t>
                                </m:r>
                              </m:sup>
                            </m:sSup>
                          </m:e>
                          <m:e>
                            <m:r>
                              <a:rPr lang="es-ES" sz="2000" i="1">
                                <a:latin typeface="Cambria Math" panose="02040503050406030204" pitchFamily="18" charset="0"/>
                              </a:rPr>
                              <m:t>𝑥</m:t>
                            </m:r>
                            <m:r>
                              <a:rPr lang="es-ES" sz="2000">
                                <a:latin typeface="Cambria Math" panose="02040503050406030204" pitchFamily="18" charset="0"/>
                              </a:rPr>
                              <m:t>=0,1,⋯,</m:t>
                            </m:r>
                            <m:r>
                              <a:rPr lang="es-ES" sz="2000" i="1">
                                <a:latin typeface="Cambria Math" panose="02040503050406030204" pitchFamily="18" charset="0"/>
                              </a:rPr>
                              <m:t>𝑛</m:t>
                            </m:r>
                          </m:e>
                        </m:mr>
                      </m:m>
                    </m:oMath>
                  </m:oMathPara>
                </a14:m>
                <a:endParaRPr lang="es-ES" sz="2000" dirty="0"/>
              </a:p>
            </p:txBody>
          </p:sp>
        </mc:Choice>
        <mc:Fallback xmlns="">
          <p:sp>
            <p:nvSpPr>
              <p:cNvPr id="8" name="Rectángulo 7"/>
              <p:cNvSpPr>
                <a:spLocks noRot="1" noChangeAspect="1" noMove="1" noResize="1" noEditPoints="1" noAdjustHandles="1" noChangeArrowheads="1" noChangeShapeType="1" noTextEdit="1"/>
              </p:cNvSpPr>
              <p:nvPr/>
            </p:nvSpPr>
            <p:spPr>
              <a:xfrm>
                <a:off x="1634222" y="5003692"/>
                <a:ext cx="4021550" cy="554447"/>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76336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3421" y="579314"/>
            <a:ext cx="9786873" cy="1295868"/>
          </a:xfrm>
          <a:prstGeom prst="rect">
            <a:avLst/>
          </a:prstGeom>
        </p:spPr>
        <p:txBody>
          <a:bodyPr wrap="square">
            <a:spAutoFit/>
          </a:bodyPr>
          <a:lstStyle/>
          <a:p>
            <a:pPr algn="just">
              <a:lnSpc>
                <a:spcPct val="150000"/>
              </a:lnSpc>
            </a:pPr>
            <a:r>
              <a:rPr lang="es-ES" b="1" dirty="0"/>
              <a:t>Ejemplo 1</a:t>
            </a:r>
            <a:r>
              <a:rPr lang="es-ES" dirty="0"/>
              <a:t>. Un agente de seguros vende pólizas a 15 personas de la misma edad y que disfrutan de buena salud. Según las tablas actuales, la probabilidad de que una persona en estas condiciones viva 30 años o más es 0.90. ¿</a:t>
            </a:r>
            <a:r>
              <a:rPr lang="es-ES" b="1" dirty="0"/>
              <a:t>Calcular la probabilidad que transcurridos 30 años vivan 10 personas</a:t>
            </a:r>
            <a:r>
              <a:rPr lang="es-ES" dirty="0"/>
              <a:t>?</a:t>
            </a:r>
          </a:p>
        </p:txBody>
      </p:sp>
      <mc:AlternateContent xmlns:mc="http://schemas.openxmlformats.org/markup-compatibility/2006">
        <mc:Choice xmlns:a14="http://schemas.microsoft.com/office/drawing/2010/main" Requires="a14">
          <p:sp>
            <p:nvSpPr>
              <p:cNvPr id="5" name="Rectángulo 4"/>
              <p:cNvSpPr/>
              <p:nvPr/>
            </p:nvSpPr>
            <p:spPr>
              <a:xfrm>
                <a:off x="1178866" y="2209896"/>
                <a:ext cx="4468596" cy="559833"/>
              </a:xfrm>
              <a:prstGeom prst="rect">
                <a:avLst/>
              </a:prstGeom>
            </p:spPr>
            <p:txBody>
              <a:bodyPr wrap="none">
                <a:spAutoFit/>
              </a:bodyPr>
              <a:lstStyle/>
              <a:p>
                <a14:m>
                  <m:oMath xmlns:m="http://schemas.openxmlformats.org/officeDocument/2006/math">
                    <m:r>
                      <m:rPr>
                        <m:brk m:alnAt="7"/>
                      </m:rP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rPr>
                          <m:t>=10</m:t>
                        </m:r>
                      </m:e>
                    </m:d>
                    <m:r>
                      <a:rPr lang="es-ES">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i="1">
                                  <a:latin typeface="Cambria Math" panose="02040503050406030204" pitchFamily="18" charset="0"/>
                                </a:rPr>
                                <m:t>1</m:t>
                              </m:r>
                              <m:r>
                                <a:rPr lang="es-ES" i="1">
                                  <a:latin typeface="Cambria Math" panose="02040503050406030204" pitchFamily="18" charset="0"/>
                                </a:rPr>
                                <m:t>5</m:t>
                              </m:r>
                            </m:e>
                          </m:mr>
                          <m:mr>
                            <m:e>
                              <m:r>
                                <a:rPr lang="es-ES" i="1">
                                  <a:latin typeface="Cambria Math" panose="02040503050406030204" pitchFamily="18" charset="0"/>
                                </a:rPr>
                                <m:t>10</m:t>
                              </m:r>
                            </m:e>
                          </m:mr>
                        </m:m>
                      </m:e>
                    </m:d>
                    <m:sSup>
                      <m:sSupPr>
                        <m:ctrlPr>
                          <a:rPr lang="es-ES" i="1">
                            <a:latin typeface="Cambria Math" panose="02040503050406030204" pitchFamily="18" charset="0"/>
                          </a:rPr>
                        </m:ctrlPr>
                      </m:sSupPr>
                      <m:e>
                        <m:r>
                          <a:rPr lang="es-ES" i="1">
                            <a:latin typeface="Cambria Math" panose="02040503050406030204" pitchFamily="18" charset="0"/>
                          </a:rPr>
                          <m:t>(0.90)</m:t>
                        </m:r>
                      </m:e>
                      <m:sup>
                        <m:r>
                          <a:rPr lang="es-ES" i="1">
                            <a:latin typeface="Cambria Math" panose="02040503050406030204" pitchFamily="18" charset="0"/>
                          </a:rPr>
                          <m:t>10</m:t>
                        </m:r>
                      </m:sup>
                    </m:sSup>
                    <m:sSup>
                      <m:sSupPr>
                        <m:ctrlPr>
                          <a:rPr lang="es-ES" i="1">
                            <a:latin typeface="Cambria Math" panose="02040503050406030204" pitchFamily="18" charset="0"/>
                          </a:rPr>
                        </m:ctrlPr>
                      </m:sSupPr>
                      <m:e>
                        <m:r>
                          <a:rPr lang="es-ES" i="1">
                            <a:latin typeface="Cambria Math" panose="02040503050406030204" pitchFamily="18" charset="0"/>
                          </a:rPr>
                          <m:t>(0.10)</m:t>
                        </m:r>
                      </m:e>
                      <m:sup>
                        <m:r>
                          <a:rPr lang="es-ES" i="1">
                            <a:latin typeface="Cambria Math" panose="02040503050406030204" pitchFamily="18" charset="0"/>
                          </a:rPr>
                          <m:t>5</m:t>
                        </m:r>
                      </m:sup>
                    </m:sSup>
                  </m:oMath>
                </a14:m>
                <a:r>
                  <a:rPr lang="es-ES" dirty="0"/>
                  <a:t>=0.0105</a:t>
                </a:r>
              </a:p>
            </p:txBody>
          </p:sp>
        </mc:Choice>
        <mc:Fallback>
          <p:sp>
            <p:nvSpPr>
              <p:cNvPr id="5" name="Rectángulo 4"/>
              <p:cNvSpPr>
                <a:spLocks noRot="1" noChangeAspect="1" noMove="1" noResize="1" noEditPoints="1" noAdjustHandles="1" noChangeArrowheads="1" noChangeShapeType="1" noTextEdit="1"/>
              </p:cNvSpPr>
              <p:nvPr/>
            </p:nvSpPr>
            <p:spPr>
              <a:xfrm>
                <a:off x="1178866" y="2209896"/>
                <a:ext cx="4468596" cy="559833"/>
              </a:xfrm>
              <a:prstGeom prst="rect">
                <a:avLst/>
              </a:prstGeom>
              <a:blipFill>
                <a:blip r:embed="rId2"/>
                <a:stretch>
                  <a:fillRect b="-3297"/>
                </a:stretch>
              </a:blipFill>
            </p:spPr>
            <p:txBody>
              <a:bodyPr/>
              <a:lstStyle/>
              <a:p>
                <a:r>
                  <a:rPr lang="en-US">
                    <a:noFill/>
                  </a:rPr>
                  <a:t> </a:t>
                </a:r>
              </a:p>
            </p:txBody>
          </p:sp>
        </mc:Fallback>
      </mc:AlternateContent>
      <p:sp>
        <p:nvSpPr>
          <p:cNvPr id="7" name="CuadroTexto 6"/>
          <p:cNvSpPr txBox="1"/>
          <p:nvPr/>
        </p:nvSpPr>
        <p:spPr>
          <a:xfrm>
            <a:off x="1061156" y="3104444"/>
            <a:ext cx="9810044" cy="1338828"/>
          </a:xfrm>
          <a:prstGeom prst="rect">
            <a:avLst/>
          </a:prstGeom>
          <a:noFill/>
        </p:spPr>
        <p:txBody>
          <a:bodyPr wrap="square" rtlCol="0">
            <a:spAutoFit/>
          </a:bodyPr>
          <a:lstStyle/>
          <a:p>
            <a:pPr algn="just">
              <a:lnSpc>
                <a:spcPct val="150000"/>
              </a:lnSpc>
            </a:pPr>
            <a:r>
              <a:rPr lang="es-ES" b="1" dirty="0"/>
              <a:t>Ejemplo 2. </a:t>
            </a:r>
            <a:r>
              <a:rPr lang="es-ES" dirty="0"/>
              <a:t>Un examen consta de 6 preguntas con 4 posibles respuestas cada una, de las que sólo una de ellas es correcta. Un estudiante que no había estudiado la materia decide responder al azar marcando las respuestas aleatoriamente. ¿</a:t>
            </a:r>
            <a:r>
              <a:rPr lang="es-ES" b="1" dirty="0"/>
              <a:t>Cuál es probabilidad que acierte 3 preguntas</a:t>
            </a:r>
            <a:r>
              <a:rPr lang="es-ES" dirty="0"/>
              <a:t>?</a:t>
            </a:r>
            <a:r>
              <a:rPr lang="es-ES" b="1" dirty="0"/>
              <a:t> </a:t>
            </a:r>
          </a:p>
        </p:txBody>
      </p:sp>
      <mc:AlternateContent xmlns:mc="http://schemas.openxmlformats.org/markup-compatibility/2006" xmlns:a14="http://schemas.microsoft.com/office/drawing/2010/main">
        <mc:Choice Requires="a14">
          <p:sp>
            <p:nvSpPr>
              <p:cNvPr id="8" name="Rectángulo 7"/>
              <p:cNvSpPr/>
              <p:nvPr/>
            </p:nvSpPr>
            <p:spPr>
              <a:xfrm>
                <a:off x="3646338" y="4588418"/>
                <a:ext cx="4002249" cy="554254"/>
              </a:xfrm>
              <a:prstGeom prst="rect">
                <a:avLst/>
              </a:prstGeom>
            </p:spPr>
            <p:txBody>
              <a:bodyPr wrap="none">
                <a:spAutoFit/>
              </a:bodyPr>
              <a:lstStyle/>
              <a:p>
                <a14:m>
                  <m:oMath xmlns:m="http://schemas.openxmlformats.org/officeDocument/2006/math">
                    <m:r>
                      <m:rPr>
                        <m:brk m:alnAt="7"/>
                      </m:rP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rPr>
                          <m:t>=3</m:t>
                        </m:r>
                      </m:e>
                    </m:d>
                    <m:r>
                      <a:rPr lang="es-ES">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b="0" i="1" smtClean="0">
                                  <a:latin typeface="Cambria Math" panose="02040503050406030204" pitchFamily="18" charset="0"/>
                                </a:rPr>
                                <m:t>6</m:t>
                              </m:r>
                            </m:e>
                          </m:mr>
                          <m:mr>
                            <m:e>
                              <m:r>
                                <a:rPr lang="es-ES" b="0" i="1" smtClean="0">
                                  <a:latin typeface="Cambria Math" panose="02040503050406030204" pitchFamily="18" charset="0"/>
                                </a:rPr>
                                <m:t>3</m:t>
                              </m:r>
                            </m:e>
                          </m:mr>
                        </m:m>
                      </m:e>
                    </m:d>
                    <m:sSup>
                      <m:sSupPr>
                        <m:ctrlPr>
                          <a:rPr lang="es-ES" i="1">
                            <a:latin typeface="Cambria Math" panose="02040503050406030204" pitchFamily="18" charset="0"/>
                          </a:rPr>
                        </m:ctrlPr>
                      </m:sSupPr>
                      <m:e>
                        <m:r>
                          <a:rPr lang="es-ES" i="1">
                            <a:latin typeface="Cambria Math" panose="02040503050406030204" pitchFamily="18" charset="0"/>
                          </a:rPr>
                          <m:t>(0.</m:t>
                        </m:r>
                        <m:r>
                          <a:rPr lang="es-ES" b="0" i="1" smtClean="0">
                            <a:latin typeface="Cambria Math" panose="02040503050406030204" pitchFamily="18" charset="0"/>
                          </a:rPr>
                          <m:t>25</m:t>
                        </m:r>
                        <m:r>
                          <a:rPr lang="es-ES" i="1">
                            <a:latin typeface="Cambria Math" panose="02040503050406030204" pitchFamily="18" charset="0"/>
                          </a:rPr>
                          <m:t>)</m:t>
                        </m:r>
                      </m:e>
                      <m:sup>
                        <m:r>
                          <a:rPr lang="es-ES" b="0" i="1" smtClean="0">
                            <a:latin typeface="Cambria Math" panose="02040503050406030204" pitchFamily="18" charset="0"/>
                          </a:rPr>
                          <m:t>3</m:t>
                        </m:r>
                      </m:sup>
                    </m:sSup>
                    <m:sSup>
                      <m:sSupPr>
                        <m:ctrlPr>
                          <a:rPr lang="es-ES" i="1">
                            <a:latin typeface="Cambria Math" panose="02040503050406030204" pitchFamily="18" charset="0"/>
                          </a:rPr>
                        </m:ctrlPr>
                      </m:sSupPr>
                      <m:e>
                        <m:r>
                          <a:rPr lang="es-ES" i="1">
                            <a:latin typeface="Cambria Math" panose="02040503050406030204" pitchFamily="18" charset="0"/>
                          </a:rPr>
                          <m:t>(0.</m:t>
                        </m:r>
                        <m:r>
                          <a:rPr lang="es-ES" b="0" i="1" smtClean="0">
                            <a:latin typeface="Cambria Math" panose="02040503050406030204" pitchFamily="18" charset="0"/>
                          </a:rPr>
                          <m:t>75</m:t>
                        </m:r>
                        <m:r>
                          <a:rPr lang="es-ES" i="1">
                            <a:latin typeface="Cambria Math" panose="02040503050406030204" pitchFamily="18" charset="0"/>
                          </a:rPr>
                          <m:t>)</m:t>
                        </m:r>
                      </m:e>
                      <m:sup>
                        <m:r>
                          <a:rPr lang="es-ES" b="0" i="1" smtClean="0">
                            <a:latin typeface="Cambria Math" panose="02040503050406030204" pitchFamily="18" charset="0"/>
                          </a:rPr>
                          <m:t>3</m:t>
                        </m:r>
                      </m:sup>
                    </m:sSup>
                  </m:oMath>
                </a14:m>
                <a:r>
                  <a:rPr lang="es-ES" dirty="0"/>
                  <a:t>=0.1318</a:t>
                </a:r>
              </a:p>
            </p:txBody>
          </p:sp>
        </mc:Choice>
        <mc:Fallback xmlns="">
          <p:sp>
            <p:nvSpPr>
              <p:cNvPr id="8" name="Rectángulo 7"/>
              <p:cNvSpPr>
                <a:spLocks noRot="1" noChangeAspect="1" noMove="1" noResize="1" noEditPoints="1" noAdjustHandles="1" noChangeArrowheads="1" noChangeShapeType="1" noTextEdit="1"/>
              </p:cNvSpPr>
              <p:nvPr/>
            </p:nvSpPr>
            <p:spPr>
              <a:xfrm>
                <a:off x="3646338" y="4588418"/>
                <a:ext cx="4002249" cy="554254"/>
              </a:xfrm>
              <a:prstGeom prst="rect">
                <a:avLst/>
              </a:prstGeom>
              <a:blipFill rotWithShape="0">
                <a:blip r:embed="rId3"/>
                <a:stretch>
                  <a:fillRect r="-457" b="-1099"/>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945F7952-7264-7EC9-661B-F957BA3851EE}"/>
              </a:ext>
            </a:extLst>
          </p:cNvPr>
          <p:cNvPicPr>
            <a:picLocks noChangeAspect="1"/>
          </p:cNvPicPr>
          <p:nvPr/>
        </p:nvPicPr>
        <p:blipFill>
          <a:blip r:embed="rId4"/>
          <a:stretch>
            <a:fillRect/>
          </a:stretch>
        </p:blipFill>
        <p:spPr>
          <a:xfrm>
            <a:off x="6884606" y="2096501"/>
            <a:ext cx="3044324" cy="918425"/>
          </a:xfrm>
          <a:prstGeom prst="rect">
            <a:avLst/>
          </a:prstGeom>
        </p:spPr>
      </p:pic>
      <p:pic>
        <p:nvPicPr>
          <p:cNvPr id="9" name="Imagen 8">
            <a:extLst>
              <a:ext uri="{FF2B5EF4-FFF2-40B4-BE49-F238E27FC236}">
                <a16:creationId xmlns:a16="http://schemas.microsoft.com/office/drawing/2014/main" id="{00476661-5C1E-65DA-2414-E70C88868E64}"/>
              </a:ext>
            </a:extLst>
          </p:cNvPr>
          <p:cNvPicPr>
            <a:picLocks noChangeAspect="1"/>
          </p:cNvPicPr>
          <p:nvPr/>
        </p:nvPicPr>
        <p:blipFill>
          <a:blip r:embed="rId5"/>
          <a:stretch>
            <a:fillRect/>
          </a:stretch>
        </p:blipFill>
        <p:spPr>
          <a:xfrm>
            <a:off x="7256123" y="5232190"/>
            <a:ext cx="4014627" cy="1046496"/>
          </a:xfrm>
          <a:prstGeom prst="rect">
            <a:avLst/>
          </a:prstGeom>
        </p:spPr>
      </p:pic>
    </p:spTree>
    <p:extLst>
      <p:ext uri="{BB962C8B-B14F-4D97-AF65-F5344CB8AC3E}">
        <p14:creationId xmlns:p14="http://schemas.microsoft.com/office/powerpoint/2010/main" val="28964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0220" y="953572"/>
            <a:ext cx="10162702" cy="506292"/>
          </a:xfrm>
          <a:prstGeom prst="rect">
            <a:avLst/>
          </a:prstGeom>
        </p:spPr>
        <p:txBody>
          <a:bodyPr wrap="square">
            <a:spAutoFit/>
          </a:bodyPr>
          <a:lstStyle/>
          <a:p>
            <a:pPr>
              <a:lnSpc>
                <a:spcPct val="150000"/>
              </a:lnSpc>
            </a:pPr>
            <a:r>
              <a:rPr lang="es-CR" sz="2000" b="1" dirty="0">
                <a:solidFill>
                  <a:schemeClr val="accent5">
                    <a:lumMod val="50000"/>
                  </a:schemeClr>
                </a:solidFill>
                <a:ea typeface="Times New Roman" panose="02020603050405020304" pitchFamily="18" charset="0"/>
                <a:cs typeface="Times New Roman" panose="02020603050405020304" pitchFamily="18" charset="0"/>
              </a:rPr>
              <a:t>Parar utilizar las tablas de la distribución Binomial se deben considerar las siguientes reglas:</a:t>
            </a:r>
            <a:endParaRPr lang="es-ES" sz="2000" b="1" dirty="0">
              <a:solidFill>
                <a:schemeClr val="accent5">
                  <a:lumMod val="50000"/>
                </a:schemeClr>
              </a:solidFill>
            </a:endParaRPr>
          </a:p>
        </p:txBody>
      </p:sp>
      <p:pic>
        <p:nvPicPr>
          <p:cNvPr id="11" name="Imagen 10"/>
          <p:cNvPicPr>
            <a:picLocks noChangeAspect="1"/>
          </p:cNvPicPr>
          <p:nvPr/>
        </p:nvPicPr>
        <p:blipFill>
          <a:blip r:embed="rId2"/>
          <a:stretch>
            <a:fillRect/>
          </a:stretch>
        </p:blipFill>
        <p:spPr>
          <a:xfrm>
            <a:off x="1330746" y="1965924"/>
            <a:ext cx="7851492" cy="2942802"/>
          </a:xfrm>
          <a:prstGeom prst="rect">
            <a:avLst/>
          </a:prstGeom>
        </p:spPr>
      </p:pic>
      <p:pic>
        <p:nvPicPr>
          <p:cNvPr id="12" name="Imagen 11"/>
          <p:cNvPicPr>
            <a:picLocks noChangeAspect="1"/>
          </p:cNvPicPr>
          <p:nvPr/>
        </p:nvPicPr>
        <p:blipFill>
          <a:blip r:embed="rId3"/>
          <a:stretch>
            <a:fillRect/>
          </a:stretch>
        </p:blipFill>
        <p:spPr>
          <a:xfrm>
            <a:off x="2738068" y="2837868"/>
            <a:ext cx="2143125" cy="304800"/>
          </a:xfrm>
          <a:prstGeom prst="rect">
            <a:avLst/>
          </a:prstGeom>
        </p:spPr>
      </p:pic>
      <p:pic>
        <p:nvPicPr>
          <p:cNvPr id="13" name="Imagen 12"/>
          <p:cNvPicPr>
            <a:picLocks noChangeAspect="1"/>
          </p:cNvPicPr>
          <p:nvPr/>
        </p:nvPicPr>
        <p:blipFill>
          <a:blip r:embed="rId4"/>
          <a:stretch>
            <a:fillRect/>
          </a:stretch>
        </p:blipFill>
        <p:spPr>
          <a:xfrm>
            <a:off x="5896634" y="2856918"/>
            <a:ext cx="1943100" cy="285750"/>
          </a:xfrm>
          <a:prstGeom prst="rect">
            <a:avLst/>
          </a:prstGeom>
        </p:spPr>
      </p:pic>
      <p:pic>
        <p:nvPicPr>
          <p:cNvPr id="14" name="Imagen 13"/>
          <p:cNvPicPr>
            <a:picLocks noChangeAspect="1"/>
          </p:cNvPicPr>
          <p:nvPr/>
        </p:nvPicPr>
        <p:blipFill>
          <a:blip r:embed="rId5"/>
          <a:stretch>
            <a:fillRect/>
          </a:stretch>
        </p:blipFill>
        <p:spPr>
          <a:xfrm>
            <a:off x="2738068" y="3344944"/>
            <a:ext cx="1304925" cy="228600"/>
          </a:xfrm>
          <a:prstGeom prst="rect">
            <a:avLst/>
          </a:prstGeom>
        </p:spPr>
      </p:pic>
      <p:pic>
        <p:nvPicPr>
          <p:cNvPr id="15" name="Imagen 14"/>
          <p:cNvPicPr>
            <a:picLocks noChangeAspect="1"/>
          </p:cNvPicPr>
          <p:nvPr/>
        </p:nvPicPr>
        <p:blipFill>
          <a:blip r:embed="rId6"/>
          <a:stretch>
            <a:fillRect/>
          </a:stretch>
        </p:blipFill>
        <p:spPr>
          <a:xfrm>
            <a:off x="5947740" y="3268963"/>
            <a:ext cx="1400175" cy="295275"/>
          </a:xfrm>
          <a:prstGeom prst="rect">
            <a:avLst/>
          </a:prstGeom>
        </p:spPr>
      </p:pic>
      <p:pic>
        <p:nvPicPr>
          <p:cNvPr id="16" name="Imagen 15"/>
          <p:cNvPicPr>
            <a:picLocks noChangeAspect="1"/>
          </p:cNvPicPr>
          <p:nvPr/>
        </p:nvPicPr>
        <p:blipFill>
          <a:blip r:embed="rId7"/>
          <a:stretch>
            <a:fillRect/>
          </a:stretch>
        </p:blipFill>
        <p:spPr>
          <a:xfrm>
            <a:off x="2738068" y="3825515"/>
            <a:ext cx="1962150" cy="266700"/>
          </a:xfrm>
          <a:prstGeom prst="rect">
            <a:avLst/>
          </a:prstGeom>
        </p:spPr>
      </p:pic>
      <p:pic>
        <p:nvPicPr>
          <p:cNvPr id="17" name="Imagen 16"/>
          <p:cNvPicPr>
            <a:picLocks noChangeAspect="1"/>
          </p:cNvPicPr>
          <p:nvPr/>
        </p:nvPicPr>
        <p:blipFill>
          <a:blip r:embed="rId8"/>
          <a:stretch>
            <a:fillRect/>
          </a:stretch>
        </p:blipFill>
        <p:spPr>
          <a:xfrm>
            <a:off x="5951714" y="3685124"/>
            <a:ext cx="1733550" cy="333375"/>
          </a:xfrm>
          <a:prstGeom prst="rect">
            <a:avLst/>
          </a:prstGeom>
        </p:spPr>
      </p:pic>
      <p:pic>
        <p:nvPicPr>
          <p:cNvPr id="18" name="Imagen 17"/>
          <p:cNvPicPr>
            <a:picLocks noChangeAspect="1"/>
          </p:cNvPicPr>
          <p:nvPr/>
        </p:nvPicPr>
        <p:blipFill>
          <a:blip r:embed="rId9"/>
          <a:stretch>
            <a:fillRect/>
          </a:stretch>
        </p:blipFill>
        <p:spPr>
          <a:xfrm>
            <a:off x="2638055" y="4346399"/>
            <a:ext cx="2809875" cy="390525"/>
          </a:xfrm>
          <a:prstGeom prst="rect">
            <a:avLst/>
          </a:prstGeom>
        </p:spPr>
      </p:pic>
      <p:pic>
        <p:nvPicPr>
          <p:cNvPr id="19" name="Imagen 18"/>
          <p:cNvPicPr>
            <a:picLocks noChangeAspect="1"/>
          </p:cNvPicPr>
          <p:nvPr/>
        </p:nvPicPr>
        <p:blipFill>
          <a:blip r:embed="rId10"/>
          <a:stretch>
            <a:fillRect/>
          </a:stretch>
        </p:blipFill>
        <p:spPr>
          <a:xfrm>
            <a:off x="5947740" y="4302601"/>
            <a:ext cx="2362200" cy="314325"/>
          </a:xfrm>
          <a:prstGeom prst="rect">
            <a:avLst/>
          </a:prstGeom>
        </p:spPr>
      </p:pic>
    </p:spTree>
    <p:extLst>
      <p:ext uri="{BB962C8B-B14F-4D97-AF65-F5344CB8AC3E}">
        <p14:creationId xmlns:p14="http://schemas.microsoft.com/office/powerpoint/2010/main" val="41553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uadroTexto 5"/>
              <p:cNvSpPr txBox="1"/>
              <p:nvPr/>
            </p:nvSpPr>
            <p:spPr>
              <a:xfrm>
                <a:off x="1294308" y="2231420"/>
                <a:ext cx="45141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≥3</m:t>
                          </m:r>
                        </m:e>
                      </m:d>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𝐹</m:t>
                      </m:r>
                      <m:r>
                        <a:rPr lang="es-ES" b="0" i="1" smtClean="0">
                          <a:latin typeface="Cambria Math" panose="02040503050406030204" pitchFamily="18" charset="0"/>
                          <a:ea typeface="Cambria Math" panose="02040503050406030204" pitchFamily="18" charset="0"/>
                        </a:rPr>
                        <m:t>(2)=1−0.9163=0.0837</m:t>
                      </m:r>
                    </m:oMath>
                  </m:oMathPara>
                </a14:m>
                <a:endParaRPr lang="es-ES" dirty="0"/>
              </a:p>
            </p:txBody>
          </p:sp>
        </mc:Choice>
        <mc:Fallback>
          <p:sp>
            <p:nvSpPr>
              <p:cNvPr id="6" name="CuadroTexto 5"/>
              <p:cNvSpPr txBox="1">
                <a:spLocks noRot="1" noChangeAspect="1" noMove="1" noResize="1" noEditPoints="1" noAdjustHandles="1" noChangeArrowheads="1" noChangeShapeType="1" noTextEdit="1"/>
              </p:cNvSpPr>
              <p:nvPr/>
            </p:nvSpPr>
            <p:spPr>
              <a:xfrm>
                <a:off x="1294308" y="2231420"/>
                <a:ext cx="4514121" cy="276999"/>
              </a:xfrm>
              <a:prstGeom prst="rect">
                <a:avLst/>
              </a:prstGeom>
              <a:blipFill>
                <a:blip r:embed="rId2"/>
                <a:stretch>
                  <a:fillRect l="-675" t="-2222" r="-945" b="-35556"/>
                </a:stretch>
              </a:blipFill>
            </p:spPr>
            <p:txBody>
              <a:bodyPr/>
              <a:lstStyle/>
              <a:p>
                <a:r>
                  <a:rPr lang="en-US">
                    <a:noFill/>
                  </a:rPr>
                  <a:t> </a:t>
                </a:r>
              </a:p>
            </p:txBody>
          </p:sp>
        </mc:Fallback>
      </mc:AlternateContent>
      <p:sp>
        <p:nvSpPr>
          <p:cNvPr id="7" name="Rectángulo 6"/>
          <p:cNvSpPr/>
          <p:nvPr/>
        </p:nvSpPr>
        <p:spPr>
          <a:xfrm>
            <a:off x="1165617" y="3227236"/>
            <a:ext cx="9916364" cy="1754326"/>
          </a:xfrm>
          <a:prstGeom prst="rect">
            <a:avLst/>
          </a:prstGeom>
        </p:spPr>
        <p:txBody>
          <a:bodyPr wrap="square">
            <a:spAutoFit/>
          </a:bodyPr>
          <a:lstStyle/>
          <a:p>
            <a:pPr marL="0" lvl="1" algn="just">
              <a:lnSpc>
                <a:spcPct val="150000"/>
              </a:lnSpc>
            </a:pPr>
            <a:r>
              <a:rPr lang="es-ES" b="1" dirty="0"/>
              <a:t>Problema </a:t>
            </a:r>
            <a:r>
              <a:rPr lang="es-CR" b="1" spc="-15" dirty="0">
                <a:latin typeface="Arial" panose="020B0604020202020204" pitchFamily="34" charset="0"/>
                <a:ea typeface="Times New Roman" panose="02020603050405020304" pitchFamily="18" charset="0"/>
                <a:cs typeface="Times New Roman" panose="02020603050405020304" pitchFamily="18" charset="0"/>
              </a:rPr>
              <a:t>3.17. </a:t>
            </a:r>
            <a:r>
              <a:rPr lang="es-CR" spc="-15" dirty="0">
                <a:latin typeface="Arial" panose="020B0604020202020204" pitchFamily="34" charset="0"/>
                <a:ea typeface="Times New Roman" panose="02020603050405020304" pitchFamily="18" charset="0"/>
                <a:cs typeface="Times New Roman" panose="02020603050405020304" pitchFamily="18" charset="0"/>
              </a:rPr>
              <a:t> El 80% de los químicos determinan en forma correcta el porcentaje de calcio en cierto compuesto químico. Se pide a 12 químicos seleccionados aleatoriamente que determinen el porcentaje de calcio del compuesto. ¿</a:t>
            </a:r>
            <a:r>
              <a:rPr lang="es-CR" b="1" spc="-15" dirty="0">
                <a:latin typeface="Arial" panose="020B0604020202020204" pitchFamily="34" charset="0"/>
                <a:ea typeface="Times New Roman" panose="02020603050405020304" pitchFamily="18" charset="0"/>
                <a:cs typeface="Times New Roman" panose="02020603050405020304" pitchFamily="18" charset="0"/>
              </a:rPr>
              <a:t>Cuál es la probabilidad de que entre 6 y 10 de los químicos calculen el verdadero contenido de calcio</a:t>
            </a:r>
            <a:r>
              <a:rPr lang="es-CR" spc="-15" dirty="0">
                <a:latin typeface="Arial" panose="020B0604020202020204" pitchFamily="34" charset="0"/>
                <a:ea typeface="Times New Roman" panose="02020603050405020304" pitchFamily="18" charset="0"/>
                <a:cs typeface="Times New Roman" panose="02020603050405020304" pitchFamily="18" charset="0"/>
              </a:rPr>
              <a:t>?</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CuadroTexto 7"/>
              <p:cNvSpPr txBox="1"/>
              <p:nvPr/>
            </p:nvSpPr>
            <p:spPr>
              <a:xfrm>
                <a:off x="1603503" y="5103975"/>
                <a:ext cx="6102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10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5</m:t>
                          </m:r>
                        </m:e>
                      </m:d>
                      <m:r>
                        <a:rPr lang="es-ES" b="0" i="1" smtClean="0">
                          <a:latin typeface="Cambria Math" panose="02040503050406030204" pitchFamily="18" charset="0"/>
                          <a:ea typeface="Cambria Math" panose="02040503050406030204" pitchFamily="18" charset="0"/>
                        </a:rPr>
                        <m:t>=0.7251−0.0039=0.7212</m:t>
                      </m:r>
                    </m:oMath>
                  </m:oMathPara>
                </a14:m>
                <a:endParaRPr lang="es-ES" dirty="0"/>
              </a:p>
            </p:txBody>
          </p:sp>
        </mc:Choice>
        <mc:Fallback>
          <p:sp>
            <p:nvSpPr>
              <p:cNvPr id="8" name="CuadroTexto 7"/>
              <p:cNvSpPr txBox="1">
                <a:spLocks noRot="1" noChangeAspect="1" noMove="1" noResize="1" noEditPoints="1" noAdjustHandles="1" noChangeArrowheads="1" noChangeShapeType="1" noTextEdit="1"/>
              </p:cNvSpPr>
              <p:nvPr/>
            </p:nvSpPr>
            <p:spPr>
              <a:xfrm>
                <a:off x="1603503" y="5103975"/>
                <a:ext cx="6102183" cy="276999"/>
              </a:xfrm>
              <a:prstGeom prst="rect">
                <a:avLst/>
              </a:prstGeom>
              <a:blipFill>
                <a:blip r:embed="rId3"/>
                <a:stretch>
                  <a:fillRect l="-400" r="-599" b="-10870"/>
                </a:stretch>
              </a:blipFill>
            </p:spPr>
            <p:txBody>
              <a:bodyPr/>
              <a:lstStyle/>
              <a:p>
                <a:r>
                  <a:rPr lang="en-US">
                    <a:noFill/>
                  </a:rPr>
                  <a:t> </a:t>
                </a:r>
              </a:p>
            </p:txBody>
          </p:sp>
        </mc:Fallback>
      </mc:AlternateContent>
      <p:sp>
        <p:nvSpPr>
          <p:cNvPr id="10" name="Rectangle 9"/>
          <p:cNvSpPr/>
          <p:nvPr/>
        </p:nvSpPr>
        <p:spPr>
          <a:xfrm>
            <a:off x="1165617" y="450775"/>
            <a:ext cx="9575800" cy="1338828"/>
          </a:xfrm>
          <a:prstGeom prst="rect">
            <a:avLst/>
          </a:prstGeom>
        </p:spPr>
        <p:txBody>
          <a:bodyPr wrap="square">
            <a:spAutoFit/>
          </a:bodyPr>
          <a:lstStyle/>
          <a:p>
            <a:pPr marL="0" lvl="1" algn="just">
              <a:lnSpc>
                <a:spcPct val="150000"/>
              </a:lnSpc>
              <a:spcAft>
                <a:spcPts val="0"/>
              </a:spcAft>
              <a:tabLst>
                <a:tab pos="447675" algn="l"/>
              </a:tabLst>
            </a:pPr>
            <a:r>
              <a:rPr lang="es-CR" b="1" dirty="0">
                <a:latin typeface="Arial" panose="020B0604020202020204" pitchFamily="34" charset="0"/>
                <a:ea typeface="Times New Roman" panose="02020603050405020304" pitchFamily="18" charset="0"/>
                <a:cs typeface="Times New Roman" panose="02020603050405020304" pitchFamily="18" charset="0"/>
              </a:rPr>
              <a:t>3.21</a:t>
            </a:r>
            <a:r>
              <a:rPr lang="es-CR" dirty="0">
                <a:latin typeface="Arial" panose="020B0604020202020204" pitchFamily="34" charset="0"/>
                <a:ea typeface="Times New Roman" panose="02020603050405020304" pitchFamily="18" charset="0"/>
                <a:cs typeface="Times New Roman" panose="02020603050405020304" pitchFamily="18" charset="0"/>
              </a:rPr>
              <a:t> La probabilidad de que un experimento de laboratorio tenga un resultado exitoso es 0,30. ¿Cuál es la probabilidad que en 4 ensayos del experimento al menos tres resultados sean positivos?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D9F90947-423F-11B1-63D2-09F739D01255}"/>
              </a:ext>
            </a:extLst>
          </p:cNvPr>
          <p:cNvPicPr>
            <a:picLocks noChangeAspect="1"/>
          </p:cNvPicPr>
          <p:nvPr/>
        </p:nvPicPr>
        <p:blipFill>
          <a:blip r:embed="rId4"/>
          <a:stretch>
            <a:fillRect/>
          </a:stretch>
        </p:blipFill>
        <p:spPr>
          <a:xfrm>
            <a:off x="6537627" y="2032605"/>
            <a:ext cx="3931739" cy="933718"/>
          </a:xfrm>
          <a:prstGeom prst="rect">
            <a:avLst/>
          </a:prstGeom>
        </p:spPr>
      </p:pic>
      <p:pic>
        <p:nvPicPr>
          <p:cNvPr id="5" name="Imagen 4">
            <a:extLst>
              <a:ext uri="{FF2B5EF4-FFF2-40B4-BE49-F238E27FC236}">
                <a16:creationId xmlns:a16="http://schemas.microsoft.com/office/drawing/2014/main" id="{B61EA472-2166-0EEC-67CB-8C33EA5B56AE}"/>
              </a:ext>
            </a:extLst>
          </p:cNvPr>
          <p:cNvPicPr>
            <a:picLocks noChangeAspect="1"/>
          </p:cNvPicPr>
          <p:nvPr/>
        </p:nvPicPr>
        <p:blipFill>
          <a:blip r:embed="rId5"/>
          <a:stretch>
            <a:fillRect/>
          </a:stretch>
        </p:blipFill>
        <p:spPr>
          <a:xfrm>
            <a:off x="1470168" y="5700379"/>
            <a:ext cx="7211495" cy="1006255"/>
          </a:xfrm>
          <a:prstGeom prst="rect">
            <a:avLst/>
          </a:prstGeom>
        </p:spPr>
      </p:pic>
    </p:spTree>
    <p:extLst>
      <p:ext uri="{BB962C8B-B14F-4D97-AF65-F5344CB8AC3E}">
        <p14:creationId xmlns:p14="http://schemas.microsoft.com/office/powerpoint/2010/main" val="351758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84385" y="596669"/>
            <a:ext cx="9133322" cy="880369"/>
          </a:xfrm>
          <a:prstGeom prst="rect">
            <a:avLst/>
          </a:prstGeom>
        </p:spPr>
        <p:txBody>
          <a:bodyPr wrap="square">
            <a:spAutoFit/>
          </a:bodyPr>
          <a:lstStyle/>
          <a:p>
            <a:pPr>
              <a:lnSpc>
                <a:spcPct val="150000"/>
              </a:lnSpc>
            </a:pPr>
            <a:r>
              <a:rPr lang="es-ES" b="1" dirty="0"/>
              <a:t>Factorial de un número</a:t>
            </a:r>
            <a:r>
              <a:rPr lang="es-ES" dirty="0"/>
              <a:t>. El </a:t>
            </a:r>
            <a:r>
              <a:rPr lang="es-ES" b="1" dirty="0"/>
              <a:t>factorial</a:t>
            </a:r>
            <a:r>
              <a:rPr lang="es-ES" dirty="0"/>
              <a:t> de un entero positivo </a:t>
            </a:r>
            <a:r>
              <a:rPr lang="es-ES" b="1" dirty="0"/>
              <a:t>n</a:t>
            </a:r>
            <a:r>
              <a:rPr lang="es-ES" dirty="0"/>
              <a:t>, se define en principio como el producto de todos los números enteros positivos desde </a:t>
            </a:r>
            <a:r>
              <a:rPr lang="es-ES" b="1" dirty="0"/>
              <a:t>1</a:t>
            </a:r>
            <a:r>
              <a:rPr lang="es-ES" dirty="0"/>
              <a:t> hasta </a:t>
            </a:r>
            <a:r>
              <a:rPr lang="es-ES" b="1" dirty="0"/>
              <a:t>n.</a:t>
            </a:r>
          </a:p>
        </p:txBody>
      </p:sp>
      <p:pic>
        <p:nvPicPr>
          <p:cNvPr id="12" name="Imagen 11"/>
          <p:cNvPicPr>
            <a:picLocks noChangeAspect="1"/>
          </p:cNvPicPr>
          <p:nvPr/>
        </p:nvPicPr>
        <p:blipFill>
          <a:blip r:embed="rId2"/>
          <a:stretch>
            <a:fillRect/>
          </a:stretch>
        </p:blipFill>
        <p:spPr>
          <a:xfrm>
            <a:off x="3659303" y="2968102"/>
            <a:ext cx="3355645" cy="378863"/>
          </a:xfrm>
          <a:prstGeom prst="rect">
            <a:avLst/>
          </a:prstGeom>
        </p:spPr>
      </p:pic>
      <p:pic>
        <p:nvPicPr>
          <p:cNvPr id="16" name="Imagen 15"/>
          <p:cNvPicPr>
            <a:picLocks noChangeAspect="1"/>
          </p:cNvPicPr>
          <p:nvPr/>
        </p:nvPicPr>
        <p:blipFill>
          <a:blip r:embed="rId3"/>
          <a:stretch>
            <a:fillRect/>
          </a:stretch>
        </p:blipFill>
        <p:spPr>
          <a:xfrm>
            <a:off x="1818990" y="2654772"/>
            <a:ext cx="1374586" cy="3249021"/>
          </a:xfrm>
          <a:prstGeom prst="rect">
            <a:avLst/>
          </a:prstGeom>
        </p:spPr>
      </p:pic>
      <p:pic>
        <p:nvPicPr>
          <p:cNvPr id="17" name="Imagen 16"/>
          <p:cNvPicPr>
            <a:picLocks noChangeAspect="1"/>
          </p:cNvPicPr>
          <p:nvPr/>
        </p:nvPicPr>
        <p:blipFill>
          <a:blip r:embed="rId4"/>
          <a:stretch>
            <a:fillRect/>
          </a:stretch>
        </p:blipFill>
        <p:spPr>
          <a:xfrm>
            <a:off x="4463640" y="1621381"/>
            <a:ext cx="1664205" cy="1195067"/>
          </a:xfrm>
          <a:prstGeom prst="rect">
            <a:avLst/>
          </a:prstGeom>
        </p:spPr>
      </p:pic>
      <p:sp>
        <p:nvSpPr>
          <p:cNvPr id="18" name="CuadroTexto 17"/>
          <p:cNvSpPr txBox="1"/>
          <p:nvPr/>
        </p:nvSpPr>
        <p:spPr>
          <a:xfrm>
            <a:off x="3507475" y="3480178"/>
            <a:ext cx="6933062" cy="1295868"/>
          </a:xfrm>
          <a:prstGeom prst="rect">
            <a:avLst/>
          </a:prstGeom>
          <a:noFill/>
        </p:spPr>
        <p:txBody>
          <a:bodyPr wrap="square" rtlCol="0">
            <a:spAutoFit/>
          </a:bodyPr>
          <a:lstStyle/>
          <a:p>
            <a:pPr>
              <a:lnSpc>
                <a:spcPct val="150000"/>
              </a:lnSpc>
            </a:pPr>
            <a:r>
              <a:rPr lang="es-ES" b="1" dirty="0"/>
              <a:t>¿De cuántas maneras se pueden acomodar 3 mujeres y 3 hombres de tal forma que dos personas de mismo sexo no estén una a lado de la otra?</a:t>
            </a:r>
          </a:p>
        </p:txBody>
      </p:sp>
      <p:sp>
        <p:nvSpPr>
          <p:cNvPr id="19" name="CuadroTexto 18"/>
          <p:cNvSpPr txBox="1"/>
          <p:nvPr/>
        </p:nvSpPr>
        <p:spPr>
          <a:xfrm>
            <a:off x="5527342" y="5622878"/>
            <a:ext cx="2101756" cy="369332"/>
          </a:xfrm>
          <a:prstGeom prst="rect">
            <a:avLst/>
          </a:prstGeom>
          <a:noFill/>
        </p:spPr>
        <p:txBody>
          <a:bodyPr wrap="square" rtlCol="0">
            <a:spAutoFit/>
          </a:bodyPr>
          <a:lstStyle/>
          <a:p>
            <a:r>
              <a:rPr lang="es-ES" b="1" dirty="0"/>
              <a:t>(3x2x1) (3x2x1)= 36</a:t>
            </a:r>
          </a:p>
        </p:txBody>
      </p:sp>
      <p:pic>
        <p:nvPicPr>
          <p:cNvPr id="20" name="Imagen 19"/>
          <p:cNvPicPr>
            <a:picLocks noChangeAspect="1"/>
          </p:cNvPicPr>
          <p:nvPr/>
        </p:nvPicPr>
        <p:blipFill>
          <a:blip r:embed="rId5"/>
          <a:stretch>
            <a:fillRect/>
          </a:stretch>
        </p:blipFill>
        <p:spPr>
          <a:xfrm>
            <a:off x="5150679" y="4878434"/>
            <a:ext cx="2600325" cy="485775"/>
          </a:xfrm>
          <a:prstGeom prst="rect">
            <a:avLst/>
          </a:prstGeom>
        </p:spPr>
      </p:pic>
    </p:spTree>
    <p:extLst>
      <p:ext uri="{BB962C8B-B14F-4D97-AF65-F5344CB8AC3E}">
        <p14:creationId xmlns:p14="http://schemas.microsoft.com/office/powerpoint/2010/main" val="8214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2DDC59-65F8-4C31-89BC-37FF9648763D}"/>
              </a:ext>
            </a:extLst>
          </p:cNvPr>
          <p:cNvPicPr>
            <a:picLocks noChangeAspect="1"/>
          </p:cNvPicPr>
          <p:nvPr/>
        </p:nvPicPr>
        <p:blipFill>
          <a:blip r:embed="rId2"/>
          <a:stretch>
            <a:fillRect/>
          </a:stretch>
        </p:blipFill>
        <p:spPr>
          <a:xfrm>
            <a:off x="505704" y="556591"/>
            <a:ext cx="11180591" cy="2117035"/>
          </a:xfrm>
          <a:prstGeom prst="rect">
            <a:avLst/>
          </a:prstGeom>
        </p:spPr>
      </p:pic>
    </p:spTree>
    <p:extLst>
      <p:ext uri="{BB962C8B-B14F-4D97-AF65-F5344CB8AC3E}">
        <p14:creationId xmlns:p14="http://schemas.microsoft.com/office/powerpoint/2010/main" val="4023436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3871" y="738201"/>
            <a:ext cx="9887640" cy="400110"/>
          </a:xfrm>
          <a:prstGeom prst="rect">
            <a:avLst/>
          </a:prstGeom>
        </p:spPr>
        <p:txBody>
          <a:bodyPr wrap="square">
            <a:spAutoFit/>
          </a:bodyPr>
          <a:lstStyle/>
          <a:p>
            <a:pPr algn="ctr"/>
            <a:r>
              <a:rPr lang="es-ES" sz="2000" b="1" dirty="0">
                <a:solidFill>
                  <a:srgbClr val="0070C0"/>
                </a:solidFill>
                <a:effectLst>
                  <a:outerShdw blurRad="38100" dist="38100" dir="2700000" algn="tl">
                    <a:srgbClr val="000000">
                      <a:alpha val="43137"/>
                    </a:srgbClr>
                  </a:outerShdw>
                </a:effectLst>
              </a:rPr>
              <a:t>Distribución de Poisson</a:t>
            </a:r>
          </a:p>
        </p:txBody>
      </p:sp>
      <p:sp>
        <p:nvSpPr>
          <p:cNvPr id="3" name="Rectángulo 2"/>
          <p:cNvSpPr/>
          <p:nvPr/>
        </p:nvSpPr>
        <p:spPr>
          <a:xfrm>
            <a:off x="1106310" y="1442495"/>
            <a:ext cx="9381067" cy="1338828"/>
          </a:xfrm>
          <a:prstGeom prst="rect">
            <a:avLst/>
          </a:prstGeom>
        </p:spPr>
        <p:txBody>
          <a:bodyPr wrap="square">
            <a:spAutoFit/>
          </a:bodyPr>
          <a:lstStyle/>
          <a:p>
            <a:pPr algn="just">
              <a:lnSpc>
                <a:spcPct val="150000"/>
              </a:lnSpc>
            </a:pPr>
            <a:r>
              <a:rPr lang="es-ES" dirty="0"/>
              <a:t>Es una distribución de probabilidad discreta que expresa, a partir de una frecuencia de ocurrencia media, la probabilidad de que ocurra un determinado número de eventos durante cierto período de tiempo (espacio o volumen).</a:t>
            </a:r>
          </a:p>
        </p:txBody>
      </p:sp>
      <p:pic>
        <p:nvPicPr>
          <p:cNvPr id="6" name="Imagen 5"/>
          <p:cNvPicPr>
            <a:picLocks noChangeAspect="1"/>
          </p:cNvPicPr>
          <p:nvPr/>
        </p:nvPicPr>
        <p:blipFill>
          <a:blip r:embed="rId2"/>
          <a:stretch>
            <a:fillRect/>
          </a:stretch>
        </p:blipFill>
        <p:spPr>
          <a:xfrm>
            <a:off x="7958665" y="364420"/>
            <a:ext cx="1411111" cy="1102430"/>
          </a:xfrm>
          <a:prstGeom prst="rect">
            <a:avLst/>
          </a:prstGeom>
        </p:spPr>
      </p:pic>
      <p:pic>
        <p:nvPicPr>
          <p:cNvPr id="7" name="Imagen 6"/>
          <p:cNvPicPr>
            <a:picLocks noChangeAspect="1"/>
          </p:cNvPicPr>
          <p:nvPr/>
        </p:nvPicPr>
        <p:blipFill>
          <a:blip r:embed="rId3"/>
          <a:stretch>
            <a:fillRect/>
          </a:stretch>
        </p:blipFill>
        <p:spPr>
          <a:xfrm>
            <a:off x="9480727" y="628651"/>
            <a:ext cx="1220434" cy="443794"/>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5667022" y="2991557"/>
                <a:ext cx="4662311" cy="646331"/>
              </a:xfrm>
              <a:prstGeom prst="rect">
                <a:avLst/>
              </a:prstGeom>
              <a:noFill/>
            </p:spPr>
            <p:txBody>
              <a:bodyPr wrap="square" rtlCol="0">
                <a:spAutoFit/>
              </a:bodyPr>
              <a:lstStyle/>
              <a:p>
                <a14:m>
                  <m:oMath xmlns:m="http://schemas.openxmlformats.org/officeDocument/2006/math">
                    <m:r>
                      <a:rPr lang="es-ES" b="1" i="1" smtClean="0">
                        <a:latin typeface="Cambria Math" panose="02040503050406030204" pitchFamily="18" charset="0"/>
                        <a:ea typeface="Cambria Math" panose="02040503050406030204" pitchFamily="18" charset="0"/>
                      </a:rPr>
                      <m:t>𝝀</m:t>
                    </m:r>
                  </m:oMath>
                </a14:m>
                <a:r>
                  <a:rPr lang="es-ES" dirty="0"/>
                  <a:t>: el número promedio de eventos aleatorios que ocurren en período de tiempo.</a:t>
                </a:r>
              </a:p>
            </p:txBody>
          </p:sp>
        </mc:Choice>
        <mc:Fallback xmlns="">
          <p:sp>
            <p:nvSpPr>
              <p:cNvPr id="10" name="CuadroTexto 9"/>
              <p:cNvSpPr txBox="1">
                <a:spLocks noRot="1" noChangeAspect="1" noMove="1" noResize="1" noEditPoints="1" noAdjustHandles="1" noChangeArrowheads="1" noChangeShapeType="1" noTextEdit="1"/>
              </p:cNvSpPr>
              <p:nvPr/>
            </p:nvSpPr>
            <p:spPr>
              <a:xfrm>
                <a:off x="5667022" y="2991557"/>
                <a:ext cx="4662311" cy="646331"/>
              </a:xfrm>
              <a:prstGeom prst="rect">
                <a:avLst/>
              </a:prstGeom>
              <a:blipFill rotWithShape="0">
                <a:blip r:embed="rId4"/>
                <a:stretch>
                  <a:fillRect l="-1178" t="-5660" b="-14151"/>
                </a:stretch>
              </a:blipFill>
            </p:spPr>
            <p:txBody>
              <a:bodyPr/>
              <a:lstStyle/>
              <a:p>
                <a:r>
                  <a:rPr lang="es-ES">
                    <a:noFill/>
                  </a:rPr>
                  <a:t> </a:t>
                </a:r>
              </a:p>
            </p:txBody>
          </p:sp>
        </mc:Fallback>
      </mc:AlternateContent>
      <p:sp>
        <p:nvSpPr>
          <p:cNvPr id="9" name="Rectángulo 8"/>
          <p:cNvSpPr/>
          <p:nvPr/>
        </p:nvSpPr>
        <p:spPr>
          <a:xfrm>
            <a:off x="1151466" y="3777103"/>
            <a:ext cx="9516533" cy="1338828"/>
          </a:xfrm>
          <a:prstGeom prst="rect">
            <a:avLst/>
          </a:prstGeom>
        </p:spPr>
        <p:txBody>
          <a:bodyPr wrap="square">
            <a:spAutoFit/>
          </a:bodyPr>
          <a:lstStyle/>
          <a:p>
            <a:pPr algn="just">
              <a:lnSpc>
                <a:spcPct val="150000"/>
              </a:lnSpc>
            </a:pPr>
            <a:r>
              <a:rPr lang="es-ES" b="1" dirty="0"/>
              <a:t>Ejemplo 1</a:t>
            </a:r>
            <a:r>
              <a:rPr lang="es-ES" dirty="0"/>
              <a:t>. Los camiones llegan a una empresa de transporte con un tiempo medio entre llegadas de 5 minutos. ¿Cuál es la probabilidad de que no llegue ningún camión durante un intervalo de treinta minutos? </a:t>
            </a:r>
          </a:p>
        </p:txBody>
      </p:sp>
      <mc:AlternateContent xmlns:mc="http://schemas.openxmlformats.org/markup-compatibility/2006" xmlns:a14="http://schemas.microsoft.com/office/drawing/2010/main">
        <mc:Choice Requires="a14">
          <p:sp>
            <p:nvSpPr>
              <p:cNvPr id="11" name="CuadroTexto 10"/>
              <p:cNvSpPr txBox="1"/>
              <p:nvPr/>
            </p:nvSpPr>
            <p:spPr>
              <a:xfrm>
                <a:off x="3979333" y="5300132"/>
                <a:ext cx="3729034" cy="446084"/>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rPr>
                          <m:t>=0</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r>
                              <a:rPr lang="es-ES" b="0" i="1" smtClean="0">
                                <a:latin typeface="Cambria Math" panose="02040503050406030204" pitchFamily="18" charset="0"/>
                              </a:rPr>
                              <m:t>)</m:t>
                            </m:r>
                          </m:e>
                          <m:sup>
                            <m:r>
                              <a:rPr lang="es-ES" b="0" i="1" smtClean="0">
                                <a:latin typeface="Cambria Math" panose="02040503050406030204" pitchFamily="18" charset="0"/>
                              </a:rPr>
                              <m:t>0</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𝑒</m:t>
                            </m:r>
                          </m:e>
                          <m:sup>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sup>
                        </m:sSup>
                      </m:num>
                      <m:den>
                        <m:r>
                          <a:rPr lang="es-ES" b="0" i="1" smtClean="0">
                            <a:latin typeface="Cambria Math" panose="02040503050406030204" pitchFamily="18" charset="0"/>
                          </a:rPr>
                          <m:t>0!</m:t>
                        </m:r>
                      </m:den>
                    </m:f>
                    <m:r>
                      <a:rPr lang="es-ES" b="0"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m:t>
                        </m:r>
                        <m:r>
                          <a:rPr lang="es-ES" i="1">
                            <a:latin typeface="Cambria Math" panose="02040503050406030204" pitchFamily="18" charset="0"/>
                            <a:ea typeface="Cambria Math" panose="02040503050406030204" pitchFamily="18" charset="0"/>
                          </a:rPr>
                          <m:t>6)</m:t>
                        </m:r>
                      </m:sup>
                    </m:sSup>
                  </m:oMath>
                </a14:m>
                <a:r>
                  <a:rPr lang="es-ES" dirty="0"/>
                  <a:t>=0.002479</a:t>
                </a:r>
              </a:p>
            </p:txBody>
          </p:sp>
        </mc:Choice>
        <mc:Fallback xmlns="">
          <p:sp>
            <p:nvSpPr>
              <p:cNvPr id="11" name="CuadroTexto 10"/>
              <p:cNvSpPr txBox="1">
                <a:spLocks noRot="1" noChangeAspect="1" noMove="1" noResize="1" noEditPoints="1" noAdjustHandles="1" noChangeArrowheads="1" noChangeShapeType="1" noTextEdit="1"/>
              </p:cNvSpPr>
              <p:nvPr/>
            </p:nvSpPr>
            <p:spPr>
              <a:xfrm>
                <a:off x="3979333" y="5300132"/>
                <a:ext cx="3729034" cy="446084"/>
              </a:xfrm>
              <a:prstGeom prst="rect">
                <a:avLst/>
              </a:prstGeom>
              <a:blipFill rotWithShape="0">
                <a:blip r:embed="rId6"/>
                <a:stretch>
                  <a:fillRect r="-3110" b="-175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698978" y="5413022"/>
                <a:ext cx="13569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𝜆</m:t>
                      </m:r>
                      <m:r>
                        <a:rPr lang="es-ES" b="0" i="1" smtClean="0">
                          <a:latin typeface="Cambria Math" panose="02040503050406030204" pitchFamily="18" charset="0"/>
                          <a:ea typeface="Cambria Math" panose="02040503050406030204" pitchFamily="18" charset="0"/>
                        </a:rPr>
                        <m:t>=1(6)=6</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698978" y="5413022"/>
                <a:ext cx="1356910" cy="276999"/>
              </a:xfrm>
              <a:prstGeom prst="rect">
                <a:avLst/>
              </a:prstGeom>
              <a:blipFill rotWithShape="0">
                <a:blip r:embed="rId7"/>
                <a:stretch>
                  <a:fillRect l="-4054" t="-2222" r="-3604"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2579427" y="2879677"/>
                <a:ext cx="1869807" cy="759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𝑓</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𝑥</m:t>
                          </m:r>
                        </m:e>
                      </m:d>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ea typeface="Cambria Math" panose="02040503050406030204" pitchFamily="18" charset="0"/>
                                </a:rPr>
                                <m:t>𝜆</m:t>
                              </m:r>
                            </m:e>
                            <m:sup>
                              <m:r>
                                <a:rPr lang="es-ES" sz="2400" b="0" i="1" smtClean="0">
                                  <a:latin typeface="Cambria Math" panose="02040503050406030204" pitchFamily="18" charset="0"/>
                                </a:rPr>
                                <m:t>𝑥</m:t>
                              </m:r>
                            </m:sup>
                          </m:sSup>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𝜆</m:t>
                              </m:r>
                            </m:sup>
                          </m:sSup>
                        </m:num>
                        <m:den>
                          <m:r>
                            <a:rPr lang="es-ES" sz="2400" b="0" i="1" smtClean="0">
                              <a:latin typeface="Cambria Math" panose="02040503050406030204" pitchFamily="18" charset="0"/>
                            </a:rPr>
                            <m:t>𝑥</m:t>
                          </m:r>
                          <m:r>
                            <a:rPr lang="es-ES" sz="2400" b="0" i="1" smtClean="0">
                              <a:latin typeface="Cambria Math" panose="02040503050406030204" pitchFamily="18" charset="0"/>
                            </a:rPr>
                            <m:t>!</m:t>
                          </m:r>
                        </m:den>
                      </m:f>
                    </m:oMath>
                  </m:oMathPara>
                </a14:m>
                <a:endParaRPr lang="es-E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579427" y="2879677"/>
                <a:ext cx="1869807" cy="759567"/>
              </a:xfrm>
              <a:prstGeom prst="rect">
                <a:avLst/>
              </a:prstGeom>
              <a:blipFill rotWithShape="0">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4972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7599" y="638792"/>
            <a:ext cx="9880601" cy="923330"/>
          </a:xfrm>
          <a:prstGeom prst="rect">
            <a:avLst/>
          </a:prstGeom>
        </p:spPr>
        <p:txBody>
          <a:bodyPr wrap="square">
            <a:spAutoFit/>
          </a:bodyPr>
          <a:lstStyle/>
          <a:p>
            <a:pPr algn="just">
              <a:lnSpc>
                <a:spcPct val="150000"/>
              </a:lnSpc>
            </a:pPr>
            <a:r>
              <a:rPr lang="es-ES" b="1" dirty="0"/>
              <a:t>Ejemplo 2</a:t>
            </a:r>
            <a:r>
              <a:rPr lang="es-ES" dirty="0"/>
              <a:t>. En la hora punta de la mañana en un semáforo  pasan una media de 8 coches por minuto. ¿Cuál es la probabilidad que pasen más de 9 en un intervalo de 2 minutos? </a:t>
            </a:r>
          </a:p>
        </p:txBody>
      </p:sp>
      <mc:AlternateContent xmlns:mc="http://schemas.openxmlformats.org/markup-compatibility/2006" xmlns:a14="http://schemas.microsoft.com/office/drawing/2010/main">
        <mc:Choice Requires="a14">
          <p:sp>
            <p:nvSpPr>
              <p:cNvPr id="5" name="CuadroTexto 4"/>
              <p:cNvSpPr txBox="1"/>
              <p:nvPr/>
            </p:nvSpPr>
            <p:spPr>
              <a:xfrm>
                <a:off x="1557867" y="2500488"/>
                <a:ext cx="4594578"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i="1">
                              <a:latin typeface="Cambria Math" panose="02040503050406030204" pitchFamily="18" charset="0"/>
                              <a:ea typeface="Cambria Math" panose="02040503050406030204" pitchFamily="18" charset="0"/>
                            </a:rPr>
                            <m:t>&gt;</m:t>
                          </m:r>
                          <m:r>
                            <a:rPr lang="es-ES" b="0" i="1" smtClean="0">
                              <a:latin typeface="Cambria Math" panose="02040503050406030204" pitchFamily="18" charset="0"/>
                              <a:ea typeface="Cambria Math" panose="02040503050406030204" pitchFamily="18" charset="0"/>
                            </a:rPr>
                            <m:t>9</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≥10</m:t>
                          </m:r>
                        </m:e>
                      </m:d>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9</m:t>
                          </m:r>
                        </m:e>
                      </m:d>
                    </m:oMath>
                  </m:oMathPara>
                </a14:m>
                <a:endParaRPr lang="es-ES" b="0" i="1" dirty="0">
                  <a:latin typeface="Cambria Math" panose="02040503050406030204" pitchFamily="18" charset="0"/>
                  <a:ea typeface="Cambria Math" panose="02040503050406030204" pitchFamily="18" charset="0"/>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1557867" y="2500488"/>
                <a:ext cx="4594578" cy="276999"/>
              </a:xfrm>
              <a:prstGeom prst="rect">
                <a:avLst/>
              </a:prstGeom>
              <a:blipFill rotWithShape="0">
                <a:blip r:embed="rId2"/>
                <a:stretch>
                  <a:fillRect l="-1859" b="-130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1574800" y="2048933"/>
                <a:ext cx="14843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𝜆</m:t>
                      </m:r>
                      <m:r>
                        <a:rPr lang="es-ES" b="0" i="1" smtClean="0">
                          <a:latin typeface="Cambria Math" panose="02040503050406030204" pitchFamily="18" charset="0"/>
                          <a:ea typeface="Cambria Math" panose="02040503050406030204" pitchFamily="18" charset="0"/>
                        </a:rPr>
                        <m:t>=8</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2</m:t>
                          </m:r>
                        </m:e>
                      </m:d>
                      <m:r>
                        <a:rPr lang="es-ES" b="0" i="1" smtClean="0">
                          <a:latin typeface="Cambria Math" panose="02040503050406030204" pitchFamily="18" charset="0"/>
                          <a:ea typeface="Cambria Math" panose="02040503050406030204" pitchFamily="18" charset="0"/>
                        </a:rPr>
                        <m:t>=16</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574800" y="2048933"/>
                <a:ext cx="1484381" cy="276999"/>
              </a:xfrm>
              <a:prstGeom prst="rect">
                <a:avLst/>
              </a:prstGeom>
              <a:blipFill rotWithShape="0">
                <a:blip r:embed="rId3"/>
                <a:stretch>
                  <a:fillRect l="-3689" r="-3279" b="-6522"/>
                </a:stretch>
              </a:blipFill>
            </p:spPr>
            <p:txBody>
              <a:bodyPr/>
              <a:lstStyle/>
              <a:p>
                <a:r>
                  <a:rPr lang="es-ES">
                    <a:noFill/>
                  </a:rPr>
                  <a:t> </a:t>
                </a:r>
              </a:p>
            </p:txBody>
          </p:sp>
        </mc:Fallback>
      </mc:AlternateContent>
      <p:sp>
        <p:nvSpPr>
          <p:cNvPr id="10" name="Rectángulo 9"/>
          <p:cNvSpPr/>
          <p:nvPr/>
        </p:nvSpPr>
        <p:spPr>
          <a:xfrm>
            <a:off x="1275643" y="3915602"/>
            <a:ext cx="9279467" cy="1338828"/>
          </a:xfrm>
          <a:prstGeom prst="rect">
            <a:avLst/>
          </a:prstGeom>
        </p:spPr>
        <p:txBody>
          <a:bodyPr wrap="square">
            <a:spAutoFit/>
          </a:bodyPr>
          <a:lstStyle/>
          <a:p>
            <a:pPr algn="just">
              <a:lnSpc>
                <a:spcPct val="150000"/>
              </a:lnSpc>
            </a:pPr>
            <a:r>
              <a:rPr lang="es-ES" b="1" dirty="0"/>
              <a:t>Ejemplo 3</a:t>
            </a:r>
            <a:r>
              <a:rPr lang="es-ES" dirty="0"/>
              <a:t>. El número de pacientes que llega a un hospital sigue una distribución de </a:t>
            </a:r>
            <a:r>
              <a:rPr lang="es-ES" dirty="0" err="1"/>
              <a:t>Poisson</a:t>
            </a:r>
            <a:r>
              <a:rPr lang="es-ES" dirty="0"/>
              <a:t>. Si el número promedio es de 120 por hora, ¿cuál es la probabilidad que en un minuto lleguen como máximo 3 pacientes?</a:t>
            </a:r>
          </a:p>
        </p:txBody>
      </p:sp>
      <mc:AlternateContent xmlns:mc="http://schemas.openxmlformats.org/markup-compatibility/2006" xmlns:a14="http://schemas.microsoft.com/office/drawing/2010/main">
        <mc:Choice Requires="a14">
          <p:sp>
            <p:nvSpPr>
              <p:cNvPr id="11" name="CuadroTexto 10"/>
              <p:cNvSpPr txBox="1"/>
              <p:nvPr/>
            </p:nvSpPr>
            <p:spPr>
              <a:xfrm>
                <a:off x="2720623" y="5508978"/>
                <a:ext cx="16630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𝜆</m:t>
                      </m:r>
                      <m:r>
                        <a:rPr lang="es-ES" b="0" i="1" smtClean="0">
                          <a:latin typeface="Cambria Math" panose="02040503050406030204" pitchFamily="18" charset="0"/>
                          <a:ea typeface="Cambria Math" panose="02040503050406030204" pitchFamily="18" charset="0"/>
                        </a:rPr>
                        <m:t>=120/60=2</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720623" y="5508978"/>
                <a:ext cx="1663084" cy="276999"/>
              </a:xfrm>
              <a:prstGeom prst="rect">
                <a:avLst/>
              </a:prstGeom>
              <a:blipFill rotWithShape="0">
                <a:blip r:embed="rId5"/>
                <a:stretch>
                  <a:fillRect l="-2930" t="-4444" r="-2930"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827343" y="5445667"/>
                <a:ext cx="2899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m:t>
                          </m:r>
                        </m:e>
                      </m:d>
                      <m:r>
                        <a:rPr lang="es-ES" b="0" i="1" smtClean="0">
                          <a:latin typeface="Cambria Math" panose="02040503050406030204" pitchFamily="18" charset="0"/>
                          <a:ea typeface="Cambria Math" panose="02040503050406030204" pitchFamily="18" charset="0"/>
                        </a:rPr>
                        <m:t>=0.8571</m:t>
                      </m:r>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4827343" y="5445667"/>
                <a:ext cx="2899448" cy="36933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2413700" y="2905668"/>
                <a:ext cx="2284600" cy="369332"/>
              </a:xfrm>
              <a:prstGeom prst="rect">
                <a:avLst/>
              </a:prstGeom>
            </p:spPr>
            <p:txBody>
              <a:bodyPr wrap="none">
                <a:spAutoFit/>
              </a:bodyPr>
              <a:lstStyle/>
              <a:p>
                <a14:m>
                  <m:oMath xmlns:m="http://schemas.openxmlformats.org/officeDocument/2006/math">
                    <m:r>
                      <a:rPr lang="es-ES" i="1">
                        <a:latin typeface="Cambria Math" panose="02040503050406030204" pitchFamily="18" charset="0"/>
                        <a:ea typeface="Cambria Math" panose="02040503050406030204" pitchFamily="18" charset="0"/>
                      </a:rPr>
                      <m:t>=1−</m:t>
                    </m:r>
                  </m:oMath>
                </a14:m>
                <a:r>
                  <a:rPr lang="es-ES" dirty="0"/>
                  <a:t>0.0433 = </a:t>
                </a:r>
                <a:r>
                  <a:rPr lang="es-ES" b="1" dirty="0"/>
                  <a:t>0.9567</a:t>
                </a:r>
              </a:p>
            </p:txBody>
          </p:sp>
        </mc:Choice>
        <mc:Fallback xmlns="">
          <p:sp>
            <p:nvSpPr>
              <p:cNvPr id="14" name="Rectángulo 13"/>
              <p:cNvSpPr>
                <a:spLocks noRot="1" noChangeAspect="1" noMove="1" noResize="1" noEditPoints="1" noAdjustHandles="1" noChangeArrowheads="1" noChangeShapeType="1" noTextEdit="1"/>
              </p:cNvSpPr>
              <p:nvPr/>
            </p:nvSpPr>
            <p:spPr>
              <a:xfrm>
                <a:off x="2413700" y="2905668"/>
                <a:ext cx="2284600" cy="369332"/>
              </a:xfrm>
              <a:prstGeom prst="rect">
                <a:avLst/>
              </a:prstGeom>
              <a:blipFill rotWithShape="0">
                <a:blip r:embed="rId7"/>
                <a:stretch>
                  <a:fillRect t="-10000" r="-1067" b="-26667"/>
                </a:stretch>
              </a:blipFill>
            </p:spPr>
            <p:txBody>
              <a:bodyPr/>
              <a:lstStyle/>
              <a:p>
                <a:r>
                  <a:rPr lang="es-ES">
                    <a:noFill/>
                  </a:rPr>
                  <a:t> </a:t>
                </a:r>
              </a:p>
            </p:txBody>
          </p:sp>
        </mc:Fallback>
      </mc:AlternateContent>
    </p:spTree>
    <p:extLst>
      <p:ext uri="{BB962C8B-B14F-4D97-AF65-F5344CB8AC3E}">
        <p14:creationId xmlns:p14="http://schemas.microsoft.com/office/powerpoint/2010/main" val="21008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067" y="338835"/>
            <a:ext cx="10236200" cy="872034"/>
          </a:xfrm>
          <a:prstGeom prst="rect">
            <a:avLst/>
          </a:prstGeom>
        </p:spPr>
        <p:txBody>
          <a:bodyPr wrap="square">
            <a:spAutoFit/>
          </a:bodyPr>
          <a:lstStyle/>
          <a:p>
            <a:pPr marL="0" lvl="1" algn="just">
              <a:lnSpc>
                <a:spcPct val="150000"/>
              </a:lnSpc>
              <a:spcAft>
                <a:spcPts val="0"/>
              </a:spcAft>
              <a:tabLst>
                <a:tab pos="447675" algn="l"/>
              </a:tabLst>
            </a:pPr>
            <a:r>
              <a:rPr lang="es-CR" b="1" dirty="0">
                <a:latin typeface="Arial" panose="020B0604020202020204" pitchFamily="34" charset="0"/>
                <a:ea typeface="Times New Roman" panose="02020603050405020304" pitchFamily="18" charset="0"/>
                <a:cs typeface="Times New Roman" panose="02020603050405020304" pitchFamily="18" charset="0"/>
              </a:rPr>
              <a:t>3.11</a:t>
            </a:r>
            <a:r>
              <a:rPr lang="es-CR" dirty="0">
                <a:latin typeface="Arial" panose="020B0604020202020204" pitchFamily="34" charset="0"/>
                <a:ea typeface="Times New Roman" panose="02020603050405020304" pitchFamily="18" charset="0"/>
                <a:cs typeface="Times New Roman" panose="02020603050405020304" pitchFamily="18" charset="0"/>
              </a:rPr>
              <a:t> Al inspeccionar la aplicación de estaño (</a:t>
            </a:r>
            <a:r>
              <a:rPr lang="es-CR" b="1" dirty="0">
                <a:latin typeface="Arial" panose="020B0604020202020204" pitchFamily="34" charset="0"/>
                <a:ea typeface="Times New Roman" panose="02020603050405020304" pitchFamily="18" charset="0"/>
                <a:cs typeface="Times New Roman" panose="02020603050405020304" pitchFamily="18" charset="0"/>
              </a:rPr>
              <a:t>Sn</a:t>
            </a:r>
            <a:r>
              <a:rPr lang="es-CR" dirty="0">
                <a:latin typeface="Arial" panose="020B0604020202020204" pitchFamily="34" charset="0"/>
                <a:ea typeface="Times New Roman" panose="02020603050405020304" pitchFamily="18" charset="0"/>
                <a:cs typeface="Times New Roman" panose="02020603050405020304" pitchFamily="18" charset="0"/>
              </a:rPr>
              <a:t>) por un proceso electrolito continuo, se descubren en promedio 1,4 imperfecciones por minuto. Calcule las probabilidades de encontrar:</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45067" y="1748135"/>
            <a:ext cx="6096000" cy="464871"/>
          </a:xfrm>
          <a:prstGeom prst="rect">
            <a:avLst/>
          </a:prstGeom>
        </p:spPr>
        <p:txBody>
          <a:bodyPr>
            <a:spAutoFit/>
          </a:bodyPr>
          <a:lstStyle/>
          <a:p>
            <a:pPr marL="342900" lvl="0" indent="-342900" algn="just">
              <a:lnSpc>
                <a:spcPct val="150000"/>
              </a:lnSpc>
              <a:spcAft>
                <a:spcPts val="0"/>
              </a:spcAft>
              <a:buFont typeface="+mj-lt"/>
              <a:buAutoNum type="alphaLcParenR"/>
              <a:tabLst>
                <a:tab pos="676275" algn="l"/>
              </a:tabLst>
            </a:pPr>
            <a:r>
              <a:rPr lang="es-CR" dirty="0">
                <a:ea typeface="Times New Roman" panose="02020603050405020304" pitchFamily="18" charset="0"/>
                <a:cs typeface="Times New Roman" panose="02020603050405020304" pitchFamily="18" charset="0"/>
              </a:rPr>
              <a:t>Una imperfección en 2 minutos.</a:t>
            </a:r>
            <a:endParaRPr lang="en-US" dirty="0">
              <a:ea typeface="Times New Roman" panose="02020603050405020304" pitchFamily="18" charset="0"/>
              <a:cs typeface="Times New Roman" panose="02020603050405020304" pitchFamily="18" charset="0"/>
            </a:endParaRPr>
          </a:p>
        </p:txBody>
      </p:sp>
      <p:sp>
        <p:nvSpPr>
          <p:cNvPr id="5" name="Rectangle 4"/>
          <p:cNvSpPr/>
          <p:nvPr/>
        </p:nvSpPr>
        <p:spPr>
          <a:xfrm>
            <a:off x="745067" y="4167201"/>
            <a:ext cx="4453463" cy="369332"/>
          </a:xfrm>
          <a:prstGeom prst="rect">
            <a:avLst/>
          </a:prstGeom>
        </p:spPr>
        <p:txBody>
          <a:bodyPr wrap="none">
            <a:spAutoFit/>
          </a:bodyPr>
          <a:lstStyle/>
          <a:p>
            <a:r>
              <a:rPr lang="es-CR" dirty="0">
                <a:ea typeface="Times New Roman" panose="02020603050405020304" pitchFamily="18" charset="0"/>
                <a:cs typeface="Times New Roman" panose="02020603050405020304" pitchFamily="18" charset="0"/>
              </a:rPr>
              <a:t>b) Al menos dos imperfecciones en 4 minutos</a:t>
            </a:r>
            <a:endParaRPr lang="en-US" dirty="0"/>
          </a:p>
        </p:txBody>
      </p:sp>
    </p:spTree>
    <p:extLst>
      <p:ext uri="{BB962C8B-B14F-4D97-AF65-F5344CB8AC3E}">
        <p14:creationId xmlns:p14="http://schemas.microsoft.com/office/powerpoint/2010/main" val="126187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054" y="397934"/>
            <a:ext cx="10258425" cy="2590800"/>
          </a:xfrm>
          <a:prstGeom prst="rect">
            <a:avLst/>
          </a:prstGeom>
        </p:spPr>
      </p:pic>
      <p:pic>
        <p:nvPicPr>
          <p:cNvPr id="5" name="Imagen 4">
            <a:extLst>
              <a:ext uri="{FF2B5EF4-FFF2-40B4-BE49-F238E27FC236}">
                <a16:creationId xmlns:a16="http://schemas.microsoft.com/office/drawing/2014/main" id="{B30A29DA-F750-4E75-A033-1CBDF8013420}"/>
              </a:ext>
            </a:extLst>
          </p:cNvPr>
          <p:cNvPicPr>
            <a:picLocks noChangeAspect="1"/>
          </p:cNvPicPr>
          <p:nvPr/>
        </p:nvPicPr>
        <p:blipFill>
          <a:blip r:embed="rId3"/>
          <a:stretch>
            <a:fillRect/>
          </a:stretch>
        </p:blipFill>
        <p:spPr>
          <a:xfrm>
            <a:off x="913251" y="3303251"/>
            <a:ext cx="4262034" cy="1433850"/>
          </a:xfrm>
          <a:prstGeom prst="rect">
            <a:avLst/>
          </a:prstGeom>
        </p:spPr>
      </p:pic>
      <p:pic>
        <p:nvPicPr>
          <p:cNvPr id="7" name="Imagen 6">
            <a:extLst>
              <a:ext uri="{FF2B5EF4-FFF2-40B4-BE49-F238E27FC236}">
                <a16:creationId xmlns:a16="http://schemas.microsoft.com/office/drawing/2014/main" id="{FD693399-EB0B-479C-97B7-86B4044D9F28}"/>
              </a:ext>
            </a:extLst>
          </p:cNvPr>
          <p:cNvPicPr>
            <a:picLocks noChangeAspect="1"/>
          </p:cNvPicPr>
          <p:nvPr/>
        </p:nvPicPr>
        <p:blipFill>
          <a:blip r:embed="rId4"/>
          <a:stretch>
            <a:fillRect/>
          </a:stretch>
        </p:blipFill>
        <p:spPr>
          <a:xfrm>
            <a:off x="5647266" y="3303251"/>
            <a:ext cx="5359619" cy="1643528"/>
          </a:xfrm>
          <a:prstGeom prst="rect">
            <a:avLst/>
          </a:prstGeom>
        </p:spPr>
      </p:pic>
      <p:pic>
        <p:nvPicPr>
          <p:cNvPr id="9" name="Imagen 8">
            <a:extLst>
              <a:ext uri="{FF2B5EF4-FFF2-40B4-BE49-F238E27FC236}">
                <a16:creationId xmlns:a16="http://schemas.microsoft.com/office/drawing/2014/main" id="{FC78E920-2474-4394-8A91-D5C9736B4089}"/>
              </a:ext>
            </a:extLst>
          </p:cNvPr>
          <p:cNvPicPr>
            <a:picLocks noChangeAspect="1"/>
          </p:cNvPicPr>
          <p:nvPr/>
        </p:nvPicPr>
        <p:blipFill>
          <a:blip r:embed="rId5"/>
          <a:stretch>
            <a:fillRect/>
          </a:stretch>
        </p:blipFill>
        <p:spPr>
          <a:xfrm>
            <a:off x="913251" y="5051618"/>
            <a:ext cx="5149412" cy="1280469"/>
          </a:xfrm>
          <a:prstGeom prst="rect">
            <a:avLst/>
          </a:prstGeom>
        </p:spPr>
      </p:pic>
    </p:spTree>
    <p:extLst>
      <p:ext uri="{BB962C8B-B14F-4D97-AF65-F5344CB8AC3E}">
        <p14:creationId xmlns:p14="http://schemas.microsoft.com/office/powerpoint/2010/main" val="1397376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3546" y="411162"/>
            <a:ext cx="10163175" cy="1666875"/>
          </a:xfrm>
          <a:prstGeom prst="rect">
            <a:avLst/>
          </a:prstGeom>
        </p:spPr>
      </p:pic>
      <p:pic>
        <p:nvPicPr>
          <p:cNvPr id="3" name="Picture 2"/>
          <p:cNvPicPr>
            <a:picLocks noChangeAspect="1"/>
          </p:cNvPicPr>
          <p:nvPr/>
        </p:nvPicPr>
        <p:blipFill>
          <a:blip r:embed="rId3"/>
          <a:stretch>
            <a:fillRect/>
          </a:stretch>
        </p:blipFill>
        <p:spPr>
          <a:xfrm>
            <a:off x="1097492" y="2396595"/>
            <a:ext cx="2343150" cy="371475"/>
          </a:xfrm>
          <a:prstGeom prst="rect">
            <a:avLst/>
          </a:prstGeom>
        </p:spPr>
      </p:pic>
    </p:spTree>
    <p:extLst>
      <p:ext uri="{BB962C8B-B14F-4D97-AF65-F5344CB8AC3E}">
        <p14:creationId xmlns:p14="http://schemas.microsoft.com/office/powerpoint/2010/main" val="6575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53195-9744-4097-9DD2-9AD04EA42FE1}"/>
              </a:ext>
            </a:extLst>
          </p:cNvPr>
          <p:cNvPicPr>
            <a:picLocks noChangeAspect="1"/>
          </p:cNvPicPr>
          <p:nvPr/>
        </p:nvPicPr>
        <p:blipFill>
          <a:blip r:embed="rId2"/>
          <a:stretch>
            <a:fillRect/>
          </a:stretch>
        </p:blipFill>
        <p:spPr>
          <a:xfrm>
            <a:off x="1400173" y="257630"/>
            <a:ext cx="8136479" cy="6043780"/>
          </a:xfrm>
          <a:prstGeom prst="rect">
            <a:avLst/>
          </a:prstGeom>
        </p:spPr>
      </p:pic>
    </p:spTree>
    <p:extLst>
      <p:ext uri="{BB962C8B-B14F-4D97-AF65-F5344CB8AC3E}">
        <p14:creationId xmlns:p14="http://schemas.microsoft.com/office/powerpoint/2010/main" val="4201209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3ECF1-B344-439D-AB02-403344CB1E0F}"/>
              </a:ext>
            </a:extLst>
          </p:cNvPr>
          <p:cNvPicPr>
            <a:picLocks noChangeAspect="1"/>
          </p:cNvPicPr>
          <p:nvPr/>
        </p:nvPicPr>
        <p:blipFill>
          <a:blip r:embed="rId2"/>
          <a:stretch>
            <a:fillRect/>
          </a:stretch>
        </p:blipFill>
        <p:spPr>
          <a:xfrm>
            <a:off x="761999" y="706886"/>
            <a:ext cx="10283516" cy="5177079"/>
          </a:xfrm>
          <a:prstGeom prst="rect">
            <a:avLst/>
          </a:prstGeom>
        </p:spPr>
      </p:pic>
    </p:spTree>
    <p:extLst>
      <p:ext uri="{BB962C8B-B14F-4D97-AF65-F5344CB8AC3E}">
        <p14:creationId xmlns:p14="http://schemas.microsoft.com/office/powerpoint/2010/main" val="2175452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3111" y="670468"/>
            <a:ext cx="10205155" cy="369332"/>
          </a:xfrm>
          <a:prstGeom prst="rect">
            <a:avLst/>
          </a:prstGeom>
        </p:spPr>
        <p:txBody>
          <a:bodyPr wrap="square">
            <a:spAutoFit/>
          </a:bodyPr>
          <a:lstStyle/>
          <a:p>
            <a:pPr algn="ctr"/>
            <a:r>
              <a:rPr lang="es-ES_tradnl" b="1" spc="-15" dirty="0">
                <a:ea typeface="Times New Roman" panose="02020603050405020304" pitchFamily="18" charset="0"/>
                <a:cs typeface="Times New Roman" panose="02020603050405020304" pitchFamily="18" charset="0"/>
              </a:rPr>
              <a:t>Distribución Normal Estándar</a:t>
            </a:r>
            <a:endParaRPr lang="es-ES" b="1" dirty="0"/>
          </a:p>
        </p:txBody>
      </p:sp>
      <mc:AlternateContent xmlns:mc="http://schemas.openxmlformats.org/markup-compatibility/2006" xmlns:a14="http://schemas.microsoft.com/office/drawing/2010/main">
        <mc:Choice Requires="a14">
          <p:sp>
            <p:nvSpPr>
              <p:cNvPr id="5" name="Rectángulo 4"/>
              <p:cNvSpPr/>
              <p:nvPr/>
            </p:nvSpPr>
            <p:spPr>
              <a:xfrm>
                <a:off x="959554" y="1274058"/>
                <a:ext cx="10069689" cy="1384995"/>
              </a:xfrm>
              <a:prstGeom prst="rect">
                <a:avLst/>
              </a:prstGeom>
            </p:spPr>
            <p:txBody>
              <a:bodyPr wrap="square">
                <a:spAutoFit/>
              </a:bodyPr>
              <a:lstStyle/>
              <a:p>
                <a:pPr algn="just">
                  <a:lnSpc>
                    <a:spcPct val="150000"/>
                  </a:lnSpc>
                </a:pPr>
                <a:r>
                  <a:rPr lang="es-CR" spc="-15" dirty="0">
                    <a:ea typeface="Times New Roman" panose="02020603050405020304" pitchFamily="18" charset="0"/>
                    <a:cs typeface="Times New Roman" panose="02020603050405020304" pitchFamily="18" charset="0"/>
                  </a:rPr>
                  <a:t>Puesto que existen muchas combinaciones de </a:t>
                </a:r>
                <a14:m>
                  <m:oMath xmlns:m="http://schemas.openxmlformats.org/officeDocument/2006/math">
                    <m:r>
                      <a:rPr lang="es-CR" sz="2000" i="1">
                        <a:effectLst/>
                        <a:latin typeface="Cambria Math" panose="02040503050406030204" pitchFamily="18" charset="0"/>
                        <a:ea typeface="Times New Roman" panose="02020603050405020304" pitchFamily="18" charset="0"/>
                        <a:cs typeface="Times New Roman" panose="02020603050405020304" pitchFamily="18" charset="0"/>
                      </a:rPr>
                      <m:t>𝜇</m:t>
                    </m:r>
                  </m:oMath>
                </a14:m>
                <a:r>
                  <a:rPr lang="es-CR" sz="2000" dirty="0">
                    <a:effectLst/>
                    <a:ea typeface="Times New Roman" panose="02020603050405020304" pitchFamily="18" charset="0"/>
                    <a:cs typeface="Times New Roman" panose="02020603050405020304" pitchFamily="18" charset="0"/>
                  </a:rPr>
                  <a:t> y </a:t>
                </a:r>
                <a14:m>
                  <m:oMath xmlns:m="http://schemas.openxmlformats.org/officeDocument/2006/math">
                    <m:r>
                      <a:rPr lang="es-CR" sz="2000"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es-CR" sz="2000" dirty="0">
                    <a:effectLst/>
                    <a:ea typeface="Times New Roman" panose="02020603050405020304" pitchFamily="18" charset="0"/>
                    <a:cs typeface="Times New Roman" panose="02020603050405020304" pitchFamily="18" charset="0"/>
                  </a:rPr>
                  <a:t>,</a:t>
                </a:r>
                <a:r>
                  <a:rPr lang="es-CR" spc="-15" dirty="0">
                    <a:effectLst/>
                    <a:ea typeface="Times New Roman" panose="02020603050405020304" pitchFamily="18" charset="0"/>
                    <a:cs typeface="Times New Roman" panose="02020603050405020304" pitchFamily="18" charset="0"/>
                  </a:rPr>
                  <a:t> se tienen un número infinito de distribuciones de probabilidad normales. Un método de solucionar el problema es la estandarización los datos con el fin de obtener la distribución normal estándar.</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959554" y="1274058"/>
                <a:ext cx="10069689" cy="1384995"/>
              </a:xfrm>
              <a:prstGeom prst="rect">
                <a:avLst/>
              </a:prstGeom>
              <a:blipFill rotWithShape="0">
                <a:blip r:embed="rId2"/>
                <a:stretch>
                  <a:fillRect l="-484" r="-545" b="-3084"/>
                </a:stretch>
              </a:blipFill>
            </p:spPr>
            <p:txBody>
              <a:bodyPr/>
              <a:lstStyle/>
              <a:p>
                <a:r>
                  <a:rPr lang="es-ES">
                    <a:noFill/>
                  </a:rPr>
                  <a:t> </a:t>
                </a:r>
              </a:p>
            </p:txBody>
          </p:sp>
        </mc:Fallback>
      </mc:AlternateContent>
      <p:pic>
        <p:nvPicPr>
          <p:cNvPr id="6" name="Imagen 5"/>
          <p:cNvPicPr>
            <a:picLocks noChangeAspect="1"/>
          </p:cNvPicPr>
          <p:nvPr/>
        </p:nvPicPr>
        <p:blipFill>
          <a:blip r:embed="rId3"/>
          <a:stretch>
            <a:fillRect/>
          </a:stretch>
        </p:blipFill>
        <p:spPr>
          <a:xfrm>
            <a:off x="1532467" y="3824109"/>
            <a:ext cx="1353041" cy="583129"/>
          </a:xfrm>
          <a:prstGeom prst="rect">
            <a:avLst/>
          </a:prstGeom>
        </p:spPr>
      </p:pic>
      <p:pic>
        <p:nvPicPr>
          <p:cNvPr id="7" name="Imagen 6"/>
          <p:cNvPicPr>
            <a:picLocks noChangeAspect="1"/>
          </p:cNvPicPr>
          <p:nvPr/>
        </p:nvPicPr>
        <p:blipFill>
          <a:blip r:embed="rId4"/>
          <a:stretch>
            <a:fillRect/>
          </a:stretch>
        </p:blipFill>
        <p:spPr>
          <a:xfrm>
            <a:off x="4257322" y="2808287"/>
            <a:ext cx="6477000" cy="3476625"/>
          </a:xfrm>
          <a:prstGeom prst="rect">
            <a:avLst/>
          </a:prstGeom>
        </p:spPr>
      </p:pic>
    </p:spTree>
    <p:extLst>
      <p:ext uri="{BB962C8B-B14F-4D97-AF65-F5344CB8AC3E}">
        <p14:creationId xmlns:p14="http://schemas.microsoft.com/office/powerpoint/2010/main" val="3366212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3111" y="670468"/>
            <a:ext cx="10205155" cy="369332"/>
          </a:xfrm>
          <a:prstGeom prst="rect">
            <a:avLst/>
          </a:prstGeom>
        </p:spPr>
        <p:txBody>
          <a:bodyPr wrap="square">
            <a:spAutoFit/>
          </a:bodyPr>
          <a:lstStyle/>
          <a:p>
            <a:pPr algn="ctr"/>
            <a:r>
              <a:rPr lang="es-ES_tradnl" b="1" spc="-15" dirty="0">
                <a:ea typeface="Times New Roman" panose="02020603050405020304" pitchFamily="18" charset="0"/>
                <a:cs typeface="Times New Roman" panose="02020603050405020304" pitchFamily="18" charset="0"/>
              </a:rPr>
              <a:t>Tabla Normal Estándar</a:t>
            </a:r>
            <a:endParaRPr lang="es-ES" b="1" dirty="0"/>
          </a:p>
        </p:txBody>
      </p:sp>
      <mc:AlternateContent xmlns:mc="http://schemas.openxmlformats.org/markup-compatibility/2006" xmlns:a14="http://schemas.microsoft.com/office/drawing/2010/main">
        <mc:Choice Requires="a14">
          <p:sp>
            <p:nvSpPr>
              <p:cNvPr id="5" name="Rectángulo 4"/>
              <p:cNvSpPr/>
              <p:nvPr/>
            </p:nvSpPr>
            <p:spPr>
              <a:xfrm>
                <a:off x="993422" y="1335669"/>
                <a:ext cx="9369778" cy="507831"/>
              </a:xfrm>
              <a:prstGeom prst="rect">
                <a:avLst/>
              </a:prstGeom>
            </p:spPr>
            <p:txBody>
              <a:bodyPr wrap="square">
                <a:spAutoFit/>
              </a:bodyPr>
              <a:lstStyle/>
              <a:p>
                <a:pPr algn="just">
                  <a:lnSpc>
                    <a:spcPct val="150000"/>
                  </a:lnSpc>
                </a:pPr>
                <a:r>
                  <a:rPr lang="es-CR" b="1" spc="-15" dirty="0">
                    <a:ea typeface="Times New Roman" panose="02020603050405020304" pitchFamily="18" charset="0"/>
                    <a:cs typeface="Times New Roman" panose="02020603050405020304" pitchFamily="18" charset="0"/>
                  </a:rPr>
                  <a:t>Ejemplo 1</a:t>
                </a:r>
                <a:r>
                  <a:rPr lang="es-CR" spc="-15" dirty="0">
                    <a:effectLst/>
                    <a:ea typeface="Times New Roman" panose="02020603050405020304" pitchFamily="18" charset="0"/>
                    <a:cs typeface="Times New Roman" panose="02020603050405020304" pitchFamily="18" charset="0"/>
                  </a:rPr>
                  <a:t>. Calcular la probabilidad de </a:t>
                </a:r>
                <a14:m>
                  <m:oMath xmlns:m="http://schemas.openxmlformats.org/officeDocument/2006/math">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s-CR" spc="-15" dirty="0">
                    <a:effectLst/>
                    <a:ea typeface="Times New Roman" panose="02020603050405020304" pitchFamily="18" charset="0"/>
                    <a:cs typeface="Times New Roman" panose="02020603050405020304" pitchFamily="18" charset="0"/>
                  </a:rPr>
                  <a:t> menor a 0.55 </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993422" y="1335669"/>
                <a:ext cx="9369778" cy="507831"/>
              </a:xfrm>
              <a:prstGeom prst="rect">
                <a:avLst/>
              </a:prstGeom>
              <a:blipFill rotWithShape="0">
                <a:blip r:embed="rId2"/>
                <a:stretch>
                  <a:fillRect l="-586" b="-10843"/>
                </a:stretch>
              </a:blipFill>
            </p:spPr>
            <p:txBody>
              <a:bodyPr/>
              <a:lstStyle/>
              <a:p>
                <a:r>
                  <a:rPr lang="es-ES">
                    <a:noFill/>
                  </a:rPr>
                  <a:t> </a:t>
                </a:r>
              </a:p>
            </p:txBody>
          </p:sp>
        </mc:Fallback>
      </mc:AlternateContent>
      <p:pic>
        <p:nvPicPr>
          <p:cNvPr id="12" name="Imagen 11" descr="Image411"/>
          <p:cNvPicPr/>
          <p:nvPr/>
        </p:nvPicPr>
        <p:blipFill>
          <a:blip r:embed="rId3">
            <a:extLst>
              <a:ext uri="{28A0092B-C50C-407E-A947-70E740481C1C}">
                <a14:useLocalDpi xmlns:a14="http://schemas.microsoft.com/office/drawing/2010/main" val="0"/>
              </a:ext>
            </a:extLst>
          </a:blip>
          <a:srcRect/>
          <a:stretch>
            <a:fillRect/>
          </a:stretch>
        </p:blipFill>
        <p:spPr bwMode="auto">
          <a:xfrm>
            <a:off x="7926033" y="2215481"/>
            <a:ext cx="3813175" cy="1772285"/>
          </a:xfrm>
          <a:prstGeom prst="rect">
            <a:avLst/>
          </a:prstGeom>
          <a:noFill/>
          <a:ln>
            <a:noFill/>
          </a:ln>
        </p:spPr>
      </p:pic>
      <mc:AlternateContent xmlns:mc="http://schemas.openxmlformats.org/markup-compatibility/2006" xmlns:a14="http://schemas.microsoft.com/office/drawing/2010/main">
        <mc:Choice Requires="a14">
          <p:sp>
            <p:nvSpPr>
              <p:cNvPr id="11" name="Rectángulo 10"/>
              <p:cNvSpPr/>
              <p:nvPr/>
            </p:nvSpPr>
            <p:spPr>
              <a:xfrm>
                <a:off x="8456095" y="4316779"/>
                <a:ext cx="25724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𝑍</m:t>
                          </m:r>
                          <m:r>
                            <a:rPr lang="es-ES" i="0">
                              <a:latin typeface="Cambria Math" panose="02040503050406030204" pitchFamily="18" charset="0"/>
                            </a:rPr>
                            <m:t>≤0</m:t>
                          </m:r>
                          <m:r>
                            <a:rPr lang="es-ES" b="0" i="0" smtClean="0">
                              <a:latin typeface="Cambria Math" panose="02040503050406030204" pitchFamily="18" charset="0"/>
                            </a:rPr>
                            <m:t>.</m:t>
                          </m:r>
                          <m:r>
                            <a:rPr lang="es-ES" i="0">
                              <a:latin typeface="Cambria Math" panose="02040503050406030204" pitchFamily="18" charset="0"/>
                            </a:rPr>
                            <m:t>55</m:t>
                          </m:r>
                        </m:e>
                      </m:d>
                      <m:r>
                        <a:rPr lang="es-ES" i="0">
                          <a:latin typeface="Cambria Math" panose="02040503050406030204" pitchFamily="18" charset="0"/>
                        </a:rPr>
                        <m:t>=0</m:t>
                      </m:r>
                      <m:r>
                        <a:rPr lang="es-ES" b="0" i="0" smtClean="0">
                          <a:latin typeface="Cambria Math" panose="02040503050406030204" pitchFamily="18" charset="0"/>
                        </a:rPr>
                        <m:t>.</m:t>
                      </m:r>
                      <m:r>
                        <a:rPr lang="es-ES" i="0">
                          <a:latin typeface="Cambria Math" panose="02040503050406030204" pitchFamily="18" charset="0"/>
                        </a:rPr>
                        <m:t>70884</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8456095" y="4316779"/>
                <a:ext cx="2572435" cy="369332"/>
              </a:xfrm>
              <a:prstGeom prst="rect">
                <a:avLst/>
              </a:prstGeom>
              <a:blipFill rotWithShape="0">
                <a:blip r:embed="rId4"/>
                <a:stretch>
                  <a:fillRect/>
                </a:stretch>
              </a:blipFill>
            </p:spPr>
            <p:txBody>
              <a:bodyPr/>
              <a:lstStyle/>
              <a:p>
                <a:r>
                  <a:rPr lang="es-ES">
                    <a:noFill/>
                  </a:rPr>
                  <a:t> </a:t>
                </a:r>
              </a:p>
            </p:txBody>
          </p:sp>
        </mc:Fallback>
      </mc:AlternateContent>
      <p:pic>
        <p:nvPicPr>
          <p:cNvPr id="3" name="Imagen 2"/>
          <p:cNvPicPr>
            <a:picLocks noChangeAspect="1"/>
          </p:cNvPicPr>
          <p:nvPr/>
        </p:nvPicPr>
        <p:blipFill>
          <a:blip r:embed="rId5"/>
          <a:stretch>
            <a:fillRect/>
          </a:stretch>
        </p:blipFill>
        <p:spPr>
          <a:xfrm>
            <a:off x="1307923" y="2242080"/>
            <a:ext cx="6559968" cy="2871787"/>
          </a:xfrm>
          <a:prstGeom prst="rect">
            <a:avLst/>
          </a:prstGeom>
        </p:spPr>
      </p:pic>
    </p:spTree>
    <p:extLst>
      <p:ext uri="{BB962C8B-B14F-4D97-AF65-F5344CB8AC3E}">
        <p14:creationId xmlns:p14="http://schemas.microsoft.com/office/powerpoint/2010/main" val="240539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0681" y="1239754"/>
            <a:ext cx="7667853" cy="923330"/>
          </a:xfrm>
          <a:prstGeom prst="rect">
            <a:avLst/>
          </a:prstGeom>
          <a:noFill/>
        </p:spPr>
        <p:txBody>
          <a:bodyPr wrap="square" rtlCol="0">
            <a:spAutoFit/>
          </a:bodyPr>
          <a:lstStyle/>
          <a:p>
            <a:pPr>
              <a:lnSpc>
                <a:spcPct val="150000"/>
              </a:lnSpc>
            </a:pPr>
            <a:r>
              <a:rPr lang="es-ES" dirty="0"/>
              <a:t>Las combinaciones son aquellas formas de agrupar los elementos de un conjunto teniendo en cuenta que NO influye el orden en que se colocan.</a:t>
            </a:r>
            <a:endParaRPr lang="es-ES" b="1" dirty="0"/>
          </a:p>
        </p:txBody>
      </p:sp>
      <p:sp>
        <p:nvSpPr>
          <p:cNvPr id="3" name="Rectángulo 2"/>
          <p:cNvSpPr/>
          <p:nvPr/>
        </p:nvSpPr>
        <p:spPr>
          <a:xfrm>
            <a:off x="1469578" y="3756718"/>
            <a:ext cx="10001956" cy="923330"/>
          </a:xfrm>
          <a:prstGeom prst="rect">
            <a:avLst/>
          </a:prstGeom>
        </p:spPr>
        <p:txBody>
          <a:bodyPr wrap="square">
            <a:spAutoFit/>
          </a:bodyPr>
          <a:lstStyle/>
          <a:p>
            <a:pPr>
              <a:lnSpc>
                <a:spcPct val="150000"/>
              </a:lnSpc>
            </a:pPr>
            <a:r>
              <a:rPr lang="es-ES" dirty="0"/>
              <a:t>De entre 8 personas debemos formar un comité de cinco miembros. ¿</a:t>
            </a:r>
            <a:r>
              <a:rPr lang="es-ES" b="1" dirty="0"/>
              <a:t>Cuántas diferentes posibilidades existen para formar el comité</a:t>
            </a:r>
            <a:r>
              <a:rPr lang="es-ES" dirty="0"/>
              <a:t>?</a:t>
            </a:r>
          </a:p>
        </p:txBody>
      </p:sp>
      <p:sp>
        <p:nvSpPr>
          <p:cNvPr id="8" name="Rectángulo 7"/>
          <p:cNvSpPr/>
          <p:nvPr/>
        </p:nvSpPr>
        <p:spPr>
          <a:xfrm>
            <a:off x="4265970" y="677545"/>
            <a:ext cx="2712602" cy="464871"/>
          </a:xfrm>
          <a:prstGeom prst="rect">
            <a:avLst/>
          </a:prstGeom>
        </p:spPr>
        <p:txBody>
          <a:bodyPr wrap="none">
            <a:spAutoFit/>
          </a:bodyPr>
          <a:lstStyle/>
          <a:p>
            <a:pPr>
              <a:lnSpc>
                <a:spcPct val="150000"/>
              </a:lnSpc>
            </a:pPr>
            <a:r>
              <a:rPr lang="es-ES" b="1" dirty="0"/>
              <a:t>Análisis de Combinaciones</a:t>
            </a:r>
          </a:p>
        </p:txBody>
      </p:sp>
      <p:pic>
        <p:nvPicPr>
          <p:cNvPr id="9" name="Imagen 8"/>
          <p:cNvPicPr>
            <a:picLocks noChangeAspect="1"/>
          </p:cNvPicPr>
          <p:nvPr/>
        </p:nvPicPr>
        <p:blipFill>
          <a:blip r:embed="rId2"/>
          <a:stretch>
            <a:fillRect/>
          </a:stretch>
        </p:blipFill>
        <p:spPr>
          <a:xfrm>
            <a:off x="8685360" y="856899"/>
            <a:ext cx="2723330" cy="2518477"/>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4645378" y="2681111"/>
                <a:ext cx="2408673" cy="557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𝑛</m:t>
                                </m:r>
                              </m:e>
                            </m:mr>
                            <m:mr>
                              <m:e>
                                <m:r>
                                  <a:rPr lang="es-ES" b="0" i="1" smtClean="0">
                                    <a:latin typeface="Cambria Math" panose="02040503050406030204" pitchFamily="18" charset="0"/>
                                  </a:rPr>
                                  <m:t>𝑟</m:t>
                                </m:r>
                              </m:e>
                            </m:mr>
                          </m:m>
                        </m:e>
                      </m:d>
                      <m:sSub>
                        <m:sSubPr>
                          <m:ctrlPr>
                            <a:rPr lang="es-ES" i="1" smtClean="0">
                              <a:latin typeface="Cambria Math" panose="02040503050406030204" pitchFamily="18" charset="0"/>
                            </a:rPr>
                          </m:ctrlPr>
                        </m:sSubPr>
                        <m:e>
                          <m:r>
                            <a:rPr lang="es-ES" b="0" i="1" smtClean="0">
                              <a:latin typeface="Cambria Math" panose="02040503050406030204" pitchFamily="18" charset="0"/>
                            </a:rPr>
                            <m:t>=</m:t>
                          </m:r>
                        </m:e>
                        <m:sub>
                          <m:r>
                            <a:rPr lang="es-ES" b="0" i="1" smtClean="0">
                              <a:latin typeface="Cambria Math" panose="02040503050406030204" pitchFamily="18" charset="0"/>
                            </a:rPr>
                            <m:t> </m:t>
                          </m:r>
                          <m:r>
                            <a:rPr lang="es-ES" b="0" i="1" smtClean="0">
                              <a:latin typeface="Cambria Math" panose="02040503050406030204" pitchFamily="18" charset="0"/>
                            </a:rPr>
                            <m:t>𝑛</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𝑟</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r>
                            <a:rPr lang="es-ES" b="0" i="1" smtClean="0">
                              <a:latin typeface="Cambria Math" panose="02040503050406030204" pitchFamily="18" charset="0"/>
                            </a:rPr>
                            <m:t>𝑟</m:t>
                          </m:r>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𝑟</m:t>
                              </m:r>
                            </m:e>
                          </m:d>
                          <m:r>
                            <a:rPr lang="es-ES" b="0" i="1" smtClean="0">
                              <a:latin typeface="Cambria Math" panose="02040503050406030204" pitchFamily="18" charset="0"/>
                            </a:rPr>
                            <m:t>!</m:t>
                          </m:r>
                        </m:den>
                      </m:f>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645378" y="2681111"/>
                <a:ext cx="2408673" cy="557781"/>
              </a:xfrm>
              <a:prstGeom prst="rect">
                <a:avLst/>
              </a:prstGeom>
              <a:blipFill rotWithShape="0">
                <a:blip r:embed="rId3"/>
                <a:stretch>
                  <a:fillRect b="-109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425245" y="4865510"/>
                <a:ext cx="2929007" cy="559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8</m:t>
                                </m:r>
                              </m:e>
                            </m:mr>
                            <m:mr>
                              <m:e>
                                <m:r>
                                  <a:rPr lang="es-ES" b="0" i="1" smtClean="0">
                                    <a:latin typeface="Cambria Math" panose="02040503050406030204" pitchFamily="18" charset="0"/>
                                  </a:rPr>
                                  <m:t>5</m:t>
                                </m:r>
                              </m:e>
                            </m:mr>
                          </m:m>
                        </m:e>
                      </m:d>
                      <m:sSub>
                        <m:sSubPr>
                          <m:ctrlPr>
                            <a:rPr lang="es-ES" i="1" smtClean="0">
                              <a:latin typeface="Cambria Math" panose="02040503050406030204" pitchFamily="18" charset="0"/>
                            </a:rPr>
                          </m:ctrlPr>
                        </m:sSubPr>
                        <m:e>
                          <m:r>
                            <a:rPr lang="es-ES" b="0" i="1" smtClean="0">
                              <a:latin typeface="Cambria Math" panose="02040503050406030204" pitchFamily="18" charset="0"/>
                            </a:rPr>
                            <m:t>=</m:t>
                          </m:r>
                        </m:e>
                        <m:sub>
                          <m:r>
                            <a:rPr lang="es-ES" b="0" i="1" smtClean="0">
                              <a:latin typeface="Cambria Math" panose="02040503050406030204" pitchFamily="18" charset="0"/>
                            </a:rPr>
                            <m:t>8</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5</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8!</m:t>
                          </m:r>
                        </m:num>
                        <m:den>
                          <m:r>
                            <a:rPr lang="es-ES" b="0" i="1" smtClean="0">
                              <a:latin typeface="Cambria Math" panose="02040503050406030204" pitchFamily="18" charset="0"/>
                            </a:rPr>
                            <m:t>5!</m:t>
                          </m:r>
                          <m:d>
                            <m:dPr>
                              <m:ctrlPr>
                                <a:rPr lang="es-ES" b="0" i="1" smtClean="0">
                                  <a:latin typeface="Cambria Math" panose="02040503050406030204" pitchFamily="18" charset="0"/>
                                </a:rPr>
                              </m:ctrlPr>
                            </m:dPr>
                            <m:e>
                              <m:r>
                                <a:rPr lang="es-ES" b="0" i="1" smtClean="0">
                                  <a:latin typeface="Cambria Math" panose="02040503050406030204" pitchFamily="18" charset="0"/>
                                </a:rPr>
                                <m:t>8−5</m:t>
                              </m:r>
                            </m:e>
                          </m:d>
                          <m:r>
                            <a:rPr lang="es-ES" b="0" i="1" smtClean="0">
                              <a:latin typeface="Cambria Math" panose="02040503050406030204" pitchFamily="18" charset="0"/>
                            </a:rPr>
                            <m:t>!</m:t>
                          </m:r>
                        </m:den>
                      </m:f>
                      <m:r>
                        <a:rPr lang="es-ES" b="0" i="1" smtClean="0">
                          <a:latin typeface="Cambria Math" panose="02040503050406030204" pitchFamily="18" charset="0"/>
                        </a:rPr>
                        <m:t>=56</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425245" y="4865510"/>
                <a:ext cx="2929007" cy="559640"/>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534295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58067A-63E1-4856-9925-8549F8FD7CC0}"/>
              </a:ext>
            </a:extLst>
          </p:cNvPr>
          <p:cNvSpPr txBox="1"/>
          <p:nvPr/>
        </p:nvSpPr>
        <p:spPr>
          <a:xfrm>
            <a:off x="665922" y="626165"/>
            <a:ext cx="9839739" cy="646331"/>
          </a:xfrm>
          <a:prstGeom prst="rect">
            <a:avLst/>
          </a:prstGeom>
          <a:noFill/>
        </p:spPr>
        <p:txBody>
          <a:bodyPr wrap="square" rtlCol="0">
            <a:spAutoFit/>
          </a:bodyPr>
          <a:lstStyle/>
          <a:p>
            <a:r>
              <a:rPr lang="es-CR" dirty="0">
                <a:solidFill>
                  <a:srgbClr val="002060"/>
                </a:solidFill>
                <a:latin typeface="Arial Black" panose="020B0A04020102020204" pitchFamily="34" charset="0"/>
              </a:rPr>
              <a:t>Reglas para el cálculo de probabilidades con la distribución normal usando Excel</a:t>
            </a:r>
            <a:endParaRPr lang="en-US" dirty="0">
              <a:solidFill>
                <a:srgbClr val="00206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EA4C593-54C7-4BC3-A317-177FF178FB84}"/>
                  </a:ext>
                </a:extLst>
              </p:cNvPr>
              <p:cNvSpPr txBox="1"/>
              <p:nvPr/>
            </p:nvSpPr>
            <p:spPr>
              <a:xfrm>
                <a:off x="864704" y="1928191"/>
                <a:ext cx="8378687" cy="369332"/>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1)-</a:t>
                </a:r>
                <a:r>
                  <a:rPr lang="es-CR" b="1" dirty="0">
                    <a:latin typeface="Arial Rounded MT Bold" panose="020F0704030504030204" pitchFamily="34" charset="0"/>
                  </a:rPr>
                  <a:t>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e>
                    </m:d>
                  </m:oMath>
                </a14:m>
                <a:r>
                  <a:rPr lang="en-US" dirty="0">
                    <a:latin typeface="Arial Rounded MT Bold" panose="020F0704030504030204" pitchFamily="34" charset="0"/>
                  </a:rPr>
                  <a:t>= </a:t>
                </a:r>
                <a:r>
                  <a:rPr lang="es-ES" dirty="0">
                    <a:latin typeface="Arial Rounded MT Bold" panose="020F0704030504030204" pitchFamily="34" charset="0"/>
                  </a:rPr>
                  <a:t>DISTR.NORM.N(x,media,desv_estándar,verdadero)</a:t>
                </a:r>
                <a:endParaRPr lang="en-US" dirty="0">
                  <a:latin typeface="Arial Rounded MT Bold" panose="020F0704030504030204" pitchFamily="34" charset="0"/>
                </a:endParaRPr>
              </a:p>
            </p:txBody>
          </p:sp>
        </mc:Choice>
        <mc:Fallback xmlns="">
          <p:sp>
            <p:nvSpPr>
              <p:cNvPr id="4" name="CuadroTexto 3">
                <a:extLst>
                  <a:ext uri="{FF2B5EF4-FFF2-40B4-BE49-F238E27FC236}">
                    <a16:creationId xmlns:a16="http://schemas.microsoft.com/office/drawing/2014/main" id="{1EA4C593-54C7-4BC3-A317-177FF178FB84}"/>
                  </a:ext>
                </a:extLst>
              </p:cNvPr>
              <p:cNvSpPr txBox="1">
                <a:spLocks noRot="1" noChangeAspect="1" noMove="1" noResize="1" noEditPoints="1" noAdjustHandles="1" noChangeArrowheads="1" noChangeShapeType="1" noTextEdit="1"/>
              </p:cNvSpPr>
              <p:nvPr/>
            </p:nvSpPr>
            <p:spPr>
              <a:xfrm>
                <a:off x="864704" y="1928191"/>
                <a:ext cx="8378687" cy="369332"/>
              </a:xfrm>
              <a:prstGeom prst="rect">
                <a:avLst/>
              </a:prstGeom>
              <a:blipFill>
                <a:blip r:embed="rId2"/>
                <a:stretch>
                  <a:fillRect l="-65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0C6F2F3B-B80C-41E3-A926-B5DBD36553CD}"/>
                  </a:ext>
                </a:extLst>
              </p:cNvPr>
              <p:cNvSpPr txBox="1"/>
              <p:nvPr/>
            </p:nvSpPr>
            <p:spPr>
              <a:xfrm>
                <a:off x="864704" y="3429000"/>
                <a:ext cx="8905461" cy="369332"/>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2)-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e>
                    </m:d>
                  </m:oMath>
                </a14:m>
                <a:r>
                  <a:rPr lang="en-US" dirty="0">
                    <a:latin typeface="Arial Rounded MT Bold" panose="020F0704030504030204" pitchFamily="34" charset="0"/>
                  </a:rPr>
                  <a:t>= 1- </a:t>
                </a:r>
                <a:r>
                  <a:rPr lang="es-ES" dirty="0">
                    <a:latin typeface="Arial Rounded MT Bold" panose="020F0704030504030204" pitchFamily="34" charset="0"/>
                  </a:rPr>
                  <a:t>DISTR.NORM.N(x,media,desv_estándar,verdadero)</a:t>
                </a:r>
                <a:endParaRPr lang="en-US" dirty="0">
                  <a:latin typeface="Arial Rounded MT Bold" panose="020F0704030504030204" pitchFamily="34" charset="0"/>
                </a:endParaRPr>
              </a:p>
            </p:txBody>
          </p:sp>
        </mc:Choice>
        <mc:Fallback xmlns="">
          <p:sp>
            <p:nvSpPr>
              <p:cNvPr id="5" name="CuadroTexto 4">
                <a:extLst>
                  <a:ext uri="{FF2B5EF4-FFF2-40B4-BE49-F238E27FC236}">
                    <a16:creationId xmlns:a16="http://schemas.microsoft.com/office/drawing/2014/main" id="{0C6F2F3B-B80C-41E3-A926-B5DBD36553CD}"/>
                  </a:ext>
                </a:extLst>
              </p:cNvPr>
              <p:cNvSpPr txBox="1">
                <a:spLocks noRot="1" noChangeAspect="1" noMove="1" noResize="1" noEditPoints="1" noAdjustHandles="1" noChangeArrowheads="1" noChangeShapeType="1" noTextEdit="1"/>
              </p:cNvSpPr>
              <p:nvPr/>
            </p:nvSpPr>
            <p:spPr>
              <a:xfrm>
                <a:off x="864704" y="3429000"/>
                <a:ext cx="8905461" cy="369332"/>
              </a:xfrm>
              <a:prstGeom prst="rect">
                <a:avLst/>
              </a:prstGeom>
              <a:blipFill>
                <a:blip r:embed="rId3"/>
                <a:stretch>
                  <a:fillRect l="-616" t="-10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AB8C1C3-3388-487D-A915-5D716F5FDBBC}"/>
                  </a:ext>
                </a:extLst>
              </p:cNvPr>
              <p:cNvSpPr txBox="1"/>
              <p:nvPr/>
            </p:nvSpPr>
            <p:spPr>
              <a:xfrm>
                <a:off x="944216" y="4790661"/>
                <a:ext cx="10277062" cy="646331"/>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3)-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𝒙</m:t>
                        </m:r>
                        <m:r>
                          <a:rPr lang="es-CR" b="1" i="1" smtClean="0">
                            <a:latin typeface="Cambria Math" panose="02040503050406030204" pitchFamily="18" charset="0"/>
                          </a:rPr>
                          <m:t>𝟏</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r>
                          <a:rPr lang="es-CR" b="1" i="1" smtClean="0">
                            <a:latin typeface="Cambria Math" panose="02040503050406030204" pitchFamily="18" charset="0"/>
                            <a:ea typeface="Cambria Math" panose="02040503050406030204" pitchFamily="18" charset="0"/>
                          </a:rPr>
                          <m:t>𝟐</m:t>
                        </m:r>
                      </m:e>
                    </m:d>
                    <m:r>
                      <a:rPr lang="es-CR" b="0" i="0" smtClean="0">
                        <a:latin typeface="Cambria Math" panose="02040503050406030204" pitchFamily="18" charset="0"/>
                      </a:rPr>
                      <m:t>=</m:t>
                    </m:r>
                    <m:r>
                      <m:rPr>
                        <m:nor/>
                      </m:rPr>
                      <a:rPr lang="es-ES" dirty="0">
                        <a:latin typeface="Arial Rounded MT Bold" panose="020F0704030504030204" pitchFamily="34" charset="0"/>
                      </a:rPr>
                      <m:t>DISTR</m:t>
                    </m:r>
                    <m:r>
                      <m:rPr>
                        <m:nor/>
                      </m:rPr>
                      <a:rPr lang="es-ES" dirty="0">
                        <a:latin typeface="Arial Rounded MT Bold" panose="020F0704030504030204" pitchFamily="34" charset="0"/>
                      </a:rPr>
                      <m:t>.</m:t>
                    </m:r>
                    <m:r>
                      <m:rPr>
                        <m:nor/>
                      </m:rPr>
                      <a:rPr lang="es-ES" dirty="0">
                        <a:latin typeface="Arial Rounded MT Bold" panose="020F0704030504030204" pitchFamily="34" charset="0"/>
                      </a:rPr>
                      <m:t>NORM</m:t>
                    </m:r>
                    <m:r>
                      <m:rPr>
                        <m:nor/>
                      </m:rPr>
                      <a:rPr lang="es-ES" dirty="0">
                        <a:latin typeface="Arial Rounded MT Bold" panose="020F0704030504030204" pitchFamily="34" charset="0"/>
                      </a:rPr>
                      <m:t>.</m:t>
                    </m:r>
                    <m:r>
                      <m:rPr>
                        <m:nor/>
                      </m:rPr>
                      <a:rPr lang="es-ES" dirty="0">
                        <a:latin typeface="Arial Rounded MT Bold" panose="020F0704030504030204" pitchFamily="34" charset="0"/>
                      </a:rPr>
                      <m:t>N</m:t>
                    </m:r>
                    <m:r>
                      <m:rPr>
                        <m:nor/>
                      </m:rPr>
                      <a:rPr lang="es-ES" dirty="0">
                        <a:latin typeface="Arial Rounded MT Bold" panose="020F0704030504030204" pitchFamily="34" charset="0"/>
                      </a:rPr>
                      <m:t>(</m:t>
                    </m:r>
                    <m:r>
                      <m:rPr>
                        <m:nor/>
                      </m:rPr>
                      <a:rPr lang="es-ES" dirty="0">
                        <a:latin typeface="Arial Rounded MT Bold" panose="020F0704030504030204" pitchFamily="34" charset="0"/>
                      </a:rPr>
                      <m:t>x</m:t>
                    </m:r>
                    <m:r>
                      <m:rPr>
                        <m:nor/>
                      </m:rPr>
                      <a:rPr lang="es-CR" b="0" i="0" dirty="0" smtClean="0">
                        <a:latin typeface="Arial Rounded MT Bold" panose="020F0704030504030204" pitchFamily="34" charset="0"/>
                      </a:rPr>
                      <m:t>2</m:t>
                    </m:r>
                    <m:r>
                      <m:rPr>
                        <m:nor/>
                      </m:rPr>
                      <a:rPr lang="es-ES" dirty="0">
                        <a:latin typeface="Arial Rounded MT Bold" panose="020F0704030504030204" pitchFamily="34" charset="0"/>
                      </a:rPr>
                      <m:t>,</m:t>
                    </m:r>
                    <m:r>
                      <m:rPr>
                        <m:nor/>
                      </m:rPr>
                      <a:rPr lang="es-ES" dirty="0">
                        <a:latin typeface="Arial Rounded MT Bold" panose="020F0704030504030204" pitchFamily="34" charset="0"/>
                      </a:rPr>
                      <m:t>media</m:t>
                    </m:r>
                    <m:r>
                      <m:rPr>
                        <m:nor/>
                      </m:rPr>
                      <a:rPr lang="es-ES" dirty="0">
                        <a:latin typeface="Arial Rounded MT Bold" panose="020F0704030504030204" pitchFamily="34" charset="0"/>
                      </a:rPr>
                      <m:t>,</m:t>
                    </m:r>
                    <m:r>
                      <m:rPr>
                        <m:nor/>
                      </m:rPr>
                      <a:rPr lang="es-ES" dirty="0">
                        <a:latin typeface="Arial Rounded MT Bold" panose="020F0704030504030204" pitchFamily="34" charset="0"/>
                      </a:rPr>
                      <m:t>desv</m:t>
                    </m:r>
                    <m:r>
                      <m:rPr>
                        <m:nor/>
                      </m:rPr>
                      <a:rPr lang="es-ES" dirty="0">
                        <a:latin typeface="Arial Rounded MT Bold" panose="020F0704030504030204" pitchFamily="34" charset="0"/>
                      </a:rPr>
                      <m:t>_</m:t>
                    </m:r>
                    <m:r>
                      <m:rPr>
                        <m:nor/>
                      </m:rPr>
                      <a:rPr lang="es-ES" dirty="0">
                        <a:latin typeface="Arial Rounded MT Bold" panose="020F0704030504030204" pitchFamily="34" charset="0"/>
                      </a:rPr>
                      <m:t>est</m:t>
                    </m:r>
                    <m:r>
                      <m:rPr>
                        <m:nor/>
                      </m:rPr>
                      <a:rPr lang="es-ES" dirty="0">
                        <a:latin typeface="Arial Rounded MT Bold" panose="020F0704030504030204" pitchFamily="34" charset="0"/>
                      </a:rPr>
                      <m:t>á</m:t>
                    </m:r>
                    <m:r>
                      <m:rPr>
                        <m:nor/>
                      </m:rPr>
                      <a:rPr lang="es-ES" dirty="0">
                        <a:latin typeface="Arial Rounded MT Bold" panose="020F0704030504030204" pitchFamily="34" charset="0"/>
                      </a:rPr>
                      <m:t>ndar</m:t>
                    </m:r>
                    <m:r>
                      <m:rPr>
                        <m:nor/>
                      </m:rPr>
                      <a:rPr lang="es-ES" dirty="0">
                        <a:latin typeface="Arial Rounded MT Bold" panose="020F0704030504030204" pitchFamily="34" charset="0"/>
                      </a:rPr>
                      <m:t>,</m:t>
                    </m:r>
                    <m:r>
                      <m:rPr>
                        <m:nor/>
                      </m:rPr>
                      <a:rPr lang="es-ES" dirty="0">
                        <a:latin typeface="Arial Rounded MT Bold" panose="020F0704030504030204" pitchFamily="34" charset="0"/>
                      </a:rPr>
                      <m:t>verdadero</m:t>
                    </m:r>
                    <m:r>
                      <m:rPr>
                        <m:nor/>
                      </m:rPr>
                      <a:rPr lang="es-ES" dirty="0">
                        <a:latin typeface="Arial Rounded MT Bold" panose="020F0704030504030204" pitchFamily="34" charset="0"/>
                      </a:rPr>
                      <m:t>)</m:t>
                    </m:r>
                    <m:r>
                      <m:rPr>
                        <m:nor/>
                      </m:rPr>
                      <a:rPr lang="es-CR" b="0" i="0" dirty="0" smtClean="0">
                        <a:latin typeface="Arial Rounded MT Bold" panose="020F0704030504030204" pitchFamily="34" charset="0"/>
                      </a:rPr>
                      <m:t>− </m:t>
                    </m:r>
                    <m:r>
                      <m:rPr>
                        <m:nor/>
                      </m:rPr>
                      <a:rPr lang="es-ES" dirty="0">
                        <a:latin typeface="Arial Rounded MT Bold" panose="020F0704030504030204" pitchFamily="34" charset="0"/>
                      </a:rPr>
                      <m:t>DISTR</m:t>
                    </m:r>
                    <m:r>
                      <m:rPr>
                        <m:nor/>
                      </m:rPr>
                      <a:rPr lang="es-ES" dirty="0">
                        <a:latin typeface="Arial Rounded MT Bold" panose="020F0704030504030204" pitchFamily="34" charset="0"/>
                      </a:rPr>
                      <m:t>.</m:t>
                    </m:r>
                    <m:r>
                      <m:rPr>
                        <m:nor/>
                      </m:rPr>
                      <a:rPr lang="es-ES" dirty="0">
                        <a:latin typeface="Arial Rounded MT Bold" panose="020F0704030504030204" pitchFamily="34" charset="0"/>
                      </a:rPr>
                      <m:t>NORM</m:t>
                    </m:r>
                    <m:r>
                      <m:rPr>
                        <m:nor/>
                      </m:rPr>
                      <a:rPr lang="es-ES" dirty="0">
                        <a:latin typeface="Arial Rounded MT Bold" panose="020F0704030504030204" pitchFamily="34" charset="0"/>
                      </a:rPr>
                      <m:t>.</m:t>
                    </m:r>
                    <m:r>
                      <m:rPr>
                        <m:nor/>
                      </m:rPr>
                      <a:rPr lang="es-ES" dirty="0">
                        <a:latin typeface="Arial Rounded MT Bold" panose="020F0704030504030204" pitchFamily="34" charset="0"/>
                      </a:rPr>
                      <m:t>N</m:t>
                    </m:r>
                    <m:r>
                      <m:rPr>
                        <m:nor/>
                      </m:rPr>
                      <a:rPr lang="es-ES" dirty="0">
                        <a:latin typeface="Arial Rounded MT Bold" panose="020F0704030504030204" pitchFamily="34" charset="0"/>
                      </a:rPr>
                      <m:t>(</m:t>
                    </m:r>
                    <m:r>
                      <m:rPr>
                        <m:nor/>
                      </m:rPr>
                      <a:rPr lang="es-ES" dirty="0">
                        <a:latin typeface="Arial Rounded MT Bold" panose="020F0704030504030204" pitchFamily="34" charset="0"/>
                      </a:rPr>
                      <m:t>x</m:t>
                    </m:r>
                    <m:r>
                      <m:rPr>
                        <m:nor/>
                      </m:rPr>
                      <a:rPr lang="es-CR" b="0" i="0" dirty="0" smtClean="0">
                        <a:latin typeface="Arial Rounded MT Bold" panose="020F0704030504030204" pitchFamily="34" charset="0"/>
                      </a:rPr>
                      <m:t>1</m:t>
                    </m:r>
                    <m:r>
                      <m:rPr>
                        <m:nor/>
                      </m:rPr>
                      <a:rPr lang="es-ES" dirty="0">
                        <a:latin typeface="Arial Rounded MT Bold" panose="020F0704030504030204" pitchFamily="34" charset="0"/>
                      </a:rPr>
                      <m:t>,</m:t>
                    </m:r>
                    <m:r>
                      <m:rPr>
                        <m:nor/>
                      </m:rPr>
                      <a:rPr lang="es-ES" dirty="0">
                        <a:latin typeface="Arial Rounded MT Bold" panose="020F0704030504030204" pitchFamily="34" charset="0"/>
                      </a:rPr>
                      <m:t>media</m:t>
                    </m:r>
                    <m:r>
                      <m:rPr>
                        <m:nor/>
                      </m:rPr>
                      <a:rPr lang="es-ES" dirty="0">
                        <a:latin typeface="Arial Rounded MT Bold" panose="020F0704030504030204" pitchFamily="34" charset="0"/>
                      </a:rPr>
                      <m:t>,</m:t>
                    </m:r>
                    <m:r>
                      <m:rPr>
                        <m:nor/>
                      </m:rPr>
                      <a:rPr lang="es-ES" dirty="0">
                        <a:latin typeface="Arial Rounded MT Bold" panose="020F0704030504030204" pitchFamily="34" charset="0"/>
                      </a:rPr>
                      <m:t>desv</m:t>
                    </m:r>
                    <m:r>
                      <m:rPr>
                        <m:nor/>
                      </m:rPr>
                      <a:rPr lang="es-ES" dirty="0">
                        <a:latin typeface="Arial Rounded MT Bold" panose="020F0704030504030204" pitchFamily="34" charset="0"/>
                      </a:rPr>
                      <m:t>_</m:t>
                    </m:r>
                    <m:r>
                      <m:rPr>
                        <m:nor/>
                      </m:rPr>
                      <a:rPr lang="es-ES" dirty="0">
                        <a:latin typeface="Arial Rounded MT Bold" panose="020F0704030504030204" pitchFamily="34" charset="0"/>
                      </a:rPr>
                      <m:t>est</m:t>
                    </m:r>
                    <m:r>
                      <m:rPr>
                        <m:nor/>
                      </m:rPr>
                      <a:rPr lang="es-ES" dirty="0">
                        <a:latin typeface="Arial Rounded MT Bold" panose="020F0704030504030204" pitchFamily="34" charset="0"/>
                      </a:rPr>
                      <m:t>á</m:t>
                    </m:r>
                    <m:r>
                      <m:rPr>
                        <m:nor/>
                      </m:rPr>
                      <a:rPr lang="es-ES" dirty="0">
                        <a:latin typeface="Arial Rounded MT Bold" panose="020F0704030504030204" pitchFamily="34" charset="0"/>
                      </a:rPr>
                      <m:t>ndar</m:t>
                    </m:r>
                    <m:r>
                      <m:rPr>
                        <m:nor/>
                      </m:rPr>
                      <a:rPr lang="es-ES" dirty="0">
                        <a:latin typeface="Arial Rounded MT Bold" panose="020F0704030504030204" pitchFamily="34" charset="0"/>
                      </a:rPr>
                      <m:t>,</m:t>
                    </m:r>
                    <m:r>
                      <m:rPr>
                        <m:nor/>
                      </m:rPr>
                      <a:rPr lang="es-ES" dirty="0">
                        <a:latin typeface="Arial Rounded MT Bold" panose="020F0704030504030204" pitchFamily="34" charset="0"/>
                      </a:rPr>
                      <m:t>verdadero</m:t>
                    </m:r>
                    <m:r>
                      <m:rPr>
                        <m:nor/>
                      </m:rPr>
                      <a:rPr lang="es-ES" dirty="0">
                        <a:latin typeface="Arial Rounded MT Bold" panose="020F0704030504030204" pitchFamily="34" charset="0"/>
                      </a:rPr>
                      <m:t>)</m:t>
                    </m:r>
                  </m:oMath>
                </a14:m>
                <a:endParaRPr lang="en-US" dirty="0">
                  <a:latin typeface="Arial Rounded MT Bold" panose="020F0704030504030204" pitchFamily="34" charset="0"/>
                </a:endParaRPr>
              </a:p>
            </p:txBody>
          </p:sp>
        </mc:Choice>
        <mc:Fallback xmlns="">
          <p:sp>
            <p:nvSpPr>
              <p:cNvPr id="6" name="CuadroTexto 5">
                <a:extLst>
                  <a:ext uri="{FF2B5EF4-FFF2-40B4-BE49-F238E27FC236}">
                    <a16:creationId xmlns:a16="http://schemas.microsoft.com/office/drawing/2014/main" id="{4AB8C1C3-3388-487D-A915-5D716F5FDBBC}"/>
                  </a:ext>
                </a:extLst>
              </p:cNvPr>
              <p:cNvSpPr txBox="1">
                <a:spLocks noRot="1" noChangeAspect="1" noMove="1" noResize="1" noEditPoints="1" noAdjustHandles="1" noChangeArrowheads="1" noChangeShapeType="1" noTextEdit="1"/>
              </p:cNvSpPr>
              <p:nvPr/>
            </p:nvSpPr>
            <p:spPr>
              <a:xfrm>
                <a:off x="944216" y="4790661"/>
                <a:ext cx="10277062" cy="646331"/>
              </a:xfrm>
              <a:prstGeom prst="rect">
                <a:avLst/>
              </a:prstGeom>
              <a:blipFill>
                <a:blip r:embed="rId4"/>
                <a:stretch>
                  <a:fillRect l="-534" t="-5660" b="-8491"/>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3A5FD7B4-AC03-4F34-8834-C0D88101B50F}"/>
              </a:ext>
            </a:extLst>
          </p:cNvPr>
          <p:cNvPicPr>
            <a:picLocks noChangeAspect="1"/>
          </p:cNvPicPr>
          <p:nvPr/>
        </p:nvPicPr>
        <p:blipFill>
          <a:blip r:embed="rId5"/>
          <a:stretch>
            <a:fillRect/>
          </a:stretch>
        </p:blipFill>
        <p:spPr>
          <a:xfrm>
            <a:off x="9660835" y="1272496"/>
            <a:ext cx="2214377" cy="2842456"/>
          </a:xfrm>
          <a:prstGeom prst="rect">
            <a:avLst/>
          </a:prstGeom>
        </p:spPr>
      </p:pic>
    </p:spTree>
    <p:extLst>
      <p:ext uri="{BB962C8B-B14F-4D97-AF65-F5344CB8AC3E}">
        <p14:creationId xmlns:p14="http://schemas.microsoft.com/office/powerpoint/2010/main" val="3582701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03110" y="757746"/>
                <a:ext cx="9742311" cy="369332"/>
              </a:xfrm>
              <a:prstGeom prst="rect">
                <a:avLst/>
              </a:prstGeom>
            </p:spPr>
            <p:txBody>
              <a:bodyPr wrap="square">
                <a:spAutoFit/>
              </a:bodyPr>
              <a:lstStyle/>
              <a:p>
                <a:r>
                  <a:rPr lang="es-CR" b="1" spc="-15" dirty="0">
                    <a:ea typeface="Times New Roman" panose="02020603050405020304" pitchFamily="18" charset="0"/>
                    <a:cs typeface="Times New Roman" panose="02020603050405020304" pitchFamily="18" charset="0"/>
                  </a:rPr>
                  <a:t>Ejemplo 2</a:t>
                </a:r>
                <a:r>
                  <a:rPr lang="es-CR" spc="-15" dirty="0">
                    <a:effectLst/>
                    <a:ea typeface="Times New Roman" panose="02020603050405020304" pitchFamily="18" charset="0"/>
                    <a:cs typeface="Times New Roman" panose="02020603050405020304" pitchFamily="18" charset="0"/>
                  </a:rPr>
                  <a:t>. ¿Cuál es la probabilidad de que </a:t>
                </a:r>
                <a14:m>
                  <m:oMath xmlns:m="http://schemas.openxmlformats.org/officeDocument/2006/math">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s-CR" spc="-15" dirty="0">
                    <a:effectLst/>
                    <a:ea typeface="Times New Roman" panose="02020603050405020304" pitchFamily="18" charset="0"/>
                    <a:cs typeface="Times New Roman" panose="02020603050405020304" pitchFamily="18" charset="0"/>
                  </a:rPr>
                  <a:t> sea mayor o igual a 2,38. </a:t>
                </a:r>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903110" y="757746"/>
                <a:ext cx="9742311" cy="369332"/>
              </a:xfrm>
              <a:prstGeom prst="rect">
                <a:avLst/>
              </a:prstGeom>
              <a:blipFill rotWithShape="0">
                <a:blip r:embed="rId2"/>
                <a:stretch>
                  <a:fillRect l="-501"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111470" y="1844511"/>
                <a:ext cx="16540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0" smtClean="0">
                          <a:latin typeface="Cambria Math" panose="02040503050406030204" pitchFamily="18" charset="0"/>
                        </a:rPr>
                        <m:t>=1−</m:t>
                      </m:r>
                      <m:r>
                        <a:rPr lang="es-ES" b="0" i="1" smtClean="0">
                          <a:latin typeface="Cambria Math" panose="02040503050406030204" pitchFamily="18" charset="0"/>
                        </a:rPr>
                        <m:t>𝐹</m:t>
                      </m:r>
                      <m:r>
                        <a:rPr lang="es-ES" i="0">
                          <a:latin typeface="Cambria Math" panose="02040503050406030204" pitchFamily="18" charset="0"/>
                        </a:rPr>
                        <m:t>(2</m:t>
                      </m:r>
                      <m:r>
                        <a:rPr lang="es-ES" b="0" i="0" smtClean="0">
                          <a:latin typeface="Cambria Math" panose="02040503050406030204" pitchFamily="18" charset="0"/>
                        </a:rPr>
                        <m:t>.</m:t>
                      </m:r>
                      <m:r>
                        <a:rPr lang="es-ES" i="0">
                          <a:latin typeface="Cambria Math" panose="02040503050406030204" pitchFamily="18" charset="0"/>
                        </a:rPr>
                        <m:t>38)</m:t>
                      </m:r>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3111470" y="1844511"/>
                <a:ext cx="1654043" cy="369332"/>
              </a:xfrm>
              <a:prstGeom prst="rect">
                <a:avLst/>
              </a:prstGeom>
              <a:blipFill rotWithShape="0">
                <a:blip r:embed="rId3"/>
                <a:stretch>
                  <a:fillRect b="-1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48266" y="3655955"/>
                <a:ext cx="10419645" cy="507831"/>
              </a:xfrm>
              <a:prstGeom prst="rect">
                <a:avLst/>
              </a:prstGeom>
            </p:spPr>
            <p:txBody>
              <a:bodyPr wrap="square">
                <a:spAutoFit/>
              </a:bodyPr>
              <a:lstStyle/>
              <a:p>
                <a:pPr algn="just">
                  <a:lnSpc>
                    <a:spcPct val="150000"/>
                  </a:lnSpc>
                  <a:spcAft>
                    <a:spcPts val="0"/>
                  </a:spcAft>
                  <a:tabLst>
                    <a:tab pos="-457200" algn="l"/>
                  </a:tabLst>
                </a:pPr>
                <a:r>
                  <a:rPr lang="es-CR" b="1" spc="-15" dirty="0">
                    <a:ea typeface="Times New Roman" panose="02020603050405020304" pitchFamily="18" charset="0"/>
                    <a:cs typeface="Times New Roman" panose="02020603050405020304" pitchFamily="18" charset="0"/>
                  </a:rPr>
                  <a:t>Ejemplo 3</a:t>
                </a:r>
                <a:r>
                  <a:rPr lang="es-CR" spc="-15" dirty="0">
                    <a:effectLst/>
                    <a:ea typeface="Times New Roman" panose="02020603050405020304" pitchFamily="18" charset="0"/>
                    <a:cs typeface="Times New Roman" panose="02020603050405020304" pitchFamily="18" charset="0"/>
                  </a:rPr>
                  <a:t>. ¿Cuál es la probabilidad de que </a:t>
                </a:r>
                <a14:m>
                  <m:oMath xmlns:m="http://schemas.openxmlformats.org/officeDocument/2006/math">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s-CR" spc="-15" dirty="0">
                    <a:effectLst/>
                    <a:ea typeface="Times New Roman" panose="02020603050405020304" pitchFamily="18" charset="0"/>
                    <a:cs typeface="Times New Roman" panose="02020603050405020304" pitchFamily="18" charset="0"/>
                  </a:rPr>
                  <a:t> se encuentre entre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−3</m:t>
                    </m:r>
                    <m:r>
                      <a:rPr lang="es-ES" b="0" i="1" spc="-15"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R" i="1" spc="-15">
                        <a:effectLst/>
                        <a:latin typeface="Cambria Math" panose="02040503050406030204" pitchFamily="18" charset="0"/>
                        <a:ea typeface="Times New Roman" panose="02020603050405020304" pitchFamily="18" charset="0"/>
                        <a:cs typeface="Times New Roman" panose="02020603050405020304" pitchFamily="18" charset="0"/>
                      </a:rPr>
                      <m:t>45</m:t>
                    </m:r>
                  </m:oMath>
                </a14:m>
                <a:r>
                  <a:rPr lang="es-CR" spc="-15" dirty="0">
                    <a:effectLst/>
                    <a:ea typeface="Times New Roman" panose="02020603050405020304" pitchFamily="18" charset="0"/>
                    <a:cs typeface="Times New Roman" panose="02020603050405020304" pitchFamily="18" charset="0"/>
                  </a:rPr>
                  <a:t> y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−1</m:t>
                    </m:r>
                    <m:r>
                      <a:rPr lang="es-ES" b="0" i="1" spc="-15"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R" i="1" spc="-15">
                        <a:effectLst/>
                        <a:latin typeface="Cambria Math" panose="02040503050406030204" pitchFamily="18" charset="0"/>
                        <a:ea typeface="Times New Roman" panose="02020603050405020304" pitchFamily="18" charset="0"/>
                        <a:cs typeface="Times New Roman" panose="02020603050405020304" pitchFamily="18" charset="0"/>
                      </a:rPr>
                      <m:t>10</m:t>
                    </m:r>
                    <m:r>
                      <a:rPr lang="es-ES" b="0" i="1" spc="-15"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CR" spc="-15" dirty="0">
                    <a:effectLst/>
                    <a:ea typeface="Times New Roman" panose="02020603050405020304" pitchFamily="18" charset="0"/>
                    <a:cs typeface="Times New Roman" panose="02020603050405020304" pitchFamily="18" charset="0"/>
                  </a:rPr>
                  <a:t> </a:t>
                </a:r>
                <a:endParaRPr lang="es-ES" dirty="0">
                  <a:effectLst/>
                  <a:ea typeface="Times New Roman" panose="02020603050405020304" pitchFamily="18"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948266" y="3655955"/>
                <a:ext cx="10419645" cy="507831"/>
              </a:xfrm>
              <a:prstGeom prst="rect">
                <a:avLst/>
              </a:prstGeom>
              <a:blipFill rotWithShape="0">
                <a:blip r:embed="rId4"/>
                <a:stretch>
                  <a:fillRect l="-527" b="-108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928534" y="4633009"/>
                <a:ext cx="28335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0" smtClean="0">
                          <a:latin typeface="Cambria Math" panose="02040503050406030204" pitchFamily="18" charset="0"/>
                        </a:rPr>
                        <m:t>=</m:t>
                      </m:r>
                      <m:r>
                        <a:rPr lang="es-ES" b="0" i="1" smtClean="0">
                          <a:latin typeface="Cambria Math" panose="02040503050406030204" pitchFamily="18" charset="0"/>
                        </a:rPr>
                        <m:t>𝐹</m:t>
                      </m:r>
                      <m:d>
                        <m:dPr>
                          <m:ctrlPr>
                            <a:rPr lang="es-ES" i="1">
                              <a:latin typeface="Cambria Math" panose="02040503050406030204" pitchFamily="18" charset="0"/>
                            </a:rPr>
                          </m:ctrlPr>
                        </m:dPr>
                        <m:e>
                          <m:r>
                            <a:rPr lang="es-ES" b="0" i="1" smtClean="0">
                              <a:latin typeface="Cambria Math" panose="02040503050406030204" pitchFamily="18" charset="0"/>
                            </a:rPr>
                            <m:t>−</m:t>
                          </m:r>
                          <m:r>
                            <a:rPr lang="es-ES" i="0">
                              <a:latin typeface="Cambria Math" panose="02040503050406030204" pitchFamily="18" charset="0"/>
                            </a:rPr>
                            <m:t>1</m:t>
                          </m:r>
                          <m:r>
                            <a:rPr lang="es-ES" b="0" i="0" smtClean="0">
                              <a:latin typeface="Cambria Math" panose="02040503050406030204" pitchFamily="18" charset="0"/>
                            </a:rPr>
                            <m:t>.</m:t>
                          </m:r>
                          <m:r>
                            <a:rPr lang="es-ES" i="0">
                              <a:latin typeface="Cambria Math" panose="02040503050406030204" pitchFamily="18" charset="0"/>
                            </a:rPr>
                            <m:t>10</m:t>
                          </m:r>
                        </m:e>
                      </m:d>
                      <m:r>
                        <a:rPr lang="es-ES" i="0">
                          <a:latin typeface="Cambria Math" panose="02040503050406030204" pitchFamily="18" charset="0"/>
                        </a:rPr>
                        <m:t>−</m:t>
                      </m:r>
                      <m:r>
                        <m:rPr>
                          <m:sty m:val="p"/>
                        </m:rPr>
                        <a:rPr lang="es-ES" b="0" i="0" smtClean="0">
                          <a:latin typeface="Cambria Math" panose="02040503050406030204" pitchFamily="18" charset="0"/>
                        </a:rPr>
                        <m:t>F</m:t>
                      </m:r>
                      <m:r>
                        <a:rPr lang="es-ES" i="0">
                          <a:latin typeface="Cambria Math" panose="02040503050406030204" pitchFamily="18" charset="0"/>
                        </a:rPr>
                        <m:t>(−3</m:t>
                      </m:r>
                      <m:r>
                        <a:rPr lang="es-ES" b="0" i="0" smtClean="0">
                          <a:latin typeface="Cambria Math" panose="02040503050406030204" pitchFamily="18" charset="0"/>
                        </a:rPr>
                        <m:t>.</m:t>
                      </m:r>
                      <m:r>
                        <a:rPr lang="es-ES" i="0">
                          <a:latin typeface="Cambria Math" panose="02040503050406030204" pitchFamily="18" charset="0"/>
                        </a:rPr>
                        <m:t>45</m:t>
                      </m:r>
                      <m:r>
                        <a:rPr lang="es-ES" b="0" i="0" smtClean="0">
                          <a:latin typeface="Cambria Math" panose="02040503050406030204" pitchFamily="18" charset="0"/>
                        </a:rPr>
                        <m:t>)</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3928534" y="4633009"/>
                <a:ext cx="2833511" cy="369332"/>
              </a:xfrm>
              <a:prstGeom prst="rect">
                <a:avLst/>
              </a:prstGeom>
              <a:blipFill rotWithShape="0">
                <a:blip r:embed="rId5"/>
                <a:stretch>
                  <a:fillRect b="-13115"/>
                </a:stretch>
              </a:blipFill>
            </p:spPr>
            <p:txBody>
              <a:bodyPr/>
              <a:lstStyle/>
              <a:p>
                <a:r>
                  <a:rPr lang="es-ES">
                    <a:noFill/>
                  </a:rPr>
                  <a:t> </a:t>
                </a:r>
              </a:p>
            </p:txBody>
          </p:sp>
        </mc:Fallback>
      </mc:AlternateContent>
      <p:pic>
        <p:nvPicPr>
          <p:cNvPr id="10" name="Imagen 9"/>
          <p:cNvPicPr>
            <a:picLocks noChangeAspect="1"/>
          </p:cNvPicPr>
          <p:nvPr/>
        </p:nvPicPr>
        <p:blipFill>
          <a:blip r:embed="rId6"/>
          <a:stretch>
            <a:fillRect/>
          </a:stretch>
        </p:blipFill>
        <p:spPr>
          <a:xfrm>
            <a:off x="7471834" y="4613451"/>
            <a:ext cx="3276600" cy="1514475"/>
          </a:xfrm>
          <a:prstGeom prst="rect">
            <a:avLst/>
          </a:prstGeom>
        </p:spPr>
      </p:pic>
      <p:pic>
        <p:nvPicPr>
          <p:cNvPr id="11" name="Imagen 10"/>
          <p:cNvPicPr>
            <a:picLocks noChangeAspect="1"/>
          </p:cNvPicPr>
          <p:nvPr/>
        </p:nvPicPr>
        <p:blipFill>
          <a:blip r:embed="rId7"/>
          <a:stretch>
            <a:fillRect/>
          </a:stretch>
        </p:blipFill>
        <p:spPr>
          <a:xfrm>
            <a:off x="6789915" y="1550459"/>
            <a:ext cx="3105150" cy="165735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105561" y="5163445"/>
                <a:ext cx="2310248" cy="369332"/>
              </a:xfrm>
              <a:prstGeom prst="rect">
                <a:avLst/>
              </a:prstGeom>
            </p:spPr>
            <p:txBody>
              <a:bodyPr wrap="none">
                <a:spAutoFit/>
              </a:bodyPr>
              <a:lstStyle/>
              <a:p>
                <a14:m>
                  <m:oMath xmlns:m="http://schemas.openxmlformats.org/officeDocument/2006/math">
                    <m:r>
                      <a:rPr lang="es-ES" smtClean="0">
                        <a:latin typeface="Cambria Math" panose="02040503050406030204" pitchFamily="18" charset="0"/>
                      </a:rPr>
                      <m:t>=0</m:t>
                    </m:r>
                    <m:r>
                      <a:rPr lang="es-ES" b="0" i="0" smtClean="0">
                        <a:latin typeface="Cambria Math" panose="02040503050406030204" pitchFamily="18" charset="0"/>
                      </a:rPr>
                      <m:t>.</m:t>
                    </m:r>
                    <m:r>
                      <a:rPr lang="es-ES">
                        <a:latin typeface="Cambria Math" panose="02040503050406030204" pitchFamily="18" charset="0"/>
                      </a:rPr>
                      <m:t>13567−0</m:t>
                    </m:r>
                    <m:r>
                      <a:rPr lang="es-ES" b="0" i="0" smtClean="0">
                        <a:latin typeface="Cambria Math" panose="02040503050406030204" pitchFamily="18" charset="0"/>
                      </a:rPr>
                      <m:t>.</m:t>
                    </m:r>
                    <m:r>
                      <a:rPr lang="es-ES">
                        <a:latin typeface="Cambria Math" panose="02040503050406030204" pitchFamily="18" charset="0"/>
                      </a:rPr>
                      <m:t>000</m:t>
                    </m:r>
                  </m:oMath>
                </a14:m>
                <a:r>
                  <a:rPr lang="es-ES" dirty="0"/>
                  <a:t>39</a:t>
                </a:r>
              </a:p>
            </p:txBody>
          </p:sp>
        </mc:Choice>
        <mc:Fallback xmlns="">
          <p:sp>
            <p:nvSpPr>
              <p:cNvPr id="5" name="Rectángulo 4"/>
              <p:cNvSpPr>
                <a:spLocks noRot="1" noChangeAspect="1" noMove="1" noResize="1" noEditPoints="1" noAdjustHandles="1" noChangeArrowheads="1" noChangeShapeType="1" noTextEdit="1"/>
              </p:cNvSpPr>
              <p:nvPr/>
            </p:nvSpPr>
            <p:spPr>
              <a:xfrm>
                <a:off x="4105561" y="5163445"/>
                <a:ext cx="2310248" cy="369332"/>
              </a:xfrm>
              <a:prstGeom prst="rect">
                <a:avLst/>
              </a:prstGeom>
              <a:blipFill rotWithShape="0">
                <a:blip r:embed="rId8"/>
                <a:stretch>
                  <a:fillRect t="-8197" r="-131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117740" y="5648867"/>
                <a:ext cx="1292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=0</m:t>
                      </m:r>
                      <m:r>
                        <a:rPr lang="es-ES" b="0" i="0" smtClean="0">
                          <a:latin typeface="Cambria Math" panose="02040503050406030204" pitchFamily="18" charset="0"/>
                        </a:rPr>
                        <m:t>.</m:t>
                      </m:r>
                      <m:r>
                        <a:rPr lang="es-ES">
                          <a:latin typeface="Cambria Math" panose="02040503050406030204" pitchFamily="18" charset="0"/>
                        </a:rPr>
                        <m:t>1</m:t>
                      </m:r>
                      <m:r>
                        <a:rPr lang="es-CR" b="0" i="0" smtClean="0">
                          <a:latin typeface="Cambria Math" panose="02040503050406030204" pitchFamily="18" charset="0"/>
                        </a:rPr>
                        <m:t>3528</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4117740" y="5648867"/>
                <a:ext cx="129234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2020990" y="1246201"/>
                <a:ext cx="1603068" cy="369332"/>
              </a:xfrm>
              <a:prstGeom prst="rect">
                <a:avLst/>
              </a:prstGeom>
            </p:spPr>
            <p:txBody>
              <a:bodyPr wrap="none">
                <a:spAutoFit/>
              </a:bodyPr>
              <a:lstStyle/>
              <a:p>
                <a14:m>
                  <m:oMath xmlns:m="http://schemas.openxmlformats.org/officeDocument/2006/math">
                    <m:r>
                      <a:rPr lang="es-CR" i="1" spc="-15" smtClean="0">
                        <a:latin typeface="Cambria Math" panose="02040503050406030204" pitchFamily="18" charset="0"/>
                        <a:ea typeface="Times New Roman" panose="02020603050405020304" pitchFamily="18" charset="0"/>
                        <a:cs typeface="Times New Roman" panose="02020603050405020304" pitchFamily="18" charset="0"/>
                      </a:rPr>
                      <m:t>𝑃</m:t>
                    </m:r>
                    <m:r>
                      <a:rPr lang="es-CR" i="1" spc="-15" smtClean="0">
                        <a:latin typeface="Cambria Math" panose="02040503050406030204" pitchFamily="18" charset="0"/>
                        <a:ea typeface="Times New Roman" panose="02020603050405020304" pitchFamily="18" charset="0"/>
                        <a:cs typeface="Times New Roman" panose="02020603050405020304" pitchFamily="18" charset="0"/>
                      </a:rPr>
                      <m:t>(</m:t>
                    </m:r>
                    <m:r>
                      <a:rPr lang="es-CR" i="1" spc="-15" smtClean="0">
                        <a:latin typeface="Cambria Math" panose="02040503050406030204" pitchFamily="18" charset="0"/>
                        <a:ea typeface="Times New Roman" panose="02020603050405020304" pitchFamily="18" charset="0"/>
                        <a:cs typeface="Times New Roman" panose="02020603050405020304" pitchFamily="18" charset="0"/>
                      </a:rPr>
                      <m:t>𝑍</m:t>
                    </m:r>
                    <m:r>
                      <a:rPr lang="es-CR" i="1" spc="-15" smtClean="0">
                        <a:latin typeface="Cambria Math" panose="02040503050406030204" pitchFamily="18" charset="0"/>
                        <a:ea typeface="Times New Roman" panose="02020603050405020304" pitchFamily="18" charset="0"/>
                        <a:cs typeface="Times New Roman" panose="02020603050405020304" pitchFamily="18" charset="0"/>
                      </a:rPr>
                      <m:t>≥2.38)</m:t>
                    </m:r>
                  </m:oMath>
                </a14:m>
                <a:r>
                  <a:rPr lang="es-CR" spc="-15" dirty="0">
                    <a:ea typeface="Times New Roman" panose="02020603050405020304" pitchFamily="18" charset="0"/>
                    <a:cs typeface="Times New Roman" panose="02020603050405020304" pitchFamily="18" charset="0"/>
                  </a:rPr>
                  <a:t>=?</a:t>
                </a:r>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2020990" y="1246201"/>
                <a:ext cx="1603068" cy="369332"/>
              </a:xfrm>
              <a:prstGeom prst="rect">
                <a:avLst/>
              </a:prstGeom>
              <a:blipFill rotWithShape="0">
                <a:blip r:embed="rId10"/>
                <a:stretch>
                  <a:fillRect t="-8197" r="-3053"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091114" y="2397668"/>
                <a:ext cx="16962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0" smtClean="0">
                          <a:latin typeface="Cambria Math" panose="02040503050406030204" pitchFamily="18" charset="0"/>
                        </a:rPr>
                        <m:t>=</m:t>
                      </m:r>
                      <m:r>
                        <a:rPr lang="es-ES">
                          <a:latin typeface="Cambria Math" panose="02040503050406030204" pitchFamily="18" charset="0"/>
                        </a:rPr>
                        <m:t>1−0</m:t>
                      </m:r>
                      <m:r>
                        <a:rPr lang="es-ES" b="0" i="0" smtClean="0">
                          <a:latin typeface="Cambria Math" panose="02040503050406030204" pitchFamily="18" charset="0"/>
                        </a:rPr>
                        <m:t>.</m:t>
                      </m:r>
                      <m:r>
                        <a:rPr lang="es-ES">
                          <a:latin typeface="Cambria Math" panose="02040503050406030204" pitchFamily="18" charset="0"/>
                        </a:rPr>
                        <m:t>99134</m:t>
                      </m:r>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3091114" y="2397668"/>
                <a:ext cx="1696298" cy="369332"/>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3090453" y="2860512"/>
                <a:ext cx="1292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=0</m:t>
                      </m:r>
                      <m:r>
                        <a:rPr lang="es-ES" b="0" i="0" smtClean="0">
                          <a:latin typeface="Cambria Math" panose="02040503050406030204" pitchFamily="18" charset="0"/>
                        </a:rPr>
                        <m:t>.</m:t>
                      </m:r>
                      <m:r>
                        <a:rPr lang="es-ES">
                          <a:latin typeface="Cambria Math" panose="02040503050406030204" pitchFamily="18" charset="0"/>
                        </a:rPr>
                        <m:t>00866</m:t>
                      </m:r>
                    </m:oMath>
                  </m:oMathPara>
                </a14:m>
                <a:endParaRPr lang="es-ES" dirty="0"/>
              </a:p>
            </p:txBody>
          </p:sp>
        </mc:Choice>
        <mc:Fallback xmlns="">
          <p:sp>
            <p:nvSpPr>
              <p:cNvPr id="13" name="Rectángulo 12"/>
              <p:cNvSpPr>
                <a:spLocks noRot="1" noChangeAspect="1" noMove="1" noResize="1" noEditPoints="1" noAdjustHandles="1" noChangeArrowheads="1" noChangeShapeType="1" noTextEdit="1"/>
              </p:cNvSpPr>
              <p:nvPr/>
            </p:nvSpPr>
            <p:spPr>
              <a:xfrm>
                <a:off x="3090453" y="2860512"/>
                <a:ext cx="1292340" cy="369332"/>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819867" y="4157218"/>
                <a:ext cx="2794932" cy="507831"/>
              </a:xfrm>
              <a:prstGeom prst="rect">
                <a:avLst/>
              </a:prstGeom>
            </p:spPr>
            <p:txBody>
              <a:bodyPr wrap="none">
                <a:spAutoFit/>
              </a:bodyPr>
              <a:lstStyle/>
              <a:p>
                <a:pPr algn="just">
                  <a:lnSpc>
                    <a:spcPct val="150000"/>
                  </a:lnSpc>
                  <a:spcAft>
                    <a:spcPts val="0"/>
                  </a:spcAft>
                  <a:tabLst>
                    <a:tab pos="-457200" algn="l"/>
                  </a:tabLst>
                </a:pPr>
                <a14:m>
                  <m:oMath xmlns:m="http://schemas.openxmlformats.org/officeDocument/2006/math">
                    <m:r>
                      <a:rPr lang="es-CR" i="1" spc="-15" smtClean="0">
                        <a:latin typeface="Cambria Math" panose="02040503050406030204" pitchFamily="18" charset="0"/>
                        <a:ea typeface="Times New Roman" panose="02020603050405020304" pitchFamily="18" charset="0"/>
                        <a:cs typeface="Times New Roman" panose="02020603050405020304" pitchFamily="18" charset="0"/>
                      </a:rPr>
                      <m:t>𝑃</m:t>
                    </m:r>
                    <m:d>
                      <m:dPr>
                        <m:ctrlPr>
                          <a:rPr lang="es-CR" i="1" spc="-15">
                            <a:latin typeface="Cambria Math" panose="02040503050406030204" pitchFamily="18" charset="0"/>
                            <a:ea typeface="Times New Roman" panose="02020603050405020304" pitchFamily="18" charset="0"/>
                            <a:cs typeface="Times New Roman" panose="02020603050405020304" pitchFamily="18" charset="0"/>
                          </a:rPr>
                        </m:ctrlPr>
                      </m:dPr>
                      <m:e>
                        <m:r>
                          <a:rPr lang="es-CR" i="1" spc="-15">
                            <a:latin typeface="Cambria Math" panose="02040503050406030204" pitchFamily="18" charset="0"/>
                            <a:ea typeface="Times New Roman" panose="02020603050405020304" pitchFamily="18" charset="0"/>
                            <a:cs typeface="Times New Roman" panose="02020603050405020304" pitchFamily="18" charset="0"/>
                          </a:rPr>
                          <m:t>−3</m:t>
                        </m:r>
                        <m:r>
                          <a:rPr lang="es-ES" b="0" i="1" spc="-15" smtClean="0">
                            <a:latin typeface="Cambria Math" panose="02040503050406030204" pitchFamily="18" charset="0"/>
                            <a:ea typeface="Times New Roman" panose="02020603050405020304" pitchFamily="18" charset="0"/>
                            <a:cs typeface="Times New Roman" panose="02020603050405020304" pitchFamily="18" charset="0"/>
                          </a:rPr>
                          <m:t>.</m:t>
                        </m:r>
                        <m:r>
                          <a:rPr lang="es-CR" i="1" spc="-15">
                            <a:latin typeface="Cambria Math" panose="02040503050406030204" pitchFamily="18" charset="0"/>
                            <a:ea typeface="Times New Roman" panose="02020603050405020304" pitchFamily="18" charset="0"/>
                            <a:cs typeface="Times New Roman" panose="02020603050405020304" pitchFamily="18" charset="0"/>
                          </a:rPr>
                          <m:t>45≤</m:t>
                        </m:r>
                        <m:r>
                          <a:rPr lang="es-CR" i="1" spc="-15">
                            <a:latin typeface="Cambria Math" panose="02040503050406030204" pitchFamily="18" charset="0"/>
                            <a:ea typeface="Times New Roman" panose="02020603050405020304" pitchFamily="18" charset="0"/>
                            <a:cs typeface="Times New Roman" panose="02020603050405020304" pitchFamily="18" charset="0"/>
                          </a:rPr>
                          <m:t>𝑍</m:t>
                        </m:r>
                        <m:r>
                          <a:rPr lang="es-CR" i="1" spc="-15">
                            <a:latin typeface="Cambria Math" panose="02040503050406030204" pitchFamily="18" charset="0"/>
                            <a:ea typeface="Times New Roman" panose="02020603050405020304" pitchFamily="18" charset="0"/>
                            <a:cs typeface="Times New Roman" panose="02020603050405020304" pitchFamily="18" charset="0"/>
                          </a:rPr>
                          <m:t>≤−1.10</m:t>
                        </m:r>
                      </m:e>
                    </m:d>
                    <m:r>
                      <a:rPr lang="es-ES" b="0" i="1" spc="-15"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s-CR" spc="-15" dirty="0">
                    <a:ea typeface="Times New Roman" panose="02020603050405020304" pitchFamily="18" charset="0"/>
                    <a:cs typeface="Times New Roman" panose="02020603050405020304" pitchFamily="18" charset="0"/>
                  </a:rPr>
                  <a:t>?</a:t>
                </a:r>
                <a:endParaRPr lang="es-ES" dirty="0">
                  <a:ea typeface="Times New Roman" panose="02020603050405020304" pitchFamily="18"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1819867" y="4157218"/>
                <a:ext cx="2794932" cy="507831"/>
              </a:xfrm>
              <a:prstGeom prst="rect">
                <a:avLst/>
              </a:prstGeom>
              <a:blipFill rotWithShape="0">
                <a:blip r:embed="rId13"/>
                <a:stretch>
                  <a:fillRect r="-1092" b="-10843"/>
                </a:stretch>
              </a:blipFill>
            </p:spPr>
            <p:txBody>
              <a:bodyPr/>
              <a:lstStyle/>
              <a:p>
                <a:r>
                  <a:rPr lang="es-ES">
                    <a:noFill/>
                  </a:rPr>
                  <a:t> </a:t>
                </a:r>
              </a:p>
            </p:txBody>
          </p:sp>
        </mc:Fallback>
      </mc:AlternateContent>
    </p:spTree>
    <p:extLst>
      <p:ext uri="{BB962C8B-B14F-4D97-AF65-F5344CB8AC3E}">
        <p14:creationId xmlns:p14="http://schemas.microsoft.com/office/powerpoint/2010/main" val="6176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5" grpId="0"/>
      <p:bldP spid="7" grpId="0"/>
      <p:bldP spid="9" grpId="0"/>
      <p:bldP spid="12" grpId="0"/>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7385038" y="3094742"/>
            <a:ext cx="3380857" cy="2538414"/>
          </a:xfrm>
          <a:prstGeom prst="rect">
            <a:avLst/>
          </a:prstGeom>
        </p:spPr>
      </p:pic>
      <p:sp>
        <p:nvSpPr>
          <p:cNvPr id="2" name="CuadroTexto 1"/>
          <p:cNvSpPr txBox="1"/>
          <p:nvPr/>
        </p:nvSpPr>
        <p:spPr>
          <a:xfrm>
            <a:off x="1230489" y="1061156"/>
            <a:ext cx="8015111" cy="369332"/>
          </a:xfrm>
          <a:prstGeom prst="rect">
            <a:avLst/>
          </a:prstGeom>
          <a:noFill/>
        </p:spPr>
        <p:txBody>
          <a:bodyPr wrap="square" rtlCol="0">
            <a:spAutoFit/>
          </a:bodyPr>
          <a:lstStyle/>
          <a:p>
            <a:r>
              <a:rPr lang="es-ES" b="1" dirty="0"/>
              <a:t>Ejemplo 1</a:t>
            </a:r>
            <a:r>
              <a:rPr lang="es-ES" dirty="0"/>
              <a:t>. Una población tiene una media de 80 y una desviación estándar de 14.0</a:t>
            </a:r>
          </a:p>
        </p:txBody>
      </p:sp>
      <p:sp>
        <p:nvSpPr>
          <p:cNvPr id="3" name="CuadroTexto 2"/>
          <p:cNvSpPr txBox="1"/>
          <p:nvPr/>
        </p:nvSpPr>
        <p:spPr>
          <a:xfrm>
            <a:off x="1264355" y="1919110"/>
            <a:ext cx="5678311" cy="369332"/>
          </a:xfrm>
          <a:prstGeom prst="rect">
            <a:avLst/>
          </a:prstGeom>
          <a:noFill/>
        </p:spPr>
        <p:txBody>
          <a:bodyPr wrap="square" rtlCol="0">
            <a:spAutoFit/>
          </a:bodyPr>
          <a:lstStyle/>
          <a:p>
            <a:r>
              <a:rPr lang="es-ES" dirty="0"/>
              <a:t>Calcular la probabilidad de un valor entre 75.0 y 90.0</a:t>
            </a:r>
          </a:p>
        </p:txBody>
      </p:sp>
      <mc:AlternateContent xmlns:mc="http://schemas.openxmlformats.org/markup-compatibility/2006" xmlns:a14="http://schemas.microsoft.com/office/drawing/2010/main">
        <mc:Choice Requires="a14">
          <p:sp>
            <p:nvSpPr>
              <p:cNvPr id="4" name="CuadroTexto 3"/>
              <p:cNvSpPr txBox="1"/>
              <p:nvPr/>
            </p:nvSpPr>
            <p:spPr>
              <a:xfrm>
                <a:off x="1349022" y="2714978"/>
                <a:ext cx="564680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75.0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≤90.0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75.0−80</m:t>
                              </m:r>
                            </m:num>
                            <m:den>
                              <m:r>
                                <a:rPr lang="es-ES" b="0" i="1" smtClean="0">
                                  <a:latin typeface="Cambria Math" panose="02040503050406030204" pitchFamily="18" charset="0"/>
                                  <a:ea typeface="Cambria Math" panose="02040503050406030204" pitchFamily="18" charset="0"/>
                                </a:rPr>
                                <m:t>14</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90.0−80</m:t>
                              </m:r>
                            </m:num>
                            <m:den>
                              <m:r>
                                <a:rPr lang="es-ES" b="0" i="1" smtClean="0">
                                  <a:latin typeface="Cambria Math" panose="02040503050406030204" pitchFamily="18" charset="0"/>
                                  <a:ea typeface="Cambria Math" panose="02040503050406030204" pitchFamily="18" charset="0"/>
                                </a:rPr>
                                <m:t>14.0</m:t>
                              </m:r>
                            </m:den>
                          </m:f>
                        </m:e>
                      </m:d>
                      <m:r>
                        <a:rPr lang="es-ES" b="0" i="1" smtClean="0">
                          <a:latin typeface="Cambria Math" panose="02040503050406030204" pitchFamily="18" charset="0"/>
                          <a:ea typeface="Cambria Math" panose="02040503050406030204" pitchFamily="18" charset="0"/>
                        </a:rPr>
                        <m:t> </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349022" y="2714978"/>
                <a:ext cx="5646802" cy="6223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471333" y="3764843"/>
                <a:ext cx="24134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−0.36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≤0.71</m:t>
                          </m:r>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71333" y="3764843"/>
                <a:ext cx="2413418" cy="276999"/>
              </a:xfrm>
              <a:prstGeom prst="rect">
                <a:avLst/>
              </a:prstGeom>
              <a:blipFill rotWithShape="0">
                <a:blip r:embed="rId4"/>
                <a:stretch>
                  <a:fillRect l="-505"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471333" y="4464755"/>
                <a:ext cx="2288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0.71</m:t>
                          </m:r>
                        </m:e>
                      </m:d>
                      <m:r>
                        <a:rPr lang="es-ES" b="0" i="1" smtClean="0">
                          <a:latin typeface="Cambria Math" panose="02040503050406030204" pitchFamily="18" charset="0"/>
                        </a:rPr>
                        <m:t>−</m:t>
                      </m:r>
                      <m:r>
                        <a:rPr lang="es-ES" b="0" i="1" smtClean="0">
                          <a:latin typeface="Cambria Math" panose="02040503050406030204" pitchFamily="18" charset="0"/>
                        </a:rPr>
                        <m:t>𝐹</m:t>
                      </m:r>
                      <m:r>
                        <a:rPr lang="es-ES" b="0" i="1" smtClean="0">
                          <a:latin typeface="Cambria Math" panose="02040503050406030204" pitchFamily="18" charset="0"/>
                        </a:rPr>
                        <m:t>(−0.36)</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471333" y="4464755"/>
                <a:ext cx="2288768" cy="276999"/>
              </a:xfrm>
              <a:prstGeom prst="rect">
                <a:avLst/>
              </a:prstGeom>
              <a:blipFill rotWithShape="0">
                <a:blip r:embed="rId5"/>
                <a:stretch>
                  <a:fillRect l="-532" t="-2174" r="-3191"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460044" y="5085644"/>
                <a:ext cx="2200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=0.76115−0.35942</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460044" y="5085644"/>
                <a:ext cx="2200924" cy="276999"/>
              </a:xfrm>
              <a:prstGeom prst="rect">
                <a:avLst/>
              </a:prstGeom>
              <a:blipFill rotWithShape="0">
                <a:blip r:embed="rId6"/>
                <a:stretch>
                  <a:fillRect l="-831" r="-2493"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482623" y="5717823"/>
                <a:ext cx="11076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=0.40173</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482623" y="5717823"/>
                <a:ext cx="1107676" cy="276999"/>
              </a:xfrm>
              <a:prstGeom prst="rect">
                <a:avLst/>
              </a:prstGeom>
              <a:blipFill rotWithShape="0">
                <a:blip r:embed="rId7"/>
                <a:stretch>
                  <a:fillRect l="-1648" r="-4945" b="-6667"/>
                </a:stretch>
              </a:blipFill>
            </p:spPr>
            <p:txBody>
              <a:bodyPr/>
              <a:lstStyle/>
              <a:p>
                <a:r>
                  <a:rPr lang="es-ES">
                    <a:noFill/>
                  </a:rPr>
                  <a:t> </a:t>
                </a:r>
              </a:p>
            </p:txBody>
          </p:sp>
        </mc:Fallback>
      </mc:AlternateContent>
    </p:spTree>
    <p:extLst>
      <p:ext uri="{BB962C8B-B14F-4D97-AF65-F5344CB8AC3E}">
        <p14:creationId xmlns:p14="http://schemas.microsoft.com/office/powerpoint/2010/main" val="4073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8352D-75C3-4A87-B85A-813087405889}"/>
              </a:ext>
            </a:extLst>
          </p:cNvPr>
          <p:cNvPicPr>
            <a:picLocks noChangeAspect="1"/>
          </p:cNvPicPr>
          <p:nvPr/>
        </p:nvPicPr>
        <p:blipFill>
          <a:blip r:embed="rId2"/>
          <a:stretch>
            <a:fillRect/>
          </a:stretch>
        </p:blipFill>
        <p:spPr>
          <a:xfrm>
            <a:off x="506895" y="442688"/>
            <a:ext cx="10614991" cy="1669442"/>
          </a:xfrm>
          <a:prstGeom prst="rect">
            <a:avLst/>
          </a:prstGeom>
        </p:spPr>
      </p:pic>
      <p:pic>
        <p:nvPicPr>
          <p:cNvPr id="3" name="Picture 2">
            <a:extLst>
              <a:ext uri="{FF2B5EF4-FFF2-40B4-BE49-F238E27FC236}">
                <a16:creationId xmlns:a16="http://schemas.microsoft.com/office/drawing/2014/main" id="{4C6E5BA8-14FF-4FAE-B092-FDFBE83A4BD5}"/>
              </a:ext>
            </a:extLst>
          </p:cNvPr>
          <p:cNvPicPr>
            <a:picLocks noChangeAspect="1"/>
          </p:cNvPicPr>
          <p:nvPr/>
        </p:nvPicPr>
        <p:blipFill>
          <a:blip r:embed="rId3"/>
          <a:stretch>
            <a:fillRect/>
          </a:stretch>
        </p:blipFill>
        <p:spPr>
          <a:xfrm>
            <a:off x="506895" y="2420385"/>
            <a:ext cx="10614990" cy="4319822"/>
          </a:xfrm>
          <a:prstGeom prst="rect">
            <a:avLst/>
          </a:prstGeom>
        </p:spPr>
      </p:pic>
    </p:spTree>
    <p:extLst>
      <p:ext uri="{BB962C8B-B14F-4D97-AF65-F5344CB8AC3E}">
        <p14:creationId xmlns:p14="http://schemas.microsoft.com/office/powerpoint/2010/main" val="376798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9244" y="582347"/>
            <a:ext cx="10103556" cy="1338828"/>
          </a:xfrm>
          <a:prstGeom prst="rect">
            <a:avLst/>
          </a:prstGeom>
        </p:spPr>
        <p:txBody>
          <a:bodyPr wrap="square">
            <a:spAutoFit/>
          </a:bodyPr>
          <a:lstStyle/>
          <a:p>
            <a:pPr algn="just">
              <a:lnSpc>
                <a:spcPct val="150000"/>
              </a:lnSpc>
            </a:pPr>
            <a:r>
              <a:rPr lang="es-ES" b="1" dirty="0"/>
              <a:t>Ejemplo 3</a:t>
            </a:r>
            <a:r>
              <a:rPr lang="es-ES" dirty="0"/>
              <a:t>. En una ciudad se estima que la temperatura máxima en el mes de junio sigue una distribución normal, con una media aritmética 25° y desviación estándar 5°. Calcular el número de días del mes en los que se espera alcanzar máximas entre 27° y 30°.</a:t>
            </a:r>
          </a:p>
        </p:txBody>
      </p:sp>
      <mc:AlternateContent xmlns:mc="http://schemas.openxmlformats.org/markup-compatibility/2006" xmlns:a14="http://schemas.microsoft.com/office/drawing/2010/main">
        <mc:Choice Requires="a14">
          <p:sp>
            <p:nvSpPr>
              <p:cNvPr id="6" name="CuadroTexto 5"/>
              <p:cNvSpPr txBox="1"/>
              <p:nvPr/>
            </p:nvSpPr>
            <p:spPr>
              <a:xfrm>
                <a:off x="2286001" y="2387599"/>
                <a:ext cx="4713855"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27</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≤30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27−25</m:t>
                              </m:r>
                            </m:num>
                            <m:den>
                              <m:r>
                                <a:rPr lang="es-ES" b="0" i="1" smtClean="0">
                                  <a:latin typeface="Cambria Math" panose="02040503050406030204" pitchFamily="18" charset="0"/>
                                  <a:ea typeface="Cambria Math" panose="02040503050406030204" pitchFamily="18" charset="0"/>
                                </a:rPr>
                                <m:t>5</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30−25</m:t>
                              </m:r>
                            </m:num>
                            <m:den>
                              <m:r>
                                <a:rPr lang="es-ES" b="0" i="1" smtClean="0">
                                  <a:latin typeface="Cambria Math" panose="02040503050406030204" pitchFamily="18" charset="0"/>
                                  <a:ea typeface="Cambria Math" panose="02040503050406030204" pitchFamily="18" charset="0"/>
                                </a:rPr>
                                <m:t>5</m:t>
                              </m:r>
                            </m:den>
                          </m:f>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286001" y="2387599"/>
                <a:ext cx="4713855" cy="622350"/>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842666" y="3244335"/>
                <a:ext cx="2424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𝑃</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0.40≤</m:t>
                          </m:r>
                          <m:r>
                            <a:rPr lang="es-ES" i="1">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≤1.00</m:t>
                          </m:r>
                        </m:e>
                      </m:d>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842666" y="3244335"/>
                <a:ext cx="2424958" cy="369332"/>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839534" y="3944245"/>
                <a:ext cx="23003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r>
                        <a:rPr lang="es-ES" i="1" smtClean="0">
                          <a:latin typeface="Cambria Math" panose="02040503050406030204" pitchFamily="18" charset="0"/>
                          <a:ea typeface="Cambria Math" panose="02040503050406030204" pitchFamily="18" charset="0"/>
                        </a:rPr>
                        <m:t>𝐹</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1.00</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r>
                        <a:rPr lang="es-ES" i="1">
                          <a:latin typeface="Cambria Math" panose="02040503050406030204" pitchFamily="18" charset="0"/>
                          <a:ea typeface="Cambria Math" panose="02040503050406030204" pitchFamily="18" charset="0"/>
                        </a:rPr>
                        <m:t>(0.40)</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3839534" y="3944245"/>
                <a:ext cx="2300310" cy="369332"/>
              </a:xfrm>
              <a:prstGeom prst="rect">
                <a:avLst/>
              </a:prstGeom>
              <a:blipFill rotWithShape="0">
                <a:blip r:embed="rId4"/>
                <a:stretch>
                  <a:fillRect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11600" y="4667955"/>
                <a:ext cx="2200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=0.84134−0.65542</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11600" y="4667955"/>
                <a:ext cx="2200924" cy="276999"/>
              </a:xfrm>
              <a:prstGeom prst="rect">
                <a:avLst/>
              </a:prstGeom>
              <a:blipFill rotWithShape="0">
                <a:blip r:embed="rId5"/>
                <a:stretch>
                  <a:fillRect l="-831" r="-2493"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934178" y="5333999"/>
                <a:ext cx="99867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=0.</m:t>
                    </m:r>
                  </m:oMath>
                </a14:m>
                <a:r>
                  <a:rPr lang="es-ES" dirty="0"/>
                  <a:t>18592</a:t>
                </a:r>
              </a:p>
            </p:txBody>
          </p:sp>
        </mc:Choice>
        <mc:Fallback xmlns="">
          <p:sp>
            <p:nvSpPr>
              <p:cNvPr id="13" name="CuadroTexto 12"/>
              <p:cNvSpPr txBox="1">
                <a:spLocks noRot="1" noChangeAspect="1" noMove="1" noResize="1" noEditPoints="1" noAdjustHandles="1" noChangeArrowheads="1" noChangeShapeType="1" noTextEdit="1"/>
              </p:cNvSpPr>
              <p:nvPr/>
            </p:nvSpPr>
            <p:spPr>
              <a:xfrm>
                <a:off x="3934178" y="5333999"/>
                <a:ext cx="998671" cy="276999"/>
              </a:xfrm>
              <a:prstGeom prst="rect">
                <a:avLst/>
              </a:prstGeom>
              <a:blipFill rotWithShape="0">
                <a:blip r:embed="rId6"/>
                <a:stretch>
                  <a:fillRect l="-4878" t="-28889" r="-13415"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7151512" y="5334000"/>
                <a:ext cx="2213426" cy="3842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s-ES" b="0" i="1" smtClean="0">
                              <a:latin typeface="Cambria Math" panose="02040503050406030204" pitchFamily="18" charset="0"/>
                            </a:rPr>
                          </m:ctrlPr>
                        </m:groupChrPr>
                        <m:e>
                          <m:r>
                            <m:rPr>
                              <m:brk m:alnAt="1"/>
                            </m:rPr>
                            <a:rPr lang="es-ES" b="0" i="1" smtClean="0">
                              <a:latin typeface="Cambria Math" panose="02040503050406030204" pitchFamily="18" charset="0"/>
                            </a:rPr>
                            <m:t>𝑅</m:t>
                          </m:r>
                          <m:r>
                            <a:rPr lang="es-ES" b="0" i="1" smtClean="0">
                              <a:latin typeface="Cambria Math" panose="02040503050406030204" pitchFamily="18" charset="0"/>
                            </a:rPr>
                            <m:t>𝑒𝑠𝑝</m:t>
                          </m:r>
                          <m:r>
                            <a:rPr lang="es-ES" b="0" i="1" smtClean="0">
                              <a:latin typeface="Cambria Math" panose="02040503050406030204" pitchFamily="18" charset="0"/>
                            </a:rPr>
                            <m:t>.</m:t>
                          </m:r>
                        </m:e>
                      </m:groupChr>
                      <m:r>
                        <a:rPr lang="es-ES" b="0" i="1" smtClean="0">
                          <a:latin typeface="Cambria Math" panose="02040503050406030204" pitchFamily="18" charset="0"/>
                        </a:rPr>
                        <m:t>0.18592</m:t>
                      </m:r>
                      <m:d>
                        <m:dPr>
                          <m:ctrlPr>
                            <a:rPr lang="es-ES" b="0" i="1" smtClean="0">
                              <a:latin typeface="Cambria Math" panose="02040503050406030204" pitchFamily="18" charset="0"/>
                            </a:rPr>
                          </m:ctrlPr>
                        </m:dPr>
                        <m:e>
                          <m:r>
                            <a:rPr lang="es-ES" b="0" i="1" smtClean="0">
                              <a:latin typeface="Cambria Math" panose="02040503050406030204" pitchFamily="18" charset="0"/>
                            </a:rPr>
                            <m:t>30</m:t>
                          </m:r>
                        </m:e>
                      </m:d>
                      <m:r>
                        <a:rPr lang="es-ES" b="0" i="1" smtClean="0">
                          <a:latin typeface="Cambria Math" panose="02040503050406030204" pitchFamily="18" charset="0"/>
                        </a:rPr>
                        <m:t>=6</m:t>
                      </m:r>
                    </m:oMath>
                  </m:oMathPara>
                </a14:m>
                <a:endParaRPr lang="es-ES"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7151512" y="5334000"/>
                <a:ext cx="2213426" cy="384272"/>
              </a:xfrm>
              <a:prstGeom prst="rect">
                <a:avLst/>
              </a:prstGeom>
              <a:blipFill rotWithShape="0">
                <a:blip r:embed="rId7"/>
                <a:stretch>
                  <a:fillRect l="-1653" r="-2204" b="-19048"/>
                </a:stretch>
              </a:blipFill>
            </p:spPr>
            <p:txBody>
              <a:bodyPr/>
              <a:lstStyle/>
              <a:p>
                <a:r>
                  <a:rPr lang="es-ES">
                    <a:noFill/>
                  </a:rPr>
                  <a:t> </a:t>
                </a:r>
              </a:p>
            </p:txBody>
          </p:sp>
        </mc:Fallback>
      </mc:AlternateContent>
    </p:spTree>
    <p:extLst>
      <p:ext uri="{BB962C8B-B14F-4D97-AF65-F5344CB8AC3E}">
        <p14:creationId xmlns:p14="http://schemas.microsoft.com/office/powerpoint/2010/main" val="6199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667" y="444437"/>
            <a:ext cx="10312400" cy="2169825"/>
          </a:xfrm>
          <a:prstGeom prst="rect">
            <a:avLst/>
          </a:prstGeom>
        </p:spPr>
        <p:txBody>
          <a:bodyPr wrap="square">
            <a:spAutoFit/>
          </a:bodyPr>
          <a:lstStyle/>
          <a:p>
            <a:pPr marL="0" lvl="1" algn="just">
              <a:lnSpc>
                <a:spcPct val="150000"/>
              </a:lnSpc>
              <a:spcAft>
                <a:spcPts val="0"/>
              </a:spcAft>
              <a:tabLst>
                <a:tab pos="447675" algn="l"/>
              </a:tabLst>
            </a:pPr>
            <a:r>
              <a:rPr lang="es-CR" dirty="0">
                <a:ea typeface="Times New Roman" panose="02020603050405020304" pitchFamily="18" charset="0"/>
                <a:cs typeface="Times New Roman" panose="02020603050405020304" pitchFamily="18" charset="0"/>
              </a:rPr>
              <a:t>3.9 Una compañía de productos químicos elimina sus residuos en un río situado en la vecindad de su ubicación. Para verificar el grado de contaminación creado por estos residuos, se desea obtener algunas estimaciones. Suponga que los residuos de contaminante tienen una distribución normal con media de 1,7 gramos por litro (g/l) y desviación estándar de 0,223 gramos por litro (g/l) ¿Cuál es la probabilidad de que los residuos del contaminante: </a:t>
            </a:r>
            <a:endParaRPr lang="en-US" dirty="0">
              <a:ea typeface="Times New Roman" panose="02020603050405020304" pitchFamily="18" charset="0"/>
              <a:cs typeface="Times New Roman" panose="02020603050405020304" pitchFamily="18" charset="0"/>
            </a:endParaRPr>
          </a:p>
        </p:txBody>
      </p:sp>
      <p:sp>
        <p:nvSpPr>
          <p:cNvPr id="4" name="Rectangle 3"/>
          <p:cNvSpPr/>
          <p:nvPr/>
        </p:nvSpPr>
        <p:spPr>
          <a:xfrm>
            <a:off x="719667" y="5325653"/>
            <a:ext cx="6096000" cy="369332"/>
          </a:xfrm>
          <a:prstGeom prst="rect">
            <a:avLst/>
          </a:prstGeom>
        </p:spPr>
        <p:txBody>
          <a:bodyPr>
            <a:spAutoFit/>
          </a:bodyPr>
          <a:lstStyle/>
          <a:p>
            <a:pPr algn="just">
              <a:spcAft>
                <a:spcPts val="0"/>
              </a:spcAft>
            </a:pPr>
            <a:r>
              <a:rPr lang="es-CR" dirty="0">
                <a:ea typeface="Times New Roman" panose="02020603050405020304" pitchFamily="18" charset="0"/>
                <a:cs typeface="Times New Roman" panose="02020603050405020304" pitchFamily="18" charset="0"/>
              </a:rPr>
              <a:t>c) Inferiores de 2,05</a:t>
            </a:r>
            <a:endParaRPr lang="en-US" dirty="0">
              <a:ea typeface="Times New Roman" panose="02020603050405020304" pitchFamily="18" charset="0"/>
              <a:cs typeface="Times New Roman" panose="02020603050405020304" pitchFamily="18" charset="0"/>
            </a:endParaRPr>
          </a:p>
        </p:txBody>
      </p:sp>
      <p:sp>
        <p:nvSpPr>
          <p:cNvPr id="5" name="Rectangle 4"/>
          <p:cNvSpPr/>
          <p:nvPr/>
        </p:nvSpPr>
        <p:spPr>
          <a:xfrm>
            <a:off x="719667" y="2889609"/>
            <a:ext cx="2473369" cy="369332"/>
          </a:xfrm>
          <a:prstGeom prst="rect">
            <a:avLst/>
          </a:prstGeom>
        </p:spPr>
        <p:txBody>
          <a:bodyPr wrap="none">
            <a:spAutoFit/>
          </a:bodyPr>
          <a:lstStyle/>
          <a:p>
            <a:pPr algn="just">
              <a:spcAft>
                <a:spcPts val="0"/>
              </a:spcAft>
            </a:pPr>
            <a:r>
              <a:rPr lang="es-CR" dirty="0">
                <a:ea typeface="Times New Roman" panose="02020603050405020304" pitchFamily="18" charset="0"/>
                <a:cs typeface="Times New Roman" panose="02020603050405020304" pitchFamily="18" charset="0"/>
              </a:rPr>
              <a:t>a) Sean mayores de 1,72</a:t>
            </a:r>
            <a:endParaRPr lang="en-US" dirty="0">
              <a:ea typeface="Times New Roman" panose="02020603050405020304" pitchFamily="18" charset="0"/>
              <a:cs typeface="Times New Roman" panose="02020603050405020304" pitchFamily="18" charset="0"/>
            </a:endParaRPr>
          </a:p>
        </p:txBody>
      </p:sp>
      <p:sp>
        <p:nvSpPr>
          <p:cNvPr id="6" name="Rectangle 5"/>
          <p:cNvSpPr/>
          <p:nvPr/>
        </p:nvSpPr>
        <p:spPr>
          <a:xfrm>
            <a:off x="719667" y="4107631"/>
            <a:ext cx="2011769" cy="369332"/>
          </a:xfrm>
          <a:prstGeom prst="rect">
            <a:avLst/>
          </a:prstGeom>
        </p:spPr>
        <p:txBody>
          <a:bodyPr wrap="none">
            <a:spAutoFit/>
          </a:bodyPr>
          <a:lstStyle/>
          <a:p>
            <a:pPr algn="just">
              <a:spcAft>
                <a:spcPts val="0"/>
              </a:spcAft>
            </a:pPr>
            <a:r>
              <a:rPr lang="es-CR" dirty="0">
                <a:ea typeface="Times New Roman" panose="02020603050405020304" pitchFamily="18" charset="0"/>
                <a:cs typeface="Times New Roman" panose="02020603050405020304" pitchFamily="18" charset="0"/>
              </a:rPr>
              <a:t>b) Entre 1,46 y 1,88</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708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050" y="682794"/>
            <a:ext cx="10201275" cy="1754326"/>
          </a:xfrm>
          <a:prstGeom prst="rect">
            <a:avLst/>
          </a:prstGeom>
        </p:spPr>
        <p:txBody>
          <a:bodyPr wrap="square">
            <a:spAutoFit/>
          </a:bodyPr>
          <a:lstStyle/>
          <a:p>
            <a:pPr marL="0" lvl="1" algn="just">
              <a:lnSpc>
                <a:spcPct val="150000"/>
              </a:lnSpc>
              <a:spcAft>
                <a:spcPts val="0"/>
              </a:spcAft>
              <a:tabLst>
                <a:tab pos="447675" algn="l"/>
              </a:tabLst>
            </a:pPr>
            <a:r>
              <a:rPr lang="es-CR" b="1" spc="-15" dirty="0">
                <a:ea typeface="Times New Roman" panose="02020603050405020304" pitchFamily="18" charset="0"/>
                <a:cs typeface="Times New Roman" panose="02020603050405020304" pitchFamily="18" charset="0"/>
              </a:rPr>
              <a:t>3.16</a:t>
            </a:r>
            <a:r>
              <a:rPr lang="es-CR" spc="-15" dirty="0">
                <a:ea typeface="Times New Roman" panose="02020603050405020304" pitchFamily="18" charset="0"/>
                <a:cs typeface="Times New Roman" panose="02020603050405020304" pitchFamily="18" charset="0"/>
              </a:rPr>
              <a:t> Una compañía que fabrica purificadores de agua, desea estimar el número medio de gramos por litro de impurezas que elimina su máquina. La cantidad que elimina tiene una distribución normal con </a:t>
            </a:r>
            <a:r>
              <a:rPr lang="es-CR" spc="-15" dirty="0">
                <a:ea typeface="Times New Roman" panose="02020603050405020304" pitchFamily="18" charset="0"/>
                <a:cs typeface="Times New Roman" panose="02020603050405020304" pitchFamily="18" charset="0"/>
                <a:sym typeface="Symbol" panose="05050102010706020507" pitchFamily="18" charset="2"/>
              </a:rPr>
              <a:t></a:t>
            </a:r>
            <a:r>
              <a:rPr lang="es-CR" spc="-15" dirty="0">
                <a:ea typeface="Times New Roman" panose="02020603050405020304" pitchFamily="18" charset="0"/>
                <a:cs typeface="Times New Roman" panose="02020603050405020304" pitchFamily="18" charset="0"/>
              </a:rPr>
              <a:t>=6,6 y </a:t>
            </a:r>
            <a:r>
              <a:rPr lang="es-CR" spc="-15" dirty="0">
                <a:ea typeface="Times New Roman" panose="02020603050405020304" pitchFamily="18" charset="0"/>
                <a:cs typeface="Times New Roman" panose="02020603050405020304" pitchFamily="18" charset="0"/>
                <a:sym typeface="Symbol" panose="05050102010706020507" pitchFamily="18" charset="2"/>
              </a:rPr>
              <a:t></a:t>
            </a:r>
            <a:r>
              <a:rPr lang="es-CR" spc="-15" baseline="30000" dirty="0">
                <a:ea typeface="Times New Roman" panose="02020603050405020304" pitchFamily="18" charset="0"/>
                <a:cs typeface="Times New Roman" panose="02020603050405020304" pitchFamily="18" charset="0"/>
              </a:rPr>
              <a:t>2</a:t>
            </a:r>
            <a:r>
              <a:rPr lang="es-CR" spc="-15" dirty="0">
                <a:ea typeface="Times New Roman" panose="02020603050405020304" pitchFamily="18" charset="0"/>
                <a:cs typeface="Times New Roman" panose="02020603050405020304" pitchFamily="18" charset="0"/>
              </a:rPr>
              <a:t>=3,2 gramos. ¿Cuál es la probabilidad de que el purificador elimine entre 5,5 y 7,3 gramos de impurezas del agua por litro?</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45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4850" y="734110"/>
            <a:ext cx="10629900" cy="1338828"/>
          </a:xfrm>
          <a:prstGeom prst="rect">
            <a:avLst/>
          </a:prstGeom>
        </p:spPr>
        <p:txBody>
          <a:bodyPr wrap="square">
            <a:spAutoFit/>
          </a:bodyPr>
          <a:lstStyle/>
          <a:p>
            <a:pPr marL="0" lvl="1" algn="just">
              <a:lnSpc>
                <a:spcPct val="150000"/>
              </a:lnSpc>
              <a:spcAft>
                <a:spcPts val="0"/>
              </a:spcAft>
              <a:tabLst>
                <a:tab pos="447675" algn="l"/>
              </a:tabLst>
            </a:pPr>
            <a:r>
              <a:rPr lang="es-CR" b="1" spc="-10" dirty="0">
                <a:ea typeface="Times New Roman" panose="02020603050405020304" pitchFamily="18" charset="0"/>
                <a:cs typeface="Times New Roman" panose="02020603050405020304" pitchFamily="18" charset="0"/>
              </a:rPr>
              <a:t>3.20</a:t>
            </a:r>
            <a:r>
              <a:rPr lang="es-CR" spc="-10" dirty="0">
                <a:ea typeface="Times New Roman" panose="02020603050405020304" pitchFamily="18" charset="0"/>
                <a:cs typeface="Times New Roman" panose="02020603050405020304" pitchFamily="18" charset="0"/>
              </a:rPr>
              <a:t> El punto de vaporización de algunas sustancias se distribuye normalmente con promedio de 64,5 y desviación estándar de 25,8. ¿Cuál es la probabilidad de que el punto de vaporización de las sustancias fuera al menos 65,7?</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79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0045" y="679877"/>
            <a:ext cx="10516130" cy="1200329"/>
          </a:xfrm>
          <a:prstGeom prst="rect">
            <a:avLst/>
          </a:prstGeom>
        </p:spPr>
        <p:txBody>
          <a:bodyPr wrap="square">
            <a:spAutoFit/>
          </a:bodyPr>
          <a:lstStyle/>
          <a:p>
            <a:pPr marL="0" lvl="1" algn="just">
              <a:lnSpc>
                <a:spcPct val="150000"/>
              </a:lnSpc>
              <a:spcAft>
                <a:spcPts val="0"/>
              </a:spcAft>
              <a:tabLst>
                <a:tab pos="447675" algn="l"/>
              </a:tabLst>
            </a:pPr>
            <a:r>
              <a:rPr lang="es-CR" sz="1600" b="1" dirty="0">
                <a:ea typeface="Times New Roman" panose="02020603050405020304" pitchFamily="18" charset="0"/>
                <a:cs typeface="Times New Roman" panose="02020603050405020304" pitchFamily="18" charset="0"/>
              </a:rPr>
              <a:t>3.25</a:t>
            </a:r>
            <a:r>
              <a:rPr lang="es-CR" sz="1600" dirty="0">
                <a:ea typeface="Times New Roman" panose="02020603050405020304" pitchFamily="18" charset="0"/>
                <a:cs typeface="Times New Roman" panose="02020603050405020304" pitchFamily="18" charset="0"/>
              </a:rPr>
              <a:t> Una empresa envasa un cierto producto en frascos cuyos contenidos cuantificados por su peso en gramos, tienen distribución aproximadamente normal, con desviación estándar 5,50 g. Si el 10% de los frascos tienen un peso menor de 139 gramos, ¿cuál es el peso promedio de ellos?</a:t>
            </a:r>
            <a:endParaRPr lang="en-U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754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51960" y="495300"/>
            <a:ext cx="9905655" cy="2355374"/>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2668114" y="3270957"/>
                <a:ext cx="452707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30</m:t>
                          </m:r>
                          <m:r>
                            <a:rPr lang="es-ES" b="0" i="1" smtClean="0">
                              <a:latin typeface="Cambria Math" panose="02040503050406030204" pitchFamily="18" charset="0"/>
                              <a:ea typeface="Cambria Math" panose="02040503050406030204" pitchFamily="18" charset="0"/>
                            </a:rPr>
                            <m:t>&lt;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&lt;50</m:t>
                          </m:r>
                        </m:e>
                      </m:d>
                      <m:r>
                        <a:rPr lang="es-ES" b="0" i="1" smtClean="0">
                          <a:latin typeface="Cambria Math" panose="02040503050406030204" pitchFamily="18" charset="0"/>
                          <a:ea typeface="Cambria Math" panose="02040503050406030204" pitchFamily="18" charset="0"/>
                        </a:rPr>
                        <m:t>=</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30−35</m:t>
                              </m:r>
                            </m:num>
                            <m:den>
                              <m:r>
                                <a:rPr lang="es-ES" b="0" i="1" smtClean="0">
                                  <a:latin typeface="Cambria Math" panose="02040503050406030204" pitchFamily="18" charset="0"/>
                                  <a:ea typeface="Cambria Math" panose="02040503050406030204" pitchFamily="18" charset="0"/>
                                </a:rPr>
                                <m:t>10</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50−35</m:t>
                              </m:r>
                            </m:num>
                            <m:den>
                              <m:r>
                                <a:rPr lang="es-ES" b="0" i="1" smtClean="0">
                                  <a:latin typeface="Cambria Math" panose="02040503050406030204" pitchFamily="18" charset="0"/>
                                  <a:ea typeface="Cambria Math" panose="02040503050406030204" pitchFamily="18" charset="0"/>
                                </a:rPr>
                                <m:t>10</m:t>
                              </m:r>
                            </m:den>
                          </m:f>
                        </m:e>
                      </m:d>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668114" y="3270957"/>
                <a:ext cx="4527073" cy="6223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447302" y="4179562"/>
                <a:ext cx="24134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−0,50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≤1,50</m:t>
                          </m:r>
                        </m:e>
                      </m:d>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447302" y="4179562"/>
                <a:ext cx="2413417" cy="276999"/>
              </a:xfrm>
              <a:prstGeom prst="rect">
                <a:avLst/>
              </a:prstGeom>
              <a:blipFill rotWithShape="0">
                <a:blip r:embed="rId4"/>
                <a:stretch>
                  <a:fillRect l="-759"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392044" y="5294488"/>
                <a:ext cx="192200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m:t>
                    </m:r>
                  </m:oMath>
                </a14:m>
                <a:r>
                  <a:rPr lang="es-ES" dirty="0"/>
                  <a:t> 0,93319 - 0,30854</a:t>
                </a:r>
              </a:p>
            </p:txBody>
          </p:sp>
        </mc:Choice>
        <mc:Fallback xmlns="">
          <p:sp>
            <p:nvSpPr>
              <p:cNvPr id="8" name="CuadroTexto 7"/>
              <p:cNvSpPr txBox="1">
                <a:spLocks noRot="1" noChangeAspect="1" noMove="1" noResize="1" noEditPoints="1" noAdjustHandles="1" noChangeArrowheads="1" noChangeShapeType="1" noTextEdit="1"/>
              </p:cNvSpPr>
              <p:nvPr/>
            </p:nvSpPr>
            <p:spPr>
              <a:xfrm>
                <a:off x="4392044" y="5294488"/>
                <a:ext cx="1922001" cy="276999"/>
              </a:xfrm>
              <a:prstGeom prst="rect">
                <a:avLst/>
              </a:prstGeom>
              <a:blipFill rotWithShape="0">
                <a:blip r:embed="rId5"/>
                <a:stretch>
                  <a:fillRect l="-2532" t="-28889" r="-6329"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413137" y="5777238"/>
                <a:ext cx="99867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=0,</m:t>
                    </m:r>
                  </m:oMath>
                </a14:m>
                <a:r>
                  <a:rPr lang="es-ES" dirty="0"/>
                  <a:t>62465</a:t>
                </a:r>
              </a:p>
            </p:txBody>
          </p:sp>
        </mc:Choice>
        <mc:Fallback xmlns="">
          <p:sp>
            <p:nvSpPr>
              <p:cNvPr id="9" name="CuadroTexto 8"/>
              <p:cNvSpPr txBox="1">
                <a:spLocks noRot="1" noChangeAspect="1" noMove="1" noResize="1" noEditPoints="1" noAdjustHandles="1" noChangeArrowheads="1" noChangeShapeType="1" noTextEdit="1"/>
              </p:cNvSpPr>
              <p:nvPr/>
            </p:nvSpPr>
            <p:spPr>
              <a:xfrm>
                <a:off x="4413137" y="5777238"/>
                <a:ext cx="998671" cy="276999"/>
              </a:xfrm>
              <a:prstGeom prst="rect">
                <a:avLst/>
              </a:prstGeom>
              <a:blipFill rotWithShape="0">
                <a:blip r:embed="rId6"/>
                <a:stretch>
                  <a:fillRect l="-5488" t="-28889" r="-12805"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4294839" y="4745757"/>
                <a:ext cx="2473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1,50</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r>
                        <a:rPr lang="es-ES" i="1">
                          <a:latin typeface="Cambria Math" panose="02040503050406030204" pitchFamily="18" charset="0"/>
                          <a:ea typeface="Cambria Math" panose="02040503050406030204" pitchFamily="18" charset="0"/>
                        </a:rPr>
                        <m:t>(−0,50)</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4294839" y="4745757"/>
                <a:ext cx="2473433" cy="369332"/>
              </a:xfrm>
              <a:prstGeom prst="rect">
                <a:avLst/>
              </a:prstGeom>
              <a:blipFill rotWithShape="0">
                <a:blip r:embed="rId7"/>
                <a:stretch>
                  <a:fillRect b="-13333"/>
                </a:stretch>
              </a:blipFill>
            </p:spPr>
            <p:txBody>
              <a:bodyPr/>
              <a:lstStyle/>
              <a:p>
                <a:r>
                  <a:rPr lang="es-ES">
                    <a:noFill/>
                  </a:rPr>
                  <a:t> </a:t>
                </a:r>
              </a:p>
            </p:txBody>
          </p:sp>
        </mc:Fallback>
      </mc:AlternateContent>
    </p:spTree>
    <p:extLst>
      <p:ext uri="{BB962C8B-B14F-4D97-AF65-F5344CB8AC3E}">
        <p14:creationId xmlns:p14="http://schemas.microsoft.com/office/powerpoint/2010/main" val="42396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700" y="532870"/>
            <a:ext cx="8281158" cy="1439863"/>
          </a:xfrm>
          <a:prstGeom prst="rect">
            <a:avLst/>
          </a:prstGeom>
        </p:spPr>
      </p:pic>
      <p:pic>
        <p:nvPicPr>
          <p:cNvPr id="3" name="Picture 2"/>
          <p:cNvPicPr>
            <a:picLocks noChangeAspect="1"/>
          </p:cNvPicPr>
          <p:nvPr/>
        </p:nvPicPr>
        <p:blipFill>
          <a:blip r:embed="rId3"/>
          <a:stretch>
            <a:fillRect/>
          </a:stretch>
        </p:blipFill>
        <p:spPr>
          <a:xfrm>
            <a:off x="9250892" y="532870"/>
            <a:ext cx="2638413" cy="1060979"/>
          </a:xfrm>
          <a:prstGeom prst="rect">
            <a:avLst/>
          </a:prstGeom>
        </p:spPr>
      </p:pic>
    </p:spTree>
    <p:extLst>
      <p:ext uri="{BB962C8B-B14F-4D97-AF65-F5344CB8AC3E}">
        <p14:creationId xmlns:p14="http://schemas.microsoft.com/office/powerpoint/2010/main" val="2487651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8898" y="680878"/>
            <a:ext cx="10611601" cy="871196"/>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1582152" y="1648326"/>
                <a:ext cx="17872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=0,90</m:t>
                      </m:r>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582152" y="1648326"/>
                <a:ext cx="1787284" cy="276999"/>
              </a:xfrm>
              <a:prstGeom prst="rect">
                <a:avLst/>
              </a:prstGeom>
              <a:blipFill rotWithShape="0">
                <a:blip r:embed="rId3"/>
                <a:stretch>
                  <a:fillRect l="-2730" r="-2730" b="-152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3106153" y="4062664"/>
                <a:ext cx="18070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=0,90</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106153" y="4062664"/>
                <a:ext cx="1807098" cy="276999"/>
              </a:xfrm>
              <a:prstGeom prst="rect">
                <a:avLst/>
              </a:prstGeom>
              <a:blipFill rotWithShape="0">
                <a:blip r:embed="rId4"/>
                <a:stretch>
                  <a:fillRect l="-2703" r="-2703" b="-15217"/>
                </a:stretch>
              </a:blipFill>
            </p:spPr>
            <p:txBody>
              <a:bodyPr/>
              <a:lstStyle/>
              <a:p>
                <a:r>
                  <a:rPr lang="es-ES">
                    <a:noFill/>
                  </a:rPr>
                  <a:t> </a:t>
                </a:r>
              </a:p>
            </p:txBody>
          </p:sp>
        </mc:Fallback>
      </mc:AlternateContent>
      <p:pic>
        <p:nvPicPr>
          <p:cNvPr id="5" name="Imagen 4"/>
          <p:cNvPicPr>
            <a:picLocks noChangeAspect="1"/>
          </p:cNvPicPr>
          <p:nvPr/>
        </p:nvPicPr>
        <p:blipFill>
          <a:blip r:embed="rId5"/>
          <a:stretch>
            <a:fillRect/>
          </a:stretch>
        </p:blipFill>
        <p:spPr>
          <a:xfrm>
            <a:off x="7563202" y="1925325"/>
            <a:ext cx="2914650" cy="1619250"/>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5719084" y="4051818"/>
                <a:ext cx="1595052" cy="398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s-ES" sz="2000" i="1" smtClean="0">
                              <a:latin typeface="Cambria Math" panose="02040503050406030204" pitchFamily="18" charset="0"/>
                            </a:rPr>
                          </m:ctrlPr>
                        </m:groupChrPr>
                        <m:e/>
                      </m:groupChr>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0</m:t>
                          </m:r>
                        </m:sub>
                      </m:sSub>
                      <m:r>
                        <a:rPr lang="es-ES" sz="2000" b="0" i="1" smtClean="0">
                          <a:latin typeface="Cambria Math" panose="02040503050406030204" pitchFamily="18" charset="0"/>
                        </a:rPr>
                        <m:t>=−1,28</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719084" y="4051818"/>
                <a:ext cx="1595052" cy="398058"/>
              </a:xfrm>
              <a:prstGeom prst="rect">
                <a:avLst/>
              </a:prstGeom>
              <a:blipFill rotWithShape="0">
                <a:blip r:embed="rId6"/>
                <a:stretch>
                  <a:fillRect l="-14504" t="-60000" r="-3435" b="-784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1517983" y="2306052"/>
                <a:ext cx="414132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𝜇</m:t>
                              </m:r>
                            </m:num>
                            <m:den>
                              <m:r>
                                <a:rPr lang="es-ES" b="0" i="1" smtClean="0">
                                  <a:latin typeface="Cambria Math" panose="02040503050406030204" pitchFamily="18" charset="0"/>
                                  <a:ea typeface="Cambria Math" panose="02040503050406030204" pitchFamily="18" charset="0"/>
                                </a:rPr>
                                <m:t>𝜎</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−35</m:t>
                              </m:r>
                            </m:num>
                            <m:den>
                              <m:r>
                                <a:rPr lang="es-ES" b="0" i="1" smtClean="0">
                                  <a:latin typeface="Cambria Math" panose="02040503050406030204" pitchFamily="18" charset="0"/>
                                  <a:ea typeface="Cambria Math" panose="02040503050406030204" pitchFamily="18" charset="0"/>
                                </a:rPr>
                                <m:t>10</m:t>
                              </m:r>
                            </m:den>
                          </m:f>
                        </m:e>
                      </m:d>
                      <m:r>
                        <a:rPr lang="es-ES" b="0" i="1" smtClean="0">
                          <a:latin typeface="Cambria Math" panose="02040503050406030204" pitchFamily="18" charset="0"/>
                          <a:ea typeface="Cambria Math" panose="02040503050406030204" pitchFamily="18" charset="0"/>
                        </a:rPr>
                        <m:t>=0,90</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1517983" y="2306052"/>
                <a:ext cx="4141327" cy="622350"/>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3158289" y="5101390"/>
                <a:ext cx="1720920"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−1,28=</m:t>
                      </m:r>
                      <m:f>
                        <m:fPr>
                          <m:ctrlPr>
                            <a:rPr lang="es-ES" i="1">
                              <a:latin typeface="Cambria Math" panose="02040503050406030204" pitchFamily="18" charset="0"/>
                              <a:ea typeface="Cambria Math" panose="02040503050406030204" pitchFamily="18" charset="0"/>
                            </a:rPr>
                          </m:ctrlPr>
                        </m:fPr>
                        <m:num>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r>
                            <a:rPr lang="es-ES" i="1">
                              <a:latin typeface="Cambria Math" panose="02040503050406030204" pitchFamily="18" charset="0"/>
                              <a:ea typeface="Cambria Math" panose="02040503050406030204" pitchFamily="18" charset="0"/>
                            </a:rPr>
                            <m:t>−35</m:t>
                          </m:r>
                        </m:num>
                        <m:den>
                          <m:r>
                            <a:rPr lang="es-ES" i="1">
                              <a:latin typeface="Cambria Math" panose="02040503050406030204" pitchFamily="18" charset="0"/>
                              <a:ea typeface="Cambria Math" panose="02040503050406030204" pitchFamily="18" charset="0"/>
                            </a:rPr>
                            <m:t>10</m:t>
                          </m:r>
                        </m:den>
                      </m:f>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158289" y="5101390"/>
                <a:ext cx="1720920" cy="525978"/>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802797" y="5061102"/>
                <a:ext cx="1200265" cy="369332"/>
              </a:xfrm>
              <a:prstGeom prst="rect">
                <a:avLst/>
              </a:prstGeom>
              <a:noFill/>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14:m>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=22,2</m:t>
                    </m:r>
                  </m:oMath>
                </a14:m>
                <a:r>
                  <a:rPr lang="es-ES" dirty="0"/>
                  <a:t> </a:t>
                </a:r>
              </a:p>
            </p:txBody>
          </p:sp>
        </mc:Choice>
        <mc:Fallback xmlns="">
          <p:sp>
            <p:nvSpPr>
              <p:cNvPr id="9" name="Rectángulo 8"/>
              <p:cNvSpPr>
                <a:spLocks noRot="1" noChangeAspect="1" noMove="1" noResize="1" noEditPoints="1" noAdjustHandles="1" noChangeArrowheads="1" noChangeShapeType="1" noTextEdit="1"/>
              </p:cNvSpPr>
              <p:nvPr/>
            </p:nvSpPr>
            <p:spPr>
              <a:xfrm>
                <a:off x="5802797" y="5061102"/>
                <a:ext cx="1200265" cy="369332"/>
              </a:xfrm>
              <a:prstGeom prst="rect">
                <a:avLst/>
              </a:prstGeom>
              <a:blipFill rotWithShape="0">
                <a:blip r:embed="rId9"/>
                <a:stretch>
                  <a:fillRect/>
                </a:stretch>
              </a:blipFill>
              <a:ln w="28575">
                <a:solidFill>
                  <a:schemeClr val="accent1">
                    <a:lumMod val="75000"/>
                  </a:schemeClr>
                </a:solidFill>
              </a:ln>
            </p:spPr>
            <p:txBody>
              <a:bodyPr/>
              <a:lstStyle/>
              <a:p>
                <a:r>
                  <a:rPr lang="es-ES">
                    <a:noFill/>
                  </a:rPr>
                  <a:t> </a:t>
                </a:r>
              </a:p>
            </p:txBody>
          </p:sp>
        </mc:Fallback>
      </mc:AlternateContent>
    </p:spTree>
    <p:extLst>
      <p:ext uri="{BB962C8B-B14F-4D97-AF65-F5344CB8AC3E}">
        <p14:creationId xmlns:p14="http://schemas.microsoft.com/office/powerpoint/2010/main" val="36581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608" y="423333"/>
            <a:ext cx="10229850" cy="2590800"/>
          </a:xfrm>
          <a:prstGeom prst="rect">
            <a:avLst/>
          </a:prstGeom>
        </p:spPr>
      </p:pic>
      <p:pic>
        <p:nvPicPr>
          <p:cNvPr id="3" name="Picture 2"/>
          <p:cNvPicPr>
            <a:picLocks noChangeAspect="1"/>
          </p:cNvPicPr>
          <p:nvPr/>
        </p:nvPicPr>
        <p:blipFill>
          <a:blip r:embed="rId3"/>
          <a:stretch>
            <a:fillRect/>
          </a:stretch>
        </p:blipFill>
        <p:spPr>
          <a:xfrm>
            <a:off x="1177925" y="3898371"/>
            <a:ext cx="6229350" cy="466725"/>
          </a:xfrm>
          <a:prstGeom prst="rect">
            <a:avLst/>
          </a:prstGeom>
        </p:spPr>
      </p:pic>
    </p:spTree>
    <p:extLst>
      <p:ext uri="{BB962C8B-B14F-4D97-AF65-F5344CB8AC3E}">
        <p14:creationId xmlns:p14="http://schemas.microsoft.com/office/powerpoint/2010/main" val="3729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7D49B8-6B2B-41F7-8990-E6757C870812}"/>
              </a:ext>
            </a:extLst>
          </p:cNvPr>
          <p:cNvPicPr>
            <a:picLocks noChangeAspect="1"/>
          </p:cNvPicPr>
          <p:nvPr/>
        </p:nvPicPr>
        <p:blipFill>
          <a:blip r:embed="rId2"/>
          <a:stretch>
            <a:fillRect/>
          </a:stretch>
        </p:blipFill>
        <p:spPr>
          <a:xfrm>
            <a:off x="610177" y="3700481"/>
            <a:ext cx="9688368" cy="2070369"/>
          </a:xfrm>
          <a:prstGeom prst="rect">
            <a:avLst/>
          </a:prstGeom>
        </p:spPr>
      </p:pic>
      <p:pic>
        <p:nvPicPr>
          <p:cNvPr id="4" name="Imagen 3">
            <a:extLst>
              <a:ext uri="{FF2B5EF4-FFF2-40B4-BE49-F238E27FC236}">
                <a16:creationId xmlns:a16="http://schemas.microsoft.com/office/drawing/2014/main" id="{F046A41A-AAF3-4B2C-A14C-16E5C5BA07DF}"/>
              </a:ext>
            </a:extLst>
          </p:cNvPr>
          <p:cNvPicPr>
            <a:picLocks noChangeAspect="1"/>
          </p:cNvPicPr>
          <p:nvPr/>
        </p:nvPicPr>
        <p:blipFill>
          <a:blip r:embed="rId3"/>
          <a:stretch>
            <a:fillRect/>
          </a:stretch>
        </p:blipFill>
        <p:spPr>
          <a:xfrm>
            <a:off x="610177" y="758248"/>
            <a:ext cx="10035970" cy="1689388"/>
          </a:xfrm>
          <a:prstGeom prst="rect">
            <a:avLst/>
          </a:prstGeom>
        </p:spPr>
      </p:pic>
    </p:spTree>
    <p:extLst>
      <p:ext uri="{BB962C8B-B14F-4D97-AF65-F5344CB8AC3E}">
        <p14:creationId xmlns:p14="http://schemas.microsoft.com/office/powerpoint/2010/main" val="1680651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6FF301-218D-4096-9A43-CF46A21B707B}"/>
              </a:ext>
            </a:extLst>
          </p:cNvPr>
          <p:cNvPicPr>
            <a:picLocks noChangeAspect="1"/>
          </p:cNvPicPr>
          <p:nvPr/>
        </p:nvPicPr>
        <p:blipFill>
          <a:blip r:embed="rId2"/>
          <a:stretch>
            <a:fillRect/>
          </a:stretch>
        </p:blipFill>
        <p:spPr>
          <a:xfrm>
            <a:off x="643515" y="728663"/>
            <a:ext cx="9922886" cy="2033986"/>
          </a:xfrm>
          <a:prstGeom prst="rect">
            <a:avLst/>
          </a:prstGeom>
        </p:spPr>
      </p:pic>
      <p:pic>
        <p:nvPicPr>
          <p:cNvPr id="3" name="Imagen 2">
            <a:extLst>
              <a:ext uri="{FF2B5EF4-FFF2-40B4-BE49-F238E27FC236}">
                <a16:creationId xmlns:a16="http://schemas.microsoft.com/office/drawing/2014/main" id="{A7C2CF65-9B42-4BA1-8B77-C0E863A4B221}"/>
              </a:ext>
            </a:extLst>
          </p:cNvPr>
          <p:cNvPicPr>
            <a:picLocks noChangeAspect="1"/>
          </p:cNvPicPr>
          <p:nvPr/>
        </p:nvPicPr>
        <p:blipFill>
          <a:blip r:embed="rId3"/>
          <a:stretch>
            <a:fillRect/>
          </a:stretch>
        </p:blipFill>
        <p:spPr>
          <a:xfrm>
            <a:off x="643515" y="3052762"/>
            <a:ext cx="9313285" cy="2843281"/>
          </a:xfrm>
          <a:prstGeom prst="rect">
            <a:avLst/>
          </a:prstGeom>
        </p:spPr>
      </p:pic>
    </p:spTree>
    <p:extLst>
      <p:ext uri="{BB962C8B-B14F-4D97-AF65-F5344CB8AC3E}">
        <p14:creationId xmlns:p14="http://schemas.microsoft.com/office/powerpoint/2010/main" val="2613483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907696-4E9A-464A-9373-8351CAE2CCD9}"/>
              </a:ext>
            </a:extLst>
          </p:cNvPr>
          <p:cNvPicPr>
            <a:picLocks noChangeAspect="1"/>
          </p:cNvPicPr>
          <p:nvPr/>
        </p:nvPicPr>
        <p:blipFill>
          <a:blip r:embed="rId2"/>
          <a:stretch>
            <a:fillRect/>
          </a:stretch>
        </p:blipFill>
        <p:spPr>
          <a:xfrm>
            <a:off x="526184" y="645102"/>
            <a:ext cx="10321259" cy="3474315"/>
          </a:xfrm>
          <a:prstGeom prst="rect">
            <a:avLst/>
          </a:prstGeom>
        </p:spPr>
      </p:pic>
    </p:spTree>
    <p:extLst>
      <p:ext uri="{BB962C8B-B14F-4D97-AF65-F5344CB8AC3E}">
        <p14:creationId xmlns:p14="http://schemas.microsoft.com/office/powerpoint/2010/main" val="4143522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8414E9E-EA90-4375-955C-F16CFF748907}"/>
              </a:ext>
            </a:extLst>
          </p:cNvPr>
          <p:cNvPicPr>
            <a:picLocks noChangeAspect="1"/>
          </p:cNvPicPr>
          <p:nvPr/>
        </p:nvPicPr>
        <p:blipFill>
          <a:blip r:embed="rId2"/>
          <a:stretch>
            <a:fillRect/>
          </a:stretch>
        </p:blipFill>
        <p:spPr>
          <a:xfrm>
            <a:off x="484188" y="582901"/>
            <a:ext cx="9999086" cy="2432210"/>
          </a:xfrm>
          <a:prstGeom prst="rect">
            <a:avLst/>
          </a:prstGeom>
        </p:spPr>
      </p:pic>
    </p:spTree>
    <p:extLst>
      <p:ext uri="{BB962C8B-B14F-4D97-AF65-F5344CB8AC3E}">
        <p14:creationId xmlns:p14="http://schemas.microsoft.com/office/powerpoint/2010/main" val="920564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F36E4-D320-4477-AC12-84846623A1ED}"/>
              </a:ext>
            </a:extLst>
          </p:cNvPr>
          <p:cNvPicPr>
            <a:picLocks noChangeAspect="1"/>
          </p:cNvPicPr>
          <p:nvPr/>
        </p:nvPicPr>
        <p:blipFill>
          <a:blip r:embed="rId2"/>
          <a:stretch>
            <a:fillRect/>
          </a:stretch>
        </p:blipFill>
        <p:spPr>
          <a:xfrm>
            <a:off x="869674" y="675616"/>
            <a:ext cx="5461552" cy="562219"/>
          </a:xfrm>
          <a:prstGeom prst="rect">
            <a:avLst/>
          </a:prstGeom>
        </p:spPr>
      </p:pic>
      <p:pic>
        <p:nvPicPr>
          <p:cNvPr id="3" name="Picture 2">
            <a:extLst>
              <a:ext uri="{FF2B5EF4-FFF2-40B4-BE49-F238E27FC236}">
                <a16:creationId xmlns:a16="http://schemas.microsoft.com/office/drawing/2014/main" id="{3E328CB5-98C0-4144-8EEC-EB6AC0D8B693}"/>
              </a:ext>
            </a:extLst>
          </p:cNvPr>
          <p:cNvPicPr>
            <a:picLocks noChangeAspect="1"/>
          </p:cNvPicPr>
          <p:nvPr/>
        </p:nvPicPr>
        <p:blipFill>
          <a:blip r:embed="rId3"/>
          <a:stretch>
            <a:fillRect/>
          </a:stretch>
        </p:blipFill>
        <p:spPr>
          <a:xfrm>
            <a:off x="890587" y="1595812"/>
            <a:ext cx="9446109" cy="1935891"/>
          </a:xfrm>
          <a:prstGeom prst="rect">
            <a:avLst/>
          </a:prstGeom>
        </p:spPr>
      </p:pic>
      <p:pic>
        <p:nvPicPr>
          <p:cNvPr id="5" name="Picture 4">
            <a:extLst>
              <a:ext uri="{FF2B5EF4-FFF2-40B4-BE49-F238E27FC236}">
                <a16:creationId xmlns:a16="http://schemas.microsoft.com/office/drawing/2014/main" id="{BE403C02-B2F9-4208-9116-43290CD3DF97}"/>
              </a:ext>
            </a:extLst>
          </p:cNvPr>
          <p:cNvPicPr>
            <a:picLocks noChangeAspect="1"/>
          </p:cNvPicPr>
          <p:nvPr/>
        </p:nvPicPr>
        <p:blipFill>
          <a:blip r:embed="rId4"/>
          <a:stretch>
            <a:fillRect/>
          </a:stretch>
        </p:blipFill>
        <p:spPr>
          <a:xfrm>
            <a:off x="783534" y="3889680"/>
            <a:ext cx="9553162" cy="1306266"/>
          </a:xfrm>
          <a:prstGeom prst="rect">
            <a:avLst/>
          </a:prstGeom>
        </p:spPr>
      </p:pic>
      <p:pic>
        <p:nvPicPr>
          <p:cNvPr id="6" name="Picture 5">
            <a:extLst>
              <a:ext uri="{FF2B5EF4-FFF2-40B4-BE49-F238E27FC236}">
                <a16:creationId xmlns:a16="http://schemas.microsoft.com/office/drawing/2014/main" id="{5D0BCC4E-2F91-4C63-9556-F6876B6AD3BC}"/>
              </a:ext>
            </a:extLst>
          </p:cNvPr>
          <p:cNvPicPr>
            <a:picLocks noChangeAspect="1"/>
          </p:cNvPicPr>
          <p:nvPr/>
        </p:nvPicPr>
        <p:blipFill>
          <a:blip r:embed="rId5"/>
          <a:stretch>
            <a:fillRect/>
          </a:stretch>
        </p:blipFill>
        <p:spPr>
          <a:xfrm>
            <a:off x="1219200" y="5449937"/>
            <a:ext cx="5112026" cy="1061248"/>
          </a:xfrm>
          <a:prstGeom prst="rect">
            <a:avLst/>
          </a:prstGeom>
        </p:spPr>
      </p:pic>
    </p:spTree>
    <p:extLst>
      <p:ext uri="{BB962C8B-B14F-4D97-AF65-F5344CB8AC3E}">
        <p14:creationId xmlns:p14="http://schemas.microsoft.com/office/powerpoint/2010/main" val="2627941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4B91B-10D1-4B7F-8B6A-51300A4AB0FF}"/>
              </a:ext>
            </a:extLst>
          </p:cNvPr>
          <p:cNvPicPr>
            <a:picLocks noChangeAspect="1"/>
          </p:cNvPicPr>
          <p:nvPr/>
        </p:nvPicPr>
        <p:blipFill>
          <a:blip r:embed="rId2"/>
          <a:stretch>
            <a:fillRect/>
          </a:stretch>
        </p:blipFill>
        <p:spPr>
          <a:xfrm>
            <a:off x="472523" y="635770"/>
            <a:ext cx="9297642" cy="2871085"/>
          </a:xfrm>
          <a:prstGeom prst="rect">
            <a:avLst/>
          </a:prstGeom>
        </p:spPr>
      </p:pic>
      <p:pic>
        <p:nvPicPr>
          <p:cNvPr id="4" name="Picture 3">
            <a:extLst>
              <a:ext uri="{FF2B5EF4-FFF2-40B4-BE49-F238E27FC236}">
                <a16:creationId xmlns:a16="http://schemas.microsoft.com/office/drawing/2014/main" id="{38C41D68-DE18-4DB6-AFD6-7E38B62D6CE4}"/>
              </a:ext>
            </a:extLst>
          </p:cNvPr>
          <p:cNvPicPr>
            <a:picLocks noChangeAspect="1"/>
          </p:cNvPicPr>
          <p:nvPr/>
        </p:nvPicPr>
        <p:blipFill>
          <a:blip r:embed="rId3"/>
          <a:stretch>
            <a:fillRect/>
          </a:stretch>
        </p:blipFill>
        <p:spPr>
          <a:xfrm>
            <a:off x="765520" y="3637300"/>
            <a:ext cx="7911341" cy="2852921"/>
          </a:xfrm>
          <a:prstGeom prst="rect">
            <a:avLst/>
          </a:prstGeom>
        </p:spPr>
      </p:pic>
    </p:spTree>
    <p:extLst>
      <p:ext uri="{BB962C8B-B14F-4D97-AF65-F5344CB8AC3E}">
        <p14:creationId xmlns:p14="http://schemas.microsoft.com/office/powerpoint/2010/main" val="23482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5900" y="313736"/>
            <a:ext cx="9229725" cy="6100272"/>
          </a:xfrm>
          <a:prstGeom prst="rect">
            <a:avLst/>
          </a:prstGeom>
        </p:spPr>
      </p:pic>
    </p:spTree>
    <p:extLst>
      <p:ext uri="{BB962C8B-B14F-4D97-AF65-F5344CB8AC3E}">
        <p14:creationId xmlns:p14="http://schemas.microsoft.com/office/powerpoint/2010/main" val="153144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8DAC1C-0DFF-442C-88A0-EDBFAF18E642}"/>
              </a:ext>
            </a:extLst>
          </p:cNvPr>
          <p:cNvPicPr>
            <a:picLocks noChangeAspect="1"/>
          </p:cNvPicPr>
          <p:nvPr/>
        </p:nvPicPr>
        <p:blipFill>
          <a:blip r:embed="rId2"/>
          <a:stretch>
            <a:fillRect/>
          </a:stretch>
        </p:blipFill>
        <p:spPr>
          <a:xfrm>
            <a:off x="720003" y="591126"/>
            <a:ext cx="9008921" cy="831273"/>
          </a:xfrm>
          <a:prstGeom prst="rect">
            <a:avLst/>
          </a:prstGeom>
        </p:spPr>
      </p:pic>
      <p:pic>
        <p:nvPicPr>
          <p:cNvPr id="3" name="Imagen 2">
            <a:extLst>
              <a:ext uri="{FF2B5EF4-FFF2-40B4-BE49-F238E27FC236}">
                <a16:creationId xmlns:a16="http://schemas.microsoft.com/office/drawing/2014/main" id="{60104F32-B1B8-4018-82EE-9D0776841F75}"/>
              </a:ext>
            </a:extLst>
          </p:cNvPr>
          <p:cNvPicPr>
            <a:picLocks noChangeAspect="1"/>
          </p:cNvPicPr>
          <p:nvPr/>
        </p:nvPicPr>
        <p:blipFill>
          <a:blip r:embed="rId3"/>
          <a:stretch>
            <a:fillRect/>
          </a:stretch>
        </p:blipFill>
        <p:spPr>
          <a:xfrm>
            <a:off x="634277" y="2590800"/>
            <a:ext cx="9144867" cy="2479964"/>
          </a:xfrm>
          <a:prstGeom prst="rect">
            <a:avLst/>
          </a:prstGeom>
        </p:spPr>
      </p:pic>
    </p:spTree>
    <p:extLst>
      <p:ext uri="{BB962C8B-B14F-4D97-AF65-F5344CB8AC3E}">
        <p14:creationId xmlns:p14="http://schemas.microsoft.com/office/powerpoint/2010/main" val="34631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2720" y="401109"/>
            <a:ext cx="7609947" cy="1386592"/>
          </a:xfrm>
          <a:prstGeom prst="rect">
            <a:avLst/>
          </a:prstGeom>
        </p:spPr>
      </p:pic>
      <p:pic>
        <p:nvPicPr>
          <p:cNvPr id="3" name="Picture 2"/>
          <p:cNvPicPr>
            <a:picLocks noChangeAspect="1"/>
          </p:cNvPicPr>
          <p:nvPr/>
        </p:nvPicPr>
        <p:blipFill>
          <a:blip r:embed="rId3"/>
          <a:stretch>
            <a:fillRect/>
          </a:stretch>
        </p:blipFill>
        <p:spPr>
          <a:xfrm>
            <a:off x="1001712" y="2452688"/>
            <a:ext cx="7823562" cy="1077913"/>
          </a:xfrm>
          <a:prstGeom prst="rect">
            <a:avLst/>
          </a:prstGeom>
        </p:spPr>
      </p:pic>
      <p:pic>
        <p:nvPicPr>
          <p:cNvPr id="4" name="Picture 3"/>
          <p:cNvPicPr>
            <a:picLocks noChangeAspect="1"/>
          </p:cNvPicPr>
          <p:nvPr/>
        </p:nvPicPr>
        <p:blipFill>
          <a:blip r:embed="rId4"/>
          <a:stretch>
            <a:fillRect/>
          </a:stretch>
        </p:blipFill>
        <p:spPr>
          <a:xfrm>
            <a:off x="8886826" y="401109"/>
            <a:ext cx="2401774" cy="2254426"/>
          </a:xfrm>
          <a:prstGeom prst="rect">
            <a:avLst/>
          </a:prstGeom>
        </p:spPr>
      </p:pic>
    </p:spTree>
    <p:extLst>
      <p:ext uri="{BB962C8B-B14F-4D97-AF65-F5344CB8AC3E}">
        <p14:creationId xmlns:p14="http://schemas.microsoft.com/office/powerpoint/2010/main" val="27268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83732" y="735168"/>
            <a:ext cx="4165601" cy="369332"/>
          </a:xfrm>
          <a:prstGeom prst="rect">
            <a:avLst/>
          </a:prstGeom>
        </p:spPr>
        <p:txBody>
          <a:bodyPr wrap="square">
            <a:spAutoFit/>
          </a:bodyPr>
          <a:lstStyle/>
          <a:p>
            <a:r>
              <a:rPr lang="es-ES_tradnl" b="1" spc="-15" dirty="0">
                <a:ea typeface="Times New Roman" panose="02020603050405020304" pitchFamily="18" charset="0"/>
                <a:cs typeface="Times New Roman" panose="02020603050405020304" pitchFamily="18" charset="0"/>
              </a:rPr>
              <a:t>Propiedades básicas de las probabilidades</a:t>
            </a:r>
            <a:endParaRPr lang="es-ES" b="1" dirty="0"/>
          </a:p>
        </p:txBody>
      </p:sp>
      <mc:AlternateContent xmlns:mc="http://schemas.openxmlformats.org/markup-compatibility/2006" xmlns:a14="http://schemas.microsoft.com/office/drawing/2010/main">
        <mc:Choice Requires="a14">
          <p:sp>
            <p:nvSpPr>
              <p:cNvPr id="2" name="CuadroTexto 1"/>
              <p:cNvSpPr txBox="1"/>
              <p:nvPr/>
            </p:nvSpPr>
            <p:spPr>
              <a:xfrm>
                <a:off x="1879599" y="2060222"/>
                <a:ext cx="14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𝐴</m:t>
                      </m:r>
                      <m:r>
                        <a:rPr lang="es-ES" b="0" i="1" smtClean="0">
                          <a:latin typeface="Cambria Math" panose="02040503050406030204" pitchFamily="18" charset="0"/>
                          <a:ea typeface="Cambria Math" panose="02040503050406030204" pitchFamily="18" charset="0"/>
                        </a:rPr>
                        <m:t>)≤1 </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879599" y="2060222"/>
                <a:ext cx="1452192" cy="276999"/>
              </a:xfrm>
              <a:prstGeom prst="rect">
                <a:avLst/>
              </a:prstGeom>
              <a:blipFill rotWithShape="0">
                <a:blip r:embed="rId2"/>
                <a:stretch>
                  <a:fillRect l="-3347" t="-2222" b="-35556"/>
                </a:stretch>
              </a:blipFill>
            </p:spPr>
            <p:txBody>
              <a:bodyPr/>
              <a:lstStyle/>
              <a:p>
                <a:r>
                  <a:rPr lang="es-ES">
                    <a:noFill/>
                  </a:rPr>
                  <a:t> </a:t>
                </a:r>
              </a:p>
            </p:txBody>
          </p:sp>
        </mc:Fallback>
      </mc:AlternateContent>
      <p:sp>
        <p:nvSpPr>
          <p:cNvPr id="4" name="CuadroTexto 3"/>
          <p:cNvSpPr txBox="1"/>
          <p:nvPr/>
        </p:nvSpPr>
        <p:spPr>
          <a:xfrm>
            <a:off x="1049867" y="1478845"/>
            <a:ext cx="7574844" cy="369332"/>
          </a:xfrm>
          <a:prstGeom prst="rect">
            <a:avLst/>
          </a:prstGeom>
          <a:noFill/>
        </p:spPr>
        <p:txBody>
          <a:bodyPr wrap="square" rtlCol="0">
            <a:spAutoFit/>
          </a:bodyPr>
          <a:lstStyle/>
          <a:p>
            <a:r>
              <a:rPr lang="es-ES" dirty="0"/>
              <a:t>1. Cualquiera que sea el evento aleatorio A, es positiva y menor o igual 1.</a:t>
            </a:r>
          </a:p>
        </p:txBody>
      </p:sp>
      <mc:AlternateContent xmlns:mc="http://schemas.openxmlformats.org/markup-compatibility/2006" xmlns:a14="http://schemas.microsoft.com/office/drawing/2010/main">
        <mc:Choice Requires="a14">
          <p:sp>
            <p:nvSpPr>
              <p:cNvPr id="5" name="CuadroTexto 4"/>
              <p:cNvSpPr txBox="1"/>
              <p:nvPr/>
            </p:nvSpPr>
            <p:spPr>
              <a:xfrm>
                <a:off x="1083733" y="2743200"/>
                <a:ext cx="6321778" cy="369332"/>
              </a:xfrm>
              <a:prstGeom prst="rect">
                <a:avLst/>
              </a:prstGeom>
              <a:noFill/>
            </p:spPr>
            <p:txBody>
              <a:bodyPr wrap="square" rtlCol="0">
                <a:spAutoFit/>
              </a:bodyPr>
              <a:lstStyle/>
              <a:p>
                <a:r>
                  <a:rPr lang="es-ES" dirty="0"/>
                  <a:t>2. Si </a:t>
                </a:r>
                <a14:m>
                  <m:oMath xmlns:m="http://schemas.openxmlformats.org/officeDocument/2006/math">
                    <m:sSub>
                      <m:sSubPr>
                        <m:ctrlPr>
                          <a:rPr lang="es-ES" i="1" smtClean="0">
                            <a:latin typeface="Cambria Math" panose="02040503050406030204" pitchFamily="18" charset="0"/>
                          </a:rPr>
                        </m:ctrlPr>
                      </m:sSubPr>
                      <m:e>
                        <m:r>
                          <m:rPr>
                            <m:sty m:val="p"/>
                          </m:rPr>
                          <a:rPr lang="es-ES" b="0" i="0" smtClean="0">
                            <a:latin typeface="Cambria Math" panose="02040503050406030204" pitchFamily="18" charset="0"/>
                          </a:rPr>
                          <m:t>A</m:t>
                        </m:r>
                        <m:r>
                          <a:rPr lang="es-ES" b="0" i="0" smtClean="0">
                            <a:latin typeface="Cambria Math" panose="02040503050406030204" pitchFamily="18" charset="0"/>
                          </a:rPr>
                          <m:t>=</m:t>
                        </m:r>
                        <m:r>
                          <m:rPr>
                            <m:sty m:val="p"/>
                          </m:rPr>
                          <a:rPr lang="es-ES" b="0" i="0" smtClean="0">
                            <a:latin typeface="Cambria Math" panose="02040503050406030204" pitchFamily="18" charset="0"/>
                          </a:rPr>
                          <m:t>A</m:t>
                        </m:r>
                      </m:e>
                      <m:sub>
                        <m:r>
                          <a:rPr lang="es-ES" b="0" i="0" smtClean="0">
                            <a:latin typeface="Cambria Math" panose="02040503050406030204" pitchFamily="18" charset="0"/>
                          </a:rPr>
                          <m:t>1</m:t>
                        </m:r>
                      </m:sub>
                    </m:sSub>
                    <m:r>
                      <a:rPr lang="es-ES" b="0" i="0"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A</m:t>
                        </m:r>
                      </m:e>
                      <m:sub>
                        <m:r>
                          <a:rPr lang="es-ES" b="0" i="0" smtClean="0">
                            <a:latin typeface="Cambria Math" panose="02040503050406030204" pitchFamily="18" charset="0"/>
                          </a:rPr>
                          <m:t>2</m:t>
                        </m:r>
                      </m:sub>
                    </m:sSub>
                    <m:r>
                      <a:rPr lang="es-ES" b="0" i="0"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A</m:t>
                        </m:r>
                      </m:e>
                      <m:sub>
                        <m:r>
                          <m:rPr>
                            <m:sty m:val="p"/>
                          </m:rPr>
                          <a:rPr lang="es-ES" b="0" i="0" smtClean="0">
                            <a:latin typeface="Cambria Math" panose="02040503050406030204" pitchFamily="18" charset="0"/>
                          </a:rPr>
                          <m:t>k</m:t>
                        </m:r>
                      </m:sub>
                    </m:sSub>
                  </m:oMath>
                </a14:m>
                <a:r>
                  <a:rPr lang="es-ES" dirty="0"/>
                  <a:t> son eventos excluyentes entonces,</a:t>
                </a:r>
              </a:p>
            </p:txBody>
          </p:sp>
        </mc:Choice>
        <mc:Fallback xmlns="">
          <p:sp>
            <p:nvSpPr>
              <p:cNvPr id="5" name="CuadroTexto 4"/>
              <p:cNvSpPr txBox="1">
                <a:spLocks noRot="1" noChangeAspect="1" noMove="1" noResize="1" noEditPoints="1" noAdjustHandles="1" noChangeArrowheads="1" noChangeShapeType="1" noTextEdit="1"/>
              </p:cNvSpPr>
              <p:nvPr/>
            </p:nvSpPr>
            <p:spPr>
              <a:xfrm>
                <a:off x="1083733" y="2743200"/>
                <a:ext cx="6321778" cy="369332"/>
              </a:xfrm>
              <a:prstGeom prst="rect">
                <a:avLst/>
              </a:prstGeom>
              <a:blipFill rotWithShape="0">
                <a:blip r:embed="rId3"/>
                <a:stretch>
                  <a:fillRect l="-868"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2015067" y="3403600"/>
                <a:ext cx="5458178" cy="276999"/>
              </a:xfrm>
              <a:prstGeom prst="rect">
                <a:avLst/>
              </a:prstGeom>
              <a:noFill/>
            </p:spPr>
            <p:txBody>
              <a:bodyPr wrap="squar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1</m:t>
                            </m:r>
                          </m:sub>
                        </m:sSub>
                      </m:e>
                    </m:d>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b="0" i="1" smtClean="0">
                                <a:latin typeface="Cambria Math" panose="02040503050406030204" pitchFamily="18" charset="0"/>
                              </a:rPr>
                              <m:t>2</m:t>
                            </m:r>
                          </m:sub>
                        </m:sSub>
                      </m:e>
                    </m:d>
                  </m:oMath>
                </a14:m>
                <a:r>
                  <a:rPr lang="es-ES" dirty="0"/>
                  <a:t>+….+</a:t>
                </a:r>
                <a14:m>
                  <m:oMath xmlns:m="http://schemas.openxmlformats.org/officeDocument/2006/math">
                    <m:r>
                      <a:rPr lang="es-ES" i="1">
                        <a:latin typeface="Cambria Math" panose="02040503050406030204" pitchFamily="18" charset="0"/>
                      </a:rPr>
                      <m:t>𝑃</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b="0" i="1" smtClean="0">
                                <a:latin typeface="Cambria Math" panose="02040503050406030204" pitchFamily="18" charset="0"/>
                              </a:rPr>
                              <m:t>𝑘</m:t>
                            </m:r>
                          </m:sub>
                        </m:sSub>
                      </m:e>
                    </m:d>
                  </m:oMath>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2015067" y="3403600"/>
                <a:ext cx="5458178" cy="276999"/>
              </a:xfrm>
              <a:prstGeom prst="rect">
                <a:avLst/>
              </a:prstGeom>
              <a:blipFill rotWithShape="0">
                <a:blip r:embed="rId4"/>
                <a:stretch>
                  <a:fillRect l="-1564" t="-28261" b="-50000"/>
                </a:stretch>
              </a:blipFill>
            </p:spPr>
            <p:txBody>
              <a:bodyPr/>
              <a:lstStyle/>
              <a:p>
                <a:r>
                  <a:rPr lang="es-ES">
                    <a:noFill/>
                  </a:rPr>
                  <a:t> </a:t>
                </a:r>
              </a:p>
            </p:txBody>
          </p:sp>
        </mc:Fallback>
      </mc:AlternateContent>
      <p:sp>
        <p:nvSpPr>
          <p:cNvPr id="13" name="CuadroTexto 12"/>
          <p:cNvSpPr txBox="1"/>
          <p:nvPr/>
        </p:nvSpPr>
        <p:spPr>
          <a:xfrm>
            <a:off x="948267" y="4018845"/>
            <a:ext cx="7902222" cy="923330"/>
          </a:xfrm>
          <a:prstGeom prst="rect">
            <a:avLst/>
          </a:prstGeom>
          <a:noFill/>
        </p:spPr>
        <p:txBody>
          <a:bodyPr wrap="square" rtlCol="0">
            <a:spAutoFit/>
          </a:bodyPr>
          <a:lstStyle/>
          <a:p>
            <a:pPr>
              <a:lnSpc>
                <a:spcPct val="150000"/>
              </a:lnSpc>
            </a:pPr>
            <a:r>
              <a:rPr lang="es-ES" dirty="0"/>
              <a:t>3. La suma de las probabilidades de un evento y su contrario es igual a 1, por lo cual la probabilidad del suceso es,</a:t>
            </a:r>
          </a:p>
        </p:txBody>
      </p:sp>
      <mc:AlternateContent xmlns:mc="http://schemas.openxmlformats.org/markup-compatibility/2006" xmlns:a14="http://schemas.microsoft.com/office/drawing/2010/main">
        <mc:Choice Requires="a14">
          <p:sp>
            <p:nvSpPr>
              <p:cNvPr id="14" name="CuadroTexto 13"/>
              <p:cNvSpPr txBox="1"/>
              <p:nvPr/>
            </p:nvSpPr>
            <p:spPr>
              <a:xfrm>
                <a:off x="2150534" y="5175956"/>
                <a:ext cx="1789657"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=1−</m:t>
                    </m:r>
                    <m:r>
                      <a:rPr lang="es-ES" b="0" i="1" smtClean="0">
                        <a:latin typeface="Cambria Math" panose="02040503050406030204" pitchFamily="18" charset="0"/>
                      </a:rPr>
                      <m:t>𝑃</m:t>
                    </m:r>
                  </m:oMath>
                </a14:m>
                <a:r>
                  <a:rPr lang="es-ES" dirty="0"/>
                  <a:t>(</a:t>
                </a:r>
                <a14:m>
                  <m:oMath xmlns:m="http://schemas.openxmlformats.org/officeDocument/2006/math">
                    <m:sSup>
                      <m:sSupPr>
                        <m:ctrlPr>
                          <a:rPr lang="es-ES" i="1" dirty="0" smtClean="0">
                            <a:latin typeface="Cambria Math" panose="02040503050406030204" pitchFamily="18" charset="0"/>
                          </a:rPr>
                        </m:ctrlPr>
                      </m:sSupPr>
                      <m:e>
                        <m:r>
                          <a:rPr lang="es-ES" b="0" i="1" dirty="0" smtClean="0">
                            <a:latin typeface="Cambria Math" panose="02040503050406030204" pitchFamily="18" charset="0"/>
                          </a:rPr>
                          <m:t>𝐴</m:t>
                        </m:r>
                      </m:e>
                      <m:sup>
                        <m:r>
                          <a:rPr lang="es-ES" b="0" i="1" dirty="0" smtClean="0">
                            <a:latin typeface="Cambria Math" panose="02040503050406030204" pitchFamily="18" charset="0"/>
                          </a:rPr>
                          <m:t>𝑐</m:t>
                        </m:r>
                      </m:sup>
                    </m:sSup>
                  </m:oMath>
                </a14:m>
                <a:r>
                  <a:rPr lang="es-ES" dirty="0"/>
                  <a:t>)</a:t>
                </a:r>
              </a:p>
            </p:txBody>
          </p:sp>
        </mc:Choice>
        <mc:Fallback xmlns="">
          <p:sp>
            <p:nvSpPr>
              <p:cNvPr id="14" name="CuadroTexto 13"/>
              <p:cNvSpPr txBox="1">
                <a:spLocks noRot="1" noChangeAspect="1" noMove="1" noResize="1" noEditPoints="1" noAdjustHandles="1" noChangeArrowheads="1" noChangeShapeType="1" noTextEdit="1"/>
              </p:cNvSpPr>
              <p:nvPr/>
            </p:nvSpPr>
            <p:spPr>
              <a:xfrm>
                <a:off x="2150534" y="5175956"/>
                <a:ext cx="1789657" cy="276999"/>
              </a:xfrm>
              <a:prstGeom prst="rect">
                <a:avLst/>
              </a:prstGeom>
              <a:blipFill rotWithShape="0">
                <a:blip r:embed="rId5"/>
                <a:stretch>
                  <a:fillRect l="-4778" t="-28261" r="-4096"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5401733" y="5164665"/>
                <a:ext cx="1579535"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sSup>
                          <m:sSupPr>
                            <m:ctrlPr>
                              <a:rPr lang="es-ES" i="1" dirty="0">
                                <a:latin typeface="Cambria Math" panose="02040503050406030204" pitchFamily="18" charset="0"/>
                              </a:rPr>
                            </m:ctrlPr>
                          </m:sSupPr>
                          <m:e>
                            <m:r>
                              <a:rPr lang="es-ES" i="1" dirty="0">
                                <a:latin typeface="Cambria Math" panose="02040503050406030204" pitchFamily="18" charset="0"/>
                              </a:rPr>
                              <m:t>𝐴</m:t>
                            </m:r>
                          </m:e>
                          <m:sup>
                            <m:r>
                              <a:rPr lang="es-ES" i="1" dirty="0">
                                <a:latin typeface="Cambria Math" panose="02040503050406030204" pitchFamily="18" charset="0"/>
                              </a:rPr>
                              <m:t>𝑐</m:t>
                            </m:r>
                          </m:sup>
                        </m:sSup>
                      </m:e>
                    </m:d>
                  </m:oMath>
                </a14:m>
                <a:r>
                  <a:rPr lang="es-ES" dirty="0"/>
                  <a:t>=1</a:t>
                </a:r>
              </a:p>
            </p:txBody>
          </p:sp>
        </mc:Choice>
        <mc:Fallback xmlns="">
          <p:sp>
            <p:nvSpPr>
              <p:cNvPr id="15" name="CuadroTexto 14"/>
              <p:cNvSpPr txBox="1">
                <a:spLocks noRot="1" noChangeAspect="1" noMove="1" noResize="1" noEditPoints="1" noAdjustHandles="1" noChangeArrowheads="1" noChangeShapeType="1" noTextEdit="1"/>
              </p:cNvSpPr>
              <p:nvPr/>
            </p:nvSpPr>
            <p:spPr>
              <a:xfrm>
                <a:off x="5401733" y="5164665"/>
                <a:ext cx="1579535" cy="276999"/>
              </a:xfrm>
              <a:prstGeom prst="rect">
                <a:avLst/>
              </a:prstGeom>
              <a:blipFill rotWithShape="0">
                <a:blip r:embed="rId6"/>
                <a:stretch>
                  <a:fillRect l="-5019" t="-28261" r="-8494" b="-50000"/>
                </a:stretch>
              </a:blipFill>
            </p:spPr>
            <p:txBody>
              <a:bodyPr/>
              <a:lstStyle/>
              <a:p>
                <a:r>
                  <a:rPr lang="es-ES">
                    <a:noFill/>
                  </a:rPr>
                  <a:t> </a:t>
                </a:r>
              </a:p>
            </p:txBody>
          </p:sp>
        </mc:Fallback>
      </mc:AlternateContent>
      <p:sp>
        <p:nvSpPr>
          <p:cNvPr id="16" name="CuadroTexto 15"/>
          <p:cNvSpPr txBox="1"/>
          <p:nvPr/>
        </p:nvSpPr>
        <p:spPr>
          <a:xfrm>
            <a:off x="4210756" y="5125156"/>
            <a:ext cx="869245" cy="369332"/>
          </a:xfrm>
          <a:prstGeom prst="rect">
            <a:avLst/>
          </a:prstGeom>
          <a:noFill/>
        </p:spPr>
        <p:txBody>
          <a:bodyPr wrap="square" rtlCol="0">
            <a:spAutoFit/>
          </a:bodyPr>
          <a:lstStyle/>
          <a:p>
            <a:r>
              <a:rPr lang="es-ES" dirty="0"/>
              <a:t>tal que</a:t>
            </a:r>
          </a:p>
        </p:txBody>
      </p:sp>
      <p:pic>
        <p:nvPicPr>
          <p:cNvPr id="18" name="Imagen 17"/>
          <p:cNvPicPr>
            <a:picLocks noChangeAspect="1"/>
          </p:cNvPicPr>
          <p:nvPr/>
        </p:nvPicPr>
        <p:blipFill>
          <a:blip r:embed="rId7"/>
          <a:stretch>
            <a:fillRect/>
          </a:stretch>
        </p:blipFill>
        <p:spPr>
          <a:xfrm>
            <a:off x="8837915" y="3963459"/>
            <a:ext cx="2225196" cy="1836407"/>
          </a:xfrm>
          <a:prstGeom prst="rect">
            <a:avLst/>
          </a:prstGeom>
        </p:spPr>
      </p:pic>
    </p:spTree>
    <p:extLst>
      <p:ext uri="{BB962C8B-B14F-4D97-AF65-F5344CB8AC3E}">
        <p14:creationId xmlns:p14="http://schemas.microsoft.com/office/powerpoint/2010/main" val="32465396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4642</TotalTime>
  <Words>2755</Words>
  <Application>Microsoft Office PowerPoint</Application>
  <PresentationFormat>Panorámica</PresentationFormat>
  <Paragraphs>174</Paragraphs>
  <Slides>68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68</vt:i4>
      </vt:variant>
    </vt:vector>
  </HeadingPairs>
  <TitlesOfParts>
    <vt:vector size="77" baseType="lpstr">
      <vt:lpstr>Arial</vt:lpstr>
      <vt:lpstr>Arial Black</vt:lpstr>
      <vt:lpstr>Arial Rounded MT Bold</vt:lpstr>
      <vt:lpstr>Calibri</vt:lpstr>
      <vt:lpstr>Calibri Light</vt:lpstr>
      <vt:lpstr>Cambria Math</vt:lpstr>
      <vt:lpstr>Lucida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615</cp:revision>
  <dcterms:created xsi:type="dcterms:W3CDTF">2016-05-21T01:10:05Z</dcterms:created>
  <dcterms:modified xsi:type="dcterms:W3CDTF">2025-09-04T15:32:03Z</dcterms:modified>
</cp:coreProperties>
</file>