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303" r:id="rId4"/>
    <p:sldId id="332" r:id="rId5"/>
    <p:sldId id="337" r:id="rId6"/>
    <p:sldId id="304" r:id="rId7"/>
    <p:sldId id="305" r:id="rId8"/>
    <p:sldId id="306" r:id="rId9"/>
    <p:sldId id="315" r:id="rId10"/>
    <p:sldId id="308" r:id="rId11"/>
    <p:sldId id="262" r:id="rId12"/>
    <p:sldId id="314" r:id="rId13"/>
    <p:sldId id="320" r:id="rId14"/>
    <p:sldId id="321" r:id="rId15"/>
    <p:sldId id="269" r:id="rId16"/>
    <p:sldId id="270" r:id="rId17"/>
    <p:sldId id="271" r:id="rId18"/>
    <p:sldId id="322" r:id="rId19"/>
    <p:sldId id="272" r:id="rId20"/>
    <p:sldId id="273" r:id="rId21"/>
    <p:sldId id="274" r:id="rId22"/>
    <p:sldId id="323" r:id="rId23"/>
    <p:sldId id="275" r:id="rId24"/>
    <p:sldId id="276" r:id="rId25"/>
    <p:sldId id="277" r:id="rId26"/>
    <p:sldId id="278" r:id="rId27"/>
    <p:sldId id="316" r:id="rId28"/>
    <p:sldId id="279" r:id="rId29"/>
    <p:sldId id="280" r:id="rId30"/>
    <p:sldId id="281" r:id="rId31"/>
    <p:sldId id="282" r:id="rId32"/>
    <p:sldId id="317" r:id="rId33"/>
    <p:sldId id="330" r:id="rId34"/>
    <p:sldId id="331" r:id="rId35"/>
    <p:sldId id="335" r:id="rId36"/>
    <p:sldId id="338" r:id="rId37"/>
    <p:sldId id="284" r:id="rId38"/>
    <p:sldId id="334" r:id="rId39"/>
    <p:sldId id="287" r:id="rId40"/>
    <p:sldId id="289" r:id="rId41"/>
    <p:sldId id="336" r:id="rId42"/>
    <p:sldId id="290" r:id="rId43"/>
    <p:sldId id="291" r:id="rId44"/>
    <p:sldId id="292" r:id="rId45"/>
    <p:sldId id="293" r:id="rId46"/>
    <p:sldId id="294" r:id="rId47"/>
    <p:sldId id="295" r:id="rId48"/>
    <p:sldId id="318" r:id="rId49"/>
    <p:sldId id="329" r:id="rId50"/>
    <p:sldId id="333" r:id="rId51"/>
    <p:sldId id="319" r:id="rId52"/>
    <p:sldId id="296" r:id="rId53"/>
    <p:sldId id="297" r:id="rId54"/>
    <p:sldId id="298" r:id="rId55"/>
    <p:sldId id="299" r:id="rId56"/>
    <p:sldId id="300" r:id="rId57"/>
    <p:sldId id="301" r:id="rId58"/>
    <p:sldId id="302" r:id="rId59"/>
    <p:sldId id="326" r:id="rId60"/>
    <p:sldId id="325" r:id="rId61"/>
    <p:sldId id="327" r:id="rId62"/>
    <p:sldId id="328" r:id="rId63"/>
    <p:sldId id="283"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0" d="100"/>
          <a:sy n="70" d="100"/>
        </p:scale>
        <p:origin x="460" y="48"/>
      </p:cViewPr>
      <p:guideLst/>
    </p:cSldViewPr>
  </p:slideViewPr>
  <p:notesTextViewPr>
    <p:cViewPr>
      <p:scale>
        <a:sx n="1" d="1"/>
        <a:sy n="1" d="1"/>
      </p:scale>
      <p:origin x="0" y="0"/>
    </p:cViewPr>
  </p:notesTextViewPr>
  <p:sorterViewPr>
    <p:cViewPr>
      <p:scale>
        <a:sx n="100" d="100"/>
        <a:sy n="100" d="100"/>
      </p:scale>
      <p:origin x="0" y="-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3A0158-D4EA-4446-BFE4-AD00005263EA}"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6337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3A0158-D4EA-4446-BFE4-AD00005263EA}"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201886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3A0158-D4EA-4446-BFE4-AD00005263EA}"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378319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3A0158-D4EA-4446-BFE4-AD00005263EA}"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7768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3A0158-D4EA-4446-BFE4-AD00005263EA}" type="datetimeFigureOut">
              <a:rPr lang="es-ES" smtClean="0"/>
              <a:t>06/09/2023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ACB2D70-63D2-4B7D-90F3-4640711B9432}"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59886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3A0158-D4EA-4446-BFE4-AD00005263EA}" type="datetimeFigureOut">
              <a:rPr lang="es-ES" smtClean="0"/>
              <a:t>06/09/2023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ACB2D70-63D2-4B7D-90F3-4640711B9432}" type="slidenum">
              <a:rPr lang="es-ES" smtClean="0"/>
              <a:t>‹Nº›</a:t>
            </a:fld>
            <a:endParaRPr lang="es-E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6687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A0158-D4EA-4446-BFE4-AD00005263EA}" type="datetimeFigureOut">
              <a:rPr lang="es-ES" smtClean="0"/>
              <a:t>06/09/2023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34899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B63A0158-D4EA-4446-BFE4-AD00005263EA}"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244559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B63A0158-D4EA-4446-BFE4-AD00005263EA}"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1355230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3A0158-D4EA-4446-BFE4-AD00005263EA}"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277777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3A0158-D4EA-4446-BFE4-AD00005263EA}"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CB2D70-63D2-4B7D-90F3-4640711B9432}" type="slidenum">
              <a:rPr lang="es-ES" smtClean="0"/>
              <a:t>‹Nº›</a:t>
            </a:fld>
            <a:endParaRPr lang="es-ES"/>
          </a:p>
        </p:txBody>
      </p:sp>
    </p:spTree>
    <p:extLst>
      <p:ext uri="{BB962C8B-B14F-4D97-AF65-F5344CB8AC3E}">
        <p14:creationId xmlns:p14="http://schemas.microsoft.com/office/powerpoint/2010/main" val="211180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06/09/2023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06/09/2023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06/09/2023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06/09/2023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‹Nº›</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63A0158-D4EA-4446-BFE4-AD00005263EA}" type="datetimeFigureOut">
              <a:rPr lang="es-ES" smtClean="0"/>
              <a:t>06/09/2023</a:t>
            </a:fld>
            <a:endParaRPr lang="es-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ACB2D70-63D2-4B7D-90F3-4640711B9432}" type="slidenum">
              <a:rPr lang="es-ES" smtClean="0"/>
              <a:t>‹Nº›</a:t>
            </a:fld>
            <a:endParaRPr lang="es-ES"/>
          </a:p>
        </p:txBody>
      </p:sp>
    </p:spTree>
    <p:extLst>
      <p:ext uri="{BB962C8B-B14F-4D97-AF65-F5344CB8AC3E}">
        <p14:creationId xmlns:p14="http://schemas.microsoft.com/office/powerpoint/2010/main" val="27792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7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90.png"/><Relationship Id="rId1" Type="http://schemas.openxmlformats.org/officeDocument/2006/relationships/slideLayout" Target="../slideLayouts/slideLayout7.xml"/><Relationship Id="rId4" Type="http://schemas.openxmlformats.org/officeDocument/2006/relationships/image" Target="../media/image321.png"/></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250.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0.png"/><Relationship Id="rId1" Type="http://schemas.openxmlformats.org/officeDocument/2006/relationships/slideLayout" Target="../slideLayouts/slideLayout7.xml"/><Relationship Id="rId6" Type="http://schemas.openxmlformats.org/officeDocument/2006/relationships/image" Target="../media/image790.png"/><Relationship Id="rId5" Type="http://schemas.openxmlformats.org/officeDocument/2006/relationships/image" Target="../media/image7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21" Type="http://schemas.openxmlformats.org/officeDocument/2006/relationships/image" Target="../media/image111.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20"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3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4.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11" Type="http://schemas.openxmlformats.org/officeDocument/2006/relationships/image" Target="../media/image133.png"/><Relationship Id="rId5" Type="http://schemas.openxmlformats.org/officeDocument/2006/relationships/image" Target="../media/image126.png"/><Relationship Id="rId10" Type="http://schemas.openxmlformats.org/officeDocument/2006/relationships/image" Target="../media/image132.png"/><Relationship Id="rId4" Type="http://schemas.openxmlformats.org/officeDocument/2006/relationships/image" Target="../media/image125.png"/><Relationship Id="rId9"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4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2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360.png"/><Relationship Id="rId7" Type="http://schemas.openxmlformats.org/officeDocument/2006/relationships/image" Target="../media/image144.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46.png"/></Relationships>
</file>

<file path=ppt/slides/_rels/slide46.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18" Type="http://schemas.openxmlformats.org/officeDocument/2006/relationships/image" Target="../media/image163.png"/><Relationship Id="rId3" Type="http://schemas.openxmlformats.org/officeDocument/2006/relationships/image" Target="../media/image148.png"/><Relationship Id="rId21" Type="http://schemas.openxmlformats.org/officeDocument/2006/relationships/image" Target="../media/image166.png"/><Relationship Id="rId7" Type="http://schemas.openxmlformats.org/officeDocument/2006/relationships/image" Target="../media/image152.png"/><Relationship Id="rId12" Type="http://schemas.openxmlformats.org/officeDocument/2006/relationships/image" Target="../media/image157.png"/><Relationship Id="rId17" Type="http://schemas.openxmlformats.org/officeDocument/2006/relationships/image" Target="../media/image162.png"/><Relationship Id="rId2" Type="http://schemas.openxmlformats.org/officeDocument/2006/relationships/image" Target="../media/image147.png"/><Relationship Id="rId16" Type="http://schemas.openxmlformats.org/officeDocument/2006/relationships/image" Target="../media/image161.png"/><Relationship Id="rId20" Type="http://schemas.openxmlformats.org/officeDocument/2006/relationships/image" Target="../media/image165.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23" Type="http://schemas.openxmlformats.org/officeDocument/2006/relationships/image" Target="../media/image146.png"/><Relationship Id="rId10" Type="http://schemas.openxmlformats.org/officeDocument/2006/relationships/image" Target="../media/image155.png"/><Relationship Id="rId19" Type="http://schemas.openxmlformats.org/officeDocument/2006/relationships/image" Target="../media/image164.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 Id="rId22" Type="http://schemas.openxmlformats.org/officeDocument/2006/relationships/image" Target="../media/image167.png"/></Relationships>
</file>

<file path=ppt/slides/_rels/slide47.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7.xml"/><Relationship Id="rId4" Type="http://schemas.openxmlformats.org/officeDocument/2006/relationships/image" Target="../media/image176.png"/></Relationships>
</file>

<file path=ppt/slides/_rels/slide5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7.xml"/><Relationship Id="rId4" Type="http://schemas.openxmlformats.org/officeDocument/2006/relationships/image" Target="../media/image179.png"/></Relationships>
</file>

<file path=ppt/slides/_rels/slide5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5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86.png"/><Relationship Id="rId1" Type="http://schemas.openxmlformats.org/officeDocument/2006/relationships/slideLayout" Target="../slideLayouts/slideLayout7.xml"/><Relationship Id="rId4" Type="http://schemas.openxmlformats.org/officeDocument/2006/relationships/image" Target="../media/image179.png"/></Relationships>
</file>

<file path=ppt/slides/_rels/slide58.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8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748" y="128301"/>
            <a:ext cx="1800200" cy="1924638"/>
          </a:xfrm>
          <a:prstGeom prst="rect">
            <a:avLst/>
          </a:prstGeom>
        </p:spPr>
      </p:pic>
      <p:sp>
        <p:nvSpPr>
          <p:cNvPr id="3" name="CuadroTexto 2"/>
          <p:cNvSpPr txBox="1"/>
          <p:nvPr/>
        </p:nvSpPr>
        <p:spPr>
          <a:xfrm>
            <a:off x="7633551" y="5748243"/>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4" name="Picture 3"/>
          <p:cNvPicPr>
            <a:picLocks noChangeAspect="1"/>
          </p:cNvPicPr>
          <p:nvPr/>
        </p:nvPicPr>
        <p:blipFill>
          <a:blip r:embed="rId3"/>
          <a:stretch>
            <a:fillRect/>
          </a:stretch>
        </p:blipFill>
        <p:spPr>
          <a:xfrm>
            <a:off x="2582685" y="2474912"/>
            <a:ext cx="8417361" cy="2864732"/>
          </a:xfrm>
          <a:prstGeom prst="rect">
            <a:avLst/>
          </a:prstGeom>
        </p:spPr>
      </p:pic>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841" y="421703"/>
            <a:ext cx="9958137" cy="400110"/>
          </a:xfrm>
          <a:prstGeom prst="rect">
            <a:avLst/>
          </a:prstGeom>
        </p:spPr>
        <p:txBody>
          <a:bodyPr wrap="square">
            <a:spAutoFit/>
          </a:bodyPr>
          <a:lstStyle/>
          <a:p>
            <a:pPr algn="ctr"/>
            <a:r>
              <a:rPr lang="es-ES" sz="2000" b="1" dirty="0"/>
              <a:t>Diseño y selección de la muestra</a:t>
            </a:r>
          </a:p>
        </p:txBody>
      </p:sp>
      <p:sp>
        <p:nvSpPr>
          <p:cNvPr id="4" name="Rectangle 3"/>
          <p:cNvSpPr/>
          <p:nvPr/>
        </p:nvSpPr>
        <p:spPr>
          <a:xfrm>
            <a:off x="878006" y="1181501"/>
            <a:ext cx="6096000" cy="369332"/>
          </a:xfrm>
          <a:prstGeom prst="rect">
            <a:avLst/>
          </a:prstGeom>
        </p:spPr>
        <p:txBody>
          <a:bodyPr>
            <a:spAutoFit/>
          </a:bodyPr>
          <a:lstStyle/>
          <a:p>
            <a:r>
              <a:rPr lang="es-ES" b="1" dirty="0"/>
              <a:t>Tipo de muestras</a:t>
            </a:r>
            <a:endParaRPr lang="es-ES" dirty="0"/>
          </a:p>
        </p:txBody>
      </p:sp>
      <p:pic>
        <p:nvPicPr>
          <p:cNvPr id="5" name="Picture 4"/>
          <p:cNvPicPr>
            <a:picLocks noChangeAspect="1"/>
          </p:cNvPicPr>
          <p:nvPr/>
        </p:nvPicPr>
        <p:blipFill>
          <a:blip r:embed="rId2"/>
          <a:stretch>
            <a:fillRect/>
          </a:stretch>
        </p:blipFill>
        <p:spPr>
          <a:xfrm>
            <a:off x="2830205" y="1561247"/>
            <a:ext cx="5522225" cy="2696145"/>
          </a:xfrm>
          <a:prstGeom prst="rect">
            <a:avLst/>
          </a:prstGeom>
        </p:spPr>
      </p:pic>
      <p:sp>
        <p:nvSpPr>
          <p:cNvPr id="7" name="Rectangle 6"/>
          <p:cNvSpPr/>
          <p:nvPr/>
        </p:nvSpPr>
        <p:spPr>
          <a:xfrm>
            <a:off x="1069076" y="4743566"/>
            <a:ext cx="8184106" cy="369332"/>
          </a:xfrm>
          <a:prstGeom prst="rect">
            <a:avLst/>
          </a:prstGeom>
        </p:spPr>
        <p:txBody>
          <a:bodyPr wrap="square">
            <a:spAutoFit/>
          </a:bodyPr>
          <a:lstStyle/>
          <a:p>
            <a:r>
              <a:rPr lang="es-ES" b="1" dirty="0"/>
              <a:t>Aleatoriedad</a:t>
            </a:r>
            <a:endParaRPr lang="es-ES" dirty="0"/>
          </a:p>
        </p:txBody>
      </p:sp>
      <p:sp>
        <p:nvSpPr>
          <p:cNvPr id="8" name="Rectangle 7"/>
          <p:cNvSpPr/>
          <p:nvPr/>
        </p:nvSpPr>
        <p:spPr>
          <a:xfrm>
            <a:off x="1000834" y="5230841"/>
            <a:ext cx="8252347" cy="923330"/>
          </a:xfrm>
          <a:prstGeom prst="rect">
            <a:avLst/>
          </a:prstGeom>
        </p:spPr>
        <p:txBody>
          <a:bodyPr wrap="square">
            <a:spAutoFit/>
          </a:bodyPr>
          <a:lstStyle/>
          <a:p>
            <a:pPr algn="just"/>
            <a:r>
              <a:rPr lang="es-ES" dirty="0"/>
              <a:t>La aleatoriedad se asocia a todo proceso cuyo resultado no es previsible más que en razón de la intervención del azar. El resultado de todo suceso aleatorio no puede determinarse en ningún caso antes de que este se produzca.</a:t>
            </a:r>
          </a:p>
        </p:txBody>
      </p:sp>
      <p:pic>
        <p:nvPicPr>
          <p:cNvPr id="9" name="Picture 8"/>
          <p:cNvPicPr>
            <a:picLocks noChangeAspect="1"/>
          </p:cNvPicPr>
          <p:nvPr/>
        </p:nvPicPr>
        <p:blipFill>
          <a:blip r:embed="rId3"/>
          <a:stretch>
            <a:fillRect/>
          </a:stretch>
        </p:blipFill>
        <p:spPr>
          <a:xfrm>
            <a:off x="9466571" y="4767830"/>
            <a:ext cx="2207500" cy="1223537"/>
          </a:xfrm>
          <a:prstGeom prst="rect">
            <a:avLst/>
          </a:prstGeom>
        </p:spPr>
      </p:pic>
    </p:spTree>
    <p:extLst>
      <p:ext uri="{BB962C8B-B14F-4D97-AF65-F5344CB8AC3E}">
        <p14:creationId xmlns:p14="http://schemas.microsoft.com/office/powerpoint/2010/main" val="266490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1460" y="569945"/>
            <a:ext cx="4571188" cy="369332"/>
          </a:xfrm>
          <a:prstGeom prst="rect">
            <a:avLst/>
          </a:prstGeom>
        </p:spPr>
        <p:txBody>
          <a:bodyPr wrap="none">
            <a:spAutoFit/>
          </a:bodyPr>
          <a:lstStyle/>
          <a:p>
            <a:r>
              <a:rPr lang="es-ES_tradnl" b="1" kern="0" spc="-15" dirty="0">
                <a:solidFill>
                  <a:sysClr val="windowText" lastClr="000000"/>
                </a:solidFill>
                <a:latin typeface="Cambria" panose="02040503050406030204" pitchFamily="18" charset="0"/>
                <a:ea typeface="Times New Roman" panose="02020603050405020304" pitchFamily="18" charset="0"/>
              </a:rPr>
              <a:t>Enumeración total y estudio por muestreo</a:t>
            </a:r>
            <a:endParaRPr lang="es-CR" b="1" kern="0" dirty="0">
              <a:solidFill>
                <a:sysClr val="windowText" lastClr="000000"/>
              </a:solidFill>
            </a:endParaRPr>
          </a:p>
        </p:txBody>
      </p:sp>
      <p:pic>
        <p:nvPicPr>
          <p:cNvPr id="3" name="Picture 2"/>
          <p:cNvPicPr>
            <a:picLocks noChangeAspect="1"/>
          </p:cNvPicPr>
          <p:nvPr/>
        </p:nvPicPr>
        <p:blipFill>
          <a:blip r:embed="rId2"/>
          <a:stretch>
            <a:fillRect/>
          </a:stretch>
        </p:blipFill>
        <p:spPr>
          <a:xfrm>
            <a:off x="1488528" y="1352158"/>
            <a:ext cx="2880855" cy="2376264"/>
          </a:xfrm>
          <a:prstGeom prst="rect">
            <a:avLst/>
          </a:prstGeom>
        </p:spPr>
      </p:pic>
      <p:pic>
        <p:nvPicPr>
          <p:cNvPr id="4" name="Imagen 3"/>
          <p:cNvPicPr>
            <a:picLocks noChangeAspect="1"/>
          </p:cNvPicPr>
          <p:nvPr/>
        </p:nvPicPr>
        <p:blipFill>
          <a:blip r:embed="rId3"/>
          <a:stretch>
            <a:fillRect/>
          </a:stretch>
        </p:blipFill>
        <p:spPr>
          <a:xfrm>
            <a:off x="5951983" y="1268759"/>
            <a:ext cx="6083339" cy="4164477"/>
          </a:xfrm>
          <a:prstGeom prst="rect">
            <a:avLst/>
          </a:prstGeom>
        </p:spPr>
      </p:pic>
      <p:sp>
        <p:nvSpPr>
          <p:cNvPr id="5" name="Rectángulo 4"/>
          <p:cNvSpPr/>
          <p:nvPr/>
        </p:nvSpPr>
        <p:spPr>
          <a:xfrm>
            <a:off x="978194" y="4139788"/>
            <a:ext cx="4794193" cy="1028423"/>
          </a:xfrm>
          <a:prstGeom prst="rect">
            <a:avLst/>
          </a:prstGeom>
        </p:spPr>
        <p:txBody>
          <a:bodyPr wrap="square">
            <a:spAutoFit/>
          </a:bodyPr>
          <a:lstStyle/>
          <a:p>
            <a:pPr algn="just">
              <a:lnSpc>
                <a:spcPct val="150000"/>
              </a:lnSpc>
            </a:pPr>
            <a:r>
              <a:rPr lang="es-CR" sz="1400" kern="0" dirty="0">
                <a:solidFill>
                  <a:sysClr val="windowText" lastClr="000000"/>
                </a:solidFill>
              </a:rPr>
              <a:t>Se entiende por censo aquella numeración que se efectúa a todos y cada uno de los individuos  componentes de una población.</a:t>
            </a:r>
          </a:p>
        </p:txBody>
      </p:sp>
      <p:sp>
        <p:nvSpPr>
          <p:cNvPr id="6" name="Rectángulo 5"/>
          <p:cNvSpPr/>
          <p:nvPr/>
        </p:nvSpPr>
        <p:spPr>
          <a:xfrm>
            <a:off x="978194" y="5433236"/>
            <a:ext cx="4689444" cy="1028423"/>
          </a:xfrm>
          <a:prstGeom prst="rect">
            <a:avLst/>
          </a:prstGeom>
        </p:spPr>
        <p:txBody>
          <a:bodyPr wrap="square">
            <a:spAutoFit/>
          </a:bodyPr>
          <a:lstStyle/>
          <a:p>
            <a:pPr algn="just">
              <a:lnSpc>
                <a:spcPct val="150000"/>
              </a:lnSpc>
            </a:pPr>
            <a:r>
              <a:rPr lang="es-CR" sz="1400" kern="0" dirty="0">
                <a:solidFill>
                  <a:sysClr val="windowText" lastClr="000000"/>
                </a:solidFill>
              </a:rPr>
              <a:t>Se utilizan rara vez porque a menudo la recolección de los datos es bastante difícil, consume mucho tiempo por lo que resulta demasiado costoso.</a:t>
            </a:r>
          </a:p>
        </p:txBody>
      </p:sp>
    </p:spTree>
    <p:extLst>
      <p:ext uri="{BB962C8B-B14F-4D97-AF65-F5344CB8AC3E}">
        <p14:creationId xmlns:p14="http://schemas.microsoft.com/office/powerpoint/2010/main" val="85397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2149667" y="942207"/>
            <a:ext cx="7728024" cy="432048"/>
          </a:xfrm>
          <a:prstGeom prst="rect">
            <a:avLst/>
          </a:prstGeom>
        </p:spPr>
        <p:txBody>
          <a:bodyPr lIns="92075" tIns="46038" rIns="92075" bIns="46038"/>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ctr">
              <a:buClr>
                <a:schemeClr val="accent1"/>
              </a:buClr>
              <a:buNone/>
              <a:defRPr/>
            </a:pPr>
            <a:r>
              <a:rPr lang="es-ES" sz="2400" b="1" dirty="0"/>
              <a:t>Error de Muestreo</a:t>
            </a:r>
          </a:p>
        </p:txBody>
      </p:sp>
      <p:pic>
        <p:nvPicPr>
          <p:cNvPr id="5" name="Picture 1"/>
          <p:cNvPicPr>
            <a:picLocks noChangeAspect="1"/>
          </p:cNvPicPr>
          <p:nvPr/>
        </p:nvPicPr>
        <p:blipFill>
          <a:blip r:embed="rId2" cstate="print"/>
          <a:stretch>
            <a:fillRect/>
          </a:stretch>
        </p:blipFill>
        <p:spPr>
          <a:xfrm>
            <a:off x="6168009" y="6453337"/>
            <a:ext cx="4411563" cy="219663"/>
          </a:xfrm>
          <a:prstGeom prst="rect">
            <a:avLst/>
          </a:prstGeom>
          <a:effectLst>
            <a:glow rad="101600">
              <a:schemeClr val="accent3">
                <a:satMod val="175000"/>
                <a:alpha val="40000"/>
              </a:schemeClr>
            </a:glow>
          </a:effectLst>
        </p:spPr>
      </p:pic>
      <mc:AlternateContent xmlns:mc="http://schemas.openxmlformats.org/markup-compatibility/2006" xmlns:a14="http://schemas.microsoft.com/office/drawing/2010/main">
        <mc:Choice Requires="a14">
          <p:sp>
            <p:nvSpPr>
              <p:cNvPr id="3" name="TextBox 2"/>
              <p:cNvSpPr txBox="1"/>
              <p:nvPr/>
            </p:nvSpPr>
            <p:spPr>
              <a:xfrm>
                <a:off x="4378234" y="3362762"/>
                <a:ext cx="3504806" cy="307777"/>
              </a:xfrm>
              <a:prstGeom prst="rect">
                <a:avLst/>
              </a:prstGeom>
              <a:noFill/>
              <a:ln>
                <a:solidFill>
                  <a:schemeClr val="accent1">
                    <a:lumMod val="60000"/>
                    <a:lumOff val="40000"/>
                  </a:schemeClr>
                </a:solidFill>
              </a:ln>
              <a:effectLst>
                <a:glow rad="63500">
                  <a:schemeClr val="accent1">
                    <a:satMod val="175000"/>
                    <a:alpha val="40000"/>
                  </a:schemeClr>
                </a:glow>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i="1">
                          <a:latin typeface="Cambria Math" panose="02040503050406030204" pitchFamily="18" charset="0"/>
                        </a:rPr>
                        <m:t>𝑑</m:t>
                      </m:r>
                      <m:r>
                        <a:rPr lang="es-CR" sz="2000" i="1">
                          <a:latin typeface="Cambria Math" panose="02040503050406030204" pitchFamily="18" charset="0"/>
                        </a:rPr>
                        <m:t>=</m:t>
                      </m:r>
                      <m:d>
                        <m:dPr>
                          <m:begChr m:val="|"/>
                          <m:endChr m:val="|"/>
                          <m:ctrlPr>
                            <a:rPr lang="es-CR" sz="2000" i="1">
                              <a:latin typeface="Cambria Math" panose="02040503050406030204" pitchFamily="18" charset="0"/>
                            </a:rPr>
                          </m:ctrlPr>
                        </m:dPr>
                        <m:e>
                          <m:r>
                            <a:rPr lang="es-CR" sz="2000" i="1">
                              <a:latin typeface="Cambria Math" panose="02040503050406030204" pitchFamily="18" charset="0"/>
                            </a:rPr>
                            <m:t>𝐸𝑠𝑡𝑖𝑚𝑎𝑑𝑜𝑟</m:t>
                          </m:r>
                          <m:r>
                            <a:rPr lang="es-CR" sz="2000" i="1">
                              <a:latin typeface="Cambria Math" panose="02040503050406030204" pitchFamily="18" charset="0"/>
                            </a:rPr>
                            <m:t>−</m:t>
                          </m:r>
                          <m:r>
                            <a:rPr lang="es-CR" sz="2000" i="1">
                              <a:latin typeface="Cambria Math" panose="02040503050406030204" pitchFamily="18" charset="0"/>
                            </a:rPr>
                            <m:t>𝑃𝑎𝑟</m:t>
                          </m:r>
                          <m:r>
                            <a:rPr lang="es-CR" sz="2000" i="1">
                              <a:latin typeface="Cambria Math" panose="02040503050406030204" pitchFamily="18" charset="0"/>
                            </a:rPr>
                            <m:t>á</m:t>
                          </m:r>
                          <m:r>
                            <a:rPr lang="es-CR" sz="2000" i="1">
                              <a:latin typeface="Cambria Math" panose="02040503050406030204" pitchFamily="18" charset="0"/>
                            </a:rPr>
                            <m:t>𝑚𝑒𝑡𝑟𝑜</m:t>
                          </m:r>
                        </m:e>
                      </m:d>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4378234" y="3362762"/>
                <a:ext cx="3504806" cy="307777"/>
              </a:xfrm>
              <a:prstGeom prst="rect">
                <a:avLst/>
              </a:prstGeom>
              <a:blipFill>
                <a:blip r:embed="rId3"/>
                <a:stretch>
                  <a:fillRect/>
                </a:stretch>
              </a:blipFill>
              <a:ln>
                <a:solidFill>
                  <a:schemeClr val="accent1">
                    <a:lumMod val="60000"/>
                    <a:lumOff val="40000"/>
                  </a:schemeClr>
                </a:solidFill>
              </a:ln>
              <a:effectLst>
                <a:glow rad="63500">
                  <a:schemeClr val="accent1">
                    <a:satMod val="175000"/>
                    <a:alpha val="40000"/>
                  </a:schemeClr>
                </a:glow>
              </a:effectLst>
            </p:spPr>
            <p:txBody>
              <a:bodyPr/>
              <a:lstStyle/>
              <a:p>
                <a:r>
                  <a:rPr lang="en-US">
                    <a:noFill/>
                  </a:rPr>
                  <a:t> </a:t>
                </a:r>
              </a:p>
            </p:txBody>
          </p:sp>
        </mc:Fallback>
      </mc:AlternateContent>
      <p:sp>
        <p:nvSpPr>
          <p:cNvPr id="4" name="TextBox 3"/>
          <p:cNvSpPr txBox="1"/>
          <p:nvPr/>
        </p:nvSpPr>
        <p:spPr>
          <a:xfrm>
            <a:off x="606056" y="4064080"/>
            <a:ext cx="10292315" cy="967957"/>
          </a:xfrm>
          <a:prstGeom prst="rect">
            <a:avLst/>
          </a:prstGeom>
          <a:noFill/>
        </p:spPr>
        <p:txBody>
          <a:bodyPr wrap="square" rtlCol="0">
            <a:spAutoFit/>
          </a:bodyPr>
          <a:lstStyle/>
          <a:p>
            <a:pPr algn="just">
              <a:lnSpc>
                <a:spcPct val="150000"/>
              </a:lnSpc>
            </a:pPr>
            <a:r>
              <a:rPr lang="es-CR" sz="2000" dirty="0"/>
              <a:t>Es el riesgo que el investigador puede correr de que la muestra seleccionada no sea completamente representativa de la población.</a:t>
            </a:r>
            <a:endParaRPr lang="en-US" sz="2000" dirty="0"/>
          </a:p>
        </p:txBody>
      </p:sp>
      <p:sp>
        <p:nvSpPr>
          <p:cNvPr id="6" name="TextBox 5"/>
          <p:cNvSpPr txBox="1"/>
          <p:nvPr/>
        </p:nvSpPr>
        <p:spPr>
          <a:xfrm>
            <a:off x="606057" y="1688664"/>
            <a:ext cx="10579394" cy="967957"/>
          </a:xfrm>
          <a:prstGeom prst="rect">
            <a:avLst/>
          </a:prstGeom>
          <a:noFill/>
        </p:spPr>
        <p:txBody>
          <a:bodyPr wrap="square" rtlCol="0">
            <a:spAutoFit/>
          </a:bodyPr>
          <a:lstStyle/>
          <a:p>
            <a:pPr algn="just">
              <a:lnSpc>
                <a:spcPct val="150000"/>
              </a:lnSpc>
            </a:pPr>
            <a:r>
              <a:rPr lang="es-CR" sz="2000" dirty="0"/>
              <a:t>Es el nivel de incertidumbre de la muestra seleccionada, dado por la diferencia entre los resultados obtenidos en el estudio por muestreo y el verdadero que se obtendría estudiando toda la población.</a:t>
            </a:r>
            <a:endParaRPr lang="en-US" sz="2000" dirty="0"/>
          </a:p>
        </p:txBody>
      </p:sp>
    </p:spTree>
    <p:extLst>
      <p:ext uri="{BB962C8B-B14F-4D97-AF65-F5344CB8AC3E}">
        <p14:creationId xmlns:p14="http://schemas.microsoft.com/office/powerpoint/2010/main" val="394768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497" y="1540614"/>
            <a:ext cx="10104935" cy="707886"/>
          </a:xfrm>
          <a:prstGeom prst="rect">
            <a:avLst/>
          </a:prstGeom>
          <a:noFill/>
        </p:spPr>
        <p:txBody>
          <a:bodyPr wrap="square" rtlCol="0">
            <a:spAutoFit/>
          </a:bodyPr>
          <a:lstStyle/>
          <a:p>
            <a:r>
              <a:rPr lang="es-CR" sz="2000" dirty="0"/>
              <a:t>Presencia de error sistemático en una investigación que resulta en una estimación incorrecta de los hechos analizados.</a:t>
            </a:r>
            <a:endParaRPr lang="en-US" sz="2000" dirty="0"/>
          </a:p>
        </p:txBody>
      </p:sp>
      <p:sp>
        <p:nvSpPr>
          <p:cNvPr id="3" name="TextBox 2"/>
          <p:cNvSpPr txBox="1"/>
          <p:nvPr/>
        </p:nvSpPr>
        <p:spPr>
          <a:xfrm>
            <a:off x="878498" y="766278"/>
            <a:ext cx="3024336" cy="400110"/>
          </a:xfrm>
          <a:prstGeom prst="rect">
            <a:avLst/>
          </a:prstGeom>
          <a:noFill/>
        </p:spPr>
        <p:txBody>
          <a:bodyPr wrap="square" rtlCol="0">
            <a:spAutoFit/>
          </a:bodyPr>
          <a:lstStyle/>
          <a:p>
            <a:r>
              <a:rPr lang="es-CR" sz="2000" dirty="0">
                <a:latin typeface="Arial Black" panose="020B0A04020102020204" pitchFamily="34" charset="0"/>
              </a:rPr>
              <a:t>Sesgo</a:t>
            </a:r>
            <a:endParaRPr lang="en-US" sz="2000" dirty="0">
              <a:latin typeface="Arial Black" panose="020B0A04020102020204" pitchFamily="34" charset="0"/>
            </a:endParaRPr>
          </a:p>
        </p:txBody>
      </p:sp>
      <p:pic>
        <p:nvPicPr>
          <p:cNvPr id="4" name="Imagen 3">
            <a:extLst>
              <a:ext uri="{FF2B5EF4-FFF2-40B4-BE49-F238E27FC236}">
                <a16:creationId xmlns:a16="http://schemas.microsoft.com/office/drawing/2014/main" id="{08FF7FFC-44ED-4CBE-96F3-EDFAED8C0B2F}"/>
              </a:ext>
            </a:extLst>
          </p:cNvPr>
          <p:cNvPicPr>
            <a:picLocks noChangeAspect="1"/>
          </p:cNvPicPr>
          <p:nvPr/>
        </p:nvPicPr>
        <p:blipFill>
          <a:blip r:embed="rId2"/>
          <a:stretch>
            <a:fillRect/>
          </a:stretch>
        </p:blipFill>
        <p:spPr>
          <a:xfrm>
            <a:off x="7608167" y="2996951"/>
            <a:ext cx="3145297" cy="3193389"/>
          </a:xfrm>
          <a:prstGeom prst="rect">
            <a:avLst/>
          </a:prstGeom>
        </p:spPr>
      </p:pic>
      <p:pic>
        <p:nvPicPr>
          <p:cNvPr id="5" name="Imagen 4">
            <a:extLst>
              <a:ext uri="{FF2B5EF4-FFF2-40B4-BE49-F238E27FC236}">
                <a16:creationId xmlns:a16="http://schemas.microsoft.com/office/drawing/2014/main" id="{D98DA637-57B2-4E49-AB31-D01F2DF5CA94}"/>
              </a:ext>
            </a:extLst>
          </p:cNvPr>
          <p:cNvPicPr>
            <a:picLocks noChangeAspect="1"/>
          </p:cNvPicPr>
          <p:nvPr/>
        </p:nvPicPr>
        <p:blipFill>
          <a:blip r:embed="rId3"/>
          <a:stretch>
            <a:fillRect/>
          </a:stretch>
        </p:blipFill>
        <p:spPr>
          <a:xfrm>
            <a:off x="999460" y="2682331"/>
            <a:ext cx="6287137" cy="1493337"/>
          </a:xfrm>
          <a:prstGeom prst="rect">
            <a:avLst/>
          </a:prstGeom>
        </p:spPr>
      </p:pic>
      <p:pic>
        <p:nvPicPr>
          <p:cNvPr id="6" name="Imagen 5">
            <a:extLst>
              <a:ext uri="{FF2B5EF4-FFF2-40B4-BE49-F238E27FC236}">
                <a16:creationId xmlns:a16="http://schemas.microsoft.com/office/drawing/2014/main" id="{0516E3E8-30E0-4574-9C80-367EB78EFDAF}"/>
              </a:ext>
            </a:extLst>
          </p:cNvPr>
          <p:cNvPicPr>
            <a:picLocks noChangeAspect="1"/>
          </p:cNvPicPr>
          <p:nvPr/>
        </p:nvPicPr>
        <p:blipFill>
          <a:blip r:embed="rId4"/>
          <a:stretch>
            <a:fillRect/>
          </a:stretch>
        </p:blipFill>
        <p:spPr>
          <a:xfrm>
            <a:off x="1364793" y="4495924"/>
            <a:ext cx="5061928" cy="1279747"/>
          </a:xfrm>
          <a:prstGeom prst="rect">
            <a:avLst/>
          </a:prstGeom>
        </p:spPr>
      </p:pic>
    </p:spTree>
    <p:extLst>
      <p:ext uri="{BB962C8B-B14F-4D97-AF65-F5344CB8AC3E}">
        <p14:creationId xmlns:p14="http://schemas.microsoft.com/office/powerpoint/2010/main" val="3900802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3648" y="1757225"/>
            <a:ext cx="10237540" cy="1295868"/>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estadísticos,  estos ayudan a conocer de forma aproximada el comportamiento de una distribución estadística. </a:t>
            </a:r>
          </a:p>
        </p:txBody>
      </p:sp>
      <p:sp>
        <p:nvSpPr>
          <p:cNvPr id="3" name="Rectángulo 2"/>
          <p:cNvSpPr/>
          <p:nvPr/>
        </p:nvSpPr>
        <p:spPr>
          <a:xfrm>
            <a:off x="733648" y="1238003"/>
            <a:ext cx="6878789" cy="400110"/>
          </a:xfrm>
          <a:prstGeom prst="rect">
            <a:avLst/>
          </a:prstGeom>
          <a:effectLst>
            <a:outerShdw blurRad="50800" dist="38100" dir="18900000" algn="bl" rotWithShape="0">
              <a:prstClr val="black">
                <a:alpha val="40000"/>
              </a:prstClr>
            </a:outerShdw>
          </a:effectLst>
        </p:spPr>
        <p:txBody>
          <a:bodyPr wrap="square">
            <a:spAutoFit/>
          </a:bodyPr>
          <a:lstStyle/>
          <a:p>
            <a:r>
              <a:rPr lang="es-ES_tradnl" sz="2000" dirty="0">
                <a:latin typeface="Franklin Gothic Demi" panose="020B0703020102020204" pitchFamily="34" charset="0"/>
                <a:ea typeface="Times New Roman" panose="02020603050405020304" pitchFamily="18" charset="0"/>
                <a:cs typeface="Times New Roman" panose="02020603050405020304" pitchFamily="18" charset="0"/>
              </a:rPr>
              <a:t>Medidas de posición </a:t>
            </a:r>
            <a:endParaRPr lang="es-ES" sz="2000" dirty="0">
              <a:latin typeface="Franklin Gothic Demi" panose="020B0703020102020204" pitchFamily="34" charset="0"/>
            </a:endParaRPr>
          </a:p>
        </p:txBody>
      </p:sp>
      <p:sp>
        <p:nvSpPr>
          <p:cNvPr id="4" name="Rectángulo 3"/>
          <p:cNvSpPr/>
          <p:nvPr/>
        </p:nvSpPr>
        <p:spPr>
          <a:xfrm>
            <a:off x="630263" y="3301949"/>
            <a:ext cx="9281562" cy="3000821"/>
          </a:xfrm>
          <a:prstGeom prst="rect">
            <a:avLst/>
          </a:prstGeom>
        </p:spPr>
        <p:txBody>
          <a:bodyPr wrap="square">
            <a:spAutoFit/>
          </a:bodyPr>
          <a:lstStyle/>
          <a:p>
            <a:pPr>
              <a:lnSpc>
                <a:spcPct val="150000"/>
              </a:lnSpc>
            </a:pPr>
            <a:r>
              <a:rPr lang="es-ES" dirty="0"/>
              <a:t>Se distinguen dos clases principales de tendencia central: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a:t>
            </a:r>
            <a:r>
              <a:rPr lang="es-ES" dirty="0" err="1"/>
              <a:t>deciles</a:t>
            </a:r>
            <a:r>
              <a:rPr lang="es-ES" dirty="0"/>
              <a:t>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44551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9219" y="1445618"/>
            <a:ext cx="10458724"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763156" y="3836604"/>
            <a:ext cx="9379730" cy="1200329"/>
          </a:xfrm>
          <a:prstGeom prst="rect">
            <a:avLst/>
          </a:prstGeom>
        </p:spPr>
        <p:txBody>
          <a:bodyPr wrap="square">
            <a:spAutoFit/>
          </a:bodyPr>
          <a:lstStyle/>
          <a:p>
            <a:r>
              <a:rPr lang="es-ES" dirty="0"/>
              <a:t>Suponga, que un estudiante obtiene las siguientes notas en las pruebas cortas:</a:t>
            </a:r>
          </a:p>
          <a:p>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10" name="Rectángulo 9"/>
              <p:cNvSpPr/>
              <p:nvPr/>
            </p:nvSpPr>
            <p:spPr>
              <a:xfrm>
                <a:off x="1595652" y="5136526"/>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595652" y="5136526"/>
                <a:ext cx="7498678" cy="635559"/>
              </a:xfrm>
              <a:prstGeom prst="rect">
                <a:avLst/>
              </a:prstGeom>
              <a:blipFill rotWithShape="0">
                <a:blip r:embed="rId3"/>
                <a:stretch>
                  <a:fillRect/>
                </a:stretch>
              </a:blipFill>
            </p:spPr>
            <p:txBody>
              <a:bodyPr/>
              <a:lstStyle/>
              <a:p>
                <a:r>
                  <a:rPr lang="es-ES">
                    <a:noFill/>
                  </a:rPr>
                  <a:t> </a:t>
                </a:r>
              </a:p>
            </p:txBody>
          </p:sp>
        </mc:Fallback>
      </mc:AlternateContent>
      <p:pic>
        <p:nvPicPr>
          <p:cNvPr id="3" name="Picture 2"/>
          <p:cNvPicPr>
            <a:picLocks noChangeAspect="1"/>
          </p:cNvPicPr>
          <p:nvPr/>
        </p:nvPicPr>
        <p:blipFill>
          <a:blip r:embed="rId4"/>
          <a:stretch>
            <a:fillRect/>
          </a:stretch>
        </p:blipFill>
        <p:spPr>
          <a:xfrm>
            <a:off x="3784317" y="2784553"/>
            <a:ext cx="3903946" cy="866225"/>
          </a:xfrm>
          <a:prstGeom prst="rect">
            <a:avLst/>
          </a:prstGeom>
        </p:spPr>
      </p:pic>
      <p:pic>
        <p:nvPicPr>
          <p:cNvPr id="2" name="Imagen 1">
            <a:extLst>
              <a:ext uri="{FF2B5EF4-FFF2-40B4-BE49-F238E27FC236}">
                <a16:creationId xmlns:a16="http://schemas.microsoft.com/office/drawing/2014/main" id="{AF012A8A-0919-4C77-A560-8CCA2B3557FD}"/>
              </a:ext>
            </a:extLst>
          </p:cNvPr>
          <p:cNvPicPr>
            <a:picLocks noChangeAspect="1"/>
          </p:cNvPicPr>
          <p:nvPr/>
        </p:nvPicPr>
        <p:blipFill>
          <a:blip r:embed="rId5"/>
          <a:stretch>
            <a:fillRect/>
          </a:stretch>
        </p:blipFill>
        <p:spPr>
          <a:xfrm>
            <a:off x="9371445" y="4339669"/>
            <a:ext cx="2057400" cy="1933575"/>
          </a:xfrm>
          <a:prstGeom prst="rect">
            <a:avLst/>
          </a:prstGeom>
        </p:spPr>
      </p:pic>
    </p:spTree>
    <p:extLst>
      <p:ext uri="{BB962C8B-B14F-4D97-AF65-F5344CB8AC3E}">
        <p14:creationId xmlns:p14="http://schemas.microsoft.com/office/powerpoint/2010/main" val="13979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6865" y="2036844"/>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583142" y="4060706"/>
            <a:ext cx="2169994" cy="874675"/>
          </a:xfrm>
          <a:prstGeom prst="rect">
            <a:avLst/>
          </a:prstGeom>
        </p:spPr>
      </p:pic>
      <p:pic>
        <p:nvPicPr>
          <p:cNvPr id="26" name="Imagen 25"/>
          <p:cNvPicPr>
            <a:picLocks noChangeAspect="1"/>
          </p:cNvPicPr>
          <p:nvPr/>
        </p:nvPicPr>
        <p:blipFill>
          <a:blip r:embed="rId7"/>
          <a:stretch>
            <a:fillRect/>
          </a:stretch>
        </p:blipFill>
        <p:spPr>
          <a:xfrm>
            <a:off x="1569493" y="5346865"/>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579515" y="2953319"/>
            <a:ext cx="2212718" cy="772520"/>
          </a:xfrm>
          <a:prstGeom prst="rect">
            <a:avLst/>
          </a:prstGeom>
        </p:spPr>
      </p:pic>
      <p:pic>
        <p:nvPicPr>
          <p:cNvPr id="33" name="Imagen 32"/>
          <p:cNvPicPr>
            <a:picLocks noChangeAspect="1"/>
          </p:cNvPicPr>
          <p:nvPr/>
        </p:nvPicPr>
        <p:blipFill>
          <a:blip r:embed="rId12"/>
          <a:stretch>
            <a:fillRect/>
          </a:stretch>
        </p:blipFill>
        <p:spPr>
          <a:xfrm>
            <a:off x="1124661" y="2217761"/>
            <a:ext cx="361950" cy="457200"/>
          </a:xfrm>
          <a:prstGeom prst="rect">
            <a:avLst/>
          </a:prstGeom>
        </p:spPr>
      </p:pic>
      <p:pic>
        <p:nvPicPr>
          <p:cNvPr id="34" name="Imagen 33"/>
          <p:cNvPicPr>
            <a:picLocks noChangeAspect="1"/>
          </p:cNvPicPr>
          <p:nvPr/>
        </p:nvPicPr>
        <p:blipFill>
          <a:blip r:embed="rId13"/>
          <a:stretch>
            <a:fillRect/>
          </a:stretch>
        </p:blipFill>
        <p:spPr>
          <a:xfrm>
            <a:off x="1078955" y="3083612"/>
            <a:ext cx="371475" cy="390525"/>
          </a:xfrm>
          <a:prstGeom prst="rect">
            <a:avLst/>
          </a:prstGeom>
        </p:spPr>
      </p:pic>
      <p:pic>
        <p:nvPicPr>
          <p:cNvPr id="35" name="Imagen 34"/>
          <p:cNvPicPr>
            <a:picLocks noChangeAspect="1"/>
          </p:cNvPicPr>
          <p:nvPr/>
        </p:nvPicPr>
        <p:blipFill>
          <a:blip r:embed="rId14"/>
          <a:stretch>
            <a:fillRect/>
          </a:stretch>
        </p:blipFill>
        <p:spPr>
          <a:xfrm>
            <a:off x="1059265" y="4288737"/>
            <a:ext cx="438150" cy="409575"/>
          </a:xfrm>
          <a:prstGeom prst="rect">
            <a:avLst/>
          </a:prstGeom>
        </p:spPr>
      </p:pic>
      <p:pic>
        <p:nvPicPr>
          <p:cNvPr id="36" name="Imagen 35"/>
          <p:cNvPicPr>
            <a:picLocks noChangeAspect="1"/>
          </p:cNvPicPr>
          <p:nvPr/>
        </p:nvPicPr>
        <p:blipFill>
          <a:blip r:embed="rId15"/>
          <a:stretch>
            <a:fillRect/>
          </a:stretch>
        </p:blipFill>
        <p:spPr>
          <a:xfrm>
            <a:off x="1096086" y="5594800"/>
            <a:ext cx="419100" cy="390525"/>
          </a:xfrm>
          <a:prstGeom prst="rect">
            <a:avLst/>
          </a:prstGeom>
        </p:spPr>
      </p:pic>
      <p:pic>
        <p:nvPicPr>
          <p:cNvPr id="37" name="Imagen 36"/>
          <p:cNvPicPr>
            <a:picLocks noChangeAspect="1"/>
          </p:cNvPicPr>
          <p:nvPr/>
        </p:nvPicPr>
        <p:blipFill>
          <a:blip r:embed="rId16"/>
          <a:stretch>
            <a:fillRect/>
          </a:stretch>
        </p:blipFill>
        <p:spPr>
          <a:xfrm>
            <a:off x="5137742" y="2282517"/>
            <a:ext cx="333375" cy="409575"/>
          </a:xfrm>
          <a:prstGeom prst="rect">
            <a:avLst/>
          </a:prstGeom>
        </p:spPr>
      </p:pic>
      <p:pic>
        <p:nvPicPr>
          <p:cNvPr id="38" name="Imagen 37"/>
          <p:cNvPicPr>
            <a:picLocks noChangeAspect="1"/>
          </p:cNvPicPr>
          <p:nvPr/>
        </p:nvPicPr>
        <p:blipFill>
          <a:blip r:embed="rId17"/>
          <a:stretch>
            <a:fillRect/>
          </a:stretch>
        </p:blipFill>
        <p:spPr>
          <a:xfrm>
            <a:off x="5113930" y="3179146"/>
            <a:ext cx="381000" cy="390525"/>
          </a:xfrm>
          <a:prstGeom prst="rect">
            <a:avLst/>
          </a:prstGeom>
        </p:spPr>
      </p:pic>
      <p:pic>
        <p:nvPicPr>
          <p:cNvPr id="39" name="Imagen 38"/>
          <p:cNvPicPr>
            <a:picLocks noChangeAspect="1"/>
          </p:cNvPicPr>
          <p:nvPr/>
        </p:nvPicPr>
        <p:blipFill>
          <a:blip r:embed="rId18"/>
          <a:stretch>
            <a:fillRect/>
          </a:stretch>
        </p:blipFill>
        <p:spPr>
          <a:xfrm>
            <a:off x="5137102" y="4416330"/>
            <a:ext cx="361950" cy="400050"/>
          </a:xfrm>
          <a:prstGeom prst="rect">
            <a:avLst/>
          </a:prstGeom>
        </p:spPr>
      </p:pic>
      <p:pic>
        <p:nvPicPr>
          <p:cNvPr id="40" name="Imagen 39"/>
          <p:cNvPicPr>
            <a:picLocks noChangeAspect="1"/>
          </p:cNvPicPr>
          <p:nvPr/>
        </p:nvPicPr>
        <p:blipFill>
          <a:blip r:embed="rId19"/>
          <a:stretch>
            <a:fillRect/>
          </a:stretch>
        </p:blipFill>
        <p:spPr>
          <a:xfrm>
            <a:off x="5099642" y="5561462"/>
            <a:ext cx="409575" cy="457200"/>
          </a:xfrm>
          <a:prstGeom prst="rect">
            <a:avLst/>
          </a:prstGeom>
        </p:spPr>
      </p:pic>
      <p:pic>
        <p:nvPicPr>
          <p:cNvPr id="3" name="Imagen 2"/>
          <p:cNvPicPr>
            <a:picLocks noChangeAspect="1"/>
          </p:cNvPicPr>
          <p:nvPr/>
        </p:nvPicPr>
        <p:blipFill>
          <a:blip r:embed="rId20"/>
          <a:stretch>
            <a:fillRect/>
          </a:stretch>
        </p:blipFill>
        <p:spPr>
          <a:xfrm>
            <a:off x="9505243" y="2313163"/>
            <a:ext cx="1691933" cy="3410303"/>
          </a:xfrm>
          <a:prstGeom prst="rect">
            <a:avLst/>
          </a:prstGeom>
        </p:spPr>
      </p:pic>
    </p:spTree>
    <p:extLst>
      <p:ext uri="{BB962C8B-B14F-4D97-AF65-F5344CB8AC3E}">
        <p14:creationId xmlns:p14="http://schemas.microsoft.com/office/powerpoint/2010/main" val="4131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4A3023-27BC-4B94-84D3-5639AC441AA6}"/>
              </a:ext>
            </a:extLst>
          </p:cNvPr>
          <p:cNvPicPr>
            <a:picLocks noChangeAspect="1"/>
          </p:cNvPicPr>
          <p:nvPr/>
        </p:nvPicPr>
        <p:blipFill>
          <a:blip r:embed="rId2"/>
          <a:stretch>
            <a:fillRect/>
          </a:stretch>
        </p:blipFill>
        <p:spPr>
          <a:xfrm>
            <a:off x="831273" y="781736"/>
            <a:ext cx="6382327" cy="3582596"/>
          </a:xfrm>
          <a:prstGeom prst="rect">
            <a:avLst/>
          </a:prstGeom>
        </p:spPr>
      </p:pic>
      <p:pic>
        <p:nvPicPr>
          <p:cNvPr id="3" name="Imagen 2">
            <a:extLst>
              <a:ext uri="{FF2B5EF4-FFF2-40B4-BE49-F238E27FC236}">
                <a16:creationId xmlns:a16="http://schemas.microsoft.com/office/drawing/2014/main" id="{3E24B726-D4FC-45B6-B2D6-35145EB916B7}"/>
              </a:ext>
            </a:extLst>
          </p:cNvPr>
          <p:cNvPicPr>
            <a:picLocks noChangeAspect="1"/>
          </p:cNvPicPr>
          <p:nvPr/>
        </p:nvPicPr>
        <p:blipFill>
          <a:blip r:embed="rId3"/>
          <a:stretch>
            <a:fillRect/>
          </a:stretch>
        </p:blipFill>
        <p:spPr>
          <a:xfrm>
            <a:off x="8471044" y="669059"/>
            <a:ext cx="2657475" cy="2933700"/>
          </a:xfrm>
          <a:prstGeom prst="rect">
            <a:avLst/>
          </a:prstGeom>
        </p:spPr>
      </p:pic>
      <p:pic>
        <p:nvPicPr>
          <p:cNvPr id="4" name="Imagen 3">
            <a:extLst>
              <a:ext uri="{FF2B5EF4-FFF2-40B4-BE49-F238E27FC236}">
                <a16:creationId xmlns:a16="http://schemas.microsoft.com/office/drawing/2014/main" id="{5083C909-41C1-4574-AF81-FEB822D731D2}"/>
              </a:ext>
            </a:extLst>
          </p:cNvPr>
          <p:cNvPicPr>
            <a:picLocks noChangeAspect="1"/>
          </p:cNvPicPr>
          <p:nvPr/>
        </p:nvPicPr>
        <p:blipFill>
          <a:blip r:embed="rId4"/>
          <a:stretch>
            <a:fillRect/>
          </a:stretch>
        </p:blipFill>
        <p:spPr>
          <a:xfrm>
            <a:off x="2760086" y="4364332"/>
            <a:ext cx="6300788" cy="2277393"/>
          </a:xfrm>
          <a:prstGeom prst="rect">
            <a:avLst/>
          </a:prstGeom>
        </p:spPr>
      </p:pic>
    </p:spTree>
    <p:extLst>
      <p:ext uri="{BB962C8B-B14F-4D97-AF65-F5344CB8AC3E}">
        <p14:creationId xmlns:p14="http://schemas.microsoft.com/office/powerpoint/2010/main" val="15937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2425" y="913149"/>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752888" y="1763942"/>
            <a:ext cx="8845895" cy="2308324"/>
          </a:xfrm>
          <a:prstGeom prst="rect">
            <a:avLst/>
          </a:prstGeom>
        </p:spPr>
        <p:txBody>
          <a:bodyPr wrap="square">
            <a:spAutoFit/>
          </a:bodyPr>
          <a:lstStyle/>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
        <p:nvSpPr>
          <p:cNvPr id="3" name="Rectangle 2"/>
          <p:cNvSpPr/>
          <p:nvPr/>
        </p:nvSpPr>
        <p:spPr>
          <a:xfrm>
            <a:off x="1752888" y="4459869"/>
            <a:ext cx="8965912" cy="923330"/>
          </a:xfrm>
          <a:prstGeom prst="rect">
            <a:avLst/>
          </a:prstGeom>
        </p:spPr>
        <p:txBody>
          <a:bodyPr wrap="square">
            <a:spAutoFit/>
          </a:bodyPr>
          <a:lstStyle/>
          <a:p>
            <a:pPr marL="285750" indent="-285750" algn="just">
              <a:buFont typeface="Wingdings" panose="05000000000000000000" pitchFamily="2" charset="2"/>
              <a:buChar char="v"/>
            </a:pPr>
            <a:r>
              <a:rPr lang="es-ES" dirty="0"/>
              <a:t>Su principal inconveniente, es que la media está influenciada por los valores  extremos (pequeños o grandes). En general, cuando la distribución tenga datos extremos, no se utiliza la media como medida de tendencia central.</a:t>
            </a:r>
          </a:p>
        </p:txBody>
      </p:sp>
    </p:spTree>
    <p:extLst>
      <p:ext uri="{BB962C8B-B14F-4D97-AF65-F5344CB8AC3E}">
        <p14:creationId xmlns:p14="http://schemas.microsoft.com/office/powerpoint/2010/main" val="138005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88" y="1416844"/>
            <a:ext cx="10145486" cy="1200329"/>
          </a:xfrm>
          <a:prstGeom prst="rect">
            <a:avLst/>
          </a:prstGeom>
        </p:spPr>
        <p:txBody>
          <a:bodyPr wrap="square">
            <a:spAutoFit/>
          </a:bodyPr>
          <a:lstStyle/>
          <a:p>
            <a:pPr algn="just"/>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a:p>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p</a:t>
            </a:r>
            <a:r>
              <a:rPr lang="es-ES" b="1" i="1" baseline="-25000" dirty="0"/>
              <a:t>1</a:t>
            </a:r>
            <a:r>
              <a:rPr lang="es-ES" b="1" i="1" dirty="0"/>
              <a:t>, p</a:t>
            </a:r>
            <a:r>
              <a:rPr lang="es-ES" b="1" i="1" baseline="-25000" dirty="0"/>
              <a:t>2</a:t>
            </a:r>
            <a:r>
              <a:rPr lang="es-ES" b="1" i="1" dirty="0"/>
              <a:t>, ..., </a:t>
            </a:r>
            <a:r>
              <a:rPr lang="es-ES" b="1" i="1" dirty="0" err="1"/>
              <a:t>p</a:t>
            </a:r>
            <a:r>
              <a:rPr lang="es-ES" b="1" i="1" baseline="-25000" dirty="0" err="1"/>
              <a:t>n</a:t>
            </a:r>
            <a:r>
              <a:rPr lang="es-ES" dirty="0"/>
              <a:t>, la media ponderada se calculará como sigue:</a:t>
            </a:r>
          </a:p>
        </p:txBody>
      </p:sp>
      <p:sp>
        <p:nvSpPr>
          <p:cNvPr id="4" name="Rectángulo 3"/>
          <p:cNvSpPr/>
          <p:nvPr/>
        </p:nvSpPr>
        <p:spPr>
          <a:xfrm>
            <a:off x="3703714" y="793575"/>
            <a:ext cx="344517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Aritmética Ponderada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1816101" y="2960436"/>
                <a:ext cx="5728940"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𝑝</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𝑡𝑜𝑑𝑜𝑠</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𝑝𝑜𝑟</m:t>
                          </m:r>
                          <m:r>
                            <a:rPr lang="es-ES" b="0" i="1" smtClean="0">
                              <a:latin typeface="Cambria Math" panose="02040503050406030204" pitchFamily="18" charset="0"/>
                            </a:rPr>
                            <m:t> </m:t>
                          </m:r>
                          <m:r>
                            <a:rPr lang="es-ES" b="0" i="1" smtClean="0">
                              <a:latin typeface="Cambria Math" panose="02040503050406030204" pitchFamily="18" charset="0"/>
                            </a:rPr>
                            <m:t>𝑠𝑢𝑠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num>
                        <m:den>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𝑙𝑎𝑠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den>
                      </m:f>
                    </m:oMath>
                  </m:oMathPara>
                </a14:m>
                <a:endParaRPr lang="es-ES" b="0" i="1" dirty="0">
                  <a:latin typeface="Cambria Math" panose="020405030504060302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16101" y="2960436"/>
                <a:ext cx="5728940" cy="572593"/>
              </a:xfrm>
              <a:prstGeom prst="rect">
                <a:avLst/>
              </a:prstGeom>
              <a:blipFill rotWithShape="0">
                <a:blip r:embed="rId2"/>
                <a:stretch>
                  <a:fillRect/>
                </a:stretch>
              </a:blipFill>
            </p:spPr>
            <p:txBody>
              <a:bodyPr/>
              <a:lstStyle/>
              <a:p>
                <a:r>
                  <a:rPr lang="es-ES">
                    <a:noFill/>
                  </a:rPr>
                  <a:t> </a:t>
                </a:r>
              </a:p>
            </p:txBody>
          </p:sp>
        </mc:Fallback>
      </mc:AlternateContent>
      <p:sp>
        <p:nvSpPr>
          <p:cNvPr id="10" name="CuadroTexto 9"/>
          <p:cNvSpPr txBox="1"/>
          <p:nvPr/>
        </p:nvSpPr>
        <p:spPr>
          <a:xfrm>
            <a:off x="1046422" y="3737052"/>
            <a:ext cx="8927432" cy="646331"/>
          </a:xfrm>
          <a:prstGeom prst="rect">
            <a:avLst/>
          </a:prstGeom>
          <a:noFill/>
        </p:spPr>
        <p:txBody>
          <a:bodyPr wrap="square" rtlCol="0">
            <a:spAutoFit/>
          </a:bodyPr>
          <a:lstStyle/>
          <a:p>
            <a:r>
              <a:rPr lang="es-ES" b="1" dirty="0"/>
              <a:t>Ejemplo</a:t>
            </a:r>
            <a:r>
              <a:rPr lang="es-ES" dirty="0"/>
              <a:t>. 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extLst>
                  <p:ext uri="{D42A27DB-BD31-4B8C-83A1-F6EECF244321}">
                    <p14:modId xmlns:p14="http://schemas.microsoft.com/office/powerpoint/2010/main" val="1036890509"/>
                  </p:ext>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𝑝</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Tabla 10"/>
              <p:cNvGraphicFramePr>
                <a:graphicFrameLocks noGrp="1"/>
              </p:cNvGraphicFramePr>
              <p:nvPr>
                <p:extLst>
                  <p:ext uri="{D42A27DB-BD31-4B8C-83A1-F6EECF244321}">
                    <p14:modId xmlns:p14="http://schemas.microsoft.com/office/powerpoint/2010/main" val="1036890509"/>
                  </p:ext>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 xmlns:a16="http://schemas.microsoft.com/office/drawing/2014/main" val="20000"/>
                        </a:ext>
                      </a:extLst>
                    </a:gridCol>
                    <a:gridCol w="950495">
                      <a:extLst>
                        <a:ext uri="{9D8B030D-6E8A-4147-A177-3AD203B41FA5}">
                          <a16:colId xmlns="" xmlns:a16="http://schemas.microsoft.com/office/drawing/2014/main" val="20001"/>
                        </a:ext>
                      </a:extLst>
                    </a:gridCol>
                    <a:gridCol w="859207">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161143">
                      <a:extLst>
                        <a:ext uri="{9D8B030D-6E8A-4147-A177-3AD203B41FA5}">
                          <a16:colId xmlns="" xmlns:a16="http://schemas.microsoft.com/office/drawing/2014/main" val="20004"/>
                        </a:ext>
                      </a:extLst>
                    </a:gridCol>
                    <a:gridCol w="1161143">
                      <a:extLst>
                        <a:ext uri="{9D8B030D-6E8A-4147-A177-3AD203B41FA5}">
                          <a16:colId xmlns="" xmlns:a16="http://schemas.microsoft.com/office/drawing/2014/main" val="20005"/>
                        </a:ext>
                      </a:extLst>
                    </a:gridCol>
                  </a:tblGrid>
                  <a:tr h="335280">
                    <a:tc>
                      <a:txBody>
                        <a:bodyPr/>
                        <a:lstStyle/>
                        <a:p>
                          <a:r>
                            <a:rPr lang="es-ES" sz="1600" dirty="0" smtClean="0">
                              <a:solidFill>
                                <a:schemeClr val="tx1"/>
                              </a:solidFill>
                            </a:rPr>
                            <a:t>Materia</a:t>
                          </a:r>
                          <a:endParaRPr lang="es-E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B</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C</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D</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05455" r="-316727" b="-123636"/>
                          </a:stretch>
                        </a:blip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3</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85246" r="-316727" b="-11475"/>
                          </a:stretch>
                        </a:blipFill>
                      </a:tcPr>
                    </a:tc>
                    <a:tc>
                      <a:txBody>
                        <a:bodyPr/>
                        <a:lstStyle/>
                        <a:p>
                          <a:pPr algn="ctr"/>
                          <a:r>
                            <a:rPr lang="es-ES" sz="1600" dirty="0" smtClean="0">
                              <a:solidFill>
                                <a:schemeClr val="tx1"/>
                              </a:solidFill>
                            </a:rPr>
                            <a:t>8.0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9.0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6.5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2" name="CuadroTexto 11"/>
              <p:cNvSpPr txBox="1"/>
              <p:nvPr/>
            </p:nvSpPr>
            <p:spPr>
              <a:xfrm>
                <a:off x="1816101" y="590393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𝑥</m:t>
                              </m:r>
                            </m:e>
                          </m:acc>
                        </m:e>
                        <m:sub>
                          <m:r>
                            <a:rPr lang="es-ES" b="0" i="1" smtClean="0">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7.53</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16101" y="5903939"/>
                <a:ext cx="8771020" cy="544252"/>
              </a:xfrm>
              <a:prstGeom prst="rect">
                <a:avLst/>
              </a:prstGeom>
              <a:blipFill rotWithShape="0">
                <a:blip r:embed="rId4"/>
                <a:stretch>
                  <a:fillRect/>
                </a:stretch>
              </a:blipFill>
            </p:spPr>
            <p:txBody>
              <a:bodyPr/>
              <a:lstStyle/>
              <a:p>
                <a:r>
                  <a:rPr lang="en-US">
                    <a:noFill/>
                  </a:rPr>
                  <a:t> </a:t>
                </a:r>
              </a:p>
            </p:txBody>
          </p:sp>
        </mc:Fallback>
      </mc:AlternateContent>
      <p:pic>
        <p:nvPicPr>
          <p:cNvPr id="13" name="Imagen 12"/>
          <p:cNvPicPr>
            <a:picLocks noChangeAspect="1"/>
          </p:cNvPicPr>
          <p:nvPr/>
        </p:nvPicPr>
        <p:blipFill>
          <a:blip r:embed="rId5"/>
          <a:stretch>
            <a:fillRect/>
          </a:stretch>
        </p:blipFill>
        <p:spPr>
          <a:xfrm>
            <a:off x="9825112" y="144379"/>
            <a:ext cx="1099928" cy="1203158"/>
          </a:xfrm>
          <a:prstGeom prst="rect">
            <a:avLst/>
          </a:prstGeom>
        </p:spPr>
      </p:pic>
      <p:pic>
        <p:nvPicPr>
          <p:cNvPr id="3" name="Imagen 2"/>
          <p:cNvPicPr>
            <a:picLocks noChangeAspect="1"/>
          </p:cNvPicPr>
          <p:nvPr/>
        </p:nvPicPr>
        <p:blipFill>
          <a:blip r:embed="rId6"/>
          <a:stretch>
            <a:fillRect/>
          </a:stretch>
        </p:blipFill>
        <p:spPr>
          <a:xfrm>
            <a:off x="10258290" y="2617173"/>
            <a:ext cx="1333500" cy="1238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4818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95600" y="764704"/>
            <a:ext cx="3240360" cy="369332"/>
          </a:xfrm>
          <a:prstGeom prst="rect">
            <a:avLst/>
          </a:prstGeom>
          <a:noFill/>
        </p:spPr>
        <p:txBody>
          <a:bodyPr wrap="square" rtlCol="0">
            <a:spAutoFit/>
          </a:bodyPr>
          <a:lstStyle/>
          <a:p>
            <a:r>
              <a:rPr lang="es-CR" b="1" dirty="0"/>
              <a:t>Introducción</a:t>
            </a:r>
          </a:p>
        </p:txBody>
      </p:sp>
      <p:sp>
        <p:nvSpPr>
          <p:cNvPr id="4" name="2 Marcador de contenido"/>
          <p:cNvSpPr txBox="1">
            <a:spLocks/>
          </p:cNvSpPr>
          <p:nvPr/>
        </p:nvSpPr>
        <p:spPr>
          <a:xfrm>
            <a:off x="2207568" y="1772816"/>
            <a:ext cx="4968552" cy="360040"/>
          </a:xfrm>
          <a:prstGeom prst="rect">
            <a:avLst/>
          </a:prstGeom>
        </p:spPr>
        <p:txBody>
          <a:bodyPr>
            <a:norm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r>
              <a:rPr lang="es-CR" sz="1800" dirty="0"/>
              <a:t>Es una disciplina científica que se dedica a:</a:t>
            </a:r>
          </a:p>
        </p:txBody>
      </p:sp>
      <p:pic>
        <p:nvPicPr>
          <p:cNvPr id="2" name="Picture 1"/>
          <p:cNvPicPr>
            <a:picLocks noChangeAspect="1"/>
          </p:cNvPicPr>
          <p:nvPr/>
        </p:nvPicPr>
        <p:blipFill>
          <a:blip r:embed="rId2"/>
          <a:stretch>
            <a:fillRect/>
          </a:stretch>
        </p:blipFill>
        <p:spPr>
          <a:xfrm>
            <a:off x="7320136" y="404664"/>
            <a:ext cx="2761384" cy="1872208"/>
          </a:xfrm>
          <a:prstGeom prst="rect">
            <a:avLst/>
          </a:prstGeom>
        </p:spPr>
      </p:pic>
      <p:sp>
        <p:nvSpPr>
          <p:cNvPr id="5" name="Rectangle 4"/>
          <p:cNvSpPr/>
          <p:nvPr/>
        </p:nvSpPr>
        <p:spPr>
          <a:xfrm>
            <a:off x="2207568" y="4005064"/>
            <a:ext cx="7632848" cy="923330"/>
          </a:xfrm>
          <a:prstGeom prst="rect">
            <a:avLst/>
          </a:prstGeom>
        </p:spPr>
        <p:txBody>
          <a:bodyPr wrap="square">
            <a:spAutoFit/>
          </a:bodyPr>
          <a:lstStyle/>
          <a:p>
            <a:pPr marL="285750" indent="-285750">
              <a:buFont typeface="Arial" panose="020B0604020202020204" pitchFamily="34" charset="0"/>
              <a:buChar char="•"/>
            </a:pPr>
            <a:r>
              <a:rPr lang="es-CR" dirty="0"/>
              <a:t>Como ciencia, la estadística se concibe como:</a:t>
            </a:r>
          </a:p>
          <a:p>
            <a:pPr marL="742950" lvl="1" indent="-285750">
              <a:buFont typeface="Arial" panose="020B0604020202020204" pitchFamily="34" charset="0"/>
              <a:buChar char="•"/>
            </a:pPr>
            <a:r>
              <a:rPr lang="es-CR" dirty="0"/>
              <a:t>Una rama de las matemáticas aplicadas.</a:t>
            </a:r>
          </a:p>
          <a:p>
            <a:pPr marL="742950" lvl="1" indent="-285750">
              <a:buFont typeface="Arial" panose="020B0604020202020204" pitchFamily="34" charset="0"/>
              <a:buChar char="•"/>
            </a:pPr>
            <a:r>
              <a:rPr lang="es-CR" dirty="0"/>
              <a:t>Pero también incluye elementos teóricos y técnicas propias.</a:t>
            </a:r>
          </a:p>
        </p:txBody>
      </p:sp>
      <p:sp>
        <p:nvSpPr>
          <p:cNvPr id="6" name="Rectangle 5"/>
          <p:cNvSpPr/>
          <p:nvPr/>
        </p:nvSpPr>
        <p:spPr>
          <a:xfrm>
            <a:off x="2207568" y="1268760"/>
            <a:ext cx="4696670" cy="369332"/>
          </a:xfrm>
          <a:prstGeom prst="rect">
            <a:avLst/>
          </a:prstGeom>
        </p:spPr>
        <p:txBody>
          <a:bodyPr wrap="none">
            <a:spAutoFit/>
          </a:bodyPr>
          <a:lstStyle/>
          <a:p>
            <a:pPr marL="285750" indent="-285750">
              <a:buFont typeface="Arial" panose="020B0604020202020204" pitchFamily="34" charset="0"/>
              <a:buChar char="•"/>
            </a:pPr>
            <a:r>
              <a:rPr lang="es-CR" dirty="0"/>
              <a:t>La estadística es un campo del conocimiento.</a:t>
            </a:r>
          </a:p>
        </p:txBody>
      </p:sp>
      <p:sp>
        <p:nvSpPr>
          <p:cNvPr id="7" name="Rectangle 6"/>
          <p:cNvSpPr/>
          <p:nvPr/>
        </p:nvSpPr>
        <p:spPr>
          <a:xfrm>
            <a:off x="2063552" y="2780928"/>
            <a:ext cx="7704856" cy="923330"/>
          </a:xfrm>
          <a:prstGeom prst="rect">
            <a:avLst/>
          </a:prstGeom>
        </p:spPr>
        <p:txBody>
          <a:bodyPr wrap="square">
            <a:spAutoFit/>
          </a:bodyPr>
          <a:lstStyle/>
          <a:p>
            <a:pPr marL="742950" lvl="1" indent="-285750">
              <a:buFont typeface="Arial" panose="020B0604020202020204" pitchFamily="34" charset="0"/>
              <a:buChar char="•"/>
            </a:pPr>
            <a:r>
              <a:rPr lang="es-CR" dirty="0"/>
              <a:t>Técnicas  apropiadas para recolectar, clasificar, presentar, analizar e interpretar información cuantitativa.</a:t>
            </a:r>
          </a:p>
          <a:p>
            <a:pPr marL="742950" lvl="1" indent="-285750">
              <a:buFont typeface="Arial" panose="020B0604020202020204" pitchFamily="34" charset="0"/>
              <a:buChar char="•"/>
            </a:pPr>
            <a:r>
              <a:rPr lang="es-CR" dirty="0"/>
              <a:t>Obtenidas por observación o experimentación.</a:t>
            </a:r>
          </a:p>
        </p:txBody>
      </p:sp>
      <p:sp>
        <p:nvSpPr>
          <p:cNvPr id="8" name="Rectangle 7"/>
          <p:cNvSpPr/>
          <p:nvPr/>
        </p:nvSpPr>
        <p:spPr>
          <a:xfrm>
            <a:off x="2063552" y="2276872"/>
            <a:ext cx="5544616" cy="369332"/>
          </a:xfrm>
          <a:prstGeom prst="rect">
            <a:avLst/>
          </a:prstGeom>
        </p:spPr>
        <p:txBody>
          <a:bodyPr wrap="square">
            <a:spAutoFit/>
          </a:bodyPr>
          <a:lstStyle/>
          <a:p>
            <a:pPr marL="742950" lvl="1" indent="-285750">
              <a:buFont typeface="Arial" panose="020B0604020202020204" pitchFamily="34" charset="0"/>
              <a:buChar char="•"/>
            </a:pPr>
            <a:r>
              <a:rPr lang="es-CR" dirty="0"/>
              <a:t>Desarrollo de la teoría y aplicación de técnicas.</a:t>
            </a:r>
          </a:p>
        </p:txBody>
      </p:sp>
      <p:sp>
        <p:nvSpPr>
          <p:cNvPr id="9" name="Rectangle 8"/>
          <p:cNvSpPr/>
          <p:nvPr/>
        </p:nvSpPr>
        <p:spPr>
          <a:xfrm>
            <a:off x="2639616" y="4941169"/>
            <a:ext cx="6768752" cy="646331"/>
          </a:xfrm>
          <a:prstGeom prst="rect">
            <a:avLst/>
          </a:prstGeom>
        </p:spPr>
        <p:txBody>
          <a:bodyPr wrap="square">
            <a:spAutoFit/>
          </a:bodyPr>
          <a:lstStyle/>
          <a:p>
            <a:pPr marL="285750" indent="-285750">
              <a:buFont typeface="Arial" panose="020B0604020202020204" pitchFamily="34" charset="0"/>
              <a:buChar char="•"/>
            </a:pPr>
            <a:r>
              <a:rPr lang="es-CR" dirty="0"/>
              <a:t>Es una herramienta esencial de la investigación en casi todos los campos de la actividad humana.</a:t>
            </a:r>
          </a:p>
        </p:txBody>
      </p:sp>
    </p:spTree>
    <p:extLst>
      <p:ext uri="{BB962C8B-B14F-4D97-AF65-F5344CB8AC3E}">
        <p14:creationId xmlns:p14="http://schemas.microsoft.com/office/powerpoint/2010/main" val="62188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54912" y="3415336"/>
            <a:ext cx="10239153" cy="1157368"/>
          </a:xfrm>
          <a:prstGeom prst="rect">
            <a:avLst/>
          </a:prstGeom>
        </p:spPr>
        <p:txBody>
          <a:bodyPr wrap="square">
            <a:spAutoFit/>
          </a:bodyPr>
          <a:lstStyle/>
          <a:p>
            <a:r>
              <a:rPr lang="es-ES" b="1" dirty="0"/>
              <a:t>Ejemplo 1:</a:t>
            </a:r>
            <a:endParaRPr lang="es-ES" dirty="0"/>
          </a:p>
          <a:p>
            <a:pPr>
              <a:lnSpc>
                <a:spcPct val="150000"/>
              </a:lnSpc>
            </a:pPr>
            <a:r>
              <a:rPr lang="es-ES" dirty="0"/>
              <a:t>Suponga, que los siguientes datos corresponden al número de muestras de comida contaminadas en los restaurantes de una ciudad durante un periodo de 13 días.</a:t>
            </a:r>
          </a:p>
        </p:txBody>
      </p:sp>
      <p:sp>
        <p:nvSpPr>
          <p:cNvPr id="4" name="Rectángulo 3"/>
          <p:cNvSpPr/>
          <p:nvPr/>
        </p:nvSpPr>
        <p:spPr>
          <a:xfrm>
            <a:off x="754912" y="1997194"/>
            <a:ext cx="10611293" cy="880369"/>
          </a:xfrm>
          <a:prstGeom prst="rect">
            <a:avLst/>
          </a:prstGeom>
        </p:spPr>
        <p:txBody>
          <a:bodyPr wrap="square">
            <a:spAutoFit/>
          </a:bodyPr>
          <a:lstStyle/>
          <a:p>
            <a:pPr>
              <a:lnSpc>
                <a:spcPct val="150000"/>
              </a:lnSpc>
            </a:pPr>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4769473" y="1033612"/>
                <a:ext cx="16818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Moda(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𝐌𝐨</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769473" y="1033612"/>
                <a:ext cx="1681871" cy="369332"/>
              </a:xfrm>
              <a:prstGeom prst="rect">
                <a:avLst/>
              </a:prstGeom>
              <a:blipFill rotWithShape="0">
                <a:blip r:embed="rId3"/>
                <a:stretch>
                  <a:fillRect l="-2135" t="-3030" b="-21212"/>
                </a:stretch>
              </a:blipFill>
              <a:ln>
                <a:noFill/>
              </a:ln>
              <a:effectLst/>
            </p:spPr>
            <p:txBody>
              <a:bodyPr/>
              <a:lstStyle/>
              <a:p>
                <a:r>
                  <a:rPr lang="es-ES">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2617729764"/>
              </p:ext>
            </p:extLst>
          </p:nvPr>
        </p:nvGraphicFramePr>
        <p:xfrm>
          <a:off x="874407" y="5034726"/>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10</a:t>
                      </a:r>
                    </a:p>
                  </a:txBody>
                  <a:tcPr/>
                </a:tc>
                <a:tc>
                  <a:txBody>
                    <a:bodyPr/>
                    <a:lstStyle/>
                    <a:p>
                      <a:r>
                        <a:rPr lang="es-ES" dirty="0"/>
                        <a:t>18</a:t>
                      </a:r>
                    </a:p>
                  </a:txBody>
                  <a:tcPr/>
                </a:tc>
                <a:tc>
                  <a:txBody>
                    <a:bodyPr/>
                    <a:lstStyle/>
                    <a:p>
                      <a:r>
                        <a:rPr lang="es-ES" dirty="0"/>
                        <a:t>10</a:t>
                      </a:r>
                    </a:p>
                  </a:txBody>
                  <a:tcPr/>
                </a:tc>
                <a:tc>
                  <a:txBody>
                    <a:bodyPr/>
                    <a:lstStyle/>
                    <a:p>
                      <a:r>
                        <a:rPr lang="es-ES" dirty="0"/>
                        <a:t>15</a:t>
                      </a:r>
                    </a:p>
                  </a:txBody>
                  <a:tcPr/>
                </a:tc>
                <a:tc>
                  <a:txBody>
                    <a:bodyPr/>
                    <a:lstStyle/>
                    <a:p>
                      <a:r>
                        <a:rPr lang="es-ES" dirty="0"/>
                        <a:t>10</a:t>
                      </a:r>
                    </a:p>
                  </a:txBody>
                  <a:tcPr/>
                </a:tc>
                <a:tc>
                  <a:txBody>
                    <a:bodyPr/>
                    <a:lstStyle/>
                    <a:p>
                      <a:r>
                        <a:rPr lang="es-ES" dirty="0"/>
                        <a:t>7</a:t>
                      </a:r>
                    </a:p>
                  </a:txBody>
                  <a:tcPr/>
                </a:tc>
                <a:tc>
                  <a:txBody>
                    <a:bodyPr/>
                    <a:lstStyle/>
                    <a:p>
                      <a:r>
                        <a:rPr lang="es-ES" dirty="0"/>
                        <a:t>10</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p:pic>
        <p:nvPicPr>
          <p:cNvPr id="9" name="Imagen 8"/>
          <p:cNvPicPr>
            <a:picLocks noChangeAspect="1"/>
          </p:cNvPicPr>
          <p:nvPr/>
        </p:nvPicPr>
        <p:blipFill>
          <a:blip r:embed="rId4"/>
          <a:stretch>
            <a:fillRect/>
          </a:stretch>
        </p:blipFill>
        <p:spPr>
          <a:xfrm>
            <a:off x="8711896" y="566903"/>
            <a:ext cx="1599167" cy="122802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874407" y="5907321"/>
                <a:ext cx="8489245" cy="369332"/>
              </a:xfrm>
              <a:prstGeom prst="rect">
                <a:avLst/>
              </a:prstGeom>
            </p:spPr>
            <p:txBody>
              <a:bodyPr wrap="square">
                <a:spAutoFit/>
              </a:bodyPr>
              <a:lstStyle/>
              <a:p>
                <a:r>
                  <a:rPr lang="es-ES" dirty="0"/>
                  <a:t>Las muestras que más se repite es 10, por lo tanto, la </a:t>
                </a:r>
                <a:r>
                  <a:rPr lang="es-ES" b="1" dirty="0"/>
                  <a:t>Moda es 10 (</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10)</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874407" y="5907321"/>
                <a:ext cx="8489245" cy="369332"/>
              </a:xfrm>
              <a:prstGeom prst="rect">
                <a:avLst/>
              </a:prstGeom>
              <a:blipFill>
                <a:blip r:embed="rId5"/>
                <a:stretch>
                  <a:fillRect l="-574" t="-8197" b="-24590"/>
                </a:stretch>
              </a:blipFill>
            </p:spPr>
            <p:txBody>
              <a:bodyPr/>
              <a:lstStyle/>
              <a:p>
                <a:r>
                  <a:rPr lang="en-US">
                    <a:noFill/>
                  </a:rPr>
                  <a:t> </a:t>
                </a:r>
              </a:p>
            </p:txBody>
          </p:sp>
        </mc:Fallback>
      </mc:AlternateContent>
      <p:pic>
        <p:nvPicPr>
          <p:cNvPr id="7" name="Imagen 6">
            <a:extLst>
              <a:ext uri="{FF2B5EF4-FFF2-40B4-BE49-F238E27FC236}">
                <a16:creationId xmlns:a16="http://schemas.microsoft.com/office/drawing/2014/main" id="{108BF06E-05F1-48BB-A2BC-357D69868330}"/>
              </a:ext>
            </a:extLst>
          </p:cNvPr>
          <p:cNvPicPr>
            <a:picLocks noChangeAspect="1"/>
          </p:cNvPicPr>
          <p:nvPr/>
        </p:nvPicPr>
        <p:blipFill>
          <a:blip r:embed="rId6"/>
          <a:stretch>
            <a:fillRect/>
          </a:stretch>
        </p:blipFill>
        <p:spPr>
          <a:xfrm>
            <a:off x="9511479" y="4686446"/>
            <a:ext cx="1759038" cy="1438241"/>
          </a:xfrm>
          <a:prstGeom prst="rect">
            <a:avLst/>
          </a:prstGeom>
        </p:spPr>
      </p:pic>
    </p:spTree>
    <p:extLst>
      <p:ext uri="{BB962C8B-B14F-4D97-AF65-F5344CB8AC3E}">
        <p14:creationId xmlns:p14="http://schemas.microsoft.com/office/powerpoint/2010/main" val="27336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0B85C03-47AF-48ED-8CC6-A9F05A57B8CC}"/>
              </a:ext>
            </a:extLst>
          </p:cNvPr>
          <p:cNvPicPr>
            <a:picLocks noChangeAspect="1"/>
          </p:cNvPicPr>
          <p:nvPr/>
        </p:nvPicPr>
        <p:blipFill>
          <a:blip r:embed="rId2"/>
          <a:stretch>
            <a:fillRect/>
          </a:stretch>
        </p:blipFill>
        <p:spPr>
          <a:xfrm>
            <a:off x="954665" y="705139"/>
            <a:ext cx="6640145" cy="2370570"/>
          </a:xfrm>
          <a:prstGeom prst="rect">
            <a:avLst/>
          </a:prstGeom>
        </p:spPr>
      </p:pic>
      <p:pic>
        <p:nvPicPr>
          <p:cNvPr id="3" name="Imagen 2">
            <a:extLst>
              <a:ext uri="{FF2B5EF4-FFF2-40B4-BE49-F238E27FC236}">
                <a16:creationId xmlns:a16="http://schemas.microsoft.com/office/drawing/2014/main" id="{506883EC-855A-475A-B14F-32AD79024AEF}"/>
              </a:ext>
            </a:extLst>
          </p:cNvPr>
          <p:cNvPicPr>
            <a:picLocks noChangeAspect="1"/>
          </p:cNvPicPr>
          <p:nvPr/>
        </p:nvPicPr>
        <p:blipFill>
          <a:blip r:embed="rId3"/>
          <a:stretch>
            <a:fillRect/>
          </a:stretch>
        </p:blipFill>
        <p:spPr>
          <a:xfrm>
            <a:off x="1208665" y="3172691"/>
            <a:ext cx="2855335" cy="2941118"/>
          </a:xfrm>
          <a:prstGeom prst="rect">
            <a:avLst/>
          </a:prstGeom>
        </p:spPr>
      </p:pic>
      <p:pic>
        <p:nvPicPr>
          <p:cNvPr id="4" name="Imagen 3">
            <a:extLst>
              <a:ext uri="{FF2B5EF4-FFF2-40B4-BE49-F238E27FC236}">
                <a16:creationId xmlns:a16="http://schemas.microsoft.com/office/drawing/2014/main" id="{FB36A40A-4286-4D08-87ED-EFFA0E3C9D4A}"/>
              </a:ext>
            </a:extLst>
          </p:cNvPr>
          <p:cNvPicPr>
            <a:picLocks noChangeAspect="1"/>
          </p:cNvPicPr>
          <p:nvPr/>
        </p:nvPicPr>
        <p:blipFill>
          <a:blip r:embed="rId4"/>
          <a:stretch>
            <a:fillRect/>
          </a:stretch>
        </p:blipFill>
        <p:spPr>
          <a:xfrm>
            <a:off x="4531590" y="3628592"/>
            <a:ext cx="2417235" cy="906463"/>
          </a:xfrm>
          <a:prstGeom prst="rect">
            <a:avLst/>
          </a:prstGeom>
        </p:spPr>
      </p:pic>
      <p:pic>
        <p:nvPicPr>
          <p:cNvPr id="5" name="Imagen 4">
            <a:extLst>
              <a:ext uri="{FF2B5EF4-FFF2-40B4-BE49-F238E27FC236}">
                <a16:creationId xmlns:a16="http://schemas.microsoft.com/office/drawing/2014/main" id="{5D38BAFB-0666-439C-ACB8-EF59BFF75458}"/>
              </a:ext>
            </a:extLst>
          </p:cNvPr>
          <p:cNvPicPr>
            <a:picLocks noChangeAspect="1"/>
          </p:cNvPicPr>
          <p:nvPr/>
        </p:nvPicPr>
        <p:blipFill>
          <a:blip r:embed="rId5"/>
          <a:stretch>
            <a:fillRect/>
          </a:stretch>
        </p:blipFill>
        <p:spPr>
          <a:xfrm>
            <a:off x="7078662" y="3429000"/>
            <a:ext cx="4333875" cy="2324100"/>
          </a:xfrm>
          <a:prstGeom prst="rect">
            <a:avLst/>
          </a:prstGeom>
        </p:spPr>
      </p:pic>
    </p:spTree>
    <p:extLst>
      <p:ext uri="{BB962C8B-B14F-4D97-AF65-F5344CB8AC3E}">
        <p14:creationId xmlns:p14="http://schemas.microsoft.com/office/powerpoint/2010/main" val="26757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30488" y="923602"/>
            <a:ext cx="7641550" cy="923330"/>
          </a:xfrm>
          <a:prstGeom prst="rect">
            <a:avLst/>
          </a:prstGeom>
          <a:noFill/>
        </p:spPr>
        <p:txBody>
          <a:bodyPr wrap="square" rtlCol="0">
            <a:spAutoFit/>
          </a:bodyPr>
          <a:lstStyle/>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9207818" y="397889"/>
            <a:ext cx="2002716" cy="1051426"/>
          </a:xfrm>
          <a:prstGeom prst="rect">
            <a:avLst/>
          </a:prstGeom>
        </p:spPr>
      </p:pic>
      <p:pic>
        <p:nvPicPr>
          <p:cNvPr id="5" name="Imagen 4">
            <a:extLst>
              <a:ext uri="{FF2B5EF4-FFF2-40B4-BE49-F238E27FC236}">
                <a16:creationId xmlns:a16="http://schemas.microsoft.com/office/drawing/2014/main" id="{C979661C-C676-489E-94DD-0759F57808E9}"/>
              </a:ext>
            </a:extLst>
          </p:cNvPr>
          <p:cNvPicPr>
            <a:picLocks noChangeAspect="1"/>
          </p:cNvPicPr>
          <p:nvPr/>
        </p:nvPicPr>
        <p:blipFill>
          <a:blip r:embed="rId3"/>
          <a:stretch>
            <a:fillRect/>
          </a:stretch>
        </p:blipFill>
        <p:spPr>
          <a:xfrm>
            <a:off x="3734047" y="1932779"/>
            <a:ext cx="4310825" cy="2495429"/>
          </a:xfrm>
          <a:prstGeom prst="rect">
            <a:avLst/>
          </a:prstGeom>
        </p:spPr>
      </p:pic>
    </p:spTree>
    <p:extLst>
      <p:ext uri="{BB962C8B-B14F-4D97-AF65-F5344CB8AC3E}">
        <p14:creationId xmlns:p14="http://schemas.microsoft.com/office/powerpoint/2010/main" val="141635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5527248" y="5490262"/>
            <a:ext cx="505326" cy="42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022685" y="1550158"/>
            <a:ext cx="8963144" cy="1477328"/>
          </a:xfrm>
          <a:prstGeom prst="rect">
            <a:avLst/>
          </a:prstGeom>
        </p:spPr>
        <p:txBody>
          <a:bodyPr wrap="square">
            <a:spAutoFit/>
          </a:bodyPr>
          <a:lstStyle/>
          <a:p>
            <a:pPr algn="just"/>
            <a:r>
              <a:rPr lang="es-ES" dirty="0"/>
              <a:t>Es el </a:t>
            </a:r>
            <a:r>
              <a:rPr lang="es-ES" b="1" dirty="0"/>
              <a:t>valor central</a:t>
            </a:r>
            <a:r>
              <a:rPr lang="es-ES" dirty="0"/>
              <a:t> de un conjunto de valores </a:t>
            </a:r>
            <a:r>
              <a:rPr lang="es-ES" b="1" dirty="0"/>
              <a:t>ordenados</a:t>
            </a:r>
            <a:r>
              <a:rPr lang="es-ES" dirty="0"/>
              <a:t> en forma creciente o decreciente. Dicho en otras palabras, la Mediana corresponde al valor que deja igual número de valores antes y después de él en un conjunto de datos agrupados. Esto implica que aquel punto que divide la muestra de valores ordenada en dos grupos: el 50% de los valores por debajo y el otro 50% por encima.</a:t>
            </a:r>
          </a:p>
        </p:txBody>
      </p:sp>
      <p:sp>
        <p:nvSpPr>
          <p:cNvPr id="4" name="Rectángulo 3"/>
          <p:cNvSpPr/>
          <p:nvPr/>
        </p:nvSpPr>
        <p:spPr>
          <a:xfrm>
            <a:off x="1070619" y="3093960"/>
            <a:ext cx="6470360" cy="1477328"/>
          </a:xfrm>
          <a:prstGeom prst="rect">
            <a:avLst/>
          </a:prstGeom>
        </p:spPr>
        <p:txBody>
          <a:bodyPr wrap="square">
            <a:spAutoFit/>
          </a:bodyPr>
          <a:lstStyle/>
          <a:p>
            <a:pPr algn="just"/>
            <a:r>
              <a:rPr lang="es-ES" dirty="0"/>
              <a:t>Según el número de valores que se tengan se pueden presentar dos casos:</a:t>
            </a:r>
          </a:p>
          <a:p>
            <a:pPr algn="just"/>
            <a:endParaRPr lang="es-ES" dirty="0"/>
          </a:p>
          <a:p>
            <a:pPr algn="just"/>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mc:AlternateContent xmlns:mc="http://schemas.openxmlformats.org/markup-compatibility/2006" xmlns:a14="http://schemas.microsoft.com/office/drawing/2010/main">
        <mc:Choice Requires="a14">
          <p:sp>
            <p:nvSpPr>
              <p:cNvPr id="9" name="Rectángulo 8"/>
              <p:cNvSpPr/>
              <p:nvPr/>
            </p:nvSpPr>
            <p:spPr>
              <a:xfrm>
                <a:off x="1070619" y="1033612"/>
                <a:ext cx="5701325"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Mediana(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𝐌𝐞</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070619" y="1033612"/>
                <a:ext cx="5701325" cy="369332"/>
              </a:xfrm>
              <a:prstGeom prst="rect">
                <a:avLst/>
              </a:prstGeom>
              <a:blipFill rotWithShape="0">
                <a:blip r:embed="rId2"/>
                <a:stretch>
                  <a:fillRect l="-638" t="-3030" b="-21212"/>
                </a:stretch>
              </a:blipFill>
              <a:ln>
                <a:noFill/>
              </a:ln>
              <a:effectLst/>
            </p:spPr>
            <p:txBody>
              <a:bodyPr/>
              <a:lstStyle/>
              <a:p>
                <a:r>
                  <a:rPr lang="es-CR">
                    <a:noFill/>
                  </a:rPr>
                  <a:t> </a:t>
                </a:r>
              </a:p>
            </p:txBody>
          </p:sp>
        </mc:Fallback>
      </mc:AlternateContent>
      <p:graphicFrame>
        <p:nvGraphicFramePr>
          <p:cNvPr id="10" name="Tabla 9"/>
          <p:cNvGraphicFramePr>
            <a:graphicFrameLocks noGrp="1"/>
          </p:cNvGraphicFramePr>
          <p:nvPr/>
        </p:nvGraphicFramePr>
        <p:xfrm>
          <a:off x="1941242" y="5542844"/>
          <a:ext cx="8127999" cy="372534"/>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2534">
                <a:tc>
                  <a:txBody>
                    <a:bodyPr/>
                    <a:lstStyle/>
                    <a:p>
                      <a:r>
                        <a:rPr lang="es-ES" dirty="0"/>
                        <a:t>5.5</a:t>
                      </a:r>
                    </a:p>
                  </a:txBody>
                  <a:tcPr/>
                </a:tc>
                <a:tc>
                  <a:txBody>
                    <a:bodyPr/>
                    <a:lstStyle/>
                    <a:p>
                      <a:r>
                        <a:rPr lang="es-ES" dirty="0"/>
                        <a:t>7.0</a:t>
                      </a:r>
                    </a:p>
                  </a:txBody>
                  <a:tcPr/>
                </a:tc>
                <a:tc>
                  <a:txBody>
                    <a:bodyPr/>
                    <a:lstStyle/>
                    <a:p>
                      <a:r>
                        <a:rPr lang="es-ES" dirty="0"/>
                        <a:t>7.9</a:t>
                      </a:r>
                    </a:p>
                  </a:txBody>
                  <a:tcPr/>
                </a:tc>
                <a:tc>
                  <a:txBody>
                    <a:bodyPr/>
                    <a:lstStyle/>
                    <a:p>
                      <a:r>
                        <a:rPr lang="es-ES" dirty="0"/>
                        <a:t>8.4</a:t>
                      </a:r>
                    </a:p>
                  </a:txBody>
                  <a:tcPr/>
                </a:tc>
                <a:tc>
                  <a:txBody>
                    <a:bodyPr/>
                    <a:lstStyle/>
                    <a:p>
                      <a:r>
                        <a:rPr lang="es-ES" b="1" dirty="0">
                          <a:solidFill>
                            <a:schemeClr val="bg1"/>
                          </a:solidFill>
                        </a:rPr>
                        <a:t>8.8</a:t>
                      </a:r>
                    </a:p>
                  </a:txBody>
                  <a:tcPr/>
                </a:tc>
                <a:tc>
                  <a:txBody>
                    <a:bodyPr/>
                    <a:lstStyle/>
                    <a:p>
                      <a:r>
                        <a:rPr lang="es-ES" dirty="0"/>
                        <a:t>9.3</a:t>
                      </a:r>
                    </a:p>
                  </a:txBody>
                  <a:tcPr/>
                </a:tc>
                <a:tc>
                  <a:txBody>
                    <a:bodyPr/>
                    <a:lstStyle/>
                    <a:p>
                      <a:r>
                        <a:rPr lang="es-ES" dirty="0"/>
                        <a:t>9.5</a:t>
                      </a:r>
                    </a:p>
                  </a:txBody>
                  <a:tcPr/>
                </a:tc>
                <a:tc>
                  <a:txBody>
                    <a:bodyPr/>
                    <a:lstStyle/>
                    <a:p>
                      <a:r>
                        <a:rPr lang="es-ES" dirty="0"/>
                        <a:t>9.5</a:t>
                      </a:r>
                    </a:p>
                  </a:txBody>
                  <a:tcPr/>
                </a:tc>
                <a:tc>
                  <a:txBody>
                    <a:bodyPr/>
                    <a:lstStyle/>
                    <a:p>
                      <a:r>
                        <a:rPr lang="es-ES" dirty="0"/>
                        <a:t>10</a:t>
                      </a:r>
                    </a:p>
                  </a:txBody>
                  <a:tcPr/>
                </a:tc>
                <a:extLst>
                  <a:ext uri="{0D108BD9-81ED-4DB2-BD59-A6C34878D82A}">
                    <a16:rowId xmlns:a16="http://schemas.microsoft.com/office/drawing/2014/main" val="10000"/>
                  </a:ext>
                </a:extLst>
              </a:tr>
            </a:tbl>
          </a:graphicData>
        </a:graphic>
      </p:graphicFrame>
      <p:pic>
        <p:nvPicPr>
          <p:cNvPr id="17" name="Imagen 16"/>
          <p:cNvPicPr>
            <a:picLocks noChangeAspect="1"/>
          </p:cNvPicPr>
          <p:nvPr/>
        </p:nvPicPr>
        <p:blipFill>
          <a:blip r:embed="rId3"/>
          <a:stretch>
            <a:fillRect/>
          </a:stretch>
        </p:blipFill>
        <p:spPr>
          <a:xfrm>
            <a:off x="7809748" y="659981"/>
            <a:ext cx="1815057" cy="723650"/>
          </a:xfrm>
          <a:prstGeom prst="rect">
            <a:avLst/>
          </a:prstGeom>
        </p:spPr>
      </p:pic>
      <p:sp>
        <p:nvSpPr>
          <p:cNvPr id="18" name="CuadroTexto 17"/>
          <p:cNvSpPr txBox="1"/>
          <p:nvPr/>
        </p:nvSpPr>
        <p:spPr>
          <a:xfrm>
            <a:off x="1898316" y="4887940"/>
            <a:ext cx="8458200" cy="369332"/>
          </a:xfrm>
          <a:prstGeom prst="rect">
            <a:avLst/>
          </a:prstGeom>
          <a:noFill/>
        </p:spPr>
        <p:txBody>
          <a:bodyPr wrap="square" rtlCol="0">
            <a:spAutoFit/>
          </a:bodyPr>
          <a:lstStyle/>
          <a:p>
            <a:r>
              <a:rPr lang="es-ES" b="1" dirty="0"/>
              <a:t>Notas del primer parcial de estadística de una muestra aleatoria de 9 estudiantes</a:t>
            </a:r>
          </a:p>
        </p:txBody>
      </p:sp>
      <mc:AlternateContent xmlns:mc="http://schemas.openxmlformats.org/markup-compatibility/2006" xmlns:a14="http://schemas.microsoft.com/office/drawing/2010/main">
        <mc:Choice Requires="a14">
          <p:sp>
            <p:nvSpPr>
              <p:cNvPr id="6" name="Rectángulo 5"/>
              <p:cNvSpPr/>
              <p:nvPr/>
            </p:nvSpPr>
            <p:spPr>
              <a:xfrm>
                <a:off x="8474259" y="3279964"/>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xmlns="">
          <p:sp>
            <p:nvSpPr>
              <p:cNvPr id="6" name="Rectángulo 5"/>
              <p:cNvSpPr>
                <a:spLocks noRot="1" noChangeAspect="1" noMove="1" noResize="1" noEditPoints="1" noAdjustHandles="1" noChangeArrowheads="1" noChangeShapeType="1" noTextEdit="1"/>
              </p:cNvSpPr>
              <p:nvPr/>
            </p:nvSpPr>
            <p:spPr>
              <a:xfrm>
                <a:off x="8474259" y="3279964"/>
                <a:ext cx="1892826" cy="663643"/>
              </a:xfrm>
              <a:prstGeom prst="rect">
                <a:avLst/>
              </a:prstGeom>
              <a:blipFill rotWithShape="0">
                <a:blip r:embed="rId4"/>
                <a:stretch>
                  <a:fillRect b="-901"/>
                </a:stretch>
              </a:blipFill>
            </p:spPr>
            <p:txBody>
              <a:bodyPr/>
              <a:lstStyle/>
              <a:p>
                <a:r>
                  <a:rPr lang="es-ES">
                    <a:noFill/>
                  </a:rPr>
                  <a:t> </a:t>
                </a:r>
              </a:p>
            </p:txBody>
          </p:sp>
        </mc:Fallback>
      </mc:AlternateContent>
    </p:spTree>
    <p:extLst>
      <p:ext uri="{BB962C8B-B14F-4D97-AF65-F5344CB8AC3E}">
        <p14:creationId xmlns:p14="http://schemas.microsoft.com/office/powerpoint/2010/main" val="3925143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547936" y="2550694"/>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a:spLocks noChangeArrowheads="1"/>
          </p:cNvSpPr>
          <p:nvPr/>
        </p:nvSpPr>
        <p:spPr bwMode="auto">
          <a:xfrm>
            <a:off x="1179096" y="4293833"/>
            <a:ext cx="9529010" cy="171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
        <p:nvSpPr>
          <p:cNvPr id="3" name="CuadroTexto 2"/>
          <p:cNvSpPr txBox="1"/>
          <p:nvPr/>
        </p:nvSpPr>
        <p:spPr>
          <a:xfrm>
            <a:off x="1106906" y="974557"/>
            <a:ext cx="9577136" cy="646331"/>
          </a:xfrm>
          <a:prstGeom prst="rect">
            <a:avLst/>
          </a:prstGeom>
          <a:noFill/>
        </p:spPr>
        <p:txBody>
          <a:bodyPr wrap="square" rtlCol="0">
            <a:spAutoFit/>
          </a:bodyPr>
          <a:lstStyle/>
          <a:p>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nvGraphicFramePr>
        <p:xfrm>
          <a:off x="1346200" y="2608625"/>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1227221" y="1852863"/>
            <a:ext cx="9023684" cy="369332"/>
          </a:xfrm>
          <a:prstGeom prst="rect">
            <a:avLst/>
          </a:prstGeom>
          <a:noFill/>
        </p:spPr>
        <p:txBody>
          <a:bodyPr wrap="square" rtlCol="0">
            <a:spAutoFit/>
          </a:bodyPr>
          <a:lstStyle/>
          <a:p>
            <a:r>
              <a:rPr lang="es-ES" b="1" dirty="0"/>
              <a:t>Número de estudiantes de una muestra aleatoria de 10 cursos de la universidad</a:t>
            </a:r>
          </a:p>
        </p:txBody>
      </p:sp>
      <mc:AlternateContent xmlns:mc="http://schemas.openxmlformats.org/markup-compatibility/2006" xmlns:a14="http://schemas.microsoft.com/office/drawing/2010/main">
        <mc:Choice Requires="a14">
          <p:sp>
            <p:nvSpPr>
              <p:cNvPr id="7" name="CuadroTexto 6"/>
              <p:cNvSpPr txBox="1"/>
              <p:nvPr/>
            </p:nvSpPr>
            <p:spPr>
              <a:xfrm>
                <a:off x="4108783" y="339290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108783" y="3392905"/>
                <a:ext cx="2213748" cy="52418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750968" y="3400425"/>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50968" y="3400425"/>
                <a:ext cx="2578894" cy="637034"/>
              </a:xfrm>
              <a:prstGeom prst="rect">
                <a:avLst/>
              </a:prstGeom>
              <a:blipFill rotWithShape="0">
                <a:blip r:embed="rId3"/>
                <a:stretch>
                  <a:fillRect/>
                </a:stretch>
              </a:blipFill>
              <a:effectLst>
                <a:glow rad="127000">
                  <a:schemeClr val="accent1"/>
                </a:glow>
              </a:effectLst>
            </p:spPr>
            <p:txBody>
              <a:bodyPr/>
              <a:lstStyle/>
              <a:p>
                <a:r>
                  <a:rPr lang="es-ES">
                    <a:noFill/>
                  </a:rPr>
                  <a:t> </a:t>
                </a:r>
              </a:p>
            </p:txBody>
          </p:sp>
        </mc:Fallback>
      </mc:AlternateContent>
    </p:spTree>
    <p:extLst>
      <p:ext uri="{BB962C8B-B14F-4D97-AF65-F5344CB8AC3E}">
        <p14:creationId xmlns:p14="http://schemas.microsoft.com/office/powerpoint/2010/main" val="227314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274" y="571498"/>
            <a:ext cx="1496525" cy="1628776"/>
          </a:xfrm>
          <a:prstGeom prst="rect">
            <a:avLst/>
          </a:prstGeom>
        </p:spPr>
      </p:pic>
      <p:pic>
        <p:nvPicPr>
          <p:cNvPr id="3" name="Imagen 2"/>
          <p:cNvPicPr>
            <a:picLocks noChangeAspect="1"/>
          </p:cNvPicPr>
          <p:nvPr/>
        </p:nvPicPr>
        <p:blipFill>
          <a:blip r:embed="rId3"/>
          <a:stretch>
            <a:fillRect/>
          </a:stretch>
        </p:blipFill>
        <p:spPr>
          <a:xfrm>
            <a:off x="1243012" y="2419351"/>
            <a:ext cx="1257301" cy="1568386"/>
          </a:xfrm>
          <a:prstGeom prst="rect">
            <a:avLst/>
          </a:prstGeom>
        </p:spPr>
      </p:pic>
      <p:pic>
        <p:nvPicPr>
          <p:cNvPr id="4" name="Imagen 3"/>
          <p:cNvPicPr>
            <a:picLocks noChangeAspect="1"/>
          </p:cNvPicPr>
          <p:nvPr/>
        </p:nvPicPr>
        <p:blipFill>
          <a:blip r:embed="rId4"/>
          <a:stretch>
            <a:fillRect/>
          </a:stretch>
        </p:blipFill>
        <p:spPr>
          <a:xfrm>
            <a:off x="1300162" y="4376736"/>
            <a:ext cx="1510234"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6122194" y="1714500"/>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smtClean="0">
                          <a:latin typeface="Cambria Math" panose="02040503050406030204" pitchFamily="18" charset="0"/>
                          <a:ea typeface="Cambria Math" panose="02040503050406030204" pitchFamily="18" charset="0"/>
                        </a:rPr>
                        <m:t>&lt;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&lt;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122194" y="1714500"/>
                <a:ext cx="1581587" cy="307777"/>
              </a:xfrm>
              <a:prstGeom prst="rect">
                <a:avLst/>
              </a:prstGeom>
              <a:blipFill rotWithShape="0">
                <a:blip r:embed="rId5"/>
                <a:stretch>
                  <a:fillRect l="-1538" r="-3077" b="-588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60294" y="3881438"/>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60294" y="3881438"/>
                <a:ext cx="1581587" cy="307777"/>
              </a:xfrm>
              <a:prstGeom prst="rect">
                <a:avLst/>
              </a:prstGeom>
              <a:blipFill rotWithShape="0">
                <a:blip r:embed="rId6"/>
                <a:stretch>
                  <a:fillRect l="-1931" r="-3089"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60270" y="5667375"/>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&gt;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&gt;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60270" y="5667375"/>
                <a:ext cx="1581587" cy="307777"/>
              </a:xfrm>
              <a:prstGeom prst="rect">
                <a:avLst/>
              </a:prstGeom>
              <a:blipFill rotWithShape="0">
                <a:blip r:embed="rId7"/>
                <a:stretch>
                  <a:fillRect l="-1931" r="-3089" b="-6000"/>
                </a:stretch>
              </a:blipFill>
            </p:spPr>
            <p:txBody>
              <a:bodyPr/>
              <a:lstStyle/>
              <a:p>
                <a:r>
                  <a:rPr lang="es-E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simétrica,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dirty="0"/>
              <a:t>Asimetría Positiva.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dirty="0"/>
              <a:t>Asimetría Negativa. Cola más larga hacia la izquierda. La distribución tiene valores extremos pequeños.</a:t>
            </a:r>
          </a:p>
        </p:txBody>
      </p:sp>
    </p:spTree>
    <p:extLst>
      <p:ext uri="{BB962C8B-B14F-4D97-AF65-F5344CB8AC3E}">
        <p14:creationId xmlns:p14="http://schemas.microsoft.com/office/powerpoint/2010/main" val="2514153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8FA42E-F5C8-4726-89DB-02E523C9C235}"/>
              </a:ext>
            </a:extLst>
          </p:cNvPr>
          <p:cNvPicPr>
            <a:picLocks noChangeAspect="1"/>
          </p:cNvPicPr>
          <p:nvPr/>
        </p:nvPicPr>
        <p:blipFill>
          <a:blip r:embed="rId2"/>
          <a:stretch>
            <a:fillRect/>
          </a:stretch>
        </p:blipFill>
        <p:spPr>
          <a:xfrm>
            <a:off x="517234" y="517675"/>
            <a:ext cx="6640948" cy="4254509"/>
          </a:xfrm>
          <a:prstGeom prst="rect">
            <a:avLst/>
          </a:prstGeom>
        </p:spPr>
      </p:pic>
      <p:pic>
        <p:nvPicPr>
          <p:cNvPr id="3" name="Imagen 2">
            <a:extLst>
              <a:ext uri="{FF2B5EF4-FFF2-40B4-BE49-F238E27FC236}">
                <a16:creationId xmlns:a16="http://schemas.microsoft.com/office/drawing/2014/main" id="{03052562-AA08-4AC2-A37A-DD469F5E7659}"/>
              </a:ext>
            </a:extLst>
          </p:cNvPr>
          <p:cNvPicPr>
            <a:picLocks noChangeAspect="1"/>
          </p:cNvPicPr>
          <p:nvPr/>
        </p:nvPicPr>
        <p:blipFill>
          <a:blip r:embed="rId3"/>
          <a:stretch>
            <a:fillRect/>
          </a:stretch>
        </p:blipFill>
        <p:spPr>
          <a:xfrm>
            <a:off x="4259551" y="4511525"/>
            <a:ext cx="3857625" cy="1828800"/>
          </a:xfrm>
          <a:prstGeom prst="rect">
            <a:avLst/>
          </a:prstGeom>
        </p:spPr>
      </p:pic>
    </p:spTree>
    <p:extLst>
      <p:ext uri="{BB962C8B-B14F-4D97-AF65-F5344CB8AC3E}">
        <p14:creationId xmlns:p14="http://schemas.microsoft.com/office/powerpoint/2010/main" val="2940124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007" y="1717800"/>
            <a:ext cx="9565080" cy="1160511"/>
          </a:xfrm>
          <a:prstGeom prst="rect">
            <a:avLst/>
          </a:prstGeom>
        </p:spPr>
        <p:txBody>
          <a:bodyPr wrap="square">
            <a:spAutoFit/>
          </a:bodyPr>
          <a:lstStyle/>
          <a:p>
            <a:pPr algn="just">
              <a:lnSpc>
                <a:spcPct val="15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sp>
        <p:nvSpPr>
          <p:cNvPr id="3" name="Rectángulo 2"/>
          <p:cNvSpPr/>
          <p:nvPr/>
        </p:nvSpPr>
        <p:spPr>
          <a:xfrm>
            <a:off x="914007" y="762131"/>
            <a:ext cx="3243196"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latin typeface="Segoe UI Black" panose="020B0A02040204020203" pitchFamily="34" charset="0"/>
                <a:ea typeface="Segoe UI Black" panose="020B0A02040204020203" pitchFamily="34" charset="0"/>
                <a:cs typeface="Segoe UI Black" panose="020B0A02040204020203" pitchFamily="34" charset="0"/>
              </a:rPr>
              <a:t>Medidas de Variabilidad</a:t>
            </a:r>
            <a:endParaRPr lang="es-ES" sz="2000"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662987" y="315531"/>
            <a:ext cx="1892123" cy="1293311"/>
          </a:xfrm>
          <a:prstGeom prst="rect">
            <a:avLst/>
          </a:prstGeom>
        </p:spPr>
      </p:pic>
      <p:pic>
        <p:nvPicPr>
          <p:cNvPr id="9" name="Imagen 8"/>
          <p:cNvPicPr>
            <a:picLocks noChangeAspect="1"/>
          </p:cNvPicPr>
          <p:nvPr/>
        </p:nvPicPr>
        <p:blipFill>
          <a:blip r:embed="rId3"/>
          <a:stretch>
            <a:fillRect/>
          </a:stretch>
        </p:blipFill>
        <p:spPr>
          <a:xfrm>
            <a:off x="3184172" y="3472567"/>
            <a:ext cx="5598584" cy="2631334"/>
          </a:xfrm>
          <a:prstGeom prst="rect">
            <a:avLst/>
          </a:prstGeom>
        </p:spPr>
      </p:pic>
    </p:spTree>
    <p:extLst>
      <p:ext uri="{BB962C8B-B14F-4D97-AF65-F5344CB8AC3E}">
        <p14:creationId xmlns:p14="http://schemas.microsoft.com/office/powerpoint/2010/main" val="127425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6737" y="1045182"/>
            <a:ext cx="9907090"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1095024" y="626252"/>
            <a:ext cx="155523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Variancia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1218173" y="1914443"/>
            <a:ext cx="2573867" cy="933300"/>
          </a:xfrm>
          <a:prstGeom prst="rect">
            <a:avLst/>
          </a:prstGeom>
        </p:spPr>
      </p:pic>
      <p:sp>
        <p:nvSpPr>
          <p:cNvPr id="4" name="Rectángulo 3"/>
          <p:cNvSpPr/>
          <p:nvPr/>
        </p:nvSpPr>
        <p:spPr>
          <a:xfrm>
            <a:off x="5212954" y="2078375"/>
            <a:ext cx="560282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Como se calculan las desviaciones elevadas al cuadrado, la varianza no tiene las mismas unidades que los datos.</a:t>
            </a:r>
          </a:p>
        </p:txBody>
      </p:sp>
      <p:sp>
        <p:nvSpPr>
          <p:cNvPr id="13" name="Rectángulo 12"/>
          <p:cNvSpPr/>
          <p:nvPr/>
        </p:nvSpPr>
        <p:spPr>
          <a:xfrm>
            <a:off x="1095024" y="3209965"/>
            <a:ext cx="8851232" cy="646331"/>
          </a:xfrm>
          <a:prstGeom prst="rect">
            <a:avLst/>
          </a:prstGeom>
        </p:spPr>
        <p:txBody>
          <a:bodyPr wrap="square">
            <a:spAutoFit/>
          </a:bodyPr>
          <a:lstStyle/>
          <a:p>
            <a:r>
              <a:rPr lang="es-ES" dirty="0"/>
              <a:t>Si la varianza es pequeña, significa que los valores del conjunto están bastante agrupados. Si la varianza es grande, significa que los números están más dispersos. </a:t>
            </a:r>
          </a:p>
        </p:txBody>
      </p:sp>
      <p:sp>
        <p:nvSpPr>
          <p:cNvPr id="11" name="Rectángulo 10">
            <a:extLst>
              <a:ext uri="{FF2B5EF4-FFF2-40B4-BE49-F238E27FC236}">
                <a16:creationId xmlns:a16="http://schemas.microsoft.com/office/drawing/2014/main" id="{B05DB593-4A69-4BF3-8456-D13A881E695A}"/>
              </a:ext>
            </a:extLst>
          </p:cNvPr>
          <p:cNvSpPr/>
          <p:nvPr/>
        </p:nvSpPr>
        <p:spPr>
          <a:xfrm>
            <a:off x="1066737" y="4238464"/>
            <a:ext cx="2778325"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Desviación Estándar</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Rectángulo 6">
            <a:extLst>
              <a:ext uri="{FF2B5EF4-FFF2-40B4-BE49-F238E27FC236}">
                <a16:creationId xmlns:a16="http://schemas.microsoft.com/office/drawing/2014/main" id="{246873BC-C253-4CB9-9CC7-1524DD3CD5B3}"/>
              </a:ext>
            </a:extLst>
          </p:cNvPr>
          <p:cNvSpPr/>
          <p:nvPr/>
        </p:nvSpPr>
        <p:spPr>
          <a:xfrm>
            <a:off x="1066737" y="4671492"/>
            <a:ext cx="10090790" cy="923330"/>
          </a:xfrm>
          <a:prstGeom prst="rect">
            <a:avLst/>
          </a:prstGeom>
        </p:spPr>
        <p:txBody>
          <a:bodyPr wrap="square">
            <a:spAutoFit/>
          </a:bodyPr>
          <a:lstStyle/>
          <a:p>
            <a:r>
              <a:rPr lang="es-ES" dirty="0"/>
              <a:t>La varianza a veces no se interpreta claramente, ya que se mide en unidades cuadráticas. Para evitar ese problema se define otra medida de dispersión, que es la desviación estándar, que se halla como la raíz cuadrada positiva de la varianza. </a:t>
            </a:r>
            <a:endParaRPr lang="en-US" dirty="0"/>
          </a:p>
        </p:txBody>
      </p:sp>
      <p:pic>
        <p:nvPicPr>
          <p:cNvPr id="14" name="Picture 2">
            <a:extLst>
              <a:ext uri="{FF2B5EF4-FFF2-40B4-BE49-F238E27FC236}">
                <a16:creationId xmlns:a16="http://schemas.microsoft.com/office/drawing/2014/main" id="{88FDF14A-A935-46CB-AB76-A244801E257F}"/>
              </a:ext>
            </a:extLst>
          </p:cNvPr>
          <p:cNvPicPr>
            <a:picLocks noChangeAspect="1"/>
          </p:cNvPicPr>
          <p:nvPr/>
        </p:nvPicPr>
        <p:blipFill>
          <a:blip r:embed="rId3"/>
          <a:stretch>
            <a:fillRect/>
          </a:stretch>
        </p:blipFill>
        <p:spPr>
          <a:xfrm>
            <a:off x="1095024" y="5803082"/>
            <a:ext cx="2486025" cy="857250"/>
          </a:xfrm>
          <a:prstGeom prst="rect">
            <a:avLst/>
          </a:prstGeom>
        </p:spPr>
      </p:pic>
    </p:spTree>
    <p:extLst>
      <p:ext uri="{BB962C8B-B14F-4D97-AF65-F5344CB8AC3E}">
        <p14:creationId xmlns:p14="http://schemas.microsoft.com/office/powerpoint/2010/main" val="221905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FCB058F-7935-44A8-887A-81CC3A259E37}"/>
              </a:ext>
            </a:extLst>
          </p:cNvPr>
          <p:cNvPicPr>
            <a:picLocks noChangeAspect="1"/>
          </p:cNvPicPr>
          <p:nvPr/>
        </p:nvPicPr>
        <p:blipFill>
          <a:blip r:embed="rId2"/>
          <a:stretch>
            <a:fillRect/>
          </a:stretch>
        </p:blipFill>
        <p:spPr>
          <a:xfrm>
            <a:off x="661555" y="657863"/>
            <a:ext cx="6154882" cy="5393976"/>
          </a:xfrm>
          <a:prstGeom prst="rect">
            <a:avLst/>
          </a:prstGeom>
        </p:spPr>
      </p:pic>
      <p:pic>
        <p:nvPicPr>
          <p:cNvPr id="9" name="Imagen 8">
            <a:extLst>
              <a:ext uri="{FF2B5EF4-FFF2-40B4-BE49-F238E27FC236}">
                <a16:creationId xmlns:a16="http://schemas.microsoft.com/office/drawing/2014/main" id="{A78A1C3C-C2C8-4A4D-9A9C-1A184DA0DB98}"/>
              </a:ext>
            </a:extLst>
          </p:cNvPr>
          <p:cNvPicPr>
            <a:picLocks noChangeAspect="1"/>
          </p:cNvPicPr>
          <p:nvPr/>
        </p:nvPicPr>
        <p:blipFill>
          <a:blip r:embed="rId3"/>
          <a:stretch>
            <a:fillRect/>
          </a:stretch>
        </p:blipFill>
        <p:spPr>
          <a:xfrm>
            <a:off x="7216342" y="2830575"/>
            <a:ext cx="4135149" cy="1196850"/>
          </a:xfrm>
          <a:prstGeom prst="rect">
            <a:avLst/>
          </a:prstGeom>
        </p:spPr>
      </p:pic>
    </p:spTree>
    <p:extLst>
      <p:ext uri="{BB962C8B-B14F-4D97-AF65-F5344CB8AC3E}">
        <p14:creationId xmlns:p14="http://schemas.microsoft.com/office/powerpoint/2010/main" val="12270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5E086-ADAD-4291-827D-986F1CA95203}"/>
              </a:ext>
            </a:extLst>
          </p:cNvPr>
          <p:cNvPicPr>
            <a:picLocks noChangeAspect="1"/>
          </p:cNvPicPr>
          <p:nvPr/>
        </p:nvPicPr>
        <p:blipFill>
          <a:blip r:embed="rId2"/>
          <a:stretch>
            <a:fillRect/>
          </a:stretch>
        </p:blipFill>
        <p:spPr>
          <a:xfrm>
            <a:off x="621983" y="526814"/>
            <a:ext cx="5095875" cy="5534025"/>
          </a:xfrm>
          <a:prstGeom prst="rect">
            <a:avLst/>
          </a:prstGeom>
        </p:spPr>
      </p:pic>
      <p:pic>
        <p:nvPicPr>
          <p:cNvPr id="3" name="Picture 2">
            <a:extLst>
              <a:ext uri="{FF2B5EF4-FFF2-40B4-BE49-F238E27FC236}">
                <a16:creationId xmlns:a16="http://schemas.microsoft.com/office/drawing/2014/main" id="{C2E44D67-B8FA-4369-802A-DA0A776A7C04}"/>
              </a:ext>
            </a:extLst>
          </p:cNvPr>
          <p:cNvPicPr>
            <a:picLocks noChangeAspect="1"/>
          </p:cNvPicPr>
          <p:nvPr/>
        </p:nvPicPr>
        <p:blipFill>
          <a:blip r:embed="rId3"/>
          <a:stretch>
            <a:fillRect/>
          </a:stretch>
        </p:blipFill>
        <p:spPr>
          <a:xfrm>
            <a:off x="6096000" y="567963"/>
            <a:ext cx="5255204" cy="5492876"/>
          </a:xfrm>
          <a:prstGeom prst="rect">
            <a:avLst/>
          </a:prstGeom>
        </p:spPr>
      </p:pic>
    </p:spTree>
    <p:extLst>
      <p:ext uri="{BB962C8B-B14F-4D97-AF65-F5344CB8AC3E}">
        <p14:creationId xmlns:p14="http://schemas.microsoft.com/office/powerpoint/2010/main" val="213484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2131" y="1287364"/>
            <a:ext cx="10830413" cy="1200329"/>
          </a:xfrm>
          <a:prstGeom prst="rect">
            <a:avLst/>
          </a:prstGeom>
        </p:spPr>
        <p:txBody>
          <a:bodyPr wrap="square">
            <a:spAutoFit/>
          </a:bodyPr>
          <a:lstStyle/>
          <a:p>
            <a:pPr algn="just">
              <a:lnSpc>
                <a:spcPct val="150000"/>
              </a:lnSpc>
            </a:pPr>
            <a:r>
              <a:rPr lang="es-ES" sz="1600" dirty="0">
                <a:effectLst/>
                <a:latin typeface="Arial" panose="020B0604020202020204" pitchFamily="34" charset="0"/>
              </a:rPr>
              <a:t>Cuando se quiere comparar el grado de dispersión de dos distribuciones que no vienen dadas en las mismas unidades o que las medias no son iguales se utiliza el coeficiente de variación de Pearson que se define como el cociente entre la desviación típica y el valor absoluto de la media aritmética</a:t>
            </a:r>
            <a:endParaRPr lang="es-ES" sz="1600" dirty="0"/>
          </a:p>
        </p:txBody>
      </p:sp>
      <p:sp>
        <p:nvSpPr>
          <p:cNvPr id="3" name="Rectángulo 2"/>
          <p:cNvSpPr/>
          <p:nvPr/>
        </p:nvSpPr>
        <p:spPr>
          <a:xfrm>
            <a:off x="4062164" y="595998"/>
            <a:ext cx="2933816" cy="553998"/>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Coeficiente de Variación</a:t>
            </a:r>
          </a:p>
          <a:p>
            <a:pPr algn="ctr"/>
            <a:r>
              <a:rPr lang="es-ES_tradnl" sz="1200" b="1" dirty="0">
                <a:latin typeface="Segoe UI Black" panose="020B0A02040204020203" pitchFamily="34" charset="0"/>
                <a:ea typeface="Segoe UI Black" panose="020B0A02040204020203" pitchFamily="34" charset="0"/>
                <a:cs typeface="Segoe UI Black" panose="020B0A02040204020203" pitchFamily="34" charset="0"/>
              </a:rPr>
              <a:t>(Dispersión relativa)</a:t>
            </a:r>
            <a:endParaRPr lang="es-ES" sz="1200" b="1"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4740351" y="2487693"/>
                <a:ext cx="1953035"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𝐶𝑉</m:t>
                      </m:r>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𝑆</m:t>
                              </m:r>
                            </m:e>
                            <m:sub>
                              <m:r>
                                <a:rPr lang="es-ES" sz="2400" b="0" i="1" smtClean="0">
                                  <a:latin typeface="Cambria Math" panose="02040503050406030204" pitchFamily="18" charset="0"/>
                                </a:rPr>
                                <m:t>𝑥</m:t>
                              </m:r>
                            </m:sub>
                          </m:sSub>
                        </m:num>
                        <m:den>
                          <m:acc>
                            <m:accPr>
                              <m:chr m:val="̅"/>
                              <m:ctrlPr>
                                <a:rPr lang="es-ES" sz="2400" b="0" i="1" smtClean="0">
                                  <a:latin typeface="Cambria Math" panose="02040503050406030204" pitchFamily="18" charset="0"/>
                                </a:rPr>
                              </m:ctrlPr>
                            </m:accPr>
                            <m:e>
                              <m:r>
                                <a:rPr lang="es-ES" sz="2400" b="0" i="1" smtClean="0">
                                  <a:latin typeface="Cambria Math" panose="02040503050406030204" pitchFamily="18" charset="0"/>
                                </a:rPr>
                                <m:t>𝑥</m:t>
                              </m:r>
                            </m:e>
                          </m:acc>
                        </m:den>
                      </m:f>
                      <m:r>
                        <a:rPr lang="es-ES" sz="2400" b="0" i="1" smtClean="0">
                          <a:latin typeface="Cambria Math" panose="02040503050406030204" pitchFamily="18" charset="0"/>
                        </a:rPr>
                        <m:t>∗100</m:t>
                      </m:r>
                    </m:oMath>
                  </m:oMathPara>
                </a14:m>
                <a:endParaRPr lang="es-ES" sz="2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740351" y="2487693"/>
                <a:ext cx="1953035" cy="693908"/>
              </a:xfrm>
              <a:prstGeom prst="rect">
                <a:avLst/>
              </a:prstGeom>
              <a:blipFill>
                <a:blip r:embed="rId2"/>
                <a:stretch>
                  <a:fillRect/>
                </a:stretch>
              </a:blipFill>
            </p:spPr>
            <p:txBody>
              <a:bodyPr/>
              <a:lstStyle/>
              <a:p>
                <a:r>
                  <a:rPr lang="en-US">
                    <a:noFill/>
                  </a:rPr>
                  <a:t> </a:t>
                </a:r>
              </a:p>
            </p:txBody>
          </p:sp>
        </mc:Fallback>
      </mc:AlternateContent>
      <p:pic>
        <p:nvPicPr>
          <p:cNvPr id="4" name="Imagen 3">
            <a:extLst>
              <a:ext uri="{FF2B5EF4-FFF2-40B4-BE49-F238E27FC236}">
                <a16:creationId xmlns:a16="http://schemas.microsoft.com/office/drawing/2014/main" id="{0EC29C97-12F3-4704-9ADC-888F47ABCD78}"/>
              </a:ext>
            </a:extLst>
          </p:cNvPr>
          <p:cNvPicPr>
            <a:picLocks noChangeAspect="1"/>
          </p:cNvPicPr>
          <p:nvPr/>
        </p:nvPicPr>
        <p:blipFill>
          <a:blip r:embed="rId3"/>
          <a:stretch>
            <a:fillRect/>
          </a:stretch>
        </p:blipFill>
        <p:spPr>
          <a:xfrm>
            <a:off x="1262711" y="3181601"/>
            <a:ext cx="9291349" cy="1646989"/>
          </a:xfrm>
          <a:prstGeom prst="rect">
            <a:avLst/>
          </a:prstGeom>
        </p:spPr>
      </p:pic>
      <p:pic>
        <p:nvPicPr>
          <p:cNvPr id="5" name="Imagen 4">
            <a:extLst>
              <a:ext uri="{FF2B5EF4-FFF2-40B4-BE49-F238E27FC236}">
                <a16:creationId xmlns:a16="http://schemas.microsoft.com/office/drawing/2014/main" id="{35127A5B-020A-4BA2-97CC-BB835F2DFC89}"/>
              </a:ext>
            </a:extLst>
          </p:cNvPr>
          <p:cNvPicPr>
            <a:picLocks noChangeAspect="1"/>
          </p:cNvPicPr>
          <p:nvPr/>
        </p:nvPicPr>
        <p:blipFill>
          <a:blip r:embed="rId4"/>
          <a:stretch>
            <a:fillRect/>
          </a:stretch>
        </p:blipFill>
        <p:spPr>
          <a:xfrm>
            <a:off x="2169012" y="4976372"/>
            <a:ext cx="4238325" cy="1553522"/>
          </a:xfrm>
          <a:prstGeom prst="rect">
            <a:avLst/>
          </a:prstGeom>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AFC8EA3C-EBB3-4867-A5FC-34115C880047}"/>
                  </a:ext>
                </a:extLst>
              </p:cNvPr>
              <p:cNvSpPr txBox="1"/>
              <p:nvPr/>
            </p:nvSpPr>
            <p:spPr>
              <a:xfrm>
                <a:off x="7347527" y="4976372"/>
                <a:ext cx="3610219" cy="39735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s-CR" b="0" i="1" smtClean="0">
                            <a:latin typeface="Cambria Math" panose="02040503050406030204" pitchFamily="18" charset="0"/>
                          </a:rPr>
                          <m:t>𝐶𝑉</m:t>
                        </m:r>
                      </m:e>
                      <m:sub>
                        <m:r>
                          <a:rPr lang="es-CR" b="0" i="1" smtClean="0">
                            <a:latin typeface="Cambria Math" panose="02040503050406030204" pitchFamily="18" charset="0"/>
                          </a:rPr>
                          <m:t>𝐼𝑠𝑜𝑐𝑡𝑎𝑛𝑜</m:t>
                        </m:r>
                      </m:sub>
                    </m:sSub>
                    <m:r>
                      <a:rPr lang="es-CR" b="0" i="1" smtClean="0">
                        <a:latin typeface="Cambria Math" panose="02040503050406030204" pitchFamily="18" charset="0"/>
                      </a:rPr>
                      <m:t>=</m:t>
                    </m:r>
                    <m:f>
                      <m:fPr>
                        <m:ctrlPr>
                          <a:rPr lang="es-CR" b="0" i="1" smtClean="0">
                            <a:latin typeface="Cambria Math" panose="02040503050406030204" pitchFamily="18" charset="0"/>
                          </a:rPr>
                        </m:ctrlPr>
                      </m:fPr>
                      <m:num>
                        <m:r>
                          <a:rPr lang="es-CR" b="0" i="1" smtClean="0">
                            <a:latin typeface="Cambria Math" panose="02040503050406030204" pitchFamily="18" charset="0"/>
                          </a:rPr>
                          <m:t>0.535109</m:t>
                        </m:r>
                      </m:num>
                      <m:den>
                        <m:r>
                          <a:rPr lang="es-CR" b="0" i="1" smtClean="0">
                            <a:latin typeface="Cambria Math" panose="02040503050406030204" pitchFamily="18" charset="0"/>
                          </a:rPr>
                          <m:t>1.073</m:t>
                        </m:r>
                      </m:den>
                    </m:f>
                    <m:r>
                      <a:rPr lang="es-CR" b="0" i="1" smtClean="0">
                        <a:latin typeface="Cambria Math" panose="02040503050406030204" pitchFamily="18" charset="0"/>
                      </a:rPr>
                      <m:t>∗100=</m:t>
                    </m:r>
                  </m:oMath>
                </a14:m>
                <a:r>
                  <a:rPr lang="en-US" dirty="0"/>
                  <a:t>49.87%</a:t>
                </a:r>
              </a:p>
            </p:txBody>
          </p:sp>
        </mc:Choice>
        <mc:Fallback xmlns="">
          <p:sp>
            <p:nvSpPr>
              <p:cNvPr id="7" name="CuadroTexto 6">
                <a:extLst>
                  <a:ext uri="{FF2B5EF4-FFF2-40B4-BE49-F238E27FC236}">
                    <a16:creationId xmlns:a16="http://schemas.microsoft.com/office/drawing/2014/main" id="{AFC8EA3C-EBB3-4867-A5FC-34115C880047}"/>
                  </a:ext>
                </a:extLst>
              </p:cNvPr>
              <p:cNvSpPr txBox="1">
                <a:spLocks noRot="1" noChangeAspect="1" noMove="1" noResize="1" noEditPoints="1" noAdjustHandles="1" noChangeArrowheads="1" noChangeShapeType="1" noTextEdit="1"/>
              </p:cNvSpPr>
              <p:nvPr/>
            </p:nvSpPr>
            <p:spPr>
              <a:xfrm>
                <a:off x="7347527" y="4976372"/>
                <a:ext cx="3610219" cy="397353"/>
              </a:xfrm>
              <a:prstGeom prst="rect">
                <a:avLst/>
              </a:prstGeom>
              <a:blipFill>
                <a:blip r:embed="rId5"/>
                <a:stretch>
                  <a:fillRect l="-2192" t="-4545" r="-843" b="-196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7DF11DF0-A140-49B4-A0B5-28452332545C}"/>
                  </a:ext>
                </a:extLst>
              </p:cNvPr>
              <p:cNvSpPr txBox="1"/>
              <p:nvPr/>
            </p:nvSpPr>
            <p:spPr>
              <a:xfrm>
                <a:off x="7347527" y="5753133"/>
                <a:ext cx="3491725"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R" b="0" i="1" smtClean="0">
                              <a:latin typeface="Cambria Math" panose="02040503050406030204" pitchFamily="18" charset="0"/>
                            </a:rPr>
                            <m:t>𝐶𝑉</m:t>
                          </m:r>
                        </m:e>
                        <m:sub>
                          <m:r>
                            <a:rPr lang="es-CR" b="0" i="1" smtClean="0">
                              <a:latin typeface="Cambria Math" panose="02040503050406030204" pitchFamily="18" charset="0"/>
                            </a:rPr>
                            <m:t>𝐴𝑟𝑒𝑎</m:t>
                          </m:r>
                        </m:sub>
                      </m:sSub>
                      <m:r>
                        <a:rPr lang="es-CR" b="0" i="1" smtClean="0">
                          <a:latin typeface="Cambria Math" panose="02040503050406030204" pitchFamily="18" charset="0"/>
                        </a:rPr>
                        <m:t>=</m:t>
                      </m:r>
                      <m:f>
                        <m:fPr>
                          <m:ctrlPr>
                            <a:rPr lang="es-CR" b="0" i="1" smtClean="0">
                              <a:latin typeface="Cambria Math" panose="02040503050406030204" pitchFamily="18" charset="0"/>
                            </a:rPr>
                          </m:ctrlPr>
                        </m:fPr>
                        <m:num>
                          <m:r>
                            <a:rPr lang="es-CR" b="0" i="1" smtClean="0">
                              <a:latin typeface="Cambria Math" panose="02040503050406030204" pitchFamily="18" charset="0"/>
                            </a:rPr>
                            <m:t>1.12666</m:t>
                          </m:r>
                        </m:num>
                        <m:den>
                          <m:r>
                            <a:rPr lang="es-CR" b="0" i="1" smtClean="0">
                              <a:latin typeface="Cambria Math" panose="02040503050406030204" pitchFamily="18" charset="0"/>
                            </a:rPr>
                            <m:t>2.502</m:t>
                          </m:r>
                        </m:den>
                      </m:f>
                      <m:r>
                        <a:rPr lang="es-CR" b="0" i="1" smtClean="0">
                          <a:latin typeface="Cambria Math" panose="02040503050406030204" pitchFamily="18" charset="0"/>
                        </a:rPr>
                        <m:t>∗100=45.03%</m:t>
                      </m:r>
                    </m:oMath>
                  </m:oMathPara>
                </a14:m>
                <a:endParaRPr lang="en-US" dirty="0"/>
              </a:p>
            </p:txBody>
          </p:sp>
        </mc:Choice>
        <mc:Fallback xmlns="">
          <p:sp>
            <p:nvSpPr>
              <p:cNvPr id="8" name="CuadroTexto 7">
                <a:extLst>
                  <a:ext uri="{FF2B5EF4-FFF2-40B4-BE49-F238E27FC236}">
                    <a16:creationId xmlns:a16="http://schemas.microsoft.com/office/drawing/2014/main" id="{7DF11DF0-A140-49B4-A0B5-28452332545C}"/>
                  </a:ext>
                </a:extLst>
              </p:cNvPr>
              <p:cNvSpPr txBox="1">
                <a:spLocks noRot="1" noChangeAspect="1" noMove="1" noResize="1" noEditPoints="1" noAdjustHandles="1" noChangeArrowheads="1" noChangeShapeType="1" noTextEdit="1"/>
              </p:cNvSpPr>
              <p:nvPr/>
            </p:nvSpPr>
            <p:spPr>
              <a:xfrm>
                <a:off x="7347527" y="5753133"/>
                <a:ext cx="3491725" cy="52046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00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7429" y="627535"/>
            <a:ext cx="8223444" cy="5417797"/>
          </a:xfrm>
          <a:prstGeom prst="rect">
            <a:avLst/>
          </a:prstGeom>
        </p:spPr>
      </p:pic>
      <p:pic>
        <p:nvPicPr>
          <p:cNvPr id="3" name="Imagen 2">
            <a:extLst>
              <a:ext uri="{FF2B5EF4-FFF2-40B4-BE49-F238E27FC236}">
                <a16:creationId xmlns:a16="http://schemas.microsoft.com/office/drawing/2014/main" id="{722500D9-E16C-4240-9E68-A73DA967AA26}"/>
              </a:ext>
            </a:extLst>
          </p:cNvPr>
          <p:cNvPicPr>
            <a:picLocks noChangeAspect="1"/>
          </p:cNvPicPr>
          <p:nvPr/>
        </p:nvPicPr>
        <p:blipFill>
          <a:blip r:embed="rId3"/>
          <a:stretch>
            <a:fillRect/>
          </a:stretch>
        </p:blipFill>
        <p:spPr>
          <a:xfrm>
            <a:off x="6978072" y="2839740"/>
            <a:ext cx="3643746" cy="1399895"/>
          </a:xfrm>
          <a:prstGeom prst="rect">
            <a:avLst/>
          </a:prstGeom>
        </p:spPr>
      </p:pic>
    </p:spTree>
    <p:extLst>
      <p:ext uri="{BB962C8B-B14F-4D97-AF65-F5344CB8AC3E}">
        <p14:creationId xmlns:p14="http://schemas.microsoft.com/office/powerpoint/2010/main" val="11983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E463789-3691-4B11-81EE-8DAE5957E8CB}"/>
              </a:ext>
            </a:extLst>
          </p:cNvPr>
          <p:cNvPicPr>
            <a:picLocks noChangeAspect="1"/>
          </p:cNvPicPr>
          <p:nvPr/>
        </p:nvPicPr>
        <p:blipFill>
          <a:blip r:embed="rId2"/>
          <a:stretch>
            <a:fillRect/>
          </a:stretch>
        </p:blipFill>
        <p:spPr>
          <a:xfrm>
            <a:off x="9927503" y="847725"/>
            <a:ext cx="1628775" cy="2581275"/>
          </a:xfrm>
          <a:prstGeom prst="rect">
            <a:avLst/>
          </a:prstGeom>
        </p:spPr>
      </p:pic>
      <p:pic>
        <p:nvPicPr>
          <p:cNvPr id="4" name="Picture 3">
            <a:extLst>
              <a:ext uri="{FF2B5EF4-FFF2-40B4-BE49-F238E27FC236}">
                <a16:creationId xmlns:a16="http://schemas.microsoft.com/office/drawing/2014/main" id="{BCC5CB48-72E0-4771-95D4-A22AE253111D}"/>
              </a:ext>
            </a:extLst>
          </p:cNvPr>
          <p:cNvPicPr>
            <a:picLocks noChangeAspect="1"/>
          </p:cNvPicPr>
          <p:nvPr/>
        </p:nvPicPr>
        <p:blipFill>
          <a:blip r:embed="rId3"/>
          <a:stretch>
            <a:fillRect/>
          </a:stretch>
        </p:blipFill>
        <p:spPr>
          <a:xfrm>
            <a:off x="635722" y="594691"/>
            <a:ext cx="8900677" cy="2581275"/>
          </a:xfrm>
          <a:prstGeom prst="rect">
            <a:avLst/>
          </a:prstGeom>
        </p:spPr>
      </p:pic>
    </p:spTree>
    <p:extLst>
      <p:ext uri="{BB962C8B-B14F-4D97-AF65-F5344CB8AC3E}">
        <p14:creationId xmlns:p14="http://schemas.microsoft.com/office/powerpoint/2010/main" val="1775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170F6E-7670-4794-BAF1-8A1972983524}"/>
              </a:ext>
            </a:extLst>
          </p:cNvPr>
          <p:cNvPicPr>
            <a:picLocks noChangeAspect="1"/>
          </p:cNvPicPr>
          <p:nvPr/>
        </p:nvPicPr>
        <p:blipFill>
          <a:blip r:embed="rId2"/>
          <a:stretch>
            <a:fillRect/>
          </a:stretch>
        </p:blipFill>
        <p:spPr>
          <a:xfrm>
            <a:off x="9282113" y="1168400"/>
            <a:ext cx="2059709" cy="1521016"/>
          </a:xfrm>
          <a:prstGeom prst="rect">
            <a:avLst/>
          </a:prstGeom>
        </p:spPr>
      </p:pic>
      <p:pic>
        <p:nvPicPr>
          <p:cNvPr id="4" name="Picture 3">
            <a:extLst>
              <a:ext uri="{FF2B5EF4-FFF2-40B4-BE49-F238E27FC236}">
                <a16:creationId xmlns:a16="http://schemas.microsoft.com/office/drawing/2014/main" id="{07DDD35B-124E-4283-8020-A019472B6261}"/>
              </a:ext>
            </a:extLst>
          </p:cNvPr>
          <p:cNvPicPr>
            <a:picLocks noChangeAspect="1"/>
          </p:cNvPicPr>
          <p:nvPr/>
        </p:nvPicPr>
        <p:blipFill>
          <a:blip r:embed="rId3"/>
          <a:stretch>
            <a:fillRect/>
          </a:stretch>
        </p:blipFill>
        <p:spPr>
          <a:xfrm>
            <a:off x="770241" y="454983"/>
            <a:ext cx="7515018" cy="3222951"/>
          </a:xfrm>
          <a:prstGeom prst="rect">
            <a:avLst/>
          </a:prstGeom>
        </p:spPr>
      </p:pic>
    </p:spTree>
    <p:extLst>
      <p:ext uri="{BB962C8B-B14F-4D97-AF65-F5344CB8AC3E}">
        <p14:creationId xmlns:p14="http://schemas.microsoft.com/office/powerpoint/2010/main" val="1429767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4D117A-3AEC-4AFB-BDC2-4EB8FEF48F1F}"/>
              </a:ext>
            </a:extLst>
          </p:cNvPr>
          <p:cNvPicPr>
            <a:picLocks noChangeAspect="1"/>
          </p:cNvPicPr>
          <p:nvPr/>
        </p:nvPicPr>
        <p:blipFill>
          <a:blip r:embed="rId2"/>
          <a:stretch>
            <a:fillRect/>
          </a:stretch>
        </p:blipFill>
        <p:spPr>
          <a:xfrm>
            <a:off x="588686" y="287407"/>
            <a:ext cx="9782175" cy="2705100"/>
          </a:xfrm>
          <a:prstGeom prst="rect">
            <a:avLst/>
          </a:prstGeom>
        </p:spPr>
      </p:pic>
      <p:pic>
        <p:nvPicPr>
          <p:cNvPr id="3" name="Picture 2">
            <a:extLst>
              <a:ext uri="{FF2B5EF4-FFF2-40B4-BE49-F238E27FC236}">
                <a16:creationId xmlns:a16="http://schemas.microsoft.com/office/drawing/2014/main" id="{F672E023-A18B-470B-A75A-45D7E9129313}"/>
              </a:ext>
            </a:extLst>
          </p:cNvPr>
          <p:cNvPicPr>
            <a:picLocks noChangeAspect="1"/>
          </p:cNvPicPr>
          <p:nvPr/>
        </p:nvPicPr>
        <p:blipFill>
          <a:blip r:embed="rId3"/>
          <a:stretch>
            <a:fillRect/>
          </a:stretch>
        </p:blipFill>
        <p:spPr>
          <a:xfrm>
            <a:off x="790781" y="3746430"/>
            <a:ext cx="4905375" cy="1571625"/>
          </a:xfrm>
          <a:prstGeom prst="rect">
            <a:avLst/>
          </a:prstGeom>
        </p:spPr>
      </p:pic>
    </p:spTree>
    <p:extLst>
      <p:ext uri="{BB962C8B-B14F-4D97-AF65-F5344CB8AC3E}">
        <p14:creationId xmlns:p14="http://schemas.microsoft.com/office/powerpoint/2010/main" val="28850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B7C802-944B-4CF1-2887-10D066E35CDE}"/>
              </a:ext>
            </a:extLst>
          </p:cNvPr>
          <p:cNvPicPr>
            <a:picLocks noChangeAspect="1"/>
          </p:cNvPicPr>
          <p:nvPr/>
        </p:nvPicPr>
        <p:blipFill>
          <a:blip r:embed="rId2"/>
          <a:stretch>
            <a:fillRect/>
          </a:stretch>
        </p:blipFill>
        <p:spPr>
          <a:xfrm>
            <a:off x="1990725" y="185737"/>
            <a:ext cx="8210550" cy="6486525"/>
          </a:xfrm>
          <a:prstGeom prst="rect">
            <a:avLst/>
          </a:prstGeom>
        </p:spPr>
      </p:pic>
    </p:spTree>
    <p:extLst>
      <p:ext uri="{BB962C8B-B14F-4D97-AF65-F5344CB8AC3E}">
        <p14:creationId xmlns:p14="http://schemas.microsoft.com/office/powerpoint/2010/main" val="58686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89408" y="508626"/>
            <a:ext cx="1847483" cy="1132891"/>
          </a:xfrm>
          <a:prstGeom prst="rect">
            <a:avLst/>
          </a:prstGeom>
        </p:spPr>
      </p:pic>
      <p:sp>
        <p:nvSpPr>
          <p:cNvPr id="3" name="Rectángulo 2"/>
          <p:cNvSpPr/>
          <p:nvPr/>
        </p:nvSpPr>
        <p:spPr>
          <a:xfrm>
            <a:off x="684329" y="1766195"/>
            <a:ext cx="10405532" cy="923330"/>
          </a:xfrm>
          <a:prstGeom prst="rect">
            <a:avLst/>
          </a:prstGeom>
        </p:spPr>
        <p:txBody>
          <a:bodyPr wrap="square">
            <a:spAutoFit/>
          </a:bodyPr>
          <a:lstStyle/>
          <a:p>
            <a:pPr algn="just">
              <a:lnSpc>
                <a:spcPct val="150000"/>
              </a:lnSpc>
            </a:pPr>
            <a:r>
              <a:rPr lang="es-ES" dirty="0"/>
              <a:t>En estadística, se le llama </a:t>
            </a:r>
            <a:r>
              <a:rPr lang="es-ES" b="1" dirty="0"/>
              <a:t>distribución de frecuencias</a:t>
            </a:r>
            <a:r>
              <a:rPr lang="es-ES" dirty="0"/>
              <a:t> a la agrupación de datos en categorías mutuamente excluyentes que indican el número de observaciones en cada categoría. </a:t>
            </a:r>
          </a:p>
        </p:txBody>
      </p:sp>
      <p:sp>
        <p:nvSpPr>
          <p:cNvPr id="6" name="Rectángulo 5"/>
          <p:cNvSpPr/>
          <p:nvPr/>
        </p:nvSpPr>
        <p:spPr>
          <a:xfrm>
            <a:off x="978196" y="780535"/>
            <a:ext cx="7967021"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spc="-15" dirty="0">
                <a:solidFill>
                  <a:srgbClr val="FF0000"/>
                </a:solidFill>
                <a:effectLst>
                  <a:outerShdw blurRad="38100" dist="38100" dir="2700000" algn="tl">
                    <a:srgbClr val="000000">
                      <a:alpha val="43137"/>
                    </a:srgbClr>
                  </a:outerShdw>
                </a:effectLst>
                <a:latin typeface="Algerian" panose="04020705040A02060702" pitchFamily="82" charset="0"/>
                <a:ea typeface="Times New Roman" panose="02020603050405020304" pitchFamily="18" charset="0"/>
                <a:cs typeface="Times New Roman" panose="02020603050405020304" pitchFamily="18" charset="0"/>
              </a:rPr>
              <a:t>Distribución de frecuencias</a:t>
            </a:r>
            <a:endParaRPr lang="es-ES" sz="2400" dirty="0">
              <a:solidFill>
                <a:srgbClr val="FF0000"/>
              </a:solidFill>
              <a:effectLst>
                <a:outerShdw blurRad="38100" dist="38100" dir="2700000" algn="tl">
                  <a:srgbClr val="000000">
                    <a:alpha val="43137"/>
                  </a:srgbClr>
                </a:outerShdw>
              </a:effectLst>
              <a:latin typeface="Algerian" panose="04020705040A02060702" pitchFamily="82"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F5A9CE1-EC15-445A-86EC-BCDE14A83468}"/>
              </a:ext>
            </a:extLst>
          </p:cNvPr>
          <p:cNvPicPr>
            <a:picLocks noChangeAspect="1"/>
          </p:cNvPicPr>
          <p:nvPr/>
        </p:nvPicPr>
        <p:blipFill>
          <a:blip r:embed="rId3"/>
          <a:stretch>
            <a:fillRect/>
          </a:stretch>
        </p:blipFill>
        <p:spPr>
          <a:xfrm>
            <a:off x="2869683" y="2814203"/>
            <a:ext cx="5772150" cy="3343275"/>
          </a:xfrm>
          <a:prstGeom prst="rect">
            <a:avLst/>
          </a:prstGeom>
        </p:spPr>
      </p:pic>
    </p:spTree>
    <p:extLst>
      <p:ext uri="{BB962C8B-B14F-4D97-AF65-F5344CB8AC3E}">
        <p14:creationId xmlns:p14="http://schemas.microsoft.com/office/powerpoint/2010/main" val="3154306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43FD8-CCD1-49E3-BAA1-C08C86949C65}"/>
              </a:ext>
            </a:extLst>
          </p:cNvPr>
          <p:cNvPicPr>
            <a:picLocks noChangeAspect="1"/>
          </p:cNvPicPr>
          <p:nvPr/>
        </p:nvPicPr>
        <p:blipFill>
          <a:blip r:embed="rId2"/>
          <a:stretch>
            <a:fillRect/>
          </a:stretch>
        </p:blipFill>
        <p:spPr>
          <a:xfrm>
            <a:off x="1509712" y="738187"/>
            <a:ext cx="9172575" cy="5381625"/>
          </a:xfrm>
          <a:prstGeom prst="rect">
            <a:avLst/>
          </a:prstGeom>
        </p:spPr>
      </p:pic>
    </p:spTree>
    <p:extLst>
      <p:ext uri="{BB962C8B-B14F-4D97-AF65-F5344CB8AC3E}">
        <p14:creationId xmlns:p14="http://schemas.microsoft.com/office/powerpoint/2010/main" val="863288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5729" y="769495"/>
            <a:ext cx="9719733" cy="880369"/>
          </a:xfrm>
          <a:prstGeom prst="rect">
            <a:avLst/>
          </a:prstGeom>
          <a:noFill/>
        </p:spPr>
        <p:txBody>
          <a:bodyPr wrap="square" rtlCol="0">
            <a:spAutoFit/>
          </a:bodyPr>
          <a:lstStyle/>
          <a:p>
            <a:pPr algn="just">
              <a:lnSpc>
                <a:spcPct val="150000"/>
              </a:lnSpc>
            </a:pPr>
            <a:r>
              <a:rPr lang="es-ES" b="1" dirty="0" err="1"/>
              <a:t>Ejempl</a:t>
            </a:r>
            <a:r>
              <a:rPr lang="es-ES" b="1" dirty="0"/>
              <a:t>. </a:t>
            </a:r>
            <a:r>
              <a:rPr lang="es-ES" dirty="0"/>
              <a:t>Números de correos electrónicos que tienen una muestra aleatoria de 35 estudiantes de la Universidad de Costa Rica.</a:t>
            </a:r>
          </a:p>
        </p:txBody>
      </p:sp>
      <p:pic>
        <p:nvPicPr>
          <p:cNvPr id="36" name="Imagen 35"/>
          <p:cNvPicPr>
            <a:picLocks noChangeAspect="1"/>
          </p:cNvPicPr>
          <p:nvPr/>
        </p:nvPicPr>
        <p:blipFill>
          <a:blip r:embed="rId2"/>
          <a:stretch>
            <a:fillRect/>
          </a:stretch>
        </p:blipFill>
        <p:spPr>
          <a:xfrm>
            <a:off x="1272998" y="1794450"/>
            <a:ext cx="8558389" cy="1245437"/>
          </a:xfrm>
          <a:prstGeom prst="rect">
            <a:avLst/>
          </a:prstGeom>
        </p:spPr>
      </p:pic>
      <p:pic>
        <p:nvPicPr>
          <p:cNvPr id="3" name="Imagen 2"/>
          <p:cNvPicPr>
            <a:picLocks noChangeAspect="1"/>
          </p:cNvPicPr>
          <p:nvPr/>
        </p:nvPicPr>
        <p:blipFill>
          <a:blip r:embed="rId3"/>
          <a:stretch>
            <a:fillRect/>
          </a:stretch>
        </p:blipFill>
        <p:spPr>
          <a:xfrm>
            <a:off x="8767831" y="3730938"/>
            <a:ext cx="1418601" cy="1513417"/>
          </a:xfrm>
          <a:prstGeom prst="rect">
            <a:avLst/>
          </a:prstGeom>
        </p:spPr>
      </p:pic>
      <p:pic>
        <p:nvPicPr>
          <p:cNvPr id="5" name="Imagen 4"/>
          <p:cNvPicPr>
            <a:picLocks noChangeAspect="1"/>
          </p:cNvPicPr>
          <p:nvPr/>
        </p:nvPicPr>
        <p:blipFill>
          <a:blip r:embed="rId4"/>
          <a:stretch>
            <a:fillRect/>
          </a:stretch>
        </p:blipFill>
        <p:spPr>
          <a:xfrm>
            <a:off x="1525411" y="3167239"/>
            <a:ext cx="6477000" cy="2781300"/>
          </a:xfrm>
          <a:prstGeom prst="rect">
            <a:avLst/>
          </a:prstGeom>
        </p:spPr>
      </p:pic>
      <p:pic>
        <p:nvPicPr>
          <p:cNvPr id="6" name="Imagen 5"/>
          <p:cNvPicPr>
            <a:picLocks noChangeAspect="1"/>
          </p:cNvPicPr>
          <p:nvPr/>
        </p:nvPicPr>
        <p:blipFill>
          <a:blip r:embed="rId5"/>
          <a:stretch>
            <a:fillRect/>
          </a:stretch>
        </p:blipFill>
        <p:spPr>
          <a:xfrm>
            <a:off x="3818467" y="4125736"/>
            <a:ext cx="152400" cy="209550"/>
          </a:xfrm>
          <a:prstGeom prst="rect">
            <a:avLst/>
          </a:prstGeom>
        </p:spPr>
      </p:pic>
      <p:pic>
        <p:nvPicPr>
          <p:cNvPr id="7" name="Imagen 6"/>
          <p:cNvPicPr>
            <a:picLocks noChangeAspect="1"/>
          </p:cNvPicPr>
          <p:nvPr/>
        </p:nvPicPr>
        <p:blipFill>
          <a:blip r:embed="rId6"/>
          <a:stretch>
            <a:fillRect/>
          </a:stretch>
        </p:blipFill>
        <p:spPr>
          <a:xfrm>
            <a:off x="3395309" y="4390672"/>
            <a:ext cx="885825" cy="266700"/>
          </a:xfrm>
          <a:prstGeom prst="rect">
            <a:avLst/>
          </a:prstGeom>
        </p:spPr>
      </p:pic>
      <p:pic>
        <p:nvPicPr>
          <p:cNvPr id="8" name="Imagen 7"/>
          <p:cNvPicPr>
            <a:picLocks noChangeAspect="1"/>
          </p:cNvPicPr>
          <p:nvPr/>
        </p:nvPicPr>
        <p:blipFill>
          <a:blip r:embed="rId7"/>
          <a:stretch>
            <a:fillRect/>
          </a:stretch>
        </p:blipFill>
        <p:spPr>
          <a:xfrm>
            <a:off x="3011664" y="4692474"/>
            <a:ext cx="1924050" cy="295275"/>
          </a:xfrm>
          <a:prstGeom prst="rect">
            <a:avLst/>
          </a:prstGeom>
        </p:spPr>
      </p:pic>
      <p:pic>
        <p:nvPicPr>
          <p:cNvPr id="10" name="Imagen 9"/>
          <p:cNvPicPr>
            <a:picLocks noChangeAspect="1"/>
          </p:cNvPicPr>
          <p:nvPr/>
        </p:nvPicPr>
        <p:blipFill>
          <a:blip r:embed="rId8"/>
          <a:stretch>
            <a:fillRect/>
          </a:stretch>
        </p:blipFill>
        <p:spPr>
          <a:xfrm>
            <a:off x="3466747" y="5011561"/>
            <a:ext cx="742950" cy="266700"/>
          </a:xfrm>
          <a:prstGeom prst="rect">
            <a:avLst/>
          </a:prstGeom>
        </p:spPr>
      </p:pic>
      <p:pic>
        <p:nvPicPr>
          <p:cNvPr id="11" name="Imagen 10"/>
          <p:cNvPicPr>
            <a:picLocks noChangeAspect="1"/>
          </p:cNvPicPr>
          <p:nvPr/>
        </p:nvPicPr>
        <p:blipFill>
          <a:blip r:embed="rId9"/>
          <a:stretch>
            <a:fillRect/>
          </a:stretch>
        </p:blipFill>
        <p:spPr>
          <a:xfrm>
            <a:off x="3756025" y="5326280"/>
            <a:ext cx="209550" cy="228600"/>
          </a:xfrm>
          <a:prstGeom prst="rect">
            <a:avLst/>
          </a:prstGeom>
        </p:spPr>
      </p:pic>
      <p:pic>
        <p:nvPicPr>
          <p:cNvPr id="12" name="Imagen 11"/>
          <p:cNvPicPr>
            <a:picLocks noChangeAspect="1"/>
          </p:cNvPicPr>
          <p:nvPr/>
        </p:nvPicPr>
        <p:blipFill>
          <a:blip r:embed="rId10"/>
          <a:stretch>
            <a:fillRect/>
          </a:stretch>
        </p:blipFill>
        <p:spPr>
          <a:xfrm>
            <a:off x="5622925" y="4128734"/>
            <a:ext cx="133350" cy="180975"/>
          </a:xfrm>
          <a:prstGeom prst="rect">
            <a:avLst/>
          </a:prstGeom>
        </p:spPr>
      </p:pic>
      <p:pic>
        <p:nvPicPr>
          <p:cNvPr id="13" name="Imagen 12"/>
          <p:cNvPicPr>
            <a:picLocks noChangeAspect="1"/>
          </p:cNvPicPr>
          <p:nvPr/>
        </p:nvPicPr>
        <p:blipFill>
          <a:blip r:embed="rId11"/>
          <a:stretch>
            <a:fillRect/>
          </a:stretch>
        </p:blipFill>
        <p:spPr>
          <a:xfrm>
            <a:off x="5514094" y="4753151"/>
            <a:ext cx="238125" cy="219075"/>
          </a:xfrm>
          <a:prstGeom prst="rect">
            <a:avLst/>
          </a:prstGeom>
        </p:spPr>
      </p:pic>
      <p:pic>
        <p:nvPicPr>
          <p:cNvPr id="14" name="Imagen 13"/>
          <p:cNvPicPr>
            <a:picLocks noChangeAspect="1"/>
          </p:cNvPicPr>
          <p:nvPr/>
        </p:nvPicPr>
        <p:blipFill>
          <a:blip r:embed="rId12"/>
          <a:stretch>
            <a:fillRect/>
          </a:stretch>
        </p:blipFill>
        <p:spPr>
          <a:xfrm>
            <a:off x="5552193" y="5042792"/>
            <a:ext cx="161925" cy="209550"/>
          </a:xfrm>
          <a:prstGeom prst="rect">
            <a:avLst/>
          </a:prstGeom>
        </p:spPr>
      </p:pic>
      <p:pic>
        <p:nvPicPr>
          <p:cNvPr id="15" name="Imagen 14"/>
          <p:cNvPicPr>
            <a:picLocks noChangeAspect="1"/>
          </p:cNvPicPr>
          <p:nvPr/>
        </p:nvPicPr>
        <p:blipFill>
          <a:blip r:embed="rId13"/>
          <a:stretch>
            <a:fillRect/>
          </a:stretch>
        </p:blipFill>
        <p:spPr>
          <a:xfrm>
            <a:off x="5529614" y="5344936"/>
            <a:ext cx="161925" cy="209550"/>
          </a:xfrm>
          <a:prstGeom prst="rect">
            <a:avLst/>
          </a:prstGeom>
        </p:spPr>
      </p:pic>
      <p:pic>
        <p:nvPicPr>
          <p:cNvPr id="16" name="Imagen 15"/>
          <p:cNvPicPr>
            <a:picLocks noChangeAspect="1"/>
          </p:cNvPicPr>
          <p:nvPr/>
        </p:nvPicPr>
        <p:blipFill>
          <a:blip r:embed="rId14"/>
          <a:stretch>
            <a:fillRect/>
          </a:stretch>
        </p:blipFill>
        <p:spPr>
          <a:xfrm>
            <a:off x="5584295" y="4437061"/>
            <a:ext cx="142875" cy="219075"/>
          </a:xfrm>
          <a:prstGeom prst="rect">
            <a:avLst/>
          </a:prstGeom>
        </p:spPr>
      </p:pic>
      <p:pic>
        <p:nvPicPr>
          <p:cNvPr id="17" name="Imagen 16"/>
          <p:cNvPicPr>
            <a:picLocks noChangeAspect="1"/>
          </p:cNvPicPr>
          <p:nvPr/>
        </p:nvPicPr>
        <p:blipFill>
          <a:blip r:embed="rId15"/>
          <a:stretch>
            <a:fillRect/>
          </a:stretch>
        </p:blipFill>
        <p:spPr>
          <a:xfrm>
            <a:off x="5486753" y="5614106"/>
            <a:ext cx="247650" cy="190500"/>
          </a:xfrm>
          <a:prstGeom prst="rect">
            <a:avLst/>
          </a:prstGeom>
        </p:spPr>
      </p:pic>
      <p:pic>
        <p:nvPicPr>
          <p:cNvPr id="18" name="Imagen 17"/>
          <p:cNvPicPr>
            <a:picLocks noChangeAspect="1"/>
          </p:cNvPicPr>
          <p:nvPr/>
        </p:nvPicPr>
        <p:blipFill>
          <a:blip r:embed="rId16"/>
          <a:stretch>
            <a:fillRect/>
          </a:stretch>
        </p:blipFill>
        <p:spPr>
          <a:xfrm>
            <a:off x="6807853" y="4131048"/>
            <a:ext cx="485775" cy="209550"/>
          </a:xfrm>
          <a:prstGeom prst="rect">
            <a:avLst/>
          </a:prstGeom>
        </p:spPr>
      </p:pic>
      <p:pic>
        <p:nvPicPr>
          <p:cNvPr id="19" name="Imagen 18"/>
          <p:cNvPicPr>
            <a:picLocks noChangeAspect="1"/>
          </p:cNvPicPr>
          <p:nvPr/>
        </p:nvPicPr>
        <p:blipFill>
          <a:blip r:embed="rId17"/>
          <a:stretch>
            <a:fillRect/>
          </a:stretch>
        </p:blipFill>
        <p:spPr>
          <a:xfrm>
            <a:off x="6793566" y="4408674"/>
            <a:ext cx="514350" cy="219075"/>
          </a:xfrm>
          <a:prstGeom prst="rect">
            <a:avLst/>
          </a:prstGeom>
        </p:spPr>
      </p:pic>
      <p:pic>
        <p:nvPicPr>
          <p:cNvPr id="21" name="Imagen 20"/>
          <p:cNvPicPr>
            <a:picLocks noChangeAspect="1"/>
          </p:cNvPicPr>
          <p:nvPr/>
        </p:nvPicPr>
        <p:blipFill>
          <a:blip r:embed="rId18"/>
          <a:stretch>
            <a:fillRect/>
          </a:stretch>
        </p:blipFill>
        <p:spPr>
          <a:xfrm>
            <a:off x="6817378" y="4704509"/>
            <a:ext cx="466725" cy="219075"/>
          </a:xfrm>
          <a:prstGeom prst="rect">
            <a:avLst/>
          </a:prstGeom>
        </p:spPr>
      </p:pic>
      <p:pic>
        <p:nvPicPr>
          <p:cNvPr id="22" name="Imagen 21"/>
          <p:cNvPicPr>
            <a:picLocks noChangeAspect="1"/>
          </p:cNvPicPr>
          <p:nvPr/>
        </p:nvPicPr>
        <p:blipFill>
          <a:blip r:embed="rId19"/>
          <a:stretch>
            <a:fillRect/>
          </a:stretch>
        </p:blipFill>
        <p:spPr>
          <a:xfrm>
            <a:off x="6794406" y="5036763"/>
            <a:ext cx="485775" cy="200025"/>
          </a:xfrm>
          <a:prstGeom prst="rect">
            <a:avLst/>
          </a:prstGeom>
        </p:spPr>
      </p:pic>
      <p:pic>
        <p:nvPicPr>
          <p:cNvPr id="23" name="Imagen 22"/>
          <p:cNvPicPr>
            <a:picLocks noChangeAspect="1"/>
          </p:cNvPicPr>
          <p:nvPr/>
        </p:nvPicPr>
        <p:blipFill>
          <a:blip r:embed="rId20"/>
          <a:stretch>
            <a:fillRect/>
          </a:stretch>
        </p:blipFill>
        <p:spPr>
          <a:xfrm>
            <a:off x="6780959" y="5346045"/>
            <a:ext cx="485775" cy="200025"/>
          </a:xfrm>
          <a:prstGeom prst="rect">
            <a:avLst/>
          </a:prstGeom>
        </p:spPr>
      </p:pic>
      <p:pic>
        <p:nvPicPr>
          <p:cNvPr id="24" name="Imagen 23"/>
          <p:cNvPicPr>
            <a:picLocks noChangeAspect="1"/>
          </p:cNvPicPr>
          <p:nvPr/>
        </p:nvPicPr>
        <p:blipFill>
          <a:blip r:embed="rId21"/>
          <a:stretch>
            <a:fillRect/>
          </a:stretch>
        </p:blipFill>
        <p:spPr>
          <a:xfrm>
            <a:off x="6795247" y="5629275"/>
            <a:ext cx="457200" cy="171450"/>
          </a:xfrm>
          <a:prstGeom prst="rect">
            <a:avLst/>
          </a:prstGeom>
        </p:spPr>
      </p:pic>
      <p:sp>
        <p:nvSpPr>
          <p:cNvPr id="2" name="Rectángulo 2">
            <a:extLst>
              <a:ext uri="{FF2B5EF4-FFF2-40B4-BE49-F238E27FC236}">
                <a16:creationId xmlns:a16="http://schemas.microsoft.com/office/drawing/2014/main" id="{7D47B095-289F-4BFD-A7E4-3DFB07B1BE04}"/>
              </a:ext>
            </a:extLst>
          </p:cNvPr>
          <p:cNvSpPr/>
          <p:nvPr/>
        </p:nvSpPr>
        <p:spPr>
          <a:xfrm>
            <a:off x="2875481" y="155620"/>
            <a:ext cx="5126930" cy="597759"/>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Frecuencias de Variables Discretas</a:t>
            </a:r>
            <a:endParaRPr lang="es-ES" sz="2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9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6537" y="1790700"/>
            <a:ext cx="6638925" cy="3276600"/>
          </a:xfrm>
          <a:prstGeom prst="rect">
            <a:avLst/>
          </a:prstGeom>
        </p:spPr>
      </p:pic>
      <p:pic>
        <p:nvPicPr>
          <p:cNvPr id="3" name="Imagen 2"/>
          <p:cNvPicPr>
            <a:picLocks noChangeAspect="1"/>
          </p:cNvPicPr>
          <p:nvPr/>
        </p:nvPicPr>
        <p:blipFill>
          <a:blip r:embed="rId3"/>
          <a:stretch>
            <a:fillRect/>
          </a:stretch>
        </p:blipFill>
        <p:spPr>
          <a:xfrm>
            <a:off x="6247559" y="3130363"/>
            <a:ext cx="180975" cy="247650"/>
          </a:xfrm>
          <a:prstGeom prst="rect">
            <a:avLst/>
          </a:prstGeom>
        </p:spPr>
      </p:pic>
      <p:pic>
        <p:nvPicPr>
          <p:cNvPr id="4" name="Imagen 3"/>
          <p:cNvPicPr>
            <a:picLocks noChangeAspect="1"/>
          </p:cNvPicPr>
          <p:nvPr/>
        </p:nvPicPr>
        <p:blipFill>
          <a:blip r:embed="rId4"/>
          <a:stretch>
            <a:fillRect/>
          </a:stretch>
        </p:blipFill>
        <p:spPr>
          <a:xfrm>
            <a:off x="6215903" y="3502959"/>
            <a:ext cx="190500" cy="228600"/>
          </a:xfrm>
          <a:prstGeom prst="rect">
            <a:avLst/>
          </a:prstGeom>
        </p:spPr>
      </p:pic>
      <p:pic>
        <p:nvPicPr>
          <p:cNvPr id="5" name="Imagen 4"/>
          <p:cNvPicPr>
            <a:picLocks noChangeAspect="1"/>
          </p:cNvPicPr>
          <p:nvPr/>
        </p:nvPicPr>
        <p:blipFill>
          <a:blip r:embed="rId5"/>
          <a:stretch>
            <a:fillRect/>
          </a:stretch>
        </p:blipFill>
        <p:spPr>
          <a:xfrm>
            <a:off x="6121493" y="3931584"/>
            <a:ext cx="352425" cy="285750"/>
          </a:xfrm>
          <a:prstGeom prst="rect">
            <a:avLst/>
          </a:prstGeom>
        </p:spPr>
      </p:pic>
      <p:pic>
        <p:nvPicPr>
          <p:cNvPr id="6" name="Imagen 5"/>
          <p:cNvPicPr>
            <a:picLocks noChangeAspect="1"/>
          </p:cNvPicPr>
          <p:nvPr/>
        </p:nvPicPr>
        <p:blipFill>
          <a:blip r:embed="rId6"/>
          <a:stretch>
            <a:fillRect/>
          </a:stretch>
        </p:blipFill>
        <p:spPr>
          <a:xfrm>
            <a:off x="6099361" y="4312023"/>
            <a:ext cx="342900" cy="304800"/>
          </a:xfrm>
          <a:prstGeom prst="rect">
            <a:avLst/>
          </a:prstGeom>
        </p:spPr>
      </p:pic>
      <p:pic>
        <p:nvPicPr>
          <p:cNvPr id="7" name="Imagen 6"/>
          <p:cNvPicPr>
            <a:picLocks noChangeAspect="1"/>
          </p:cNvPicPr>
          <p:nvPr/>
        </p:nvPicPr>
        <p:blipFill>
          <a:blip r:embed="rId7"/>
          <a:stretch>
            <a:fillRect/>
          </a:stretch>
        </p:blipFill>
        <p:spPr>
          <a:xfrm>
            <a:off x="6112809" y="4679016"/>
            <a:ext cx="342900" cy="323850"/>
          </a:xfrm>
          <a:prstGeom prst="rect">
            <a:avLst/>
          </a:prstGeom>
        </p:spPr>
      </p:pic>
      <p:pic>
        <p:nvPicPr>
          <p:cNvPr id="9" name="Imagen 8"/>
          <p:cNvPicPr>
            <a:picLocks noChangeAspect="1"/>
          </p:cNvPicPr>
          <p:nvPr/>
        </p:nvPicPr>
        <p:blipFill>
          <a:blip r:embed="rId8"/>
          <a:stretch>
            <a:fillRect/>
          </a:stretch>
        </p:blipFill>
        <p:spPr>
          <a:xfrm>
            <a:off x="8349222" y="4712353"/>
            <a:ext cx="200025" cy="257175"/>
          </a:xfrm>
          <a:prstGeom prst="rect">
            <a:avLst/>
          </a:prstGeom>
        </p:spPr>
      </p:pic>
      <p:pic>
        <p:nvPicPr>
          <p:cNvPr id="10" name="Imagen 9"/>
          <p:cNvPicPr>
            <a:picLocks noChangeAspect="1"/>
          </p:cNvPicPr>
          <p:nvPr/>
        </p:nvPicPr>
        <p:blipFill>
          <a:blip r:embed="rId9"/>
          <a:stretch>
            <a:fillRect/>
          </a:stretch>
        </p:blipFill>
        <p:spPr>
          <a:xfrm>
            <a:off x="8335775" y="4285969"/>
            <a:ext cx="200025" cy="276225"/>
          </a:xfrm>
          <a:prstGeom prst="rect">
            <a:avLst/>
          </a:prstGeom>
        </p:spPr>
      </p:pic>
      <p:pic>
        <p:nvPicPr>
          <p:cNvPr id="11" name="Imagen 10"/>
          <p:cNvPicPr>
            <a:picLocks noChangeAspect="1"/>
          </p:cNvPicPr>
          <p:nvPr/>
        </p:nvPicPr>
        <p:blipFill>
          <a:blip r:embed="rId10"/>
          <a:stretch>
            <a:fillRect/>
          </a:stretch>
        </p:blipFill>
        <p:spPr>
          <a:xfrm>
            <a:off x="8295995" y="3908612"/>
            <a:ext cx="333375" cy="304800"/>
          </a:xfrm>
          <a:prstGeom prst="rect">
            <a:avLst/>
          </a:prstGeom>
        </p:spPr>
      </p:pic>
      <p:pic>
        <p:nvPicPr>
          <p:cNvPr id="12" name="Imagen 11"/>
          <p:cNvPicPr>
            <a:picLocks noChangeAspect="1"/>
          </p:cNvPicPr>
          <p:nvPr/>
        </p:nvPicPr>
        <p:blipFill>
          <a:blip r:embed="rId11"/>
          <a:stretch>
            <a:fillRect/>
          </a:stretch>
        </p:blipFill>
        <p:spPr>
          <a:xfrm>
            <a:off x="8295994" y="3502118"/>
            <a:ext cx="333375" cy="257175"/>
          </a:xfrm>
          <a:prstGeom prst="rect">
            <a:avLst/>
          </a:prstGeom>
        </p:spPr>
      </p:pic>
      <p:pic>
        <p:nvPicPr>
          <p:cNvPr id="13" name="Imagen 12"/>
          <p:cNvPicPr>
            <a:picLocks noChangeAspect="1"/>
          </p:cNvPicPr>
          <p:nvPr/>
        </p:nvPicPr>
        <p:blipFill>
          <a:blip r:embed="rId12"/>
          <a:stretch>
            <a:fillRect/>
          </a:stretch>
        </p:blipFill>
        <p:spPr>
          <a:xfrm>
            <a:off x="8286469" y="3097866"/>
            <a:ext cx="352425" cy="285750"/>
          </a:xfrm>
          <a:prstGeom prst="rect">
            <a:avLst/>
          </a:prstGeom>
        </p:spPr>
      </p:pic>
    </p:spTree>
    <p:extLst>
      <p:ext uri="{BB962C8B-B14F-4D97-AF65-F5344CB8AC3E}">
        <p14:creationId xmlns:p14="http://schemas.microsoft.com/office/powerpoint/2010/main" val="16109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CA162B9-44FB-4CDF-8356-4F457753C695}"/>
              </a:ext>
            </a:extLst>
          </p:cNvPr>
          <p:cNvPicPr>
            <a:picLocks noChangeAspect="1"/>
          </p:cNvPicPr>
          <p:nvPr/>
        </p:nvPicPr>
        <p:blipFill>
          <a:blip r:embed="rId2"/>
          <a:stretch>
            <a:fillRect/>
          </a:stretch>
        </p:blipFill>
        <p:spPr>
          <a:xfrm>
            <a:off x="1116525" y="518474"/>
            <a:ext cx="4979475" cy="5953027"/>
          </a:xfrm>
          <a:prstGeom prst="rect">
            <a:avLst/>
          </a:prstGeom>
        </p:spPr>
      </p:pic>
      <p:pic>
        <p:nvPicPr>
          <p:cNvPr id="5" name="Imagen 4">
            <a:extLst>
              <a:ext uri="{FF2B5EF4-FFF2-40B4-BE49-F238E27FC236}">
                <a16:creationId xmlns:a16="http://schemas.microsoft.com/office/drawing/2014/main" id="{4363DF03-044A-4CC9-BF58-A8C0556B580F}"/>
              </a:ext>
            </a:extLst>
          </p:cNvPr>
          <p:cNvPicPr>
            <a:picLocks noChangeAspect="1"/>
          </p:cNvPicPr>
          <p:nvPr/>
        </p:nvPicPr>
        <p:blipFill>
          <a:blip r:embed="rId3"/>
          <a:stretch>
            <a:fillRect/>
          </a:stretch>
        </p:blipFill>
        <p:spPr>
          <a:xfrm>
            <a:off x="6096000" y="744718"/>
            <a:ext cx="5727727" cy="5176984"/>
          </a:xfrm>
          <a:prstGeom prst="rect">
            <a:avLst/>
          </a:prstGeom>
        </p:spPr>
      </p:pic>
    </p:spTree>
    <p:extLst>
      <p:ext uri="{BB962C8B-B14F-4D97-AF65-F5344CB8AC3E}">
        <p14:creationId xmlns:p14="http://schemas.microsoft.com/office/powerpoint/2010/main" val="2841511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7522A-7901-4BC5-AF05-E9D1917AC1D2}"/>
              </a:ext>
            </a:extLst>
          </p:cNvPr>
          <p:cNvPicPr>
            <a:picLocks noChangeAspect="1"/>
          </p:cNvPicPr>
          <p:nvPr/>
        </p:nvPicPr>
        <p:blipFill>
          <a:blip r:embed="rId2"/>
          <a:stretch>
            <a:fillRect/>
          </a:stretch>
        </p:blipFill>
        <p:spPr>
          <a:xfrm>
            <a:off x="2314575" y="1676400"/>
            <a:ext cx="7562850" cy="3505200"/>
          </a:xfrm>
          <a:prstGeom prst="rect">
            <a:avLst/>
          </a:prstGeom>
        </p:spPr>
      </p:pic>
      <p:pic>
        <p:nvPicPr>
          <p:cNvPr id="4" name="Imagen 3"/>
          <p:cNvPicPr>
            <a:picLocks noChangeAspect="1"/>
          </p:cNvPicPr>
          <p:nvPr/>
        </p:nvPicPr>
        <p:blipFill>
          <a:blip r:embed="rId3"/>
          <a:stretch>
            <a:fillRect/>
          </a:stretch>
        </p:blipFill>
        <p:spPr>
          <a:xfrm>
            <a:off x="5908020" y="3052762"/>
            <a:ext cx="752475" cy="295275"/>
          </a:xfrm>
          <a:prstGeom prst="rect">
            <a:avLst/>
          </a:prstGeom>
        </p:spPr>
      </p:pic>
      <p:pic>
        <p:nvPicPr>
          <p:cNvPr id="5" name="Imagen 4"/>
          <p:cNvPicPr>
            <a:picLocks noChangeAspect="1"/>
          </p:cNvPicPr>
          <p:nvPr/>
        </p:nvPicPr>
        <p:blipFill>
          <a:blip r:embed="rId4"/>
          <a:stretch>
            <a:fillRect/>
          </a:stretch>
        </p:blipFill>
        <p:spPr>
          <a:xfrm>
            <a:off x="5913624" y="3532934"/>
            <a:ext cx="714375" cy="276225"/>
          </a:xfrm>
          <a:prstGeom prst="rect">
            <a:avLst/>
          </a:prstGeom>
        </p:spPr>
      </p:pic>
      <p:pic>
        <p:nvPicPr>
          <p:cNvPr id="6" name="Imagen 5"/>
          <p:cNvPicPr>
            <a:picLocks noChangeAspect="1"/>
          </p:cNvPicPr>
          <p:nvPr/>
        </p:nvPicPr>
        <p:blipFill>
          <a:blip r:embed="rId5"/>
          <a:stretch>
            <a:fillRect/>
          </a:stretch>
        </p:blipFill>
        <p:spPr>
          <a:xfrm>
            <a:off x="5917546" y="3917296"/>
            <a:ext cx="733425" cy="314325"/>
          </a:xfrm>
          <a:prstGeom prst="rect">
            <a:avLst/>
          </a:prstGeom>
        </p:spPr>
      </p:pic>
      <p:pic>
        <p:nvPicPr>
          <p:cNvPr id="7" name="Imagen 6"/>
          <p:cNvPicPr>
            <a:picLocks noChangeAspect="1"/>
          </p:cNvPicPr>
          <p:nvPr/>
        </p:nvPicPr>
        <p:blipFill>
          <a:blip r:embed="rId6"/>
          <a:stretch>
            <a:fillRect/>
          </a:stretch>
        </p:blipFill>
        <p:spPr>
          <a:xfrm>
            <a:off x="5871602" y="4374496"/>
            <a:ext cx="771525" cy="314325"/>
          </a:xfrm>
          <a:prstGeom prst="rect">
            <a:avLst/>
          </a:prstGeom>
        </p:spPr>
      </p:pic>
      <p:pic>
        <p:nvPicPr>
          <p:cNvPr id="8" name="Imagen 7"/>
          <p:cNvPicPr>
            <a:picLocks noChangeAspect="1"/>
          </p:cNvPicPr>
          <p:nvPr/>
        </p:nvPicPr>
        <p:blipFill>
          <a:blip r:embed="rId7"/>
          <a:stretch>
            <a:fillRect/>
          </a:stretch>
        </p:blipFill>
        <p:spPr>
          <a:xfrm>
            <a:off x="5900177" y="4804801"/>
            <a:ext cx="714375" cy="314325"/>
          </a:xfrm>
          <a:prstGeom prst="rect">
            <a:avLst/>
          </a:prstGeom>
        </p:spPr>
      </p:pic>
      <p:pic>
        <p:nvPicPr>
          <p:cNvPr id="9" name="Imagen 8"/>
          <p:cNvPicPr>
            <a:picLocks noChangeAspect="1"/>
          </p:cNvPicPr>
          <p:nvPr/>
        </p:nvPicPr>
        <p:blipFill>
          <a:blip r:embed="rId8"/>
          <a:stretch>
            <a:fillRect/>
          </a:stretch>
        </p:blipFill>
        <p:spPr>
          <a:xfrm>
            <a:off x="8400490" y="4814327"/>
            <a:ext cx="742950" cy="295275"/>
          </a:xfrm>
          <a:prstGeom prst="rect">
            <a:avLst/>
          </a:prstGeom>
        </p:spPr>
      </p:pic>
      <p:pic>
        <p:nvPicPr>
          <p:cNvPr id="10" name="Imagen 9"/>
          <p:cNvPicPr>
            <a:picLocks noChangeAspect="1"/>
          </p:cNvPicPr>
          <p:nvPr/>
        </p:nvPicPr>
        <p:blipFill>
          <a:blip r:embed="rId9"/>
          <a:stretch>
            <a:fillRect/>
          </a:stretch>
        </p:blipFill>
        <p:spPr>
          <a:xfrm>
            <a:off x="8409173" y="4388784"/>
            <a:ext cx="752475" cy="285750"/>
          </a:xfrm>
          <a:prstGeom prst="rect">
            <a:avLst/>
          </a:prstGeom>
        </p:spPr>
      </p:pic>
      <p:pic>
        <p:nvPicPr>
          <p:cNvPr id="11" name="Imagen 10"/>
          <p:cNvPicPr>
            <a:picLocks noChangeAspect="1"/>
          </p:cNvPicPr>
          <p:nvPr/>
        </p:nvPicPr>
        <p:blipFill>
          <a:blip r:embed="rId10"/>
          <a:stretch>
            <a:fillRect/>
          </a:stretch>
        </p:blipFill>
        <p:spPr>
          <a:xfrm>
            <a:off x="8399648" y="3967162"/>
            <a:ext cx="771525" cy="295275"/>
          </a:xfrm>
          <a:prstGeom prst="rect">
            <a:avLst/>
          </a:prstGeom>
        </p:spPr>
      </p:pic>
      <p:pic>
        <p:nvPicPr>
          <p:cNvPr id="12" name="Imagen 11"/>
          <p:cNvPicPr>
            <a:picLocks noChangeAspect="1"/>
          </p:cNvPicPr>
          <p:nvPr/>
        </p:nvPicPr>
        <p:blipFill>
          <a:blip r:embed="rId11"/>
          <a:stretch>
            <a:fillRect/>
          </a:stretch>
        </p:blipFill>
        <p:spPr>
          <a:xfrm>
            <a:off x="8441671" y="3518647"/>
            <a:ext cx="714375" cy="304800"/>
          </a:xfrm>
          <a:prstGeom prst="rect">
            <a:avLst/>
          </a:prstGeom>
        </p:spPr>
      </p:pic>
      <p:pic>
        <p:nvPicPr>
          <p:cNvPr id="13" name="Imagen 12"/>
          <p:cNvPicPr>
            <a:picLocks noChangeAspect="1"/>
          </p:cNvPicPr>
          <p:nvPr/>
        </p:nvPicPr>
        <p:blipFill>
          <a:blip r:embed="rId12"/>
          <a:stretch>
            <a:fillRect/>
          </a:stretch>
        </p:blipFill>
        <p:spPr>
          <a:xfrm>
            <a:off x="8432146" y="3089181"/>
            <a:ext cx="733425" cy="276225"/>
          </a:xfrm>
          <a:prstGeom prst="rect">
            <a:avLst/>
          </a:prstGeom>
        </p:spPr>
      </p:pic>
    </p:spTree>
    <p:extLst>
      <p:ext uri="{BB962C8B-B14F-4D97-AF65-F5344CB8AC3E}">
        <p14:creationId xmlns:p14="http://schemas.microsoft.com/office/powerpoint/2010/main" val="20226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349" y="1044054"/>
            <a:ext cx="8233138" cy="50629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000" b="1" spc="-15" dirty="0">
                <a:ea typeface="Times New Roman" panose="02020603050405020304" pitchFamily="18" charset="0"/>
                <a:cs typeface="Times New Roman" panose="02020603050405020304" pitchFamily="18" charset="0"/>
              </a:rPr>
              <a:t>La medición de las variables continuas y el problema del redondeo</a:t>
            </a:r>
            <a:endParaRPr lang="es-ES" sz="2000" b="1" dirty="0">
              <a:ea typeface="Times New Roman" panose="02020603050405020304" pitchFamily="18" charset="0"/>
              <a:cs typeface="Times New Roman" panose="02020603050405020304" pitchFamily="18" charset="0"/>
            </a:endParaRPr>
          </a:p>
        </p:txBody>
      </p:sp>
      <p:sp>
        <p:nvSpPr>
          <p:cNvPr id="2" name="Rectángulo 1"/>
          <p:cNvSpPr/>
          <p:nvPr/>
        </p:nvSpPr>
        <p:spPr>
          <a:xfrm>
            <a:off x="627321" y="2031613"/>
            <a:ext cx="7638679" cy="1338828"/>
          </a:xfrm>
          <a:prstGeom prst="rect">
            <a:avLst/>
          </a:prstGeom>
        </p:spPr>
        <p:txBody>
          <a:bodyPr wrap="square">
            <a:spAutoFit/>
          </a:bodyPr>
          <a:lstStyle/>
          <a:p>
            <a:pPr algn="just">
              <a:lnSpc>
                <a:spcPct val="150000"/>
              </a:lnSpc>
            </a:pPr>
            <a:r>
              <a:rPr lang="es-ES" dirty="0"/>
              <a:t>Las </a:t>
            </a:r>
            <a:r>
              <a:rPr lang="es-ES" b="1" i="1" dirty="0"/>
              <a:t>variables continuas</a:t>
            </a:r>
            <a:r>
              <a:rPr lang="es-ES" b="1" dirty="0"/>
              <a:t> </a:t>
            </a:r>
            <a:r>
              <a:rPr lang="es-ES" dirty="0"/>
              <a:t>producen respuestas numéricas que surgen de un proceso de medición, pueden tomar cualquier valor dentro del intervalo de variación de la variable aleatoria.</a:t>
            </a:r>
          </a:p>
        </p:txBody>
      </p:sp>
      <p:pic>
        <p:nvPicPr>
          <p:cNvPr id="5" name="Imagen 4"/>
          <p:cNvPicPr>
            <a:picLocks noChangeAspect="1"/>
          </p:cNvPicPr>
          <p:nvPr/>
        </p:nvPicPr>
        <p:blipFill>
          <a:blip r:embed="rId2"/>
          <a:stretch>
            <a:fillRect/>
          </a:stretch>
        </p:blipFill>
        <p:spPr>
          <a:xfrm>
            <a:off x="8311487" y="2094151"/>
            <a:ext cx="2203288" cy="1618040"/>
          </a:xfrm>
          <a:prstGeom prst="rect">
            <a:avLst/>
          </a:prstGeom>
        </p:spPr>
      </p:pic>
      <p:sp>
        <p:nvSpPr>
          <p:cNvPr id="7" name="CuadroTexto 6"/>
          <p:cNvSpPr txBox="1"/>
          <p:nvPr/>
        </p:nvSpPr>
        <p:spPr>
          <a:xfrm>
            <a:off x="1705970" y="4258102"/>
            <a:ext cx="2920621" cy="1754326"/>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S" dirty="0"/>
              <a:t>Hacia abajo (truncar).</a:t>
            </a:r>
          </a:p>
          <a:p>
            <a:pPr marL="285750" indent="-285750">
              <a:lnSpc>
                <a:spcPct val="200000"/>
              </a:lnSpc>
              <a:buFont typeface="Wingdings" panose="05000000000000000000" pitchFamily="2" charset="2"/>
              <a:buChar char="q"/>
            </a:pPr>
            <a:r>
              <a:rPr lang="es-ES" dirty="0"/>
              <a:t>Al más próximo.</a:t>
            </a:r>
          </a:p>
          <a:p>
            <a:pPr marL="285750" indent="-285750">
              <a:lnSpc>
                <a:spcPct val="200000"/>
              </a:lnSpc>
              <a:buFont typeface="Wingdings" panose="05000000000000000000" pitchFamily="2" charset="2"/>
              <a:buChar char="q"/>
            </a:pPr>
            <a:r>
              <a:rPr lang="es-ES" dirty="0"/>
              <a:t>Hacia arriba.</a:t>
            </a:r>
          </a:p>
        </p:txBody>
      </p:sp>
      <p:pic>
        <p:nvPicPr>
          <p:cNvPr id="9" name="Imagen 8"/>
          <p:cNvPicPr>
            <a:picLocks noChangeAspect="1"/>
          </p:cNvPicPr>
          <p:nvPr/>
        </p:nvPicPr>
        <p:blipFill>
          <a:blip r:embed="rId3"/>
          <a:stretch>
            <a:fillRect/>
          </a:stretch>
        </p:blipFill>
        <p:spPr>
          <a:xfrm>
            <a:off x="5244722" y="4680967"/>
            <a:ext cx="3021278" cy="1132979"/>
          </a:xfrm>
          <a:prstGeom prst="rect">
            <a:avLst/>
          </a:prstGeom>
        </p:spPr>
      </p:pic>
    </p:spTree>
    <p:extLst>
      <p:ext uri="{BB962C8B-B14F-4D97-AF65-F5344CB8AC3E}">
        <p14:creationId xmlns:p14="http://schemas.microsoft.com/office/powerpoint/2010/main" val="12757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p:cNvSpPr txBox="1"/>
              <p:nvPr/>
            </p:nvSpPr>
            <p:spPr>
              <a:xfrm>
                <a:off x="2640759" y="2643115"/>
                <a:ext cx="6445098"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d>
                        <m:dPr>
                          <m:ctrlPr>
                            <a:rPr lang="es-ES" b="0" i="1" smtClean="0">
                              <a:latin typeface="Cambria Math" panose="02040503050406030204" pitchFamily="18" charset="0"/>
                            </a:rPr>
                          </m:ctrlPr>
                        </m:dPr>
                        <m:e>
                          <m:r>
                            <a:rPr lang="es-ES" b="1" i="1" smtClean="0">
                              <a:latin typeface="Cambria Math" panose="02040503050406030204" pitchFamily="18" charset="0"/>
                            </a:rPr>
                            <m:t>𝑵𝑪</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𝐴𝑚𝑝𝑙𝑖𝑡𝑢𝑑</m:t>
                          </m:r>
                          <m:r>
                            <a:rPr lang="es-ES" b="0" i="1" smtClean="0">
                              <a:latin typeface="Cambria Math" panose="02040503050406030204" pitchFamily="18" charset="0"/>
                            </a:rPr>
                            <m:t> </m:t>
                          </m:r>
                          <m:r>
                            <a:rPr lang="es-ES" b="0" i="1" smtClean="0">
                              <a:latin typeface="Cambria Math" panose="02040503050406030204" pitchFamily="18" charset="0"/>
                            </a:rPr>
                            <m:t>𝑔𝑒𝑛𝑒𝑟𝑎𝑙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𝑑𝑎𝑡𝑜𝑠</m:t>
                          </m:r>
                          <m:r>
                            <a:rPr lang="es-ES" b="0" i="1" smtClean="0">
                              <a:latin typeface="Cambria Math" panose="02040503050406030204" pitchFamily="18" charset="0"/>
                            </a:rPr>
                            <m:t> (</m:t>
                          </m:r>
                          <m:r>
                            <a:rPr lang="es-ES" b="1" i="1" smtClean="0">
                              <a:latin typeface="Cambria Math" panose="02040503050406030204" pitchFamily="18" charset="0"/>
                            </a:rPr>
                            <m:t>𝑨𝑮</m:t>
                          </m:r>
                          <m:r>
                            <a:rPr lang="es-ES" b="0" i="1" smtClean="0">
                              <a:latin typeface="Cambria Math" panose="02040503050406030204" pitchFamily="18" charset="0"/>
                            </a:rPr>
                            <m:t>)</m:t>
                          </m:r>
                        </m:num>
                        <m:den>
                          <m:r>
                            <a:rPr lang="es-ES" b="0" i="1" smtClean="0">
                              <a:latin typeface="Cambria Math" panose="02040503050406030204" pitchFamily="18" charset="0"/>
                            </a:rPr>
                            <m:t>𝐼𝑛𝑡𝑒𝑟𝑣𝑎𝑙𝑜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r>
                            <a:rPr lang="es-ES" b="1" i="1" smtClean="0">
                              <a:latin typeface="Cambria Math" panose="02040503050406030204" pitchFamily="18" charset="0"/>
                            </a:rPr>
                            <m:t>𝑰</m:t>
                          </m:r>
                          <m:r>
                            <a:rPr lang="es-ES" b="0" i="1" smtClean="0">
                              <a:latin typeface="Cambria Math" panose="02040503050406030204" pitchFamily="18" charset="0"/>
                            </a:rPr>
                            <m:t>)</m:t>
                          </m:r>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640759" y="2643115"/>
                <a:ext cx="6445098" cy="57676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6732051" y="3586665"/>
                <a:ext cx="1770504" cy="57618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𝑵𝑪</m:t>
                      </m:r>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𝑨𝑮</m:t>
                          </m:r>
                        </m:num>
                        <m:den>
                          <m:r>
                            <a:rPr lang="es-ES" sz="2000" b="1" i="1" smtClean="0">
                              <a:latin typeface="Cambria Math" panose="02040503050406030204" pitchFamily="18" charset="0"/>
                            </a:rPr>
                            <m:t>𝑰</m:t>
                          </m:r>
                        </m:den>
                      </m:f>
                    </m:oMath>
                  </m:oMathPara>
                </a14:m>
                <a:endParaRPr lang="es-ES" sz="2000" b="1" dirty="0">
                  <a:latin typeface="Blackoak Std" panose="04050907060602020202" pitchFamily="82"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6732051" y="3586665"/>
                <a:ext cx="1770504" cy="576183"/>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601498" y="3675125"/>
                <a:ext cx="34392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𝐴𝐺</m:t>
                      </m:r>
                      <m:r>
                        <a:rPr lang="es-ES" sz="2000" b="0" i="1" smtClean="0">
                          <a:latin typeface="Cambria Math" panose="02040503050406030204" pitchFamily="18" charset="0"/>
                        </a:rPr>
                        <m:t>=</m:t>
                      </m:r>
                      <m:r>
                        <a:rPr lang="es-ES" sz="2000" b="0" i="1" smtClean="0">
                          <a:latin typeface="Cambria Math" panose="02040503050406030204" pitchFamily="18" charset="0"/>
                        </a:rPr>
                        <m:t>𝑀𝑎𝑥</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𝑥</m:t>
                          </m:r>
                        </m:e>
                      </m:d>
                      <m:r>
                        <a:rPr lang="es-ES" sz="2000" b="0" i="1" smtClean="0">
                          <a:latin typeface="Cambria Math" panose="02040503050406030204" pitchFamily="18" charset="0"/>
                        </a:rPr>
                        <m:t>−</m:t>
                      </m:r>
                      <m:r>
                        <a:rPr lang="es-ES" sz="2000" b="0" i="1" smtClean="0">
                          <a:latin typeface="Cambria Math" panose="02040503050406030204" pitchFamily="18" charset="0"/>
                        </a:rPr>
                        <m:t>𝑀𝑖𝑛</m:t>
                      </m:r>
                      <m:r>
                        <a:rPr lang="es-ES" sz="2000" b="0" i="1" smtClean="0">
                          <a:latin typeface="Cambria Math" panose="02040503050406030204" pitchFamily="18" charset="0"/>
                        </a:rPr>
                        <m:t>(</m:t>
                      </m:r>
                      <m:r>
                        <a:rPr lang="es-ES" sz="2000" b="0" i="1" smtClean="0">
                          <a:latin typeface="Cambria Math" panose="02040503050406030204" pitchFamily="18" charset="0"/>
                        </a:rPr>
                        <m:t>𝑥</m:t>
                      </m:r>
                      <m:r>
                        <a:rPr lang="es-ES" sz="2000" b="0" i="1" smtClean="0">
                          <a:latin typeface="Cambria Math" panose="02040503050406030204" pitchFamily="18" charset="0"/>
                        </a:rPr>
                        <m:t>)</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601498" y="3675125"/>
                <a:ext cx="3439237" cy="307777"/>
              </a:xfrm>
              <a:prstGeom prst="rect">
                <a:avLst/>
              </a:prstGeom>
              <a:blipFill rotWithShape="0">
                <a:blip r:embed="rId4"/>
                <a:stretch>
                  <a:fillRect t="-2000" b="-36000"/>
                </a:stretch>
              </a:blipFill>
            </p:spPr>
            <p:txBody>
              <a:bodyPr/>
              <a:lstStyle/>
              <a:p>
                <a:r>
                  <a:rPr lang="es-ES">
                    <a:noFill/>
                  </a:rPr>
                  <a:t> </a:t>
                </a:r>
              </a:p>
            </p:txBody>
          </p:sp>
        </mc:Fallback>
      </mc:AlternateContent>
      <p:sp>
        <p:nvSpPr>
          <p:cNvPr id="7" name="Rectángulo 6"/>
          <p:cNvSpPr/>
          <p:nvPr/>
        </p:nvSpPr>
        <p:spPr>
          <a:xfrm>
            <a:off x="1915385" y="530866"/>
            <a:ext cx="8233138" cy="58907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400"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Distribución de frecuencias de variables continuas</a:t>
            </a:r>
            <a:endParaRPr lang="es-ES" sz="24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11" name="CuadroTexto 10"/>
          <p:cNvSpPr txBox="1"/>
          <p:nvPr/>
        </p:nvSpPr>
        <p:spPr>
          <a:xfrm>
            <a:off x="903768" y="1416524"/>
            <a:ext cx="9850668" cy="880369"/>
          </a:xfrm>
          <a:prstGeom prst="rect">
            <a:avLst/>
          </a:prstGeom>
          <a:noFill/>
        </p:spPr>
        <p:txBody>
          <a:bodyPr wrap="square" rtlCol="0">
            <a:spAutoFit/>
          </a:bodyPr>
          <a:lstStyle/>
          <a:p>
            <a:pPr algn="just">
              <a:lnSpc>
                <a:spcPct val="150000"/>
              </a:lnSpc>
            </a:pPr>
            <a:r>
              <a:rPr lang="es-ES" dirty="0"/>
              <a:t>El número de clases y su intervalo están íntimamente  relacionados, ya que cuando se decide emplear un determinado intervalo de clase, de hecho se fija el número de ellas y viceversa. </a:t>
            </a:r>
          </a:p>
        </p:txBody>
      </p:sp>
      <p:sp>
        <p:nvSpPr>
          <p:cNvPr id="13" name="CuadroTexto 12"/>
          <p:cNvSpPr txBox="1"/>
          <p:nvPr/>
        </p:nvSpPr>
        <p:spPr>
          <a:xfrm>
            <a:off x="903767" y="4574024"/>
            <a:ext cx="9946204" cy="13388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s-ES" b="1" i="1" dirty="0"/>
              <a:t>Intervalo de clase (I)</a:t>
            </a:r>
            <a:r>
              <a:rPr lang="es-ES" dirty="0"/>
              <a:t>. </a:t>
            </a:r>
          </a:p>
          <a:p>
            <a:pPr algn="just">
              <a:lnSpc>
                <a:spcPct val="150000"/>
              </a:lnSpc>
            </a:pPr>
            <a:r>
              <a:rPr lang="es-ES" dirty="0"/>
              <a:t>Es el recorrido (o amplitud) entre el límite superior y el inferior de una clase. Se recomienda que todas las clases tenga igual amplitud.</a:t>
            </a:r>
          </a:p>
        </p:txBody>
      </p:sp>
    </p:spTree>
    <p:extLst>
      <p:ext uri="{BB962C8B-B14F-4D97-AF65-F5344CB8AC3E}">
        <p14:creationId xmlns:p14="http://schemas.microsoft.com/office/powerpoint/2010/main" val="4052521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1003" y="599911"/>
            <a:ext cx="9239535" cy="17113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s-ES" b="1" i="1" dirty="0"/>
              <a:t>Limites de clases</a:t>
            </a:r>
            <a:r>
              <a:rPr lang="es-ES" dirty="0"/>
              <a:t>.</a:t>
            </a:r>
          </a:p>
          <a:p>
            <a:pPr algn="just">
              <a:lnSpc>
                <a:spcPct val="150000"/>
              </a:lnSpc>
            </a:pPr>
            <a:r>
              <a:rPr lang="es-ES" dirty="0"/>
              <a:t>Son los valores que definen una clase separándola de la anterior y de la posterior. Los límites deben ser tales que definan clases que sean exhaustivas, permitan clasificar todas las observaciones en alguna de ellas. </a:t>
            </a:r>
          </a:p>
        </p:txBody>
      </p:sp>
      <p:pic>
        <p:nvPicPr>
          <p:cNvPr id="3" name="Imagen 2"/>
          <p:cNvPicPr>
            <a:picLocks noChangeAspect="1"/>
          </p:cNvPicPr>
          <p:nvPr/>
        </p:nvPicPr>
        <p:blipFill>
          <a:blip r:embed="rId2"/>
          <a:stretch>
            <a:fillRect/>
          </a:stretch>
        </p:blipFill>
        <p:spPr>
          <a:xfrm>
            <a:off x="1691248" y="2853017"/>
            <a:ext cx="1628775" cy="2362200"/>
          </a:xfrm>
          <a:prstGeom prst="rect">
            <a:avLst/>
          </a:prstGeom>
        </p:spPr>
      </p:pic>
      <p:pic>
        <p:nvPicPr>
          <p:cNvPr id="5" name="Imagen 4"/>
          <p:cNvPicPr>
            <a:picLocks noChangeAspect="1"/>
          </p:cNvPicPr>
          <p:nvPr/>
        </p:nvPicPr>
        <p:blipFill>
          <a:blip r:embed="rId3"/>
          <a:stretch>
            <a:fillRect/>
          </a:stretch>
        </p:blipFill>
        <p:spPr>
          <a:xfrm>
            <a:off x="4311070" y="2848254"/>
            <a:ext cx="2019300" cy="2371725"/>
          </a:xfrm>
          <a:prstGeom prst="rect">
            <a:avLst/>
          </a:prstGeom>
        </p:spPr>
      </p:pic>
      <p:pic>
        <p:nvPicPr>
          <p:cNvPr id="2" name="Imagen 1"/>
          <p:cNvPicPr>
            <a:picLocks noChangeAspect="1"/>
          </p:cNvPicPr>
          <p:nvPr/>
        </p:nvPicPr>
        <p:blipFill>
          <a:blip r:embed="rId4"/>
          <a:stretch>
            <a:fillRect/>
          </a:stretch>
        </p:blipFill>
        <p:spPr>
          <a:xfrm>
            <a:off x="7206719" y="2796076"/>
            <a:ext cx="1056747" cy="2408101"/>
          </a:xfrm>
          <a:prstGeom prst="rect">
            <a:avLst/>
          </a:prstGeom>
        </p:spPr>
      </p:pic>
    </p:spTree>
    <p:extLst>
      <p:ext uri="{BB962C8B-B14F-4D97-AF65-F5344CB8AC3E}">
        <p14:creationId xmlns:p14="http://schemas.microsoft.com/office/powerpoint/2010/main" val="1201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818356438"/>
              </p:ext>
            </p:extLst>
          </p:nvPr>
        </p:nvGraphicFramePr>
        <p:xfrm>
          <a:off x="1334149" y="2635818"/>
          <a:ext cx="7378425" cy="1636192"/>
        </p:xfrm>
        <a:graphic>
          <a:graphicData uri="http://schemas.openxmlformats.org/drawingml/2006/table">
            <a:tbl>
              <a:tblPr/>
              <a:tblGrid>
                <a:gridCol w="491895">
                  <a:extLst>
                    <a:ext uri="{9D8B030D-6E8A-4147-A177-3AD203B41FA5}">
                      <a16:colId xmlns:a16="http://schemas.microsoft.com/office/drawing/2014/main" val="20000"/>
                    </a:ext>
                  </a:extLst>
                </a:gridCol>
                <a:gridCol w="491895">
                  <a:extLst>
                    <a:ext uri="{9D8B030D-6E8A-4147-A177-3AD203B41FA5}">
                      <a16:colId xmlns:a16="http://schemas.microsoft.com/office/drawing/2014/main" val="20001"/>
                    </a:ext>
                  </a:extLst>
                </a:gridCol>
                <a:gridCol w="491895">
                  <a:extLst>
                    <a:ext uri="{9D8B030D-6E8A-4147-A177-3AD203B41FA5}">
                      <a16:colId xmlns:a16="http://schemas.microsoft.com/office/drawing/2014/main" val="20002"/>
                    </a:ext>
                  </a:extLst>
                </a:gridCol>
                <a:gridCol w="491895">
                  <a:extLst>
                    <a:ext uri="{9D8B030D-6E8A-4147-A177-3AD203B41FA5}">
                      <a16:colId xmlns:a16="http://schemas.microsoft.com/office/drawing/2014/main" val="20003"/>
                    </a:ext>
                  </a:extLst>
                </a:gridCol>
                <a:gridCol w="491895">
                  <a:extLst>
                    <a:ext uri="{9D8B030D-6E8A-4147-A177-3AD203B41FA5}">
                      <a16:colId xmlns:a16="http://schemas.microsoft.com/office/drawing/2014/main" val="20004"/>
                    </a:ext>
                  </a:extLst>
                </a:gridCol>
                <a:gridCol w="491895">
                  <a:extLst>
                    <a:ext uri="{9D8B030D-6E8A-4147-A177-3AD203B41FA5}">
                      <a16:colId xmlns:a16="http://schemas.microsoft.com/office/drawing/2014/main" val="20005"/>
                    </a:ext>
                  </a:extLst>
                </a:gridCol>
                <a:gridCol w="491895">
                  <a:extLst>
                    <a:ext uri="{9D8B030D-6E8A-4147-A177-3AD203B41FA5}">
                      <a16:colId xmlns:a16="http://schemas.microsoft.com/office/drawing/2014/main" val="20006"/>
                    </a:ext>
                  </a:extLst>
                </a:gridCol>
                <a:gridCol w="491895">
                  <a:extLst>
                    <a:ext uri="{9D8B030D-6E8A-4147-A177-3AD203B41FA5}">
                      <a16:colId xmlns:a16="http://schemas.microsoft.com/office/drawing/2014/main" val="20007"/>
                    </a:ext>
                  </a:extLst>
                </a:gridCol>
                <a:gridCol w="491895">
                  <a:extLst>
                    <a:ext uri="{9D8B030D-6E8A-4147-A177-3AD203B41FA5}">
                      <a16:colId xmlns:a16="http://schemas.microsoft.com/office/drawing/2014/main" val="20008"/>
                    </a:ext>
                  </a:extLst>
                </a:gridCol>
                <a:gridCol w="491895">
                  <a:extLst>
                    <a:ext uri="{9D8B030D-6E8A-4147-A177-3AD203B41FA5}">
                      <a16:colId xmlns:a16="http://schemas.microsoft.com/office/drawing/2014/main" val="20009"/>
                    </a:ext>
                  </a:extLst>
                </a:gridCol>
                <a:gridCol w="491895">
                  <a:extLst>
                    <a:ext uri="{9D8B030D-6E8A-4147-A177-3AD203B41FA5}">
                      <a16:colId xmlns:a16="http://schemas.microsoft.com/office/drawing/2014/main" val="20010"/>
                    </a:ext>
                  </a:extLst>
                </a:gridCol>
                <a:gridCol w="491895">
                  <a:extLst>
                    <a:ext uri="{9D8B030D-6E8A-4147-A177-3AD203B41FA5}">
                      <a16:colId xmlns:a16="http://schemas.microsoft.com/office/drawing/2014/main" val="20011"/>
                    </a:ext>
                  </a:extLst>
                </a:gridCol>
                <a:gridCol w="491895">
                  <a:extLst>
                    <a:ext uri="{9D8B030D-6E8A-4147-A177-3AD203B41FA5}">
                      <a16:colId xmlns:a16="http://schemas.microsoft.com/office/drawing/2014/main" val="20012"/>
                    </a:ext>
                  </a:extLst>
                </a:gridCol>
                <a:gridCol w="491895">
                  <a:extLst>
                    <a:ext uri="{9D8B030D-6E8A-4147-A177-3AD203B41FA5}">
                      <a16:colId xmlns:a16="http://schemas.microsoft.com/office/drawing/2014/main" val="20013"/>
                    </a:ext>
                  </a:extLst>
                </a:gridCol>
                <a:gridCol w="491895">
                  <a:extLst>
                    <a:ext uri="{9D8B030D-6E8A-4147-A177-3AD203B41FA5}">
                      <a16:colId xmlns:a16="http://schemas.microsoft.com/office/drawing/2014/main" val="20014"/>
                    </a:ext>
                  </a:extLst>
                </a:gridCol>
              </a:tblGrid>
              <a:tr h="409048">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2.3</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3.2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4.5</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4.7</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3.8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409048">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3.3</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r h="409048">
                <a:tc>
                  <a:txBody>
                    <a:bodyPr/>
                    <a:lstStyle/>
                    <a:p>
                      <a:pPr algn="just">
                        <a:spcAft>
                          <a:spcPts val="0"/>
                        </a:spcAft>
                      </a:pPr>
                      <a:r>
                        <a:rPr lang="es-MX" sz="1600">
                          <a:effectLst/>
                          <a:latin typeface="Calibri" panose="020F0502020204030204" pitchFamily="34" charset="0"/>
                          <a:ea typeface="Times New Roman" panose="02020603050405020304" pitchFamily="18" charset="0"/>
                        </a:rPr>
                        <a:t>3.6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2"/>
                  </a:ext>
                </a:extLst>
              </a:tr>
              <a:tr h="409048">
                <a:tc>
                  <a:txBody>
                    <a:bodyPr/>
                    <a:lstStyle/>
                    <a:p>
                      <a:pPr algn="just">
                        <a:spcAft>
                          <a:spcPts val="0"/>
                        </a:spcAft>
                      </a:pPr>
                      <a:r>
                        <a:rPr lang="es-MX" sz="1600">
                          <a:effectLst/>
                          <a:latin typeface="Calibri" panose="020F0502020204030204" pitchFamily="34" charset="0"/>
                          <a:ea typeface="Times New Roman" panose="02020603050405020304" pitchFamily="18" charset="0"/>
                        </a:rPr>
                        <a:t>5.9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Rectángulo 3"/>
          <p:cNvSpPr/>
          <p:nvPr/>
        </p:nvSpPr>
        <p:spPr>
          <a:xfrm>
            <a:off x="1251214" y="4370268"/>
            <a:ext cx="9484520" cy="880369"/>
          </a:xfrm>
          <a:prstGeom prst="rect">
            <a:avLst/>
          </a:prstGeom>
        </p:spPr>
        <p:txBody>
          <a:bodyPr wrap="square">
            <a:spAutoFit/>
          </a:bodyPr>
          <a:lstStyle/>
          <a:p>
            <a:pPr>
              <a:lnSpc>
                <a:spcPct val="150000"/>
              </a:lnSpc>
            </a:pPr>
            <a:r>
              <a:rPr lang="es-MX" dirty="0">
                <a:latin typeface="Calibri" panose="020F0502020204030204" pitchFamily="34" charset="0"/>
                <a:ea typeface="Times New Roman" panose="02020603050405020304" pitchFamily="18" charset="0"/>
                <a:cs typeface="Times New Roman" panose="02020603050405020304" pitchFamily="18" charset="0"/>
              </a:rPr>
              <a:t>Construya una distribución de frecuencias con cinco clases (incluya los limites indicados y las frecuencias absolutas y relativas).</a:t>
            </a:r>
            <a:endParaRPr lang="es-ES" dirty="0"/>
          </a:p>
        </p:txBody>
      </p:sp>
      <mc:AlternateContent xmlns:mc="http://schemas.openxmlformats.org/markup-compatibility/2006" xmlns:a14="http://schemas.microsoft.com/office/drawing/2010/main">
        <mc:Choice Requires="a14">
          <p:sp>
            <p:nvSpPr>
              <p:cNvPr id="5" name="Rectangle 4"/>
              <p:cNvSpPr/>
              <p:nvPr/>
            </p:nvSpPr>
            <p:spPr>
              <a:xfrm>
                <a:off x="1251214" y="1241693"/>
                <a:ext cx="7098459" cy="1295868"/>
              </a:xfrm>
              <a:prstGeom prst="rect">
                <a:avLst/>
              </a:prstGeom>
            </p:spPr>
            <p:txBody>
              <a:bodyPr wrap="square">
                <a:spAutoFit/>
              </a:bodyPr>
              <a:lstStyle/>
              <a:p>
                <a:pPr>
                  <a:lnSpc>
                    <a:spcPct val="150000"/>
                  </a:lnSpc>
                </a:pPr>
                <a:r>
                  <a:rPr lang="es-CR" spc="-15" dirty="0">
                    <a:ea typeface="Times New Roman" panose="02020603050405020304" pitchFamily="18" charset="0"/>
                    <a:cs typeface="Times New Roman" panose="02020603050405020304" pitchFamily="18" charset="0"/>
                  </a:rPr>
                  <a:t>Los siguientes son los resultados para la medida de oxígeno (</a:t>
                </a:r>
                <a14:m>
                  <m:oMath xmlns:m="http://schemas.openxmlformats.org/officeDocument/2006/math">
                    <m:sSub>
                      <m:sSubPr>
                        <m:ctrlPr>
                          <a:rPr lang="es-CR" i="1" spc="-15">
                            <a:effectLst/>
                            <a:latin typeface="Cambria Math" panose="02040503050406030204" pitchFamily="18" charset="0"/>
                          </a:rPr>
                        </m:ctrlPr>
                      </m:sSubPr>
                      <m:e>
                        <m:r>
                          <a:rPr lang="es-CR" i="1" spc="-15">
                            <a:effectLst/>
                            <a:latin typeface="Cambria Math" panose="02040503050406030204" pitchFamily="18" charset="0"/>
                            <a:ea typeface="Times New Roman" panose="02020603050405020304" pitchFamily="18" charset="0"/>
                            <a:cs typeface="Times New Roman" panose="02020603050405020304" pitchFamily="18" charset="0"/>
                          </a:rPr>
                          <m:t>𝑜</m:t>
                        </m:r>
                      </m:e>
                      <m:sub>
                        <m:r>
                          <a:rPr lang="es-CR" i="1" spc="-15">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s-CR" spc="-15" dirty="0">
                    <a:effectLst/>
                    <a:ea typeface="Times New Roman" panose="02020603050405020304" pitchFamily="18" charset="0"/>
                    <a:cs typeface="Times New Roman" panose="02020603050405020304" pitchFamily="18" charset="0"/>
                  </a:rPr>
                  <a:t>) disuelto en diferentes ocasiones en un punto de muestreo de un río, en gramos por litro.</a:t>
                </a:r>
                <a:endParaRPr lang="es-CR" dirty="0"/>
              </a:p>
            </p:txBody>
          </p:sp>
        </mc:Choice>
        <mc:Fallback xmlns="">
          <p:sp>
            <p:nvSpPr>
              <p:cNvPr id="5" name="Rectangle 4"/>
              <p:cNvSpPr>
                <a:spLocks noRot="1" noChangeAspect="1" noMove="1" noResize="1" noEditPoints="1" noAdjustHandles="1" noChangeArrowheads="1" noChangeShapeType="1" noTextEdit="1"/>
              </p:cNvSpPr>
              <p:nvPr/>
            </p:nvSpPr>
            <p:spPr>
              <a:xfrm>
                <a:off x="1251214" y="1241693"/>
                <a:ext cx="7098459" cy="1295868"/>
              </a:xfrm>
              <a:prstGeom prst="rect">
                <a:avLst/>
              </a:prstGeom>
              <a:blipFill>
                <a:blip r:embed="rId2"/>
                <a:stretch>
                  <a:fillRect l="-687" r="-687" b="-7075"/>
                </a:stretch>
              </a:blipFill>
            </p:spPr>
            <p:txBody>
              <a:bodyPr/>
              <a:lstStyle/>
              <a:p>
                <a:r>
                  <a:rPr lang="en-US">
                    <a:noFill/>
                  </a:rPr>
                  <a:t> </a:t>
                </a:r>
              </a:p>
            </p:txBody>
          </p:sp>
        </mc:Fallback>
      </mc:AlternateContent>
      <p:sp>
        <p:nvSpPr>
          <p:cNvPr id="6" name="Rectangle 5"/>
          <p:cNvSpPr/>
          <p:nvPr/>
        </p:nvSpPr>
        <p:spPr>
          <a:xfrm>
            <a:off x="1251214" y="558885"/>
            <a:ext cx="1026243" cy="507831"/>
          </a:xfrm>
          <a:prstGeom prst="rect">
            <a:avLst/>
          </a:prstGeom>
        </p:spPr>
        <p:txBody>
          <a:bodyPr wrap="none">
            <a:spAutoFit/>
          </a:bodyPr>
          <a:lstStyle/>
          <a:p>
            <a:pPr algn="just">
              <a:lnSpc>
                <a:spcPct val="150000"/>
              </a:lnSpc>
            </a:pPr>
            <a:r>
              <a:rPr lang="es-MX" b="1" dirty="0">
                <a:latin typeface="Calibri" panose="020F0502020204030204" pitchFamily="34" charset="0"/>
                <a:ea typeface="Times New Roman" panose="02020603050405020304" pitchFamily="18" charset="0"/>
                <a:cs typeface="Times New Roman" panose="02020603050405020304" pitchFamily="18" charset="0"/>
              </a:rPr>
              <a:t>Ejemplo:</a:t>
            </a:r>
          </a:p>
        </p:txBody>
      </p:sp>
      <p:pic>
        <p:nvPicPr>
          <p:cNvPr id="2" name="Imagen 1">
            <a:extLst>
              <a:ext uri="{FF2B5EF4-FFF2-40B4-BE49-F238E27FC236}">
                <a16:creationId xmlns:a16="http://schemas.microsoft.com/office/drawing/2014/main" id="{C9E915BB-D213-4D44-8567-B8DF0783B3E9}"/>
              </a:ext>
            </a:extLst>
          </p:cNvPr>
          <p:cNvPicPr>
            <a:picLocks noChangeAspect="1"/>
          </p:cNvPicPr>
          <p:nvPr/>
        </p:nvPicPr>
        <p:blipFill>
          <a:blip r:embed="rId3"/>
          <a:stretch>
            <a:fillRect/>
          </a:stretch>
        </p:blipFill>
        <p:spPr>
          <a:xfrm>
            <a:off x="8834870" y="812801"/>
            <a:ext cx="2105916" cy="1612572"/>
          </a:xfrm>
          <a:prstGeom prst="rect">
            <a:avLst/>
          </a:prstGeom>
        </p:spPr>
      </p:pic>
    </p:spTree>
    <p:extLst>
      <p:ext uri="{BB962C8B-B14F-4D97-AF65-F5344CB8AC3E}">
        <p14:creationId xmlns:p14="http://schemas.microsoft.com/office/powerpoint/2010/main" val="958861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42949" y="1146412"/>
            <a:ext cx="1405720" cy="369332"/>
          </a:xfrm>
          <a:prstGeom prst="rect">
            <a:avLst/>
          </a:prstGeom>
          <a:noFill/>
        </p:spPr>
        <p:txBody>
          <a:bodyPr wrap="square" rtlCol="0">
            <a:spAutoFit/>
          </a:bodyPr>
          <a:lstStyle/>
          <a:p>
            <a:r>
              <a:rPr lang="es-ES" dirty="0"/>
              <a:t>Min.(x)=1.0 </a:t>
            </a:r>
          </a:p>
        </p:txBody>
      </p:sp>
      <p:sp>
        <p:nvSpPr>
          <p:cNvPr id="5" name="CuadroTexto 4"/>
          <p:cNvSpPr txBox="1"/>
          <p:nvPr/>
        </p:nvSpPr>
        <p:spPr>
          <a:xfrm>
            <a:off x="4626592" y="1105468"/>
            <a:ext cx="1692323" cy="369332"/>
          </a:xfrm>
          <a:prstGeom prst="rect">
            <a:avLst/>
          </a:prstGeom>
          <a:noFill/>
        </p:spPr>
        <p:txBody>
          <a:bodyPr wrap="square" rtlCol="0">
            <a:spAutoFit/>
          </a:bodyPr>
          <a:lstStyle/>
          <a:p>
            <a:r>
              <a:rPr lang="es-ES" dirty="0"/>
              <a:t>Max. (x)= 5.9</a:t>
            </a:r>
          </a:p>
        </p:txBody>
      </p:sp>
      <p:sp>
        <p:nvSpPr>
          <p:cNvPr id="7" name="CuadroTexto 6"/>
          <p:cNvSpPr txBox="1"/>
          <p:nvPr/>
        </p:nvSpPr>
        <p:spPr>
          <a:xfrm>
            <a:off x="6987653" y="1091821"/>
            <a:ext cx="1937982" cy="369332"/>
          </a:xfrm>
          <a:prstGeom prst="rect">
            <a:avLst/>
          </a:prstGeom>
          <a:noFill/>
        </p:spPr>
        <p:txBody>
          <a:bodyPr wrap="square" rtlCol="0">
            <a:spAutoFit/>
          </a:bodyPr>
          <a:lstStyle/>
          <a:p>
            <a:r>
              <a:rPr lang="es-ES" b="1" dirty="0"/>
              <a:t>AG</a:t>
            </a:r>
            <a:r>
              <a:rPr lang="es-ES" dirty="0"/>
              <a:t>= 5.9 – 1.0 = 4.9</a:t>
            </a:r>
          </a:p>
        </p:txBody>
      </p:sp>
      <p:sp>
        <p:nvSpPr>
          <p:cNvPr id="8" name="CuadroTexto 7"/>
          <p:cNvSpPr txBox="1"/>
          <p:nvPr/>
        </p:nvSpPr>
        <p:spPr>
          <a:xfrm>
            <a:off x="2552132" y="2169995"/>
            <a:ext cx="12282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NC= 5</a:t>
            </a:r>
          </a:p>
        </p:txBody>
      </p:sp>
      <mc:AlternateContent xmlns:mc="http://schemas.openxmlformats.org/markup-compatibility/2006" xmlns:a14="http://schemas.microsoft.com/office/drawing/2010/main">
        <mc:Choice Requires="a14">
          <p:sp>
            <p:nvSpPr>
              <p:cNvPr id="9" name="CuadroTexto 8"/>
              <p:cNvSpPr txBox="1"/>
              <p:nvPr/>
            </p:nvSpPr>
            <p:spPr>
              <a:xfrm>
                <a:off x="4653886" y="2088109"/>
                <a:ext cx="873444"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5=</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4.9</m:t>
                          </m:r>
                        </m:num>
                        <m:den>
                          <m:r>
                            <a:rPr lang="es-ES" sz="2000" b="0" i="1" smtClean="0">
                              <a:latin typeface="Cambria Math" panose="02040503050406030204" pitchFamily="18" charset="0"/>
                            </a:rPr>
                            <m:t>𝐼</m:t>
                          </m:r>
                        </m:den>
                      </m:f>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653886" y="2088109"/>
                <a:ext cx="873444" cy="576183"/>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7110484" y="2074459"/>
                <a:ext cx="209442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4.9</m:t>
                          </m:r>
                        </m:num>
                        <m:den>
                          <m:r>
                            <a:rPr lang="es-ES" b="0" i="1" smtClean="0">
                              <a:latin typeface="Cambria Math" panose="02040503050406030204" pitchFamily="18" charset="0"/>
                              <a:ea typeface="Cambria Math" panose="02040503050406030204" pitchFamily="18" charset="0"/>
                            </a:rPr>
                            <m:t>5</m:t>
                          </m:r>
                        </m:den>
                      </m:f>
                      <m:r>
                        <a:rPr lang="es-ES" b="0" i="1" smtClean="0">
                          <a:latin typeface="Cambria Math" panose="02040503050406030204" pitchFamily="18" charset="0"/>
                          <a:ea typeface="Cambria Math" panose="02040503050406030204" pitchFamily="18" charset="0"/>
                        </a:rPr>
                        <m:t>=0.98≅1.0</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7110484" y="2074459"/>
                <a:ext cx="2094420" cy="520463"/>
              </a:xfrm>
              <a:prstGeom prst="rect">
                <a:avLst/>
              </a:prstGeom>
              <a:blipFill rotWithShape="0">
                <a:blip r:embed="rId3"/>
                <a:stretch>
                  <a:fillRect/>
                </a:stretch>
              </a:blipFill>
            </p:spPr>
            <p:txBody>
              <a:bodyPr/>
              <a:lstStyle/>
              <a:p>
                <a:r>
                  <a:rPr lang="es-ES">
                    <a:noFill/>
                  </a:rPr>
                  <a:t> </a:t>
                </a:r>
              </a:p>
            </p:txBody>
          </p:sp>
        </mc:Fallback>
      </mc:AlternateContent>
      <p:sp>
        <p:nvSpPr>
          <p:cNvPr id="11" name="Flecha derecha 10"/>
          <p:cNvSpPr/>
          <p:nvPr/>
        </p:nvSpPr>
        <p:spPr>
          <a:xfrm>
            <a:off x="6073422" y="2224584"/>
            <a:ext cx="649870" cy="2476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4"/>
          <a:stretch>
            <a:fillRect/>
          </a:stretch>
        </p:blipFill>
        <p:spPr>
          <a:xfrm>
            <a:off x="7165975" y="2875626"/>
            <a:ext cx="3600450" cy="3495675"/>
          </a:xfrm>
          <a:prstGeom prst="rect">
            <a:avLst/>
          </a:prstGeom>
        </p:spPr>
      </p:pic>
      <p:pic>
        <p:nvPicPr>
          <p:cNvPr id="3" name="Imagen 2"/>
          <p:cNvPicPr>
            <a:picLocks noChangeAspect="1"/>
          </p:cNvPicPr>
          <p:nvPr/>
        </p:nvPicPr>
        <p:blipFill>
          <a:blip r:embed="rId5"/>
          <a:stretch>
            <a:fillRect/>
          </a:stretch>
        </p:blipFill>
        <p:spPr>
          <a:xfrm>
            <a:off x="7508025" y="4408975"/>
            <a:ext cx="838200" cy="1828800"/>
          </a:xfrm>
          <a:prstGeom prst="rect">
            <a:avLst/>
          </a:prstGeom>
        </p:spPr>
      </p:pic>
      <p:pic>
        <p:nvPicPr>
          <p:cNvPr id="6" name="Imagen 5"/>
          <p:cNvPicPr>
            <a:picLocks noChangeAspect="1"/>
          </p:cNvPicPr>
          <p:nvPr/>
        </p:nvPicPr>
        <p:blipFill>
          <a:blip r:embed="rId6"/>
          <a:stretch>
            <a:fillRect/>
          </a:stretch>
        </p:blipFill>
        <p:spPr>
          <a:xfrm>
            <a:off x="8889719" y="4421104"/>
            <a:ext cx="314325" cy="1800225"/>
          </a:xfrm>
          <a:prstGeom prst="rect">
            <a:avLst/>
          </a:prstGeom>
        </p:spPr>
      </p:pic>
      <p:pic>
        <p:nvPicPr>
          <p:cNvPr id="12" name="Imagen 11"/>
          <p:cNvPicPr>
            <a:picLocks noChangeAspect="1"/>
          </p:cNvPicPr>
          <p:nvPr/>
        </p:nvPicPr>
        <p:blipFill>
          <a:blip r:embed="rId7"/>
          <a:stretch>
            <a:fillRect/>
          </a:stretch>
        </p:blipFill>
        <p:spPr>
          <a:xfrm>
            <a:off x="9844999" y="4372556"/>
            <a:ext cx="657225" cy="1847850"/>
          </a:xfrm>
          <a:prstGeom prst="rect">
            <a:avLst/>
          </a:prstGeom>
        </p:spPr>
      </p:pic>
      <p:pic>
        <p:nvPicPr>
          <p:cNvPr id="13" name="Imagen 12"/>
          <p:cNvPicPr>
            <a:picLocks noChangeAspect="1"/>
          </p:cNvPicPr>
          <p:nvPr/>
        </p:nvPicPr>
        <p:blipFill>
          <a:blip r:embed="rId8"/>
          <a:stretch>
            <a:fillRect/>
          </a:stretch>
        </p:blipFill>
        <p:spPr>
          <a:xfrm>
            <a:off x="2488545" y="3300411"/>
            <a:ext cx="3543964" cy="2885235"/>
          </a:xfrm>
          <a:prstGeom prst="rect">
            <a:avLst/>
          </a:prstGeom>
        </p:spPr>
      </p:pic>
      <p:pic>
        <p:nvPicPr>
          <p:cNvPr id="15" name="Picture 14"/>
          <p:cNvPicPr>
            <a:picLocks noChangeAspect="1"/>
          </p:cNvPicPr>
          <p:nvPr/>
        </p:nvPicPr>
        <p:blipFill>
          <a:blip r:embed="rId9"/>
          <a:stretch>
            <a:fillRect/>
          </a:stretch>
        </p:blipFill>
        <p:spPr>
          <a:xfrm>
            <a:off x="7279425" y="3300411"/>
            <a:ext cx="1066800" cy="923925"/>
          </a:xfrm>
          <a:prstGeom prst="rect">
            <a:avLst/>
          </a:prstGeom>
        </p:spPr>
      </p:pic>
    </p:spTree>
    <p:extLst>
      <p:ext uri="{BB962C8B-B14F-4D97-AF65-F5344CB8AC3E}">
        <p14:creationId xmlns:p14="http://schemas.microsoft.com/office/powerpoint/2010/main" val="319154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2187" y="1604962"/>
            <a:ext cx="7667625" cy="3648075"/>
          </a:xfrm>
          <a:prstGeom prst="rect">
            <a:avLst/>
          </a:prstGeom>
        </p:spPr>
      </p:pic>
      <p:pic>
        <p:nvPicPr>
          <p:cNvPr id="3" name="Imagen 2"/>
          <p:cNvPicPr>
            <a:picLocks noChangeAspect="1"/>
          </p:cNvPicPr>
          <p:nvPr/>
        </p:nvPicPr>
        <p:blipFill>
          <a:blip r:embed="rId3"/>
          <a:stretch>
            <a:fillRect/>
          </a:stretch>
        </p:blipFill>
        <p:spPr>
          <a:xfrm>
            <a:off x="6032676" y="3183290"/>
            <a:ext cx="352425" cy="333375"/>
          </a:xfrm>
          <a:prstGeom prst="rect">
            <a:avLst/>
          </a:prstGeom>
        </p:spPr>
      </p:pic>
      <p:pic>
        <p:nvPicPr>
          <p:cNvPr id="4" name="Imagen 3"/>
          <p:cNvPicPr>
            <a:picLocks noChangeAspect="1"/>
          </p:cNvPicPr>
          <p:nvPr/>
        </p:nvPicPr>
        <p:blipFill>
          <a:blip r:embed="rId4"/>
          <a:stretch>
            <a:fillRect/>
          </a:stretch>
        </p:blipFill>
        <p:spPr>
          <a:xfrm>
            <a:off x="6010098" y="3605212"/>
            <a:ext cx="352425" cy="257175"/>
          </a:xfrm>
          <a:prstGeom prst="rect">
            <a:avLst/>
          </a:prstGeom>
        </p:spPr>
      </p:pic>
      <p:pic>
        <p:nvPicPr>
          <p:cNvPr id="5" name="Imagen 4"/>
          <p:cNvPicPr>
            <a:picLocks noChangeAspect="1"/>
          </p:cNvPicPr>
          <p:nvPr/>
        </p:nvPicPr>
        <p:blipFill>
          <a:blip r:embed="rId5"/>
          <a:stretch>
            <a:fillRect/>
          </a:stretch>
        </p:blipFill>
        <p:spPr>
          <a:xfrm>
            <a:off x="6017859" y="4015140"/>
            <a:ext cx="314325" cy="295275"/>
          </a:xfrm>
          <a:prstGeom prst="rect">
            <a:avLst/>
          </a:prstGeom>
        </p:spPr>
      </p:pic>
      <p:pic>
        <p:nvPicPr>
          <p:cNvPr id="7" name="Imagen 6"/>
          <p:cNvPicPr>
            <a:picLocks noChangeAspect="1"/>
          </p:cNvPicPr>
          <p:nvPr/>
        </p:nvPicPr>
        <p:blipFill>
          <a:blip r:embed="rId6"/>
          <a:stretch>
            <a:fillRect/>
          </a:stretch>
        </p:blipFill>
        <p:spPr>
          <a:xfrm>
            <a:off x="6014861" y="4406723"/>
            <a:ext cx="342900" cy="257175"/>
          </a:xfrm>
          <a:prstGeom prst="rect">
            <a:avLst/>
          </a:prstGeom>
        </p:spPr>
      </p:pic>
      <p:pic>
        <p:nvPicPr>
          <p:cNvPr id="8" name="Imagen 7"/>
          <p:cNvPicPr>
            <a:picLocks noChangeAspect="1"/>
          </p:cNvPicPr>
          <p:nvPr/>
        </p:nvPicPr>
        <p:blipFill>
          <a:blip r:embed="rId7"/>
          <a:stretch>
            <a:fillRect/>
          </a:stretch>
        </p:blipFill>
        <p:spPr>
          <a:xfrm>
            <a:off x="6022623" y="4803599"/>
            <a:ext cx="304800" cy="276225"/>
          </a:xfrm>
          <a:prstGeom prst="rect">
            <a:avLst/>
          </a:prstGeom>
        </p:spPr>
      </p:pic>
      <p:pic>
        <p:nvPicPr>
          <p:cNvPr id="9" name="Imagen 8"/>
          <p:cNvPicPr>
            <a:picLocks noChangeAspect="1"/>
          </p:cNvPicPr>
          <p:nvPr/>
        </p:nvPicPr>
        <p:blipFill>
          <a:blip r:embed="rId8"/>
          <a:stretch>
            <a:fillRect/>
          </a:stretch>
        </p:blipFill>
        <p:spPr>
          <a:xfrm>
            <a:off x="7127875" y="4807125"/>
            <a:ext cx="171450" cy="314325"/>
          </a:xfrm>
          <a:prstGeom prst="rect">
            <a:avLst/>
          </a:prstGeom>
        </p:spPr>
      </p:pic>
      <p:pic>
        <p:nvPicPr>
          <p:cNvPr id="10" name="Imagen 9"/>
          <p:cNvPicPr>
            <a:picLocks noChangeAspect="1"/>
          </p:cNvPicPr>
          <p:nvPr/>
        </p:nvPicPr>
        <p:blipFill>
          <a:blip r:embed="rId9"/>
          <a:stretch>
            <a:fillRect/>
          </a:stretch>
        </p:blipFill>
        <p:spPr>
          <a:xfrm>
            <a:off x="7046383" y="4451878"/>
            <a:ext cx="266700" cy="257175"/>
          </a:xfrm>
          <a:prstGeom prst="rect">
            <a:avLst/>
          </a:prstGeom>
        </p:spPr>
      </p:pic>
      <p:pic>
        <p:nvPicPr>
          <p:cNvPr id="11" name="Imagen 10"/>
          <p:cNvPicPr>
            <a:picLocks noChangeAspect="1"/>
          </p:cNvPicPr>
          <p:nvPr/>
        </p:nvPicPr>
        <p:blipFill>
          <a:blip r:embed="rId10"/>
          <a:stretch>
            <a:fillRect/>
          </a:stretch>
        </p:blipFill>
        <p:spPr>
          <a:xfrm>
            <a:off x="7067197" y="4062764"/>
            <a:ext cx="247650" cy="200025"/>
          </a:xfrm>
          <a:prstGeom prst="rect">
            <a:avLst/>
          </a:prstGeom>
        </p:spPr>
      </p:pic>
      <p:pic>
        <p:nvPicPr>
          <p:cNvPr id="12" name="Imagen 11"/>
          <p:cNvPicPr>
            <a:picLocks noChangeAspect="1"/>
          </p:cNvPicPr>
          <p:nvPr/>
        </p:nvPicPr>
        <p:blipFill>
          <a:blip r:embed="rId11"/>
          <a:stretch>
            <a:fillRect/>
          </a:stretch>
        </p:blipFill>
        <p:spPr>
          <a:xfrm>
            <a:off x="7049911" y="3630789"/>
            <a:ext cx="304800" cy="228600"/>
          </a:xfrm>
          <a:prstGeom prst="rect">
            <a:avLst/>
          </a:prstGeom>
        </p:spPr>
      </p:pic>
      <p:pic>
        <p:nvPicPr>
          <p:cNvPr id="13" name="Imagen 12"/>
          <p:cNvPicPr>
            <a:picLocks noChangeAspect="1"/>
          </p:cNvPicPr>
          <p:nvPr/>
        </p:nvPicPr>
        <p:blipFill>
          <a:blip r:embed="rId12"/>
          <a:stretch>
            <a:fillRect/>
          </a:stretch>
        </p:blipFill>
        <p:spPr>
          <a:xfrm>
            <a:off x="7067197" y="3232679"/>
            <a:ext cx="247650" cy="257175"/>
          </a:xfrm>
          <a:prstGeom prst="rect">
            <a:avLst/>
          </a:prstGeom>
        </p:spPr>
      </p:pic>
      <p:pic>
        <p:nvPicPr>
          <p:cNvPr id="14" name="Imagen 13"/>
          <p:cNvPicPr>
            <a:picLocks noChangeAspect="1"/>
          </p:cNvPicPr>
          <p:nvPr/>
        </p:nvPicPr>
        <p:blipFill>
          <a:blip r:embed="rId13"/>
          <a:stretch>
            <a:fillRect/>
          </a:stretch>
        </p:blipFill>
        <p:spPr>
          <a:xfrm>
            <a:off x="8021108" y="3243967"/>
            <a:ext cx="552450" cy="257175"/>
          </a:xfrm>
          <a:prstGeom prst="rect">
            <a:avLst/>
          </a:prstGeom>
        </p:spPr>
      </p:pic>
      <p:pic>
        <p:nvPicPr>
          <p:cNvPr id="15" name="Imagen 14"/>
          <p:cNvPicPr>
            <a:picLocks noChangeAspect="1"/>
          </p:cNvPicPr>
          <p:nvPr/>
        </p:nvPicPr>
        <p:blipFill>
          <a:blip r:embed="rId14"/>
          <a:stretch>
            <a:fillRect/>
          </a:stretch>
        </p:blipFill>
        <p:spPr>
          <a:xfrm>
            <a:off x="8010348" y="3613503"/>
            <a:ext cx="619125" cy="285750"/>
          </a:xfrm>
          <a:prstGeom prst="rect">
            <a:avLst/>
          </a:prstGeom>
        </p:spPr>
      </p:pic>
      <p:pic>
        <p:nvPicPr>
          <p:cNvPr id="16" name="Imagen 15"/>
          <p:cNvPicPr>
            <a:picLocks noChangeAspect="1"/>
          </p:cNvPicPr>
          <p:nvPr/>
        </p:nvPicPr>
        <p:blipFill>
          <a:blip r:embed="rId15"/>
          <a:stretch>
            <a:fillRect/>
          </a:stretch>
        </p:blipFill>
        <p:spPr>
          <a:xfrm>
            <a:off x="8019873" y="4015140"/>
            <a:ext cx="600075" cy="295275"/>
          </a:xfrm>
          <a:prstGeom prst="rect">
            <a:avLst/>
          </a:prstGeom>
        </p:spPr>
      </p:pic>
      <p:pic>
        <p:nvPicPr>
          <p:cNvPr id="17" name="Imagen 16"/>
          <p:cNvPicPr>
            <a:picLocks noChangeAspect="1"/>
          </p:cNvPicPr>
          <p:nvPr/>
        </p:nvPicPr>
        <p:blipFill>
          <a:blip r:embed="rId16"/>
          <a:stretch>
            <a:fillRect/>
          </a:stretch>
        </p:blipFill>
        <p:spPr>
          <a:xfrm>
            <a:off x="7997295" y="4453114"/>
            <a:ext cx="600075" cy="209550"/>
          </a:xfrm>
          <a:prstGeom prst="rect">
            <a:avLst/>
          </a:prstGeom>
        </p:spPr>
      </p:pic>
      <p:pic>
        <p:nvPicPr>
          <p:cNvPr id="18" name="Imagen 17"/>
          <p:cNvPicPr>
            <a:picLocks noChangeAspect="1"/>
          </p:cNvPicPr>
          <p:nvPr/>
        </p:nvPicPr>
        <p:blipFill>
          <a:blip r:embed="rId17"/>
          <a:stretch>
            <a:fillRect/>
          </a:stretch>
        </p:blipFill>
        <p:spPr>
          <a:xfrm>
            <a:off x="7997296" y="4819650"/>
            <a:ext cx="600075" cy="266700"/>
          </a:xfrm>
          <a:prstGeom prst="rect">
            <a:avLst/>
          </a:prstGeom>
        </p:spPr>
      </p:pic>
      <p:pic>
        <p:nvPicPr>
          <p:cNvPr id="19" name="Imagen 18"/>
          <p:cNvPicPr>
            <a:picLocks noChangeAspect="1"/>
          </p:cNvPicPr>
          <p:nvPr/>
        </p:nvPicPr>
        <p:blipFill>
          <a:blip r:embed="rId18"/>
          <a:stretch>
            <a:fillRect/>
          </a:stretch>
        </p:blipFill>
        <p:spPr>
          <a:xfrm>
            <a:off x="8987719" y="4832703"/>
            <a:ext cx="628650" cy="285750"/>
          </a:xfrm>
          <a:prstGeom prst="rect">
            <a:avLst/>
          </a:prstGeom>
        </p:spPr>
      </p:pic>
      <p:pic>
        <p:nvPicPr>
          <p:cNvPr id="20" name="Imagen 19"/>
          <p:cNvPicPr>
            <a:picLocks noChangeAspect="1"/>
          </p:cNvPicPr>
          <p:nvPr/>
        </p:nvPicPr>
        <p:blipFill>
          <a:blip r:embed="rId19"/>
          <a:stretch>
            <a:fillRect/>
          </a:stretch>
        </p:blipFill>
        <p:spPr>
          <a:xfrm>
            <a:off x="8987190" y="4429301"/>
            <a:ext cx="561975" cy="257175"/>
          </a:xfrm>
          <a:prstGeom prst="rect">
            <a:avLst/>
          </a:prstGeom>
        </p:spPr>
      </p:pic>
      <p:pic>
        <p:nvPicPr>
          <p:cNvPr id="21" name="Imagen 20"/>
          <p:cNvPicPr>
            <a:picLocks noChangeAspect="1"/>
          </p:cNvPicPr>
          <p:nvPr/>
        </p:nvPicPr>
        <p:blipFill>
          <a:blip r:embed="rId20"/>
          <a:stretch>
            <a:fillRect/>
          </a:stretch>
        </p:blipFill>
        <p:spPr>
          <a:xfrm>
            <a:off x="9021056" y="4037717"/>
            <a:ext cx="561975" cy="295275"/>
          </a:xfrm>
          <a:prstGeom prst="rect">
            <a:avLst/>
          </a:prstGeom>
        </p:spPr>
      </p:pic>
      <p:pic>
        <p:nvPicPr>
          <p:cNvPr id="22" name="Imagen 21"/>
          <p:cNvPicPr>
            <a:picLocks noChangeAspect="1"/>
          </p:cNvPicPr>
          <p:nvPr/>
        </p:nvPicPr>
        <p:blipFill>
          <a:blip r:embed="rId21"/>
          <a:stretch>
            <a:fillRect/>
          </a:stretch>
        </p:blipFill>
        <p:spPr>
          <a:xfrm>
            <a:off x="9031111" y="3590925"/>
            <a:ext cx="609600" cy="285750"/>
          </a:xfrm>
          <a:prstGeom prst="rect">
            <a:avLst/>
          </a:prstGeom>
        </p:spPr>
      </p:pic>
      <p:pic>
        <p:nvPicPr>
          <p:cNvPr id="23" name="Imagen 22"/>
          <p:cNvPicPr>
            <a:picLocks noChangeAspect="1"/>
          </p:cNvPicPr>
          <p:nvPr/>
        </p:nvPicPr>
        <p:blipFill>
          <a:blip r:embed="rId22"/>
          <a:stretch>
            <a:fillRect/>
          </a:stretch>
        </p:blipFill>
        <p:spPr>
          <a:xfrm>
            <a:off x="9018058" y="3246967"/>
            <a:ext cx="590550" cy="228600"/>
          </a:xfrm>
          <a:prstGeom prst="rect">
            <a:avLst/>
          </a:prstGeom>
        </p:spPr>
      </p:pic>
      <p:pic>
        <p:nvPicPr>
          <p:cNvPr id="6" name="Picture 5"/>
          <p:cNvPicPr>
            <a:picLocks noChangeAspect="1"/>
          </p:cNvPicPr>
          <p:nvPr/>
        </p:nvPicPr>
        <p:blipFill>
          <a:blip r:embed="rId23"/>
          <a:stretch>
            <a:fillRect/>
          </a:stretch>
        </p:blipFill>
        <p:spPr>
          <a:xfrm>
            <a:off x="2310024" y="1996654"/>
            <a:ext cx="1066800" cy="923925"/>
          </a:xfrm>
          <a:prstGeom prst="rect">
            <a:avLst/>
          </a:prstGeom>
        </p:spPr>
      </p:pic>
    </p:spTree>
    <p:extLst>
      <p:ext uri="{BB962C8B-B14F-4D97-AF65-F5344CB8AC3E}">
        <p14:creationId xmlns:p14="http://schemas.microsoft.com/office/powerpoint/2010/main" val="245050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7124" y="460903"/>
            <a:ext cx="9617075" cy="3587049"/>
          </a:xfrm>
          <a:prstGeom prst="rect">
            <a:avLst/>
          </a:prstGeom>
        </p:spPr>
      </p:pic>
    </p:spTree>
    <p:extLst>
      <p:ext uri="{BB962C8B-B14F-4D97-AF65-F5344CB8AC3E}">
        <p14:creationId xmlns:p14="http://schemas.microsoft.com/office/powerpoint/2010/main" val="3947262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A4DCE0-C801-42FE-809B-02182D7E12EB}"/>
              </a:ext>
            </a:extLst>
          </p:cNvPr>
          <p:cNvPicPr>
            <a:picLocks noChangeAspect="1"/>
          </p:cNvPicPr>
          <p:nvPr/>
        </p:nvPicPr>
        <p:blipFill>
          <a:blip r:embed="rId2"/>
          <a:stretch>
            <a:fillRect/>
          </a:stretch>
        </p:blipFill>
        <p:spPr>
          <a:xfrm>
            <a:off x="796917" y="776902"/>
            <a:ext cx="10860237" cy="4103442"/>
          </a:xfrm>
          <a:prstGeom prst="rect">
            <a:avLst/>
          </a:prstGeom>
        </p:spPr>
      </p:pic>
    </p:spTree>
    <p:extLst>
      <p:ext uri="{BB962C8B-B14F-4D97-AF65-F5344CB8AC3E}">
        <p14:creationId xmlns:p14="http://schemas.microsoft.com/office/powerpoint/2010/main" val="1060847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636EB8-8CD3-458D-A69B-12896A4F215A}"/>
              </a:ext>
            </a:extLst>
          </p:cNvPr>
          <p:cNvPicPr>
            <a:picLocks noChangeAspect="1"/>
          </p:cNvPicPr>
          <p:nvPr/>
        </p:nvPicPr>
        <p:blipFill>
          <a:blip r:embed="rId2"/>
          <a:stretch>
            <a:fillRect/>
          </a:stretch>
        </p:blipFill>
        <p:spPr>
          <a:xfrm>
            <a:off x="935665" y="474777"/>
            <a:ext cx="9660897" cy="5530736"/>
          </a:xfrm>
          <a:prstGeom prst="rect">
            <a:avLst/>
          </a:prstGeom>
        </p:spPr>
      </p:pic>
    </p:spTree>
    <p:extLst>
      <p:ext uri="{BB962C8B-B14F-4D97-AF65-F5344CB8AC3E}">
        <p14:creationId xmlns:p14="http://schemas.microsoft.com/office/powerpoint/2010/main" val="303588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35560" y="548680"/>
            <a:ext cx="7704856" cy="369332"/>
          </a:xfrm>
          <a:prstGeom prst="rect">
            <a:avLst/>
          </a:prstGeom>
        </p:spPr>
        <p:txBody>
          <a:bodyPr wrap="square">
            <a:spAutoFit/>
          </a:bodyPr>
          <a:lstStyle/>
          <a:p>
            <a:pPr algn="ctr"/>
            <a:r>
              <a:rPr lang="es-ES_tradnl" b="1" spc="-15" dirty="0">
                <a:latin typeface="Cambria" panose="02040503050406030204" pitchFamily="18" charset="0"/>
                <a:ea typeface="Times New Roman" panose="02020603050405020304" pitchFamily="18" charset="0"/>
              </a:rPr>
              <a:t>Algunos conceptos básicos</a:t>
            </a:r>
            <a:endParaRPr lang="es-CR" b="1" dirty="0"/>
          </a:p>
        </p:txBody>
      </p:sp>
      <p:sp>
        <p:nvSpPr>
          <p:cNvPr id="4" name="2 Marcador de contenido"/>
          <p:cNvSpPr txBox="1">
            <a:spLocks/>
          </p:cNvSpPr>
          <p:nvPr/>
        </p:nvSpPr>
        <p:spPr>
          <a:xfrm>
            <a:off x="2279576" y="1124744"/>
            <a:ext cx="8761463" cy="1440160"/>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buNone/>
            </a:pPr>
            <a:r>
              <a:rPr lang="es-CR" sz="1800" b="1" dirty="0"/>
              <a:t>Unidad estadística.</a:t>
            </a:r>
          </a:p>
          <a:p>
            <a:pPr marL="0" indent="0">
              <a:buNone/>
            </a:pPr>
            <a:r>
              <a:rPr lang="es-ES" sz="1800" dirty="0"/>
              <a:t>Es la unidad de la cual se necesita información, es el individuo o conjunto de individuos de donde se obtiene el dato; la unidad de estudio corresponde a la entidad que va a ser objeto de medición y se refiere al qué o quién es sujeto de interés en una investigación.</a:t>
            </a:r>
            <a:endParaRPr lang="es-CR" sz="1800" dirty="0"/>
          </a:p>
        </p:txBody>
      </p:sp>
      <p:pic>
        <p:nvPicPr>
          <p:cNvPr id="2" name="Picture 1"/>
          <p:cNvPicPr>
            <a:picLocks noChangeAspect="1"/>
          </p:cNvPicPr>
          <p:nvPr/>
        </p:nvPicPr>
        <p:blipFill>
          <a:blip r:embed="rId2"/>
          <a:stretch>
            <a:fillRect/>
          </a:stretch>
        </p:blipFill>
        <p:spPr>
          <a:xfrm>
            <a:off x="2639616" y="4725144"/>
            <a:ext cx="1330228" cy="1584176"/>
          </a:xfrm>
          <a:prstGeom prst="rect">
            <a:avLst/>
          </a:prstGeom>
        </p:spPr>
      </p:pic>
      <p:pic>
        <p:nvPicPr>
          <p:cNvPr id="6" name="Picture 5"/>
          <p:cNvPicPr>
            <a:picLocks noChangeAspect="1"/>
          </p:cNvPicPr>
          <p:nvPr/>
        </p:nvPicPr>
        <p:blipFill>
          <a:blip r:embed="rId3"/>
          <a:stretch>
            <a:fillRect/>
          </a:stretch>
        </p:blipFill>
        <p:spPr>
          <a:xfrm>
            <a:off x="2639616" y="2780928"/>
            <a:ext cx="1314450" cy="1638300"/>
          </a:xfrm>
          <a:prstGeom prst="rect">
            <a:avLst/>
          </a:prstGeom>
        </p:spPr>
      </p:pic>
      <p:pic>
        <p:nvPicPr>
          <p:cNvPr id="7" name="Picture 6"/>
          <p:cNvPicPr>
            <a:picLocks noChangeAspect="1"/>
          </p:cNvPicPr>
          <p:nvPr/>
        </p:nvPicPr>
        <p:blipFill>
          <a:blip r:embed="rId4"/>
          <a:stretch>
            <a:fillRect/>
          </a:stretch>
        </p:blipFill>
        <p:spPr>
          <a:xfrm>
            <a:off x="4151785" y="2780929"/>
            <a:ext cx="2219325" cy="1590675"/>
          </a:xfrm>
          <a:prstGeom prst="rect">
            <a:avLst/>
          </a:prstGeom>
        </p:spPr>
      </p:pic>
      <p:pic>
        <p:nvPicPr>
          <p:cNvPr id="8" name="Picture 7"/>
          <p:cNvPicPr>
            <a:picLocks noChangeAspect="1"/>
          </p:cNvPicPr>
          <p:nvPr/>
        </p:nvPicPr>
        <p:blipFill>
          <a:blip r:embed="rId5"/>
          <a:stretch>
            <a:fillRect/>
          </a:stretch>
        </p:blipFill>
        <p:spPr>
          <a:xfrm>
            <a:off x="6744073" y="2780928"/>
            <a:ext cx="2376264" cy="1581150"/>
          </a:xfrm>
          <a:prstGeom prst="rect">
            <a:avLst/>
          </a:prstGeom>
        </p:spPr>
      </p:pic>
      <p:pic>
        <p:nvPicPr>
          <p:cNvPr id="5" name="Picture 4"/>
          <p:cNvPicPr>
            <a:picLocks noChangeAspect="1"/>
          </p:cNvPicPr>
          <p:nvPr/>
        </p:nvPicPr>
        <p:blipFill>
          <a:blip r:embed="rId6"/>
          <a:stretch>
            <a:fillRect/>
          </a:stretch>
        </p:blipFill>
        <p:spPr>
          <a:xfrm>
            <a:off x="4223793" y="4725144"/>
            <a:ext cx="2225047" cy="1584176"/>
          </a:xfrm>
          <a:prstGeom prst="rect">
            <a:avLst/>
          </a:prstGeom>
        </p:spPr>
      </p:pic>
      <p:pic>
        <p:nvPicPr>
          <p:cNvPr id="9" name="Picture 8"/>
          <p:cNvPicPr>
            <a:picLocks noChangeAspect="1"/>
          </p:cNvPicPr>
          <p:nvPr/>
        </p:nvPicPr>
        <p:blipFill>
          <a:blip r:embed="rId7"/>
          <a:stretch>
            <a:fillRect/>
          </a:stretch>
        </p:blipFill>
        <p:spPr>
          <a:xfrm>
            <a:off x="6744072" y="4653137"/>
            <a:ext cx="2376264" cy="1514475"/>
          </a:xfrm>
          <a:prstGeom prst="rect">
            <a:avLst/>
          </a:prstGeom>
        </p:spPr>
      </p:pic>
    </p:spTree>
    <p:extLst>
      <p:ext uri="{BB962C8B-B14F-4D97-AF65-F5344CB8AC3E}">
        <p14:creationId xmlns:p14="http://schemas.microsoft.com/office/powerpoint/2010/main" val="2184651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519410"/>
            <a:ext cx="10534650" cy="878574"/>
          </a:xfrm>
          <a:prstGeom prst="rect">
            <a:avLst/>
          </a:prstGeom>
        </p:spPr>
        <p:txBody>
          <a:bodyPr wrap="square">
            <a:spAutoFit/>
          </a:bodyPr>
          <a:lstStyle/>
          <a:p>
            <a:pPr lvl="0" algn="just">
              <a:lnSpc>
                <a:spcPct val="150000"/>
              </a:lnSpc>
              <a:spcAft>
                <a:spcPts val="0"/>
              </a:spcAft>
            </a:pPr>
            <a:r>
              <a:rPr lang="es-ES" dirty="0">
                <a:solidFill>
                  <a:srgbClr val="000000"/>
                </a:solidFill>
                <a:latin typeface="Calibri" panose="020F0502020204030204" pitchFamily="34" charset="0"/>
                <a:ea typeface="Times New Roman" panose="02020603050405020304" pitchFamily="18" charset="0"/>
              </a:rPr>
              <a:t>A continuación, se tiene la distribución de frecuencias de los</a:t>
            </a:r>
            <a:r>
              <a:rPr lang="es-ES" dirty="0">
                <a:solidFill>
                  <a:srgbClr val="000000"/>
                </a:solidFill>
                <a:latin typeface="Calibri" panose="020F0502020204030204" pitchFamily="34" charset="0"/>
                <a:ea typeface="Times New Roman" panose="02020603050405020304" pitchFamily="18" charset="0"/>
                <a:cs typeface="Arial" panose="020B0604020202020204" pitchFamily="34" charset="0"/>
              </a:rPr>
              <a:t> porcentajes de zinc de un conjunto de 30 aleaciones (con intervalos de clases iguales).</a:t>
            </a:r>
            <a:endParaRPr lang="en-US" dirty="0">
              <a:solidFill>
                <a:srgbClr val="000000"/>
              </a:solidFill>
              <a:effectLst/>
              <a:latin typeface="Arial" panose="020B060402020202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46014368"/>
              </p:ext>
            </p:extLst>
          </p:nvPr>
        </p:nvGraphicFramePr>
        <p:xfrm>
          <a:off x="1266826" y="1714503"/>
          <a:ext cx="9239248" cy="4133846"/>
        </p:xfrm>
        <a:graphic>
          <a:graphicData uri="http://schemas.openxmlformats.org/drawingml/2006/table">
            <a:tbl>
              <a:tblPr firstRow="1" firstCol="1" bandRow="1"/>
              <a:tblGrid>
                <a:gridCol w="1154906">
                  <a:extLst>
                    <a:ext uri="{9D8B030D-6E8A-4147-A177-3AD203B41FA5}">
                      <a16:colId xmlns:a16="http://schemas.microsoft.com/office/drawing/2014/main" val="20000"/>
                    </a:ext>
                  </a:extLst>
                </a:gridCol>
                <a:gridCol w="1154906">
                  <a:extLst>
                    <a:ext uri="{9D8B030D-6E8A-4147-A177-3AD203B41FA5}">
                      <a16:colId xmlns:a16="http://schemas.microsoft.com/office/drawing/2014/main" val="20001"/>
                    </a:ext>
                  </a:extLst>
                </a:gridCol>
                <a:gridCol w="1154906">
                  <a:extLst>
                    <a:ext uri="{9D8B030D-6E8A-4147-A177-3AD203B41FA5}">
                      <a16:colId xmlns:a16="http://schemas.microsoft.com/office/drawing/2014/main" val="20002"/>
                    </a:ext>
                  </a:extLst>
                </a:gridCol>
                <a:gridCol w="1154906">
                  <a:extLst>
                    <a:ext uri="{9D8B030D-6E8A-4147-A177-3AD203B41FA5}">
                      <a16:colId xmlns:a16="http://schemas.microsoft.com/office/drawing/2014/main" val="20003"/>
                    </a:ext>
                  </a:extLst>
                </a:gridCol>
                <a:gridCol w="1154906">
                  <a:extLst>
                    <a:ext uri="{9D8B030D-6E8A-4147-A177-3AD203B41FA5}">
                      <a16:colId xmlns:a16="http://schemas.microsoft.com/office/drawing/2014/main" val="20004"/>
                    </a:ext>
                  </a:extLst>
                </a:gridCol>
                <a:gridCol w="1154906">
                  <a:extLst>
                    <a:ext uri="{9D8B030D-6E8A-4147-A177-3AD203B41FA5}">
                      <a16:colId xmlns:a16="http://schemas.microsoft.com/office/drawing/2014/main" val="20005"/>
                    </a:ext>
                  </a:extLst>
                </a:gridCol>
                <a:gridCol w="1154906">
                  <a:extLst>
                    <a:ext uri="{9D8B030D-6E8A-4147-A177-3AD203B41FA5}">
                      <a16:colId xmlns:a16="http://schemas.microsoft.com/office/drawing/2014/main" val="20006"/>
                    </a:ext>
                  </a:extLst>
                </a:gridCol>
                <a:gridCol w="1154906">
                  <a:extLst>
                    <a:ext uri="{9D8B030D-6E8A-4147-A177-3AD203B41FA5}">
                      <a16:colId xmlns:a16="http://schemas.microsoft.com/office/drawing/2014/main" val="20007"/>
                    </a:ext>
                  </a:extLst>
                </a:gridCol>
              </a:tblGrid>
              <a:tr h="695798">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Porcentajes</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Punto medio</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Frecuencia Absoluta</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Frecuencia relativa</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Frecuencias acumuladas absolutas</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Frecuencias acumuladas relativas</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29756">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 Zinc</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menos de</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más de</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menos</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más de</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9756">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2.01-2,10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1.055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0,07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0,07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9756">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2.11-2,20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2.155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effectLst/>
                          <a:latin typeface="Calibri" panose="020F0502020204030204" pitchFamily="34" charset="0"/>
                          <a:ea typeface="Times New Roman" panose="02020603050405020304" pitchFamily="18" charset="0"/>
                          <a:cs typeface="Times New Roman" panose="02020603050405020304" pitchFamily="18" charset="0"/>
                        </a:rPr>
                        <a:t>0,20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0,27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effectLst/>
                          <a:latin typeface="Calibri" panose="020F0502020204030204" pitchFamily="34" charset="0"/>
                          <a:ea typeface="Times New Roman" panose="02020603050405020304" pitchFamily="18" charset="0"/>
                          <a:cs typeface="Times New Roman" panose="02020603050405020304" pitchFamily="18" charset="0"/>
                        </a:rPr>
                        <a:t>0,93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9756">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0,27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0,53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0,73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9756">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2,31</a:t>
                      </a: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2.405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0,77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0,47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9756">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2,41-2,50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2.455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0,13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effectLst/>
                          <a:latin typeface="Calibri" panose="020F0502020204030204" pitchFamily="34" charset="0"/>
                          <a:ea typeface="Times New Roman" panose="02020603050405020304" pitchFamily="18" charset="0"/>
                          <a:cs typeface="Times New Roman" panose="02020603050405020304" pitchFamily="18" charset="0"/>
                        </a:rPr>
                        <a:t>0,90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29756">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2,51-</a:t>
                      </a: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2.555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0,07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0,97</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effectLst/>
                          <a:latin typeface="Calibri" panose="020F0502020204030204" pitchFamily="34" charset="0"/>
                          <a:ea typeface="Times New Roman" panose="02020603050405020304" pitchFamily="18" charset="0"/>
                          <a:cs typeface="Times New Roman" panose="02020603050405020304" pitchFamily="18" charset="0"/>
                        </a:rPr>
                        <a:t>0,10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29756">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2,61-2,70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2.655</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_tradnl"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0,03</a:t>
                      </a:r>
                      <a:endParaRPr lang="en-US"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81018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78106" y="714268"/>
            <a:ext cx="7906869" cy="506292"/>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000"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Representación gráfica de las distribuciones de frecuencias</a:t>
            </a:r>
            <a:endParaRPr lang="es-ES" sz="2000"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5" name="CuadroTexto 4"/>
          <p:cNvSpPr txBox="1"/>
          <p:nvPr/>
        </p:nvSpPr>
        <p:spPr>
          <a:xfrm>
            <a:off x="1344706" y="1721224"/>
            <a:ext cx="2272553" cy="369332"/>
          </a:xfrm>
          <a:prstGeom prst="rect">
            <a:avLst/>
          </a:prstGeom>
          <a:noFill/>
        </p:spPr>
        <p:txBody>
          <a:bodyPr wrap="square" rtlCol="0">
            <a:spAutoFit/>
          </a:bodyPr>
          <a:lstStyle/>
          <a:p>
            <a:r>
              <a:rPr lang="es-ES" b="1" dirty="0">
                <a:latin typeface="Arial Rounded MT Bold" panose="020F0704030504030204" pitchFamily="34" charset="0"/>
              </a:rPr>
              <a:t>HISTOGRAMA</a:t>
            </a:r>
          </a:p>
        </p:txBody>
      </p:sp>
      <p:pic>
        <p:nvPicPr>
          <p:cNvPr id="9" name="Imagen 8"/>
          <p:cNvPicPr>
            <a:picLocks noChangeAspect="1"/>
          </p:cNvPicPr>
          <p:nvPr/>
        </p:nvPicPr>
        <p:blipFill>
          <a:blip r:embed="rId2"/>
          <a:stretch>
            <a:fillRect/>
          </a:stretch>
        </p:blipFill>
        <p:spPr>
          <a:xfrm>
            <a:off x="3603232" y="2506133"/>
            <a:ext cx="5123909" cy="3679515"/>
          </a:xfrm>
          <a:prstGeom prst="rect">
            <a:avLst/>
          </a:prstGeom>
        </p:spPr>
      </p:pic>
    </p:spTree>
    <p:extLst>
      <p:ext uri="{BB962C8B-B14F-4D97-AF65-F5344CB8AC3E}">
        <p14:creationId xmlns:p14="http://schemas.microsoft.com/office/powerpoint/2010/main" val="4089835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8247" y="783356"/>
            <a:ext cx="4341573" cy="461665"/>
          </a:xfrm>
          <a:prstGeom prst="rect">
            <a:avLst/>
          </a:prstGeom>
        </p:spPr>
        <p:txBody>
          <a:bodyPr wrap="none">
            <a:spAutoFit/>
          </a:bodyPr>
          <a:lstStyle/>
          <a:p>
            <a:r>
              <a:rPr lang="es-ES_tradnl" sz="2400" spc="-15"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Cálculo limites reales de las clases</a:t>
            </a:r>
            <a:endParaRPr lang="es-ES" sz="2400"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4693790" y="4582053"/>
            <a:ext cx="2515930" cy="1310747"/>
          </a:xfrm>
          <a:prstGeom prst="rect">
            <a:avLst/>
          </a:prstGeom>
        </p:spPr>
      </p:pic>
      <p:pic>
        <p:nvPicPr>
          <p:cNvPr id="5" name="Imagen 4"/>
          <p:cNvPicPr>
            <a:picLocks noChangeAspect="1"/>
          </p:cNvPicPr>
          <p:nvPr/>
        </p:nvPicPr>
        <p:blipFill>
          <a:blip r:embed="rId3"/>
          <a:stretch>
            <a:fillRect/>
          </a:stretch>
        </p:blipFill>
        <p:spPr>
          <a:xfrm>
            <a:off x="765544" y="1516769"/>
            <a:ext cx="9665389" cy="2872946"/>
          </a:xfrm>
          <a:prstGeom prst="rect">
            <a:avLst/>
          </a:prstGeom>
        </p:spPr>
      </p:pic>
    </p:spTree>
    <p:extLst>
      <p:ext uri="{BB962C8B-B14F-4D97-AF65-F5344CB8AC3E}">
        <p14:creationId xmlns:p14="http://schemas.microsoft.com/office/powerpoint/2010/main" val="1966784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876928" y="1208201"/>
            <a:ext cx="2923673" cy="4107064"/>
          </a:xfrm>
          <a:prstGeom prst="rect">
            <a:avLst/>
          </a:prstGeom>
        </p:spPr>
      </p:pic>
      <p:pic>
        <p:nvPicPr>
          <p:cNvPr id="7" name="Imagen 6"/>
          <p:cNvPicPr>
            <a:picLocks noChangeAspect="1"/>
          </p:cNvPicPr>
          <p:nvPr/>
        </p:nvPicPr>
        <p:blipFill>
          <a:blip r:embed="rId3"/>
          <a:stretch>
            <a:fillRect/>
          </a:stretch>
        </p:blipFill>
        <p:spPr>
          <a:xfrm>
            <a:off x="5590041" y="1503946"/>
            <a:ext cx="2928317" cy="3777983"/>
          </a:xfrm>
          <a:prstGeom prst="rect">
            <a:avLst/>
          </a:prstGeom>
        </p:spPr>
      </p:pic>
      <p:pic>
        <p:nvPicPr>
          <p:cNvPr id="4" name="Picture 3"/>
          <p:cNvPicPr>
            <a:picLocks noChangeAspect="1"/>
          </p:cNvPicPr>
          <p:nvPr/>
        </p:nvPicPr>
        <p:blipFill>
          <a:blip r:embed="rId4"/>
          <a:stretch>
            <a:fillRect/>
          </a:stretch>
        </p:blipFill>
        <p:spPr>
          <a:xfrm>
            <a:off x="2076547" y="1615265"/>
            <a:ext cx="1171575" cy="809625"/>
          </a:xfrm>
          <a:prstGeom prst="rect">
            <a:avLst/>
          </a:prstGeom>
        </p:spPr>
      </p:pic>
      <p:pic>
        <p:nvPicPr>
          <p:cNvPr id="5" name="Picture 4"/>
          <p:cNvPicPr>
            <a:picLocks noChangeAspect="1"/>
          </p:cNvPicPr>
          <p:nvPr/>
        </p:nvPicPr>
        <p:blipFill>
          <a:blip r:embed="rId4"/>
          <a:stretch>
            <a:fillRect/>
          </a:stretch>
        </p:blipFill>
        <p:spPr>
          <a:xfrm>
            <a:off x="5808791" y="1923174"/>
            <a:ext cx="1171575" cy="809625"/>
          </a:xfrm>
          <a:prstGeom prst="rect">
            <a:avLst/>
          </a:prstGeom>
        </p:spPr>
      </p:pic>
    </p:spTree>
    <p:extLst>
      <p:ext uri="{BB962C8B-B14F-4D97-AF65-F5344CB8AC3E}">
        <p14:creationId xmlns:p14="http://schemas.microsoft.com/office/powerpoint/2010/main" val="17933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0804" y="973964"/>
            <a:ext cx="8322473" cy="4716972"/>
          </a:xfrm>
          <a:prstGeom prst="rect">
            <a:avLst/>
          </a:prstGeom>
        </p:spPr>
      </p:pic>
      <p:pic>
        <p:nvPicPr>
          <p:cNvPr id="3" name="Picture 2"/>
          <p:cNvPicPr>
            <a:picLocks noChangeAspect="1"/>
          </p:cNvPicPr>
          <p:nvPr/>
        </p:nvPicPr>
        <p:blipFill>
          <a:blip r:embed="rId3"/>
          <a:stretch>
            <a:fillRect/>
          </a:stretch>
        </p:blipFill>
        <p:spPr>
          <a:xfrm>
            <a:off x="3979602" y="5369864"/>
            <a:ext cx="3038475" cy="447675"/>
          </a:xfrm>
          <a:prstGeom prst="rect">
            <a:avLst/>
          </a:prstGeom>
        </p:spPr>
      </p:pic>
      <p:pic>
        <p:nvPicPr>
          <p:cNvPr id="4" name="Picture 3"/>
          <p:cNvPicPr>
            <a:picLocks noChangeAspect="1"/>
          </p:cNvPicPr>
          <p:nvPr/>
        </p:nvPicPr>
        <p:blipFill>
          <a:blip r:embed="rId4"/>
          <a:stretch>
            <a:fillRect/>
          </a:stretch>
        </p:blipFill>
        <p:spPr>
          <a:xfrm>
            <a:off x="1518654" y="973964"/>
            <a:ext cx="981075" cy="333375"/>
          </a:xfrm>
          <a:prstGeom prst="rect">
            <a:avLst/>
          </a:prstGeom>
        </p:spPr>
      </p:pic>
    </p:spTree>
    <p:extLst>
      <p:ext uri="{BB962C8B-B14F-4D97-AF65-F5344CB8AC3E}">
        <p14:creationId xmlns:p14="http://schemas.microsoft.com/office/powerpoint/2010/main" val="4019846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30229" y="3546706"/>
            <a:ext cx="3882028" cy="2821540"/>
          </a:xfrm>
          <a:prstGeom prst="rect">
            <a:avLst/>
          </a:prstGeom>
        </p:spPr>
      </p:pic>
      <p:sp>
        <p:nvSpPr>
          <p:cNvPr id="6" name="CuadroTexto 5"/>
          <p:cNvSpPr txBox="1"/>
          <p:nvPr/>
        </p:nvSpPr>
        <p:spPr>
          <a:xfrm>
            <a:off x="3832411" y="779931"/>
            <a:ext cx="4074459" cy="461665"/>
          </a:xfrm>
          <a:prstGeom prst="rect">
            <a:avLst/>
          </a:prstGeom>
          <a:noFill/>
        </p:spPr>
        <p:txBody>
          <a:bodyPr wrap="square" rtlCol="0">
            <a:spAutoFit/>
          </a:bodyPr>
          <a:lstStyle/>
          <a:p>
            <a:pPr algn="ctr"/>
            <a:r>
              <a:rPr lang="es-ES" sz="2400" dirty="0">
                <a:effectLst>
                  <a:outerShdw blurRad="38100" dist="38100" dir="2700000" algn="tl">
                    <a:srgbClr val="000000">
                      <a:alpha val="43137"/>
                    </a:srgbClr>
                  </a:outerShdw>
                </a:effectLst>
              </a:rPr>
              <a:t>Polígono de Frecuencias</a:t>
            </a:r>
          </a:p>
        </p:txBody>
      </p:sp>
      <p:sp>
        <p:nvSpPr>
          <p:cNvPr id="8" name="CuadroTexto 7"/>
          <p:cNvSpPr txBox="1"/>
          <p:nvPr/>
        </p:nvSpPr>
        <p:spPr>
          <a:xfrm>
            <a:off x="935665" y="1411941"/>
            <a:ext cx="9741300" cy="880369"/>
          </a:xfrm>
          <a:prstGeom prst="rect">
            <a:avLst/>
          </a:prstGeom>
          <a:noFill/>
        </p:spPr>
        <p:txBody>
          <a:bodyPr wrap="square" rtlCol="0">
            <a:spAutoFit/>
          </a:bodyPr>
          <a:lstStyle/>
          <a:p>
            <a:pPr algn="just">
              <a:lnSpc>
                <a:spcPct val="150000"/>
              </a:lnSpc>
            </a:pPr>
            <a:r>
              <a:rPr lang="es-ES" dirty="0"/>
              <a:t>Es un gráfico que se construye usando los puntos de medios de clase y la frecuencias absolutas (o relativas); posteriormente, estos puntos se unen por segmentos de recta.</a:t>
            </a:r>
          </a:p>
        </p:txBody>
      </p:sp>
      <p:sp>
        <p:nvSpPr>
          <p:cNvPr id="9" name="Rectángulo 8"/>
          <p:cNvSpPr/>
          <p:nvPr/>
        </p:nvSpPr>
        <p:spPr>
          <a:xfrm>
            <a:off x="8134753" y="4046537"/>
            <a:ext cx="3137647" cy="2169825"/>
          </a:xfrm>
          <a:prstGeom prst="rect">
            <a:avLst/>
          </a:prstGeom>
        </p:spPr>
        <p:txBody>
          <a:bodyPr wrap="square">
            <a:spAutoFit/>
          </a:bodyPr>
          <a:lstStyle/>
          <a:p>
            <a:pPr algn="just">
              <a:lnSpc>
                <a:spcPct val="150000"/>
              </a:lnSpc>
            </a:pPr>
            <a:r>
              <a:rPr lang="es-ES" b="1" dirty="0"/>
              <a:t>Para que el polígono quede cerrado se debe considerar un punto medio ficticio, al inicio y otro al final con frecuencias cero.</a:t>
            </a:r>
          </a:p>
        </p:txBody>
      </p:sp>
      <p:pic>
        <p:nvPicPr>
          <p:cNvPr id="2" name="Imagen 1"/>
          <p:cNvPicPr>
            <a:picLocks noChangeAspect="1"/>
          </p:cNvPicPr>
          <p:nvPr/>
        </p:nvPicPr>
        <p:blipFill>
          <a:blip r:embed="rId3"/>
          <a:stretch>
            <a:fillRect/>
          </a:stretch>
        </p:blipFill>
        <p:spPr>
          <a:xfrm>
            <a:off x="1052623" y="2608763"/>
            <a:ext cx="8303044" cy="541773"/>
          </a:xfrm>
          <a:prstGeom prst="rect">
            <a:avLst/>
          </a:prstGeom>
        </p:spPr>
      </p:pic>
    </p:spTree>
    <p:extLst>
      <p:ext uri="{BB962C8B-B14F-4D97-AF65-F5344CB8AC3E}">
        <p14:creationId xmlns:p14="http://schemas.microsoft.com/office/powerpoint/2010/main" val="4179221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63136" y="1582492"/>
            <a:ext cx="2487536" cy="3494396"/>
          </a:xfrm>
          <a:prstGeom prst="rect">
            <a:avLst/>
          </a:prstGeom>
        </p:spPr>
      </p:pic>
      <p:pic>
        <p:nvPicPr>
          <p:cNvPr id="6" name="Imagen 5"/>
          <p:cNvPicPr>
            <a:picLocks noChangeAspect="1"/>
          </p:cNvPicPr>
          <p:nvPr/>
        </p:nvPicPr>
        <p:blipFill>
          <a:blip r:embed="rId3"/>
          <a:stretch>
            <a:fillRect/>
          </a:stretch>
        </p:blipFill>
        <p:spPr>
          <a:xfrm>
            <a:off x="6511333" y="1854091"/>
            <a:ext cx="2505370" cy="3181421"/>
          </a:xfrm>
          <a:prstGeom prst="rect">
            <a:avLst/>
          </a:prstGeom>
        </p:spPr>
      </p:pic>
      <p:pic>
        <p:nvPicPr>
          <p:cNvPr id="2" name="Picture 1"/>
          <p:cNvPicPr>
            <a:picLocks noChangeAspect="1"/>
          </p:cNvPicPr>
          <p:nvPr/>
        </p:nvPicPr>
        <p:blipFill>
          <a:blip r:embed="rId4"/>
          <a:stretch>
            <a:fillRect/>
          </a:stretch>
        </p:blipFill>
        <p:spPr>
          <a:xfrm>
            <a:off x="2875773" y="1924341"/>
            <a:ext cx="1028700" cy="695325"/>
          </a:xfrm>
          <a:prstGeom prst="rect">
            <a:avLst/>
          </a:prstGeom>
        </p:spPr>
      </p:pic>
      <p:pic>
        <p:nvPicPr>
          <p:cNvPr id="7" name="Picture 6"/>
          <p:cNvPicPr>
            <a:picLocks noChangeAspect="1"/>
          </p:cNvPicPr>
          <p:nvPr/>
        </p:nvPicPr>
        <p:blipFill>
          <a:blip r:embed="rId5"/>
          <a:stretch>
            <a:fillRect/>
          </a:stretch>
        </p:blipFill>
        <p:spPr>
          <a:xfrm>
            <a:off x="6529995" y="1854091"/>
            <a:ext cx="1104900" cy="323850"/>
          </a:xfrm>
          <a:prstGeom prst="rect">
            <a:avLst/>
          </a:prstGeom>
        </p:spPr>
      </p:pic>
      <p:pic>
        <p:nvPicPr>
          <p:cNvPr id="9" name="Picture 8"/>
          <p:cNvPicPr>
            <a:picLocks noChangeAspect="1"/>
          </p:cNvPicPr>
          <p:nvPr/>
        </p:nvPicPr>
        <p:blipFill>
          <a:blip r:embed="rId6"/>
          <a:stretch>
            <a:fillRect/>
          </a:stretch>
        </p:blipFill>
        <p:spPr>
          <a:xfrm>
            <a:off x="7764018" y="1766208"/>
            <a:ext cx="1276350" cy="409575"/>
          </a:xfrm>
          <a:prstGeom prst="rect">
            <a:avLst/>
          </a:prstGeom>
        </p:spPr>
      </p:pic>
    </p:spTree>
    <p:extLst>
      <p:ext uri="{BB962C8B-B14F-4D97-AF65-F5344CB8AC3E}">
        <p14:creationId xmlns:p14="http://schemas.microsoft.com/office/powerpoint/2010/main" val="6414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82097" y="877165"/>
            <a:ext cx="7825336" cy="5075218"/>
          </a:xfrm>
          <a:prstGeom prst="rect">
            <a:avLst/>
          </a:prstGeom>
        </p:spPr>
      </p:pic>
      <p:pic>
        <p:nvPicPr>
          <p:cNvPr id="3" name="Picture 2"/>
          <p:cNvPicPr>
            <a:picLocks noChangeAspect="1"/>
          </p:cNvPicPr>
          <p:nvPr/>
        </p:nvPicPr>
        <p:blipFill>
          <a:blip r:embed="rId3"/>
          <a:stretch>
            <a:fillRect/>
          </a:stretch>
        </p:blipFill>
        <p:spPr>
          <a:xfrm>
            <a:off x="4390150" y="5728545"/>
            <a:ext cx="3038475" cy="447675"/>
          </a:xfrm>
          <a:prstGeom prst="rect">
            <a:avLst/>
          </a:prstGeom>
        </p:spPr>
      </p:pic>
      <p:pic>
        <p:nvPicPr>
          <p:cNvPr id="4" name="Picture 3"/>
          <p:cNvPicPr>
            <a:picLocks noChangeAspect="1"/>
          </p:cNvPicPr>
          <p:nvPr/>
        </p:nvPicPr>
        <p:blipFill>
          <a:blip r:embed="rId4"/>
          <a:stretch>
            <a:fillRect/>
          </a:stretch>
        </p:blipFill>
        <p:spPr>
          <a:xfrm>
            <a:off x="1798572" y="789700"/>
            <a:ext cx="981075" cy="333375"/>
          </a:xfrm>
          <a:prstGeom prst="rect">
            <a:avLst/>
          </a:prstGeom>
        </p:spPr>
      </p:pic>
    </p:spTree>
    <p:extLst>
      <p:ext uri="{BB962C8B-B14F-4D97-AF65-F5344CB8AC3E}">
        <p14:creationId xmlns:p14="http://schemas.microsoft.com/office/powerpoint/2010/main" val="4995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827713-8DF6-415F-A219-FFE0E81B66A6}"/>
              </a:ext>
            </a:extLst>
          </p:cNvPr>
          <p:cNvPicPr>
            <a:picLocks noChangeAspect="1"/>
          </p:cNvPicPr>
          <p:nvPr/>
        </p:nvPicPr>
        <p:blipFill>
          <a:blip r:embed="rId2"/>
          <a:stretch>
            <a:fillRect/>
          </a:stretch>
        </p:blipFill>
        <p:spPr>
          <a:xfrm>
            <a:off x="517235" y="1016000"/>
            <a:ext cx="6225572" cy="5319651"/>
          </a:xfrm>
          <a:prstGeom prst="rect">
            <a:avLst/>
          </a:prstGeom>
        </p:spPr>
      </p:pic>
      <p:sp>
        <p:nvSpPr>
          <p:cNvPr id="3" name="CuadroTexto 2">
            <a:extLst>
              <a:ext uri="{FF2B5EF4-FFF2-40B4-BE49-F238E27FC236}">
                <a16:creationId xmlns:a16="http://schemas.microsoft.com/office/drawing/2014/main" id="{C4BB633C-1152-4024-B2E2-2650E38FA1D1}"/>
              </a:ext>
            </a:extLst>
          </p:cNvPr>
          <p:cNvSpPr txBox="1"/>
          <p:nvPr/>
        </p:nvSpPr>
        <p:spPr>
          <a:xfrm>
            <a:off x="6908801" y="1016000"/>
            <a:ext cx="4765964" cy="1200329"/>
          </a:xfrm>
          <a:prstGeom prst="rect">
            <a:avLst/>
          </a:prstGeom>
          <a:noFill/>
        </p:spPr>
        <p:txBody>
          <a:bodyPr wrap="square" rtlCol="0">
            <a:spAutoFit/>
          </a:bodyPr>
          <a:lstStyle/>
          <a:p>
            <a:r>
              <a:rPr lang="es-CR" dirty="0"/>
              <a:t>Elaborar una distribución de frecuencias de la medidas al calibrar una pipeta de 10 ml, usando 6 clases. Incluya limites dados y la frecuencias simples absolutas y relativas.</a:t>
            </a:r>
            <a:endParaRPr lang="en-US" dirty="0"/>
          </a:p>
        </p:txBody>
      </p:sp>
    </p:spTree>
    <p:extLst>
      <p:ext uri="{BB962C8B-B14F-4D97-AF65-F5344CB8AC3E}">
        <p14:creationId xmlns:p14="http://schemas.microsoft.com/office/powerpoint/2010/main" val="7483434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F634A9-68AE-4C5B-BBBE-4B36ADAF74A5}"/>
              </a:ext>
            </a:extLst>
          </p:cNvPr>
          <p:cNvPicPr>
            <a:picLocks noChangeAspect="1"/>
          </p:cNvPicPr>
          <p:nvPr/>
        </p:nvPicPr>
        <p:blipFill>
          <a:blip r:embed="rId2"/>
          <a:stretch>
            <a:fillRect/>
          </a:stretch>
        </p:blipFill>
        <p:spPr>
          <a:xfrm>
            <a:off x="459198" y="499730"/>
            <a:ext cx="10823477" cy="5624623"/>
          </a:xfrm>
          <a:prstGeom prst="rect">
            <a:avLst/>
          </a:prstGeom>
        </p:spPr>
      </p:pic>
    </p:spTree>
    <p:extLst>
      <p:ext uri="{BB962C8B-B14F-4D97-AF65-F5344CB8AC3E}">
        <p14:creationId xmlns:p14="http://schemas.microsoft.com/office/powerpoint/2010/main" val="316104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828" y="483392"/>
            <a:ext cx="6408712" cy="369332"/>
          </a:xfrm>
          <a:prstGeom prst="rect">
            <a:avLst/>
          </a:prstGeom>
        </p:spPr>
        <p:txBody>
          <a:bodyPr wrap="square">
            <a:spAutoFit/>
          </a:bodyPr>
          <a:lstStyle/>
          <a:p>
            <a:pPr algn="just"/>
            <a:r>
              <a:rPr lang="es-ES_tradnl" b="1" spc="-15" dirty="0">
                <a:latin typeface="Cambria" panose="02040503050406030204" pitchFamily="18" charset="0"/>
                <a:ea typeface="Times New Roman" panose="02020603050405020304" pitchFamily="18" charset="0"/>
              </a:rPr>
              <a:t>Unidad de muestreo </a:t>
            </a:r>
            <a:endParaRPr lang="es-CR" b="1" dirty="0"/>
          </a:p>
        </p:txBody>
      </p:sp>
      <p:sp>
        <p:nvSpPr>
          <p:cNvPr id="3" name="Rectangle 2"/>
          <p:cNvSpPr/>
          <p:nvPr/>
        </p:nvSpPr>
        <p:spPr>
          <a:xfrm>
            <a:off x="988828" y="4120738"/>
            <a:ext cx="4572000" cy="369332"/>
          </a:xfrm>
          <a:prstGeom prst="rect">
            <a:avLst/>
          </a:prstGeom>
        </p:spPr>
        <p:txBody>
          <a:bodyPr>
            <a:spAutoFit/>
          </a:bodyPr>
          <a:lstStyle/>
          <a:p>
            <a:pPr algn="just"/>
            <a:r>
              <a:rPr lang="es-ES_tradnl" b="1" spc="-15" dirty="0">
                <a:latin typeface="Cambria" panose="02040503050406030204" pitchFamily="18" charset="0"/>
                <a:ea typeface="Times New Roman" panose="02020603050405020304" pitchFamily="18" charset="0"/>
              </a:rPr>
              <a:t>Unidad de información (Informante)</a:t>
            </a:r>
          </a:p>
        </p:txBody>
      </p:sp>
      <p:sp>
        <p:nvSpPr>
          <p:cNvPr id="7" name="Rectangle 6"/>
          <p:cNvSpPr/>
          <p:nvPr/>
        </p:nvSpPr>
        <p:spPr>
          <a:xfrm>
            <a:off x="988828" y="1052736"/>
            <a:ext cx="9847494" cy="646331"/>
          </a:xfrm>
          <a:prstGeom prst="rect">
            <a:avLst/>
          </a:prstGeom>
        </p:spPr>
        <p:txBody>
          <a:bodyPr wrap="square">
            <a:spAutoFit/>
          </a:bodyPr>
          <a:lstStyle/>
          <a:p>
            <a:pPr algn="just"/>
            <a:r>
              <a:rPr lang="es-ES" dirty="0"/>
              <a:t>Es la unidad que se somete al proceso de aleatorización en los estudios que requieren muestreo. Es la </a:t>
            </a:r>
            <a:r>
              <a:rPr lang="es-ES" i="1" dirty="0"/>
              <a:t>unidad</a:t>
            </a:r>
            <a:r>
              <a:rPr lang="es-ES" dirty="0"/>
              <a:t> de la población a partir de las cuales se selecciona la muestra.</a:t>
            </a:r>
          </a:p>
        </p:txBody>
      </p:sp>
      <p:pic>
        <p:nvPicPr>
          <p:cNvPr id="8" name="Picture 7"/>
          <p:cNvPicPr>
            <a:picLocks noChangeAspect="1"/>
          </p:cNvPicPr>
          <p:nvPr/>
        </p:nvPicPr>
        <p:blipFill>
          <a:blip r:embed="rId2"/>
          <a:stretch>
            <a:fillRect/>
          </a:stretch>
        </p:blipFill>
        <p:spPr>
          <a:xfrm>
            <a:off x="2567608" y="2204865"/>
            <a:ext cx="2038350" cy="1381125"/>
          </a:xfrm>
          <a:prstGeom prst="rect">
            <a:avLst/>
          </a:prstGeom>
        </p:spPr>
      </p:pic>
      <p:pic>
        <p:nvPicPr>
          <p:cNvPr id="11" name="Picture 10"/>
          <p:cNvPicPr>
            <a:picLocks noChangeAspect="1"/>
          </p:cNvPicPr>
          <p:nvPr/>
        </p:nvPicPr>
        <p:blipFill>
          <a:blip r:embed="rId3"/>
          <a:stretch>
            <a:fillRect/>
          </a:stretch>
        </p:blipFill>
        <p:spPr>
          <a:xfrm>
            <a:off x="4943873" y="2276873"/>
            <a:ext cx="1628775" cy="1400175"/>
          </a:xfrm>
          <a:prstGeom prst="rect">
            <a:avLst/>
          </a:prstGeom>
        </p:spPr>
      </p:pic>
      <p:pic>
        <p:nvPicPr>
          <p:cNvPr id="12" name="Picture 11"/>
          <p:cNvPicPr>
            <a:picLocks noChangeAspect="1"/>
          </p:cNvPicPr>
          <p:nvPr/>
        </p:nvPicPr>
        <p:blipFill>
          <a:blip r:embed="rId4"/>
          <a:stretch>
            <a:fillRect/>
          </a:stretch>
        </p:blipFill>
        <p:spPr>
          <a:xfrm>
            <a:off x="7032104" y="2204864"/>
            <a:ext cx="2667000" cy="1219200"/>
          </a:xfrm>
          <a:prstGeom prst="rect">
            <a:avLst/>
          </a:prstGeom>
        </p:spPr>
      </p:pic>
      <p:sp>
        <p:nvSpPr>
          <p:cNvPr id="13" name="Rectangle 12"/>
          <p:cNvSpPr/>
          <p:nvPr/>
        </p:nvSpPr>
        <p:spPr>
          <a:xfrm>
            <a:off x="988828" y="4581128"/>
            <a:ext cx="9861142" cy="646331"/>
          </a:xfrm>
          <a:prstGeom prst="rect">
            <a:avLst/>
          </a:prstGeom>
        </p:spPr>
        <p:txBody>
          <a:bodyPr wrap="square">
            <a:spAutoFit/>
          </a:bodyPr>
          <a:lstStyle/>
          <a:p>
            <a:pPr algn="just"/>
            <a:r>
              <a:rPr lang="es-ES" dirty="0"/>
              <a:t>Es la unidad que nos brinda información de la unidad de estudio. Cuando se visitan las empresas, el informante es gerente general o alguna persona encargada de un departamento.</a:t>
            </a:r>
          </a:p>
        </p:txBody>
      </p:sp>
    </p:spTree>
    <p:extLst>
      <p:ext uri="{BB962C8B-B14F-4D97-AF65-F5344CB8AC3E}">
        <p14:creationId xmlns:p14="http://schemas.microsoft.com/office/powerpoint/2010/main" val="4144476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887320C-6EEA-4015-91E8-E8152409D587}"/>
              </a:ext>
            </a:extLst>
          </p:cNvPr>
          <p:cNvPicPr>
            <a:picLocks noChangeAspect="1"/>
          </p:cNvPicPr>
          <p:nvPr/>
        </p:nvPicPr>
        <p:blipFill>
          <a:blip r:embed="rId2"/>
          <a:stretch>
            <a:fillRect/>
          </a:stretch>
        </p:blipFill>
        <p:spPr>
          <a:xfrm>
            <a:off x="656502" y="569769"/>
            <a:ext cx="9088774" cy="3078595"/>
          </a:xfrm>
          <a:prstGeom prst="rect">
            <a:avLst/>
          </a:prstGeom>
        </p:spPr>
      </p:pic>
      <p:sp>
        <p:nvSpPr>
          <p:cNvPr id="3" name="CuadroTexto 2">
            <a:extLst>
              <a:ext uri="{FF2B5EF4-FFF2-40B4-BE49-F238E27FC236}">
                <a16:creationId xmlns:a16="http://schemas.microsoft.com/office/drawing/2014/main" id="{B03CFB8E-00E6-49BF-BD9F-FCD1CDD10B90}"/>
              </a:ext>
            </a:extLst>
          </p:cNvPr>
          <p:cNvSpPr txBox="1"/>
          <p:nvPr/>
        </p:nvSpPr>
        <p:spPr>
          <a:xfrm>
            <a:off x="656503" y="3851564"/>
            <a:ext cx="9088774" cy="1295868"/>
          </a:xfrm>
          <a:prstGeom prst="rect">
            <a:avLst/>
          </a:prstGeom>
          <a:noFill/>
        </p:spPr>
        <p:txBody>
          <a:bodyPr wrap="square" rtlCol="0">
            <a:spAutoFit/>
          </a:bodyPr>
          <a:lstStyle/>
          <a:p>
            <a:pPr>
              <a:lnSpc>
                <a:spcPct val="150000"/>
              </a:lnSpc>
            </a:pPr>
            <a:r>
              <a:rPr lang="es-CR" dirty="0"/>
              <a:t>Contribuir una distribución de frecuencias del tiempo de inicio hasta la reacción de los pacientes empleando 5 clases. Incluya limites dados </a:t>
            </a:r>
            <a:r>
              <a:rPr lang="es-CR"/>
              <a:t>y las </a:t>
            </a:r>
            <a:r>
              <a:rPr lang="es-CR" dirty="0"/>
              <a:t>frecuencias simples absolutas y relativas.</a:t>
            </a:r>
            <a:endParaRPr lang="en-US" dirty="0"/>
          </a:p>
        </p:txBody>
      </p:sp>
      <p:pic>
        <p:nvPicPr>
          <p:cNvPr id="4" name="Imagen 3">
            <a:extLst>
              <a:ext uri="{FF2B5EF4-FFF2-40B4-BE49-F238E27FC236}">
                <a16:creationId xmlns:a16="http://schemas.microsoft.com/office/drawing/2014/main" id="{B7FCF81E-BEB7-4ED3-AB96-AA95564DE854}"/>
              </a:ext>
            </a:extLst>
          </p:cNvPr>
          <p:cNvPicPr>
            <a:picLocks noChangeAspect="1"/>
          </p:cNvPicPr>
          <p:nvPr/>
        </p:nvPicPr>
        <p:blipFill>
          <a:blip r:embed="rId3"/>
          <a:stretch>
            <a:fillRect/>
          </a:stretch>
        </p:blipFill>
        <p:spPr>
          <a:xfrm>
            <a:off x="8868497" y="1878529"/>
            <a:ext cx="2205904" cy="1871435"/>
          </a:xfrm>
          <a:prstGeom prst="rect">
            <a:avLst/>
          </a:prstGeom>
        </p:spPr>
      </p:pic>
    </p:spTree>
    <p:extLst>
      <p:ext uri="{BB962C8B-B14F-4D97-AF65-F5344CB8AC3E}">
        <p14:creationId xmlns:p14="http://schemas.microsoft.com/office/powerpoint/2010/main" val="4262339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AE9FF59-827F-4FC6-9812-31B8EE11FE29}"/>
              </a:ext>
            </a:extLst>
          </p:cNvPr>
          <p:cNvPicPr>
            <a:picLocks noChangeAspect="1"/>
          </p:cNvPicPr>
          <p:nvPr/>
        </p:nvPicPr>
        <p:blipFill>
          <a:blip r:embed="rId2"/>
          <a:stretch>
            <a:fillRect/>
          </a:stretch>
        </p:blipFill>
        <p:spPr>
          <a:xfrm>
            <a:off x="607868" y="798512"/>
            <a:ext cx="9258300" cy="4448175"/>
          </a:xfrm>
          <a:prstGeom prst="rect">
            <a:avLst/>
          </a:prstGeom>
        </p:spPr>
      </p:pic>
      <p:sp>
        <p:nvSpPr>
          <p:cNvPr id="3" name="CuadroTexto 2">
            <a:extLst>
              <a:ext uri="{FF2B5EF4-FFF2-40B4-BE49-F238E27FC236}">
                <a16:creationId xmlns:a16="http://schemas.microsoft.com/office/drawing/2014/main" id="{6597951F-6E78-4541-9DAC-64EB8E3735EB}"/>
              </a:ext>
            </a:extLst>
          </p:cNvPr>
          <p:cNvSpPr txBox="1"/>
          <p:nvPr/>
        </p:nvSpPr>
        <p:spPr>
          <a:xfrm>
            <a:off x="720796" y="5413157"/>
            <a:ext cx="10750407" cy="646331"/>
          </a:xfrm>
          <a:prstGeom prst="rect">
            <a:avLst/>
          </a:prstGeom>
          <a:noFill/>
        </p:spPr>
        <p:txBody>
          <a:bodyPr wrap="square" rtlCol="0">
            <a:spAutoFit/>
          </a:bodyPr>
          <a:lstStyle/>
          <a:p>
            <a:r>
              <a:rPr lang="es-CR" dirty="0"/>
              <a:t>Contribuir una distribución de frecuencias </a:t>
            </a:r>
            <a:r>
              <a:rPr lang="es-CR"/>
              <a:t>del contenido </a:t>
            </a:r>
            <a:r>
              <a:rPr lang="es-CR" dirty="0"/>
              <a:t>en ceniza de una determinada turbera, por medio de 5 clases. Incluya limites dados y la frecuencias simples absolutas y relativas.</a:t>
            </a:r>
            <a:endParaRPr lang="en-US" dirty="0"/>
          </a:p>
        </p:txBody>
      </p:sp>
    </p:spTree>
    <p:extLst>
      <p:ext uri="{BB962C8B-B14F-4D97-AF65-F5344CB8AC3E}">
        <p14:creationId xmlns:p14="http://schemas.microsoft.com/office/powerpoint/2010/main" val="322062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888957" y="797321"/>
            <a:ext cx="8038403" cy="4918806"/>
          </a:xfrm>
          <a:prstGeom prst="rect">
            <a:avLst/>
          </a:prstGeom>
        </p:spPr>
      </p:pic>
    </p:spTree>
    <p:extLst>
      <p:ext uri="{BB962C8B-B14F-4D97-AF65-F5344CB8AC3E}">
        <p14:creationId xmlns:p14="http://schemas.microsoft.com/office/powerpoint/2010/main" val="352073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469" y="3429000"/>
            <a:ext cx="5753646" cy="369332"/>
          </a:xfrm>
          <a:prstGeom prst="rect">
            <a:avLst/>
          </a:prstGeom>
        </p:spPr>
        <p:txBody>
          <a:bodyPr wrap="square">
            <a:spAutoFit/>
          </a:bodyPr>
          <a:lstStyle/>
          <a:p>
            <a:pPr algn="just"/>
            <a:r>
              <a:rPr lang="es-ES_tradnl" b="1" spc="-15" dirty="0">
                <a:latin typeface="Cambria" panose="02040503050406030204" pitchFamily="18" charset="0"/>
                <a:ea typeface="Times New Roman" panose="02020603050405020304" pitchFamily="18" charset="0"/>
              </a:rPr>
              <a:t>Muestra (n)</a:t>
            </a:r>
          </a:p>
        </p:txBody>
      </p:sp>
      <p:sp>
        <p:nvSpPr>
          <p:cNvPr id="7" name="Rectangle 6"/>
          <p:cNvSpPr/>
          <p:nvPr/>
        </p:nvSpPr>
        <p:spPr>
          <a:xfrm>
            <a:off x="1105469" y="904074"/>
            <a:ext cx="4572000" cy="369332"/>
          </a:xfrm>
          <a:prstGeom prst="rect">
            <a:avLst/>
          </a:prstGeom>
        </p:spPr>
        <p:txBody>
          <a:bodyPr>
            <a:spAutoFit/>
          </a:bodyPr>
          <a:lstStyle/>
          <a:p>
            <a:pPr algn="just"/>
            <a:r>
              <a:rPr lang="es-ES_tradnl" b="1" spc="-15" dirty="0">
                <a:latin typeface="Cambria" panose="02040503050406030204" pitchFamily="18" charset="0"/>
                <a:ea typeface="Times New Roman" panose="02020603050405020304" pitchFamily="18" charset="0"/>
              </a:rPr>
              <a:t>Población de estudio (N)</a:t>
            </a:r>
          </a:p>
        </p:txBody>
      </p:sp>
      <p:sp>
        <p:nvSpPr>
          <p:cNvPr id="8" name="Rectangle 7"/>
          <p:cNvSpPr/>
          <p:nvPr/>
        </p:nvSpPr>
        <p:spPr>
          <a:xfrm>
            <a:off x="1105469" y="1412776"/>
            <a:ext cx="7078763" cy="646331"/>
          </a:xfrm>
          <a:prstGeom prst="rect">
            <a:avLst/>
          </a:prstGeom>
        </p:spPr>
        <p:txBody>
          <a:bodyPr wrap="square">
            <a:spAutoFit/>
          </a:bodyPr>
          <a:lstStyle/>
          <a:p>
            <a:pPr algn="just"/>
            <a:r>
              <a:rPr lang="es-ES" dirty="0"/>
              <a:t>Es el conjunto de elementos (unidades estadísticas) de referencia sobre el que se realizan las observaciones, también llamada </a:t>
            </a:r>
            <a:r>
              <a:rPr lang="es-ES" b="1" dirty="0"/>
              <a:t>universo.</a:t>
            </a:r>
            <a:endParaRPr lang="es-ES" dirty="0"/>
          </a:p>
        </p:txBody>
      </p:sp>
      <p:sp>
        <p:nvSpPr>
          <p:cNvPr id="9" name="Rectangle 8"/>
          <p:cNvSpPr/>
          <p:nvPr/>
        </p:nvSpPr>
        <p:spPr>
          <a:xfrm>
            <a:off x="1105469" y="4034739"/>
            <a:ext cx="7117366" cy="1200329"/>
          </a:xfrm>
          <a:prstGeom prst="rect">
            <a:avLst/>
          </a:prstGeom>
        </p:spPr>
        <p:txBody>
          <a:bodyPr wrap="square">
            <a:spAutoFit/>
          </a:bodyPr>
          <a:lstStyle/>
          <a:p>
            <a:pPr algn="just"/>
            <a:r>
              <a:rPr lang="es-MX" dirty="0"/>
              <a:t>Es un subconjunto de elementos de la población que es seleccionada en forma aleatoria para ser estudiada, ya que en la mayoría de las veces, las poblaciones tienen tamaños grandes, lo que imposibilita el estudio de la  totalidad de unidades de estudio.</a:t>
            </a:r>
            <a:endParaRPr lang="es-ES" dirty="0"/>
          </a:p>
        </p:txBody>
      </p:sp>
      <p:pic>
        <p:nvPicPr>
          <p:cNvPr id="2" name="Picture 1"/>
          <p:cNvPicPr>
            <a:picLocks noChangeAspect="1"/>
          </p:cNvPicPr>
          <p:nvPr/>
        </p:nvPicPr>
        <p:blipFill>
          <a:blip r:embed="rId2"/>
          <a:stretch>
            <a:fillRect/>
          </a:stretch>
        </p:blipFill>
        <p:spPr>
          <a:xfrm>
            <a:off x="8476891" y="1273406"/>
            <a:ext cx="2696992" cy="1512332"/>
          </a:xfrm>
          <a:prstGeom prst="rect">
            <a:avLst/>
          </a:prstGeom>
        </p:spPr>
      </p:pic>
      <p:pic>
        <p:nvPicPr>
          <p:cNvPr id="3" name="Picture 2"/>
          <p:cNvPicPr>
            <a:picLocks noChangeAspect="1"/>
          </p:cNvPicPr>
          <p:nvPr/>
        </p:nvPicPr>
        <p:blipFill>
          <a:blip r:embed="rId3"/>
          <a:stretch>
            <a:fillRect/>
          </a:stretch>
        </p:blipFill>
        <p:spPr>
          <a:xfrm>
            <a:off x="8476892" y="3573252"/>
            <a:ext cx="2696992" cy="1857746"/>
          </a:xfrm>
          <a:prstGeom prst="rect">
            <a:avLst/>
          </a:prstGeom>
        </p:spPr>
      </p:pic>
    </p:spTree>
    <p:extLst>
      <p:ext uri="{BB962C8B-B14F-4D97-AF65-F5344CB8AC3E}">
        <p14:creationId xmlns:p14="http://schemas.microsoft.com/office/powerpoint/2010/main" val="401636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9696" y="548680"/>
            <a:ext cx="5178536" cy="3816424"/>
          </a:xfrm>
          <a:prstGeom prst="rect">
            <a:avLst/>
          </a:prstGeom>
        </p:spPr>
      </p:pic>
      <p:pic>
        <p:nvPicPr>
          <p:cNvPr id="3" name="Picture 2"/>
          <p:cNvPicPr>
            <a:picLocks noChangeAspect="1"/>
          </p:cNvPicPr>
          <p:nvPr/>
        </p:nvPicPr>
        <p:blipFill>
          <a:blip r:embed="rId3"/>
          <a:stretch>
            <a:fillRect/>
          </a:stretch>
        </p:blipFill>
        <p:spPr>
          <a:xfrm>
            <a:off x="3359697" y="4797152"/>
            <a:ext cx="2238375" cy="1619250"/>
          </a:xfrm>
          <a:prstGeom prst="rect">
            <a:avLst/>
          </a:prstGeom>
        </p:spPr>
      </p:pic>
      <p:pic>
        <p:nvPicPr>
          <p:cNvPr id="4" name="Picture 3"/>
          <p:cNvPicPr>
            <a:picLocks noChangeAspect="1"/>
          </p:cNvPicPr>
          <p:nvPr/>
        </p:nvPicPr>
        <p:blipFill>
          <a:blip r:embed="rId4"/>
          <a:stretch>
            <a:fillRect/>
          </a:stretch>
        </p:blipFill>
        <p:spPr>
          <a:xfrm>
            <a:off x="6212545" y="4797152"/>
            <a:ext cx="2325687" cy="1705504"/>
          </a:xfrm>
          <a:prstGeom prst="rect">
            <a:avLst/>
          </a:prstGeom>
        </p:spPr>
      </p:pic>
    </p:spTree>
    <p:extLst>
      <p:ext uri="{BB962C8B-B14F-4D97-AF65-F5344CB8AC3E}">
        <p14:creationId xmlns:p14="http://schemas.microsoft.com/office/powerpoint/2010/main" val="68314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728" y="593392"/>
            <a:ext cx="1206677" cy="369332"/>
          </a:xfrm>
          <a:prstGeom prst="rect">
            <a:avLst/>
          </a:prstGeom>
        </p:spPr>
        <p:txBody>
          <a:bodyPr wrap="none">
            <a:spAutoFit/>
          </a:bodyPr>
          <a:lstStyle/>
          <a:p>
            <a:r>
              <a:rPr lang="es-ES_tradnl" b="1" spc="-15" dirty="0">
                <a:latin typeface="Cambria" panose="02040503050406030204" pitchFamily="18" charset="0"/>
                <a:ea typeface="Times New Roman" panose="02020603050405020304" pitchFamily="18" charset="0"/>
              </a:rPr>
              <a:t>Variables </a:t>
            </a:r>
            <a:endParaRPr lang="es-ES" b="1" dirty="0"/>
          </a:p>
        </p:txBody>
      </p:sp>
      <p:sp>
        <p:nvSpPr>
          <p:cNvPr id="5" name="Rectangle 4"/>
          <p:cNvSpPr/>
          <p:nvPr/>
        </p:nvSpPr>
        <p:spPr>
          <a:xfrm>
            <a:off x="852670" y="1052737"/>
            <a:ext cx="8932774" cy="646331"/>
          </a:xfrm>
          <a:prstGeom prst="rect">
            <a:avLst/>
          </a:prstGeom>
        </p:spPr>
        <p:txBody>
          <a:bodyPr wrap="square">
            <a:spAutoFit/>
          </a:bodyPr>
          <a:lstStyle/>
          <a:p>
            <a:r>
              <a:rPr lang="es-ES" dirty="0"/>
              <a:t>Una </a:t>
            </a:r>
            <a:r>
              <a:rPr lang="es-ES" b="1" dirty="0"/>
              <a:t>variable estadística</a:t>
            </a:r>
            <a:r>
              <a:rPr lang="es-ES" dirty="0"/>
              <a:t> es una propiedad que puede fluctuar y cuya variación es susceptible de adoptar diferentes valores, los cuales pueden medirse u observarse.</a:t>
            </a:r>
          </a:p>
        </p:txBody>
      </p:sp>
      <p:pic>
        <p:nvPicPr>
          <p:cNvPr id="6" name="Picture 5"/>
          <p:cNvPicPr>
            <a:picLocks noChangeAspect="1"/>
          </p:cNvPicPr>
          <p:nvPr/>
        </p:nvPicPr>
        <p:blipFill>
          <a:blip r:embed="rId2"/>
          <a:stretch>
            <a:fillRect/>
          </a:stretch>
        </p:blipFill>
        <p:spPr>
          <a:xfrm>
            <a:off x="4799857" y="1700808"/>
            <a:ext cx="2166207" cy="2160240"/>
          </a:xfrm>
          <a:prstGeom prst="rect">
            <a:avLst/>
          </a:prstGeom>
        </p:spPr>
      </p:pic>
      <p:sp>
        <p:nvSpPr>
          <p:cNvPr id="7" name="2 Marcador de contenido"/>
          <p:cNvSpPr txBox="1">
            <a:spLocks/>
          </p:cNvSpPr>
          <p:nvPr/>
        </p:nvSpPr>
        <p:spPr>
          <a:xfrm>
            <a:off x="928049" y="4114240"/>
            <a:ext cx="10126638" cy="2477629"/>
          </a:xfrm>
          <a:prstGeom prst="rect">
            <a:avLst/>
          </a:prstGeom>
        </p:spPr>
        <p:txBody>
          <a:bodyPr>
            <a:normAutofit/>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r>
              <a:rPr lang="es-CR" sz="1800" b="1" dirty="0"/>
              <a:t>Cualitativas o atributos: </a:t>
            </a:r>
            <a:r>
              <a:rPr lang="es-CR" sz="1800" dirty="0"/>
              <a:t>sexo,</a:t>
            </a:r>
            <a:r>
              <a:rPr lang="es-CR" sz="1800" b="1" dirty="0"/>
              <a:t> </a:t>
            </a:r>
            <a:r>
              <a:rPr lang="es-CR" sz="1800" dirty="0"/>
              <a:t>estado civil, color de una sustancia.</a:t>
            </a:r>
          </a:p>
          <a:p>
            <a:r>
              <a:rPr lang="es-CR" sz="1800" b="1" dirty="0"/>
              <a:t>Cuantitativas continuas:</a:t>
            </a:r>
            <a:r>
              <a:rPr lang="es-CR" sz="1800" dirty="0"/>
              <a:t> variables con cualquier valor en un intervalo de números reales. Una variable es continua si teóricamente puede tomar cualquier valor en el intervalo.  Ejemplos: peso, temperatura, velocidad, volumen.</a:t>
            </a:r>
          </a:p>
          <a:p>
            <a:r>
              <a:rPr lang="es-CR" sz="1800" b="1" dirty="0"/>
              <a:t>Cuantitativas discretas o discontinuas:</a:t>
            </a:r>
            <a:r>
              <a:rPr lang="es-CR" sz="1800" dirty="0"/>
              <a:t> variables cuyos valores son numerables</a:t>
            </a:r>
          </a:p>
          <a:p>
            <a:pPr marL="342900" lvl="1" indent="0">
              <a:buNone/>
            </a:pPr>
            <a:r>
              <a:rPr lang="es-CR" dirty="0"/>
              <a:t>No puede asumir todos los valores dentro de un intervalo, sino un número finito.  Ejemplos: tiempo fermentación de la cerveza (días), número de partículas, bacterias por mililitro.</a:t>
            </a:r>
            <a:endParaRPr lang="es-CR" sz="1800" dirty="0"/>
          </a:p>
        </p:txBody>
      </p:sp>
    </p:spTree>
    <p:extLst>
      <p:ext uri="{BB962C8B-B14F-4D97-AF65-F5344CB8AC3E}">
        <p14:creationId xmlns:p14="http://schemas.microsoft.com/office/powerpoint/2010/main" val="216606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4642</TotalTime>
  <Words>2438</Words>
  <Application>Microsoft Office PowerPoint</Application>
  <PresentationFormat>Panorámica</PresentationFormat>
  <Paragraphs>325</Paragraphs>
  <Slides>62</Slides>
  <Notes>0</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62</vt:i4>
      </vt:variant>
    </vt:vector>
  </HeadingPairs>
  <TitlesOfParts>
    <vt:vector size="79" baseType="lpstr">
      <vt:lpstr>Adobe Gothic Std B</vt:lpstr>
      <vt:lpstr>Algerian</vt:lpstr>
      <vt:lpstr>Arial</vt:lpstr>
      <vt:lpstr>Arial Black</vt:lpstr>
      <vt:lpstr>Arial Rounded MT Bold</vt:lpstr>
      <vt:lpstr>Blackoak Std</vt:lpstr>
      <vt:lpstr>Calibri</vt:lpstr>
      <vt:lpstr>Calibri Light</vt:lpstr>
      <vt:lpstr>Cambria</vt:lpstr>
      <vt:lpstr>Cambria Math</vt:lpstr>
      <vt:lpstr>Franklin Gothic Demi</vt:lpstr>
      <vt:lpstr>Segoe UI Black</vt:lpstr>
      <vt:lpstr>Times New Roman</vt:lpstr>
      <vt:lpstr>Wingdings</vt:lpstr>
      <vt:lpstr>Wingdings 2</vt:lpstr>
      <vt:lpstr>Office Theme</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dc:creator>
  <cp:lastModifiedBy>Carlomagno Araya Alpizar</cp:lastModifiedBy>
  <cp:revision>194</cp:revision>
  <dcterms:created xsi:type="dcterms:W3CDTF">2016-07-26T04:00:17Z</dcterms:created>
  <dcterms:modified xsi:type="dcterms:W3CDTF">2023-09-07T01:15:04Z</dcterms:modified>
</cp:coreProperties>
</file>