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77" r:id="rId4"/>
    <p:sldId id="272" r:id="rId5"/>
    <p:sldId id="301" r:id="rId6"/>
    <p:sldId id="319" r:id="rId7"/>
    <p:sldId id="283" r:id="rId8"/>
    <p:sldId id="323" r:id="rId9"/>
    <p:sldId id="333" r:id="rId10"/>
    <p:sldId id="318" r:id="rId11"/>
    <p:sldId id="268" r:id="rId12"/>
    <p:sldId id="320" r:id="rId13"/>
    <p:sldId id="296" r:id="rId14"/>
    <p:sldId id="305" r:id="rId15"/>
    <p:sldId id="322" r:id="rId16"/>
    <p:sldId id="302" r:id="rId17"/>
    <p:sldId id="274" r:id="rId18"/>
    <p:sldId id="314" r:id="rId19"/>
    <p:sldId id="263" r:id="rId20"/>
    <p:sldId id="304" r:id="rId21"/>
    <p:sldId id="324" r:id="rId22"/>
    <p:sldId id="326" r:id="rId23"/>
    <p:sldId id="269" r:id="rId24"/>
    <p:sldId id="287" r:id="rId25"/>
    <p:sldId id="321" r:id="rId26"/>
    <p:sldId id="257" r:id="rId27"/>
    <p:sldId id="329" r:id="rId28"/>
    <p:sldId id="303" r:id="rId29"/>
    <p:sldId id="316" r:id="rId30"/>
    <p:sldId id="260" r:id="rId31"/>
    <p:sldId id="306" r:id="rId32"/>
    <p:sldId id="334" r:id="rId33"/>
    <p:sldId id="335" r:id="rId34"/>
    <p:sldId id="264" r:id="rId35"/>
    <p:sldId id="330" r:id="rId36"/>
    <p:sldId id="276" r:id="rId37"/>
    <p:sldId id="300" r:id="rId38"/>
    <p:sldId id="310" r:id="rId39"/>
    <p:sldId id="327" r:id="rId40"/>
    <p:sldId id="315" r:id="rId41"/>
    <p:sldId id="328" r:id="rId42"/>
    <p:sldId id="261" r:id="rId43"/>
    <p:sldId id="325" r:id="rId44"/>
    <p:sldId id="280" r:id="rId45"/>
    <p:sldId id="307" r:id="rId46"/>
    <p:sldId id="297" r:id="rId47"/>
    <p:sldId id="298" r:id="rId48"/>
    <p:sldId id="313" r:id="rId49"/>
    <p:sldId id="308" r:id="rId50"/>
    <p:sldId id="311" r:id="rId51"/>
    <p:sldId id="331" r:id="rId52"/>
    <p:sldId id="312" r:id="rId53"/>
    <p:sldId id="281" r:id="rId5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6A3D-4C56-4AD6-9338-28F1EC529822}" type="datetimeFigureOut">
              <a:rPr lang="es-ES" smtClean="0"/>
              <a:t>20/10/2022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7C24-2C32-44D9-A31B-5EB43FE849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553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6A3D-4C56-4AD6-9338-28F1EC529822}" type="datetimeFigureOut">
              <a:rPr lang="es-ES" smtClean="0"/>
              <a:t>20/10/2022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7C24-2C32-44D9-A31B-5EB43FE849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834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6A3D-4C56-4AD6-9338-28F1EC529822}" type="datetimeFigureOut">
              <a:rPr lang="es-ES" smtClean="0"/>
              <a:t>20/10/2022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7C24-2C32-44D9-A31B-5EB43FE849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8635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6A3D-4C56-4AD6-9338-28F1EC529822}" type="datetimeFigureOut">
              <a:rPr lang="es-ES" smtClean="0"/>
              <a:t>20/10/2022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7C24-2C32-44D9-A31B-5EB43FE849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5711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6A3D-4C56-4AD6-9338-28F1EC529822}" type="datetimeFigureOut">
              <a:rPr lang="es-ES" smtClean="0"/>
              <a:t>20/10/2022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7C24-2C32-44D9-A31B-5EB43FE849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5488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6A3D-4C56-4AD6-9338-28F1EC529822}" type="datetimeFigureOut">
              <a:rPr lang="es-ES" smtClean="0"/>
              <a:t>20/10/2022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7C24-2C32-44D9-A31B-5EB43FE849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3091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6A3D-4C56-4AD6-9338-28F1EC529822}" type="datetimeFigureOut">
              <a:rPr lang="es-ES" smtClean="0"/>
              <a:t>20/10/2022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7C24-2C32-44D9-A31B-5EB43FE849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3381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6A3D-4C56-4AD6-9338-28F1EC529822}" type="datetimeFigureOut">
              <a:rPr lang="es-ES" smtClean="0"/>
              <a:t>20/10/2022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7C24-2C32-44D9-A31B-5EB43FE849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281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6A3D-4C56-4AD6-9338-28F1EC529822}" type="datetimeFigureOut">
              <a:rPr lang="es-ES" smtClean="0"/>
              <a:t>20/10/2022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7C24-2C32-44D9-A31B-5EB43FE849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4095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6A3D-4C56-4AD6-9338-28F1EC529822}" type="datetimeFigureOut">
              <a:rPr lang="es-ES" smtClean="0"/>
              <a:t>20/10/2022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7C24-2C32-44D9-A31B-5EB43FE849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3466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6A3D-4C56-4AD6-9338-28F1EC529822}" type="datetimeFigureOut">
              <a:rPr lang="es-ES" smtClean="0"/>
              <a:t>20/10/2022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7C24-2C32-44D9-A31B-5EB43FE849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4252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36A3D-4C56-4AD6-9338-28F1EC529822}" type="datetimeFigureOut">
              <a:rPr lang="es-ES" smtClean="0"/>
              <a:t>20/10/2022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67C24-2C32-44D9-A31B-5EB43FE849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384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9" y="620688"/>
            <a:ext cx="1008111" cy="1077796"/>
          </a:xfrm>
          <a:prstGeom prst="rect">
            <a:avLst/>
          </a:prstGeom>
        </p:spPr>
      </p:pic>
      <p:sp>
        <p:nvSpPr>
          <p:cNvPr id="4" name="CuadroTexto 2"/>
          <p:cNvSpPr txBox="1"/>
          <p:nvPr/>
        </p:nvSpPr>
        <p:spPr>
          <a:xfrm>
            <a:off x="5569335" y="5517232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Dr. Carlomagno Araya Alpízar</a:t>
            </a:r>
          </a:p>
          <a:p>
            <a:r>
              <a:rPr lang="es-E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Catedrático en Estadística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AAFC358-F8C2-408F-B5A1-48595A41B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132856"/>
            <a:ext cx="7753350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679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403648" y="764704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spc="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Construcción de Gráficos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5" y="1598639"/>
            <a:ext cx="6840760" cy="503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322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403648" y="548680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Barras Verticales Simples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5C59E8-13FA-4E84-BC6B-C89C3AF49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937" y="1196752"/>
            <a:ext cx="7096125" cy="532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790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9CF555-E114-4567-8300-5B1D23942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925" y="647700"/>
            <a:ext cx="729615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101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566B2E-F745-4BBD-99C1-3F8E75E09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200150"/>
            <a:ext cx="80010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684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7026952-0FA3-4E02-90FA-AF49E8F91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612" y="1340767"/>
            <a:ext cx="5871676" cy="5320037"/>
          </a:xfrm>
          <a:prstGeom prst="rect">
            <a:avLst/>
          </a:prstGeom>
        </p:spPr>
      </p:pic>
      <p:sp>
        <p:nvSpPr>
          <p:cNvPr id="3" name="2 CuadroTexto">
            <a:extLst>
              <a:ext uri="{FF2B5EF4-FFF2-40B4-BE49-F238E27FC236}">
                <a16:creationId xmlns:a16="http://schemas.microsoft.com/office/drawing/2014/main" id="{E4C59619-3B93-487D-9D3E-0A454637F259}"/>
              </a:ext>
            </a:extLst>
          </p:cNvPr>
          <p:cNvSpPr txBox="1"/>
          <p:nvPr/>
        </p:nvSpPr>
        <p:spPr>
          <a:xfrm>
            <a:off x="1403648" y="548680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Barras Horizontales Simples</a:t>
            </a:r>
          </a:p>
        </p:txBody>
      </p:sp>
    </p:spTree>
    <p:extLst>
      <p:ext uri="{BB962C8B-B14F-4D97-AF65-F5344CB8AC3E}">
        <p14:creationId xmlns:p14="http://schemas.microsoft.com/office/powerpoint/2010/main" val="2533997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D551F2-6D9D-4D0E-B38B-EA9B6D74F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620688"/>
            <a:ext cx="4680520" cy="553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76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D4AC7BD-CACB-4256-B0DC-CF9FC5D36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29" y="836712"/>
            <a:ext cx="7750741" cy="451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208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24744"/>
            <a:ext cx="6974263" cy="3653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18699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9A3D39F-7B55-42BF-BB97-DB1D77073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398" y="908720"/>
            <a:ext cx="8201203" cy="455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6097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403648" y="548680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Barras Verticales Comparativas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0F5865A-00EA-462E-B4BD-B9E173766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484784"/>
            <a:ext cx="6394475" cy="511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804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03648" y="548680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Presentación Textual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F17051-BFFD-4A8B-AE3B-03A7432F0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700808"/>
            <a:ext cx="7200800" cy="286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5749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64DE2BB-3EFE-42F3-8C56-E2B4A5938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764703"/>
            <a:ext cx="6696744" cy="538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7921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8042C4-975A-4FF8-A1C9-EC3F70C1D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739" y="908720"/>
            <a:ext cx="8382521" cy="52273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D9D99B-4FD8-45A2-AC15-AECEACB48B9B}"/>
              </a:ext>
            </a:extLst>
          </p:cNvPr>
          <p:cNvSpPr txBox="1"/>
          <p:nvPr/>
        </p:nvSpPr>
        <p:spPr>
          <a:xfrm>
            <a:off x="6804248" y="6381328"/>
            <a:ext cx="2232248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R" sz="1400" dirty="0"/>
              <a:t>Actividad formativa (tarea)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840477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F865DF-C072-4578-8F00-5FB3E7F71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548680"/>
            <a:ext cx="7596336" cy="503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1019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03647" y="548680"/>
            <a:ext cx="6549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Barras Horizontales Comparativas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5C4CDD5-5940-FBF1-6909-8FFBA86C6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043984"/>
            <a:ext cx="5289179" cy="542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1149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476672"/>
            <a:ext cx="8445865" cy="544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9601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D6469E-4080-4BEE-A765-2779943F1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548680"/>
            <a:ext cx="7758446" cy="508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0753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40768"/>
            <a:ext cx="6664739" cy="4957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403648" y="548680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Barras Compuestas Verticales</a:t>
            </a:r>
          </a:p>
        </p:txBody>
      </p:sp>
    </p:spTree>
    <p:extLst>
      <p:ext uri="{BB962C8B-B14F-4D97-AF65-F5344CB8AC3E}">
        <p14:creationId xmlns:p14="http://schemas.microsoft.com/office/powerpoint/2010/main" val="33063969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791D068-FF10-4E4B-B9B3-F56F1DB98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76" y="548680"/>
            <a:ext cx="8604448" cy="461680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28D1843-6E92-474C-BEC1-25E282922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1268760"/>
            <a:ext cx="3762164" cy="143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332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616AA4B-E7D0-41C6-AE4A-0EE6BBCA4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" y="642937"/>
            <a:ext cx="7124700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3372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0CD6A3C-EC82-4F32-AFF8-997E0BC56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070" y="1125421"/>
            <a:ext cx="8129860" cy="460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274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94B9896-B6A0-4E67-AF1E-A38763045595}"/>
              </a:ext>
            </a:extLst>
          </p:cNvPr>
          <p:cNvSpPr txBox="1"/>
          <p:nvPr/>
        </p:nvSpPr>
        <p:spPr>
          <a:xfrm>
            <a:off x="467544" y="476672"/>
            <a:ext cx="6696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Presentación semitabular (o </a:t>
            </a:r>
            <a:r>
              <a:rPr lang="es-C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semitextual</a:t>
            </a:r>
            <a:r>
              <a:rPr lang="es-C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237B368-F040-4DED-9572-AD4E12852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79" y="1067108"/>
            <a:ext cx="3374334" cy="41620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A0F0E4-E3C7-40B2-8C15-20D487B6B9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5113" y="1372950"/>
            <a:ext cx="5156038" cy="298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6951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40768"/>
            <a:ext cx="5400600" cy="4371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403648" y="548680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Barras Compuestas Horizontales</a:t>
            </a:r>
          </a:p>
        </p:txBody>
      </p:sp>
    </p:spTree>
    <p:extLst>
      <p:ext uri="{BB962C8B-B14F-4D97-AF65-F5344CB8AC3E}">
        <p14:creationId xmlns:p14="http://schemas.microsoft.com/office/powerpoint/2010/main" val="22263559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0A968D8-B7C1-421D-967F-527CFA71A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" y="716450"/>
            <a:ext cx="8046095" cy="561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203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213CFF65-8719-4406-B877-60043497D6DB}"/>
              </a:ext>
            </a:extLst>
          </p:cNvPr>
          <p:cNvSpPr txBox="1"/>
          <p:nvPr/>
        </p:nvSpPr>
        <p:spPr>
          <a:xfrm>
            <a:off x="827584" y="836712"/>
            <a:ext cx="55446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0" i="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Gráficos de barras en doble dirección</a:t>
            </a:r>
            <a:endParaRPr lang="en-US" sz="20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967FDC2-575E-48A8-9495-48CDD1600905}"/>
              </a:ext>
            </a:extLst>
          </p:cNvPr>
          <p:cNvSpPr txBox="1"/>
          <p:nvPr/>
        </p:nvSpPr>
        <p:spPr>
          <a:xfrm>
            <a:off x="827584" y="1593098"/>
            <a:ext cx="7920880" cy="1711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b="0" dirty="0">
                <a:solidFill>
                  <a:srgbClr val="000000"/>
                </a:solidFill>
                <a:effectLst/>
                <a:latin typeface="Trebuchet"/>
              </a:rPr>
              <a:t>Estos gráficos constituyen una variante de los gráficos de barras, y pueden representarse en forma vertical u horizontal. Se utilizan para representar saldos netos de las variables de interés. Por ejemplo: saldos netos migratorios, saldos netos de la balanza comercial o tasas de crecimiento de la producción nacional.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9048C76-88C1-448C-B311-240E624E4136}"/>
              </a:ext>
            </a:extLst>
          </p:cNvPr>
          <p:cNvSpPr txBox="1"/>
          <p:nvPr/>
        </p:nvSpPr>
        <p:spPr>
          <a:xfrm>
            <a:off x="827584" y="3717032"/>
            <a:ext cx="7920880" cy="1711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b="0" dirty="0">
                <a:solidFill>
                  <a:srgbClr val="000000"/>
                </a:solidFill>
                <a:effectLst/>
                <a:latin typeface="Trebuchet"/>
              </a:rPr>
              <a:t>De acuerdo con los valores que se representarán, así se utiliza el segmento positivo y el segmento negativo del diagrama cartesiano, sea en el eje “X” o en el eje “Y”. Las barras tendrán direcciones diferentes, unas positivas y otras negativas, mostrando claramente los saldos de la variable de interés.</a:t>
            </a:r>
          </a:p>
        </p:txBody>
      </p:sp>
    </p:spTree>
    <p:extLst>
      <p:ext uri="{BB962C8B-B14F-4D97-AF65-F5344CB8AC3E}">
        <p14:creationId xmlns:p14="http://schemas.microsoft.com/office/powerpoint/2010/main" val="33785364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0A16645-8E75-42D4-835B-D68776D4C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908720"/>
            <a:ext cx="7341221" cy="439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9277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1196752"/>
            <a:ext cx="767715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403648" y="548680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Gráfico Circular (Pastel)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6453336"/>
            <a:ext cx="2590800" cy="209550"/>
          </a:xfrm>
          <a:prstGeom prst="rect">
            <a:avLst/>
          </a:prstGeom>
          <a:effectLst>
            <a:glow rad="101600">
              <a:schemeClr val="bg1">
                <a:lumMod val="65000"/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1540618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67C7026-0605-4B59-A0BA-ACE3339CE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747175"/>
            <a:ext cx="7056784" cy="515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9536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52736"/>
            <a:ext cx="6542326" cy="4244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6453336"/>
            <a:ext cx="2590800" cy="209550"/>
          </a:xfrm>
          <a:prstGeom prst="rect">
            <a:avLst/>
          </a:prstGeom>
          <a:effectLst>
            <a:glow rad="101600">
              <a:schemeClr val="bg1">
                <a:lumMod val="65000"/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7785269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C3A75E0-C02C-4B60-BFCF-402042CD8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387" y="1337618"/>
            <a:ext cx="5752877" cy="5063181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89ADCD0-097E-40C1-82C0-88C9189A3267}"/>
              </a:ext>
            </a:extLst>
          </p:cNvPr>
          <p:cNvSpPr txBox="1"/>
          <p:nvPr/>
        </p:nvSpPr>
        <p:spPr>
          <a:xfrm>
            <a:off x="1195387" y="548680"/>
            <a:ext cx="4960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Gráfico de Barras de 100%</a:t>
            </a: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1474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415C933-8CA8-4746-8DB6-D578100B5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077" y="692696"/>
            <a:ext cx="7675846" cy="519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0965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6644BE-D4A0-4566-A4E7-BD76AEDDBC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927335"/>
            <a:ext cx="7477729" cy="500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3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1196752"/>
            <a:ext cx="6877050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403648" y="548680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Cuadros Estadísticos</a:t>
            </a:r>
          </a:p>
        </p:txBody>
      </p:sp>
    </p:spTree>
    <p:extLst>
      <p:ext uri="{BB962C8B-B14F-4D97-AF65-F5344CB8AC3E}">
        <p14:creationId xmlns:p14="http://schemas.microsoft.com/office/powerpoint/2010/main" val="7021059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>
            <a:extLst>
              <a:ext uri="{FF2B5EF4-FFF2-40B4-BE49-F238E27FC236}">
                <a16:creationId xmlns:a16="http://schemas.microsoft.com/office/drawing/2014/main" id="{6C83070F-B90B-44C8-97AF-0E3FBA624F5E}"/>
              </a:ext>
            </a:extLst>
          </p:cNvPr>
          <p:cNvSpPr txBox="1"/>
          <p:nvPr/>
        </p:nvSpPr>
        <p:spPr>
          <a:xfrm>
            <a:off x="1403648" y="692696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Gráfico Lineal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0D25B9-C1F6-493A-950C-7AAC94AC4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2" y="1268760"/>
            <a:ext cx="7665716" cy="535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4671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E9F247B-A630-C7A0-700D-1A69A2BB9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83" y="836712"/>
            <a:ext cx="8558033" cy="541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87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4CCF18-7B42-4BE6-9EB1-D9BE2CB80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692696"/>
            <a:ext cx="8154133" cy="508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0760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95EF8D-21E5-42C4-8C44-E2E86B1EA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566" y="764704"/>
            <a:ext cx="7898868" cy="495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1338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48265"/>
            <a:ext cx="6140723" cy="5838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74464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934D9C4-EA5B-45B0-9F00-AB5730CD1CDE}"/>
              </a:ext>
            </a:extLst>
          </p:cNvPr>
          <p:cNvSpPr/>
          <p:nvPr/>
        </p:nvSpPr>
        <p:spPr>
          <a:xfrm>
            <a:off x="683568" y="620688"/>
            <a:ext cx="29756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R" sz="240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Pirámide de población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B75355CB-C314-4B90-A037-004A5DE17D51}"/>
              </a:ext>
            </a:extLst>
          </p:cNvPr>
          <p:cNvSpPr/>
          <p:nvPr/>
        </p:nvSpPr>
        <p:spPr>
          <a:xfrm>
            <a:off x="683568" y="1268760"/>
            <a:ext cx="7632848" cy="1711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/>
              <a:t>La pirámide de población o pirámide demográfica es un histograma o gráfico de barras dispuestas horizontalmente cuya longitud es proporcional a la cantidad de personas que representa la edad y sexo de la población en cada una de dichas barras y dicha información sirve para saber el porcentaje de la población.</a:t>
            </a:r>
            <a:endParaRPr lang="en-U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E56F7A6-2C34-417E-B31D-A2AFE715C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451" y="2980126"/>
            <a:ext cx="4075963" cy="282513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D583A16-61EC-44EA-8B43-4F789B99A9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0497" y="3112916"/>
            <a:ext cx="3707052" cy="25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9516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DFCE333-9BE4-4245-8DC3-3E1575191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422827"/>
            <a:ext cx="6925394" cy="601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156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9A90131-B05A-41F6-8BA5-7A42B0F24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633" y="754683"/>
            <a:ext cx="8132734" cy="534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2546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1370CC4-CA76-4807-A0F0-F47E56FAA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825598"/>
            <a:ext cx="6660232" cy="263608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BEE575B-F8E4-462B-84D6-903190E26E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3287" y="3789040"/>
            <a:ext cx="2257425" cy="1857375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45FFEFC8-B296-4586-A37E-F6601A528B5C}"/>
              </a:ext>
            </a:extLst>
          </p:cNvPr>
          <p:cNvSpPr/>
          <p:nvPr/>
        </p:nvSpPr>
        <p:spPr>
          <a:xfrm>
            <a:off x="1691680" y="5646415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solidFill>
                  <a:srgbClr val="0070C0"/>
                </a:solidFill>
              </a:rPr>
              <a:t>https://www.youtube.com/watch?v=4_P3Dxs16lc&amp;t=23s</a:t>
            </a:r>
          </a:p>
        </p:txBody>
      </p:sp>
    </p:spTree>
    <p:extLst>
      <p:ext uri="{BB962C8B-B14F-4D97-AF65-F5344CB8AC3E}">
        <p14:creationId xmlns:p14="http://schemas.microsoft.com/office/powerpoint/2010/main" val="31031371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7D11F29-0CB4-4435-BDC0-7C98E504C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620689"/>
            <a:ext cx="6192688" cy="422697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60C9437-EC85-44B8-8BF0-7B2C95C31A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5013176"/>
            <a:ext cx="2613244" cy="147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285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B6B1E6-C890-4597-BA03-DF233F82B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95" y="692696"/>
            <a:ext cx="8451209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163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2E85BFD-70C2-4D71-8665-03129AE80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857" y="764704"/>
            <a:ext cx="7196286" cy="576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2551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2A41BD1-EF19-43B2-8914-606901C47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379131"/>
            <a:ext cx="7729627" cy="609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6242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5ABD70A-5AF6-460D-9587-129A10FDE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68" y="582614"/>
            <a:ext cx="5976664" cy="569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10736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B9D6902-7816-40F5-932A-9D5B030E3A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75" y="938212"/>
            <a:ext cx="7486650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957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CD6310-2282-4333-824A-621C39C80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885825"/>
            <a:ext cx="7810500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980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492166-496E-44C7-B9C5-98A680DBF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870" y="980728"/>
            <a:ext cx="8132259" cy="411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0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3">
            <a:extLst>
              <a:ext uri="{FF2B5EF4-FFF2-40B4-BE49-F238E27FC236}">
                <a16:creationId xmlns:a16="http://schemas.microsoft.com/office/drawing/2014/main" id="{F4278C71-87F5-4AA0-A258-73E07CA40B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1362075"/>
            <a:ext cx="8191500" cy="41338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B38841-767D-4364-9CD0-EF4710073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240" y="1338262"/>
            <a:ext cx="7696200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66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7D00ADA-A710-44FC-866A-E4CECF1F5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" y="600075"/>
            <a:ext cx="8372475" cy="5657850"/>
          </a:xfrm>
          <a:prstGeom prst="rect">
            <a:avLst/>
          </a:prstGeom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75220A3D-924D-453D-BF61-2141B6AE7A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1" y="476672"/>
            <a:ext cx="8372475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3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2272</TotalTime>
  <Words>250</Words>
  <Application>Microsoft Office PowerPoint</Application>
  <PresentationFormat>Presentación en pantalla (4:3)</PresentationFormat>
  <Paragraphs>22</Paragraphs>
  <Slides>53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53</vt:i4>
      </vt:variant>
    </vt:vector>
  </HeadingPairs>
  <TitlesOfParts>
    <vt:vector size="58" baseType="lpstr">
      <vt:lpstr>Arial</vt:lpstr>
      <vt:lpstr>Arial Black</vt:lpstr>
      <vt:lpstr>Calibri</vt:lpstr>
      <vt:lpstr>Trebuchet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Carlom</dc:creator>
  <cp:lastModifiedBy>Carlomagno Araya Alpízar</cp:lastModifiedBy>
  <cp:revision>219</cp:revision>
  <dcterms:created xsi:type="dcterms:W3CDTF">2016-04-03T02:47:20Z</dcterms:created>
  <dcterms:modified xsi:type="dcterms:W3CDTF">2022-10-20T21:59:15Z</dcterms:modified>
</cp:coreProperties>
</file>